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34" r:id="rId5"/>
    <p:sldMasterId id="2147483722" r:id="rId6"/>
    <p:sldMasterId id="2147483737" r:id="rId7"/>
    <p:sldMasterId id="2147483743" r:id="rId8"/>
  </p:sldMasterIdLst>
  <p:notesMasterIdLst>
    <p:notesMasterId r:id="rId19"/>
  </p:notesMasterIdLst>
  <p:sldIdLst>
    <p:sldId id="256" r:id="rId9"/>
    <p:sldId id="263" r:id="rId10"/>
    <p:sldId id="3875" r:id="rId11"/>
    <p:sldId id="335" r:id="rId12"/>
    <p:sldId id="329" r:id="rId13"/>
    <p:sldId id="3914" r:id="rId14"/>
    <p:sldId id="3915" r:id="rId15"/>
    <p:sldId id="3916" r:id="rId16"/>
    <p:sldId id="3919" r:id="rId17"/>
    <p:sldId id="3920" r:id="rId1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44B7C-B1D6-48E3-8AA6-B24FBBDAF072}" v="16" dt="2023-01-16T10:37:04.098"/>
    <p1510:client id="{5DC93763-B2FB-4232-BAC1-4CD0DF50DAED}" v="2" dt="2023-01-16T10:58:22.760"/>
    <p1510:client id="{D5197A52-751C-432F-BC99-CC0C587ABDB4}" v="5" dt="2023-01-18T14:45:13.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458" autoAdjust="0"/>
  </p:normalViewPr>
  <p:slideViewPr>
    <p:cSldViewPr snapToGrid="0" snapToObjects="1">
      <p:cViewPr varScale="1">
        <p:scale>
          <a:sx n="90" d="100"/>
          <a:sy n="90" d="100"/>
        </p:scale>
        <p:origin x="102" y="1350"/>
      </p:cViewPr>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4ABE5-1690-4B4F-B446-25430D3745FC}"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D6B93-50B3-49BE-A2CE-EC76A1A470A2}" type="slidenum">
              <a:rPr lang="en-GB" smtClean="0"/>
              <a:t>‹#›</a:t>
            </a:fld>
            <a:endParaRPr lang="en-GB"/>
          </a:p>
        </p:txBody>
      </p:sp>
    </p:spTree>
    <p:extLst>
      <p:ext uri="{BB962C8B-B14F-4D97-AF65-F5344CB8AC3E}">
        <p14:creationId xmlns:p14="http://schemas.microsoft.com/office/powerpoint/2010/main" val="95782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Chancellor, colleagues and distinguished guests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2CD6B93-50B3-49BE-A2CE-EC76A1A470A2}" type="slidenum">
              <a:rPr lang="en-GB" smtClean="0"/>
              <a:t>2</a:t>
            </a:fld>
            <a:endParaRPr lang="en-GB"/>
          </a:p>
        </p:txBody>
      </p:sp>
    </p:spTree>
    <p:extLst>
      <p:ext uri="{BB962C8B-B14F-4D97-AF65-F5344CB8AC3E}">
        <p14:creationId xmlns:p14="http://schemas.microsoft.com/office/powerpoint/2010/main" val="235928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8F2401-6F49-45FC-B8CE-4FF406E79F85}" type="slidenum">
              <a:rPr lang="en-US" smtClean="0"/>
              <a:t>3</a:t>
            </a:fld>
            <a:endParaRPr lang="en-US"/>
          </a:p>
        </p:txBody>
      </p:sp>
      <p:sp>
        <p:nvSpPr>
          <p:cNvPr id="5" name="Notes Placeholder 2">
            <a:extLst>
              <a:ext uri="{FF2B5EF4-FFF2-40B4-BE49-F238E27FC236}">
                <a16:creationId xmlns:a16="http://schemas.microsoft.com/office/drawing/2014/main" id="{D7B8C7B2-1192-4360-986E-66F3FCA8FE9D}"/>
              </a:ext>
            </a:extLst>
          </p:cNvPr>
          <p:cNvSpPr txBox="1">
            <a:spLocks/>
          </p:cNvSpPr>
          <p:nvPr/>
        </p:nvSpPr>
        <p:spPr>
          <a:xfrm>
            <a:off x="695325" y="44767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a:p>
        </p:txBody>
      </p:sp>
      <p:sp>
        <p:nvSpPr>
          <p:cNvPr id="3" name="Notes Placeholder 2">
            <a:extLst>
              <a:ext uri="{FF2B5EF4-FFF2-40B4-BE49-F238E27FC236}">
                <a16:creationId xmlns:a16="http://schemas.microsoft.com/office/drawing/2014/main" id="{337053E0-2C61-4CA7-8563-B4927CA67449}"/>
              </a:ext>
            </a:extLst>
          </p:cNvPr>
          <p:cNvSpPr>
            <a:spLocks noGrp="1"/>
          </p:cNvSpPr>
          <p:nvPr>
            <p:ph type="body" idx="1"/>
          </p:nvPr>
        </p:nvSpPr>
        <p:spPr>
          <a:xfrm>
            <a:off x="695325" y="4400550"/>
            <a:ext cx="5486400" cy="3600450"/>
          </a:xfrm>
        </p:spPr>
        <p:txBody>
          <a:bodyPr/>
          <a:lstStyle/>
          <a:p>
            <a:r>
              <a:rPr lang="en-GB" dirty="0"/>
              <a:t>Our Aberdeen 2040 strategy places sustainability at the heart of our long-term mission – with four of the twenty headline commitments relating to environmental sustainability.</a:t>
            </a:r>
            <a:endParaRPr lang="en-US" dirty="0"/>
          </a:p>
          <a:p>
            <a:endParaRPr lang="en-GB" dirty="0"/>
          </a:p>
          <a:p>
            <a:r>
              <a:rPr lang="en-GB" dirty="0"/>
              <a:t>They include the institutional aim to be net zero before 2040 and the ongoing commitment to produce excellent, impactful research.</a:t>
            </a:r>
            <a:endParaRPr lang="en-US" dirty="0">
              <a:cs typeface="Calibri"/>
            </a:endParaRPr>
          </a:p>
          <a:p>
            <a:endParaRPr lang="en-GB" dirty="0"/>
          </a:p>
          <a:p>
            <a:r>
              <a:rPr lang="en-GB" dirty="0"/>
              <a:t>But they also highlight the importance of engaging our staff and student communities, encouraging them to live and work sustainably and to take a lead in protecting the environment.</a:t>
            </a:r>
            <a:endParaRPr lang="en-US" dirty="0">
              <a:cs typeface="Calibri"/>
            </a:endParaRPr>
          </a:p>
          <a:p>
            <a:endParaRPr lang="en-US" dirty="0">
              <a:cs typeface="Calibri"/>
            </a:endParaRPr>
          </a:p>
        </p:txBody>
      </p:sp>
    </p:spTree>
    <p:extLst>
      <p:ext uri="{BB962C8B-B14F-4D97-AF65-F5344CB8AC3E}">
        <p14:creationId xmlns:p14="http://schemas.microsoft.com/office/powerpoint/2010/main" val="305396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taking those commitments forward we are adopting a whole institution approach.</a:t>
            </a:r>
            <a:endParaRPr lang="en-US"/>
          </a:p>
          <a:p>
            <a:endParaRPr lang="en-GB" dirty="0"/>
          </a:p>
          <a:p>
            <a:r>
              <a:rPr lang="en-GB" dirty="0"/>
              <a:t>That means managing the negative impacts associated with operational activities such as waste production, energy use, and travel. </a:t>
            </a:r>
          </a:p>
          <a:p>
            <a:endParaRPr lang="en-GB" dirty="0"/>
          </a:p>
          <a:p>
            <a:r>
              <a:rPr lang="en-GB" dirty="0"/>
              <a:t>But it also means focusing on the societal contribution of our world class research, the positive benefits of our community and public engagement activities, and the influence our curriculum has on the next generation of global citizens.</a:t>
            </a:r>
          </a:p>
          <a:p>
            <a:endParaRPr lang="en-GB" dirty="0">
              <a:cs typeface="Calibri"/>
            </a:endParaRPr>
          </a:p>
        </p:txBody>
      </p:sp>
      <p:sp>
        <p:nvSpPr>
          <p:cNvPr id="4" name="Slide Number Placeholder 3"/>
          <p:cNvSpPr>
            <a:spLocks noGrp="1"/>
          </p:cNvSpPr>
          <p:nvPr>
            <p:ph type="sldNum" sz="quarter" idx="5"/>
          </p:nvPr>
        </p:nvSpPr>
        <p:spPr/>
        <p:txBody>
          <a:bodyPr/>
          <a:lstStyle/>
          <a:p>
            <a:fld id="{638F2401-6F49-45FC-B8CE-4FF406E79F85}" type="slidenum">
              <a:rPr lang="en-US" smtClean="0"/>
              <a:t>4</a:t>
            </a:fld>
            <a:endParaRPr lang="en-US"/>
          </a:p>
        </p:txBody>
      </p:sp>
    </p:spTree>
    <p:extLst>
      <p:ext uri="{BB962C8B-B14F-4D97-AF65-F5344CB8AC3E}">
        <p14:creationId xmlns:p14="http://schemas.microsoft.com/office/powerpoint/2010/main" val="217897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00500"/>
          </a:xfrm>
        </p:spPr>
        <p:txBody>
          <a:bodyPr/>
          <a:lstStyle/>
          <a:p>
            <a:r>
              <a:rPr lang="en-GB" dirty="0"/>
              <a:t>In recent years the United Nations Sustainable Development Goals have emerged as an important proxy for the articulation of those positive impacts.</a:t>
            </a:r>
            <a:endParaRPr lang="en-US" dirty="0"/>
          </a:p>
          <a:p>
            <a:endParaRPr lang="en-GB" dirty="0"/>
          </a:p>
          <a:p>
            <a:r>
              <a:rPr lang="en-GB" dirty="0"/>
              <a:t>The Goals increasingly inform league table performance, from the Times Higher Impact Ranking, to the new QS Sustainability ranking where we ranked 2nd in the UK and 13th globally for sustainable education.</a:t>
            </a:r>
            <a:endParaRPr lang="en-GB" dirty="0">
              <a:cs typeface="Calibri" panose="020F0502020204030204"/>
            </a:endParaRPr>
          </a:p>
          <a:p>
            <a:endParaRPr lang="en-GB" dirty="0"/>
          </a:p>
          <a:p>
            <a:r>
              <a:rPr lang="en-GB" dirty="0"/>
              <a:t>For the past two years we have produced stand-alone SDG Reports that showcase the breadth of incredibly impactful work our colleagues are involved in.</a:t>
            </a:r>
            <a:endParaRPr lang="en-GB" dirty="0">
              <a:cs typeface="Calibri" panose="020F0502020204030204"/>
            </a:endParaRPr>
          </a:p>
          <a:p>
            <a:endParaRPr lang="en-GB" dirty="0"/>
          </a:p>
          <a:p>
            <a:r>
              <a:rPr lang="en-GB" dirty="0"/>
              <a:t>Looking ahead, we will continue embedding the SDGs more widely, including ensuring that our curriculum reflects the Goals, and that sustainability is at the heart of the skills and competences our graduates leave the University with.</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638F2401-6F49-45FC-B8CE-4FF406E79F85}" type="slidenum">
              <a:rPr lang="en-US" smtClean="0"/>
              <a:t>5</a:t>
            </a:fld>
            <a:endParaRPr lang="en-US"/>
          </a:p>
        </p:txBody>
      </p:sp>
    </p:spTree>
    <p:extLst>
      <p:ext uri="{BB962C8B-B14F-4D97-AF65-F5344CB8AC3E}">
        <p14:creationId xmlns:p14="http://schemas.microsoft.com/office/powerpoint/2010/main" val="47587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done a great deal of work in mapping our research against the Goals, from research on climate change mitigation and adaptation, to medical breakthroughs, and research that tackles deep-seated societal problems in areas such as poverty and inequality.</a:t>
            </a:r>
            <a:endParaRPr lang="en-US" dirty="0"/>
          </a:p>
          <a:p>
            <a:endParaRPr lang="en-GB" dirty="0">
              <a:cs typeface="Calibri" panose="020F0502020204030204"/>
            </a:endParaRPr>
          </a:p>
          <a:p>
            <a:r>
              <a:rPr lang="en-GB" dirty="0"/>
              <a:t>Examples include Professor Pete Smith’s work that contributed to the development of the multiple award-winning Cool Farm Tool app which helps farmers calculate and tackle their emissions.</a:t>
            </a:r>
            <a:endParaRPr lang="en-GB" dirty="0">
              <a:cs typeface="Calibri" panose="020F0502020204030204"/>
            </a:endParaRPr>
          </a:p>
          <a:p>
            <a:endParaRPr lang="en-GB" dirty="0"/>
          </a:p>
          <a:p>
            <a:r>
              <a:rPr lang="en-GB" dirty="0"/>
              <a:t>Social issues are to the fore in Professor Aziz Islam’s work on the Bangladeshi garment industry, which won a Scottish Fair Trade award last year. </a:t>
            </a:r>
            <a:endParaRPr lang="en-GB" dirty="0">
              <a:cs typeface="Calibri" panose="020F0502020204030204"/>
            </a:endParaRPr>
          </a:p>
          <a:p>
            <a:endParaRPr lang="en-GB" dirty="0"/>
          </a:p>
          <a:p>
            <a:r>
              <a:rPr lang="en-GB" dirty="0"/>
              <a:t>The SDGs also allow us to celebrate the equalities work we do, including the launch of our anti-racism strategy last year.</a:t>
            </a:r>
          </a:p>
          <a:p>
            <a:endParaRPr lang="en-GB" dirty="0">
              <a:cs typeface="Calibri" panose="020F0502020204030204"/>
            </a:endParaRPr>
          </a:p>
        </p:txBody>
      </p:sp>
    </p:spTree>
    <p:extLst>
      <p:ext uri="{BB962C8B-B14F-4D97-AF65-F5344CB8AC3E}">
        <p14:creationId xmlns:p14="http://schemas.microsoft.com/office/powerpoint/2010/main" val="12805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76750"/>
            <a:ext cx="5486400" cy="3600450"/>
          </a:xfrm>
        </p:spPr>
        <p:txBody>
          <a:bodyPr/>
          <a:lstStyle/>
          <a:p>
            <a:r>
              <a:rPr lang="en-GB" dirty="0"/>
              <a:t>While we are rightly proud of the positive impacts of our academic work, we are also mindful of the negative environmental impacts associated with operating a modern University.</a:t>
            </a:r>
            <a:endParaRPr lang="en-US" dirty="0"/>
          </a:p>
          <a:p>
            <a:endParaRPr lang="en-GB" dirty="0"/>
          </a:p>
          <a:p>
            <a:r>
              <a:rPr lang="en-GB" dirty="0"/>
              <a:t>We are very aware of the need to reduce those impacts and, as with the rest of the sector, are getting to grips with the development of long-term net-zero implementation plans.</a:t>
            </a:r>
            <a:endParaRPr lang="en-GB" dirty="0">
              <a:cs typeface="Calibri" panose="020F0502020204030204"/>
            </a:endParaRPr>
          </a:p>
          <a:p>
            <a:endParaRPr lang="en-GB" dirty="0"/>
          </a:p>
          <a:p>
            <a:r>
              <a:rPr lang="en-GB" dirty="0"/>
              <a:t>We need to ensure that all colleagues share a sense of responsibility, and recognise the urgency, in tackling these issues. </a:t>
            </a:r>
          </a:p>
          <a:p>
            <a:endParaRPr lang="en-GB" dirty="0"/>
          </a:p>
          <a:p>
            <a:r>
              <a:rPr lang="en-GB" dirty="0"/>
              <a:t>In February we will hold the first of a planned series of climate assemblies to involve our campus community directly in co-creating solutions.</a:t>
            </a:r>
          </a:p>
          <a:p>
            <a:endParaRPr lang="en-GB" dirty="0">
              <a:cs typeface="Calibri"/>
            </a:endParaRPr>
          </a:p>
        </p:txBody>
      </p:sp>
      <p:sp>
        <p:nvSpPr>
          <p:cNvPr id="4" name="Slide Number Placeholder 3"/>
          <p:cNvSpPr>
            <a:spLocks noGrp="1"/>
          </p:cNvSpPr>
          <p:nvPr>
            <p:ph type="sldNum" sz="quarter" idx="5"/>
          </p:nvPr>
        </p:nvSpPr>
        <p:spPr/>
        <p:txBody>
          <a:bodyPr/>
          <a:lstStyle/>
          <a:p>
            <a:fld id="{638F2401-6F49-45FC-B8CE-4FF406E79F85}" type="slidenum">
              <a:rPr lang="en-US" smtClean="0"/>
              <a:t>7</a:t>
            </a:fld>
            <a:endParaRPr lang="en-US"/>
          </a:p>
        </p:txBody>
      </p:sp>
      <p:sp>
        <p:nvSpPr>
          <p:cNvPr id="7" name="Notes Placeholder 2">
            <a:extLst>
              <a:ext uri="{FF2B5EF4-FFF2-40B4-BE49-F238E27FC236}">
                <a16:creationId xmlns:a16="http://schemas.microsoft.com/office/drawing/2014/main" id="{091E53FB-D596-4649-8D15-47AAD315CED0}"/>
              </a:ext>
            </a:extLst>
          </p:cNvPr>
          <p:cNvSpPr txBox="1">
            <a:spLocks/>
          </p:cNvSpPr>
          <p:nvPr/>
        </p:nvSpPr>
        <p:spPr>
          <a:xfrm>
            <a:off x="695325" y="44767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71507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38F2401-6F49-45FC-B8CE-4FF406E79F85}" type="slidenum">
              <a:rPr lang="en-US" smtClean="0"/>
              <a:t>8</a:t>
            </a:fld>
            <a:endParaRPr lang="en-US"/>
          </a:p>
        </p:txBody>
      </p:sp>
      <p:sp>
        <p:nvSpPr>
          <p:cNvPr id="6" name="Notes Placeholder 5">
            <a:extLst>
              <a:ext uri="{FF2B5EF4-FFF2-40B4-BE49-F238E27FC236}">
                <a16:creationId xmlns:a16="http://schemas.microsoft.com/office/drawing/2014/main" id="{92F7DC2B-A6AD-4F29-96B6-CE9265C63B35}"/>
              </a:ext>
            </a:extLst>
          </p:cNvPr>
          <p:cNvSpPr>
            <a:spLocks noGrp="1"/>
          </p:cNvSpPr>
          <p:nvPr>
            <p:ph type="body" sz="quarter" idx="3"/>
          </p:nvPr>
        </p:nvSpPr>
        <p:spPr/>
        <p:txBody>
          <a:bodyPr/>
          <a:lstStyle/>
          <a:p>
            <a:r>
              <a:rPr lang="en-GB" dirty="0"/>
              <a:t>Alongside the work of the University, our Students’ Union and student groups have set up numerous sustainability initiatives across campus.</a:t>
            </a:r>
            <a:endParaRPr lang="en-US" dirty="0"/>
          </a:p>
          <a:p>
            <a:endParaRPr lang="en-GB" dirty="0"/>
          </a:p>
          <a:p>
            <a:r>
              <a:rPr lang="en-GB" dirty="0"/>
              <a:t>From schemes that prevent food and other waste, to community growing and cost of living projects – these </a:t>
            </a:r>
            <a:r>
              <a:rPr lang="en-GB" b="1" dirty="0"/>
              <a:t>student-led</a:t>
            </a:r>
            <a:r>
              <a:rPr lang="en-GB" dirty="0"/>
              <a:t> initiatives are coming together not only to cut carbon and protect the natural environment, but also to help support students through the cost-of-living crisis. </a:t>
            </a:r>
          </a:p>
          <a:p>
            <a:endParaRPr lang="en-GB" sz="800" i="1" dirty="0">
              <a:solidFill>
                <a:srgbClr val="7F7F7F"/>
              </a:solidFill>
              <a:latin typeface="Arial"/>
              <a:cs typeface="Arial" panose="020B0604020202020204" pitchFamily="34" charset="0"/>
            </a:endParaRPr>
          </a:p>
          <a:p>
            <a:pPr marL="171450" indent="-171450">
              <a:buFont typeface="Arial" panose="020B0604020202020204" pitchFamily="34" charset="0"/>
              <a:buChar char="•"/>
            </a:pPr>
            <a:endParaRPr lang="en-GB" sz="800" i="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6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Whether it is through our world leading research and education, the management and minimisation of operational impacts, or the powerful role of our students as activists and campaigners, we see the sustainability challenges we face as requiring collaborative input and commitment from us all.</a:t>
            </a:r>
            <a:endParaRPr lang="en-US"/>
          </a:p>
          <a:p>
            <a:endParaRPr lang="en-GB" dirty="0"/>
          </a:p>
          <a:p>
            <a:r>
              <a:rPr lang="en-GB" dirty="0"/>
              <a:t>Chancellor, in a moment you will meet with some of the colleagues and students leading our work on sustainability.</a:t>
            </a:r>
          </a:p>
          <a:p>
            <a:endParaRPr lang="en-US" dirty="0">
              <a:cs typeface="Calibri"/>
            </a:endParaRPr>
          </a:p>
        </p:txBody>
      </p:sp>
      <p:sp>
        <p:nvSpPr>
          <p:cNvPr id="4" name="Slide Number Placeholder 3"/>
          <p:cNvSpPr>
            <a:spLocks noGrp="1"/>
          </p:cNvSpPr>
          <p:nvPr>
            <p:ph type="sldNum" sz="quarter" idx="5"/>
          </p:nvPr>
        </p:nvSpPr>
        <p:spPr/>
        <p:txBody>
          <a:bodyPr/>
          <a:lstStyle/>
          <a:p>
            <a:fld id="{82CD6B93-50B3-49BE-A2CE-EC76A1A470A2}" type="slidenum">
              <a:rPr lang="en-GB" smtClean="0"/>
              <a:t>9</a:t>
            </a:fld>
            <a:endParaRPr lang="en-GB"/>
          </a:p>
        </p:txBody>
      </p:sp>
    </p:spTree>
    <p:extLst>
      <p:ext uri="{BB962C8B-B14F-4D97-AF65-F5344CB8AC3E}">
        <p14:creationId xmlns:p14="http://schemas.microsoft.com/office/powerpoint/2010/main" val="426148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B5D918-36B2-FC42-822A-6E727352DE6E}"/>
              </a:ext>
            </a:extLst>
          </p:cNvPr>
          <p:cNvSpPr>
            <a:spLocks noGrp="1"/>
          </p:cNvSpPr>
          <p:nvPr>
            <p:ph type="title"/>
          </p:nvPr>
        </p:nvSpPr>
        <p:spPr>
          <a:xfrm>
            <a:off x="562604" y="1792076"/>
            <a:ext cx="4096497" cy="993775"/>
          </a:xfrm>
          <a:prstGeom prst="rect">
            <a:avLst/>
          </a:prstGeom>
        </p:spPr>
        <p:txBody>
          <a:bodyPr/>
          <a:lstStyle>
            <a:lvl1pPr>
              <a:defRPr sz="3000" b="1" i="0" baseline="0">
                <a:solidFill>
                  <a:schemeClr val="bg1"/>
                </a:solidFill>
              </a:defRPr>
            </a:lvl1pPr>
          </a:lstStyle>
          <a:p>
            <a:r>
              <a:rPr lang="en-US"/>
              <a:t>Click to edit Master title style</a:t>
            </a:r>
            <a:endParaRPr lang="en-US" dirty="0"/>
          </a:p>
        </p:txBody>
      </p:sp>
      <p:sp>
        <p:nvSpPr>
          <p:cNvPr id="29" name="Text Placeholder 28">
            <a:extLst>
              <a:ext uri="{FF2B5EF4-FFF2-40B4-BE49-F238E27FC236}">
                <a16:creationId xmlns:a16="http://schemas.microsoft.com/office/drawing/2014/main" id="{5A3CF2EC-A73D-514B-90DA-DC81C59C653D}"/>
              </a:ext>
            </a:extLst>
          </p:cNvPr>
          <p:cNvSpPr>
            <a:spLocks noGrp="1"/>
          </p:cNvSpPr>
          <p:nvPr>
            <p:ph type="body" sz="quarter" idx="12"/>
          </p:nvPr>
        </p:nvSpPr>
        <p:spPr>
          <a:xfrm>
            <a:off x="561975" y="2960088"/>
            <a:ext cx="3122519" cy="823912"/>
          </a:xfrm>
          <a:prstGeom prst="rect">
            <a:avLst/>
          </a:prstGeom>
        </p:spPr>
        <p:txBody>
          <a:bodyPr/>
          <a:lstStyle>
            <a:lvl1pPr marL="0" indent="0">
              <a:buNone/>
              <a:defRPr sz="2400" baseline="0">
                <a:solidFill>
                  <a:schemeClr val="bg1"/>
                </a:solidFill>
                <a:latin typeface="Calibri" panose="020F0502020204030204" pitchFamily="34" charset="0"/>
              </a:defRPr>
            </a:lvl1pPr>
            <a:lvl2pPr marL="342900" indent="0">
              <a:buNone/>
              <a:defRPr/>
            </a:lvl2pPr>
          </a:lstStyle>
          <a:p>
            <a:pPr lvl="0"/>
            <a:r>
              <a:rPr lang="en-US"/>
              <a:t>Click to edit Master text styles</a:t>
            </a:r>
          </a:p>
        </p:txBody>
      </p:sp>
      <p:sp>
        <p:nvSpPr>
          <p:cNvPr id="33" name="Text Placeholder 28">
            <a:extLst>
              <a:ext uri="{FF2B5EF4-FFF2-40B4-BE49-F238E27FC236}">
                <a16:creationId xmlns:a16="http://schemas.microsoft.com/office/drawing/2014/main" id="{8BF1C7B7-77C0-964F-92F3-D5CBACA54A79}"/>
              </a:ext>
            </a:extLst>
          </p:cNvPr>
          <p:cNvSpPr>
            <a:spLocks noGrp="1"/>
          </p:cNvSpPr>
          <p:nvPr>
            <p:ph type="body" sz="quarter" idx="15" hasCustomPrompt="1"/>
          </p:nvPr>
        </p:nvSpPr>
        <p:spPr>
          <a:xfrm>
            <a:off x="561975" y="4313997"/>
            <a:ext cx="1804708" cy="405077"/>
          </a:xfrm>
          <a:prstGeom prst="rect">
            <a:avLst/>
          </a:prstGeom>
        </p:spPr>
        <p:txBody>
          <a:bodyPr/>
          <a:lstStyle>
            <a:lvl1pPr marL="0" indent="0">
              <a:buNone/>
              <a:tabLst>
                <a:tab pos="1905000" algn="l"/>
              </a:tabLst>
              <a:defRPr sz="1300" baseline="0">
                <a:solidFill>
                  <a:schemeClr val="bg1"/>
                </a:solidFill>
                <a:latin typeface="Calibri" panose="020F0502020204030204" pitchFamily="34" charset="0"/>
              </a:defRPr>
            </a:lvl1pPr>
            <a:lvl2pPr marL="342900" indent="0">
              <a:buNone/>
              <a:defRPr/>
            </a:lvl2pPr>
          </a:lstStyle>
          <a:p>
            <a:pPr lvl="0"/>
            <a:r>
              <a:rPr lang="en-GB" dirty="0"/>
              <a:t>00 Month 2020</a:t>
            </a:r>
          </a:p>
        </p:txBody>
      </p:sp>
    </p:spTree>
    <p:extLst>
      <p:ext uri="{BB962C8B-B14F-4D97-AF65-F5344CB8AC3E}">
        <p14:creationId xmlns:p14="http://schemas.microsoft.com/office/powerpoint/2010/main" val="362701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6049E270-3A94-4754-B5BA-F3D976EE09F0}"/>
              </a:ext>
            </a:extLst>
          </p:cNvPr>
          <p:cNvSpPr>
            <a:spLocks noGrp="1"/>
          </p:cNvSpPr>
          <p:nvPr>
            <p:ph idx="12" hasCustomPrompt="1"/>
          </p:nvPr>
        </p:nvSpPr>
        <p:spPr>
          <a:xfrm>
            <a:off x="633848" y="1713538"/>
            <a:ext cx="6251046" cy="2918785"/>
          </a:xfrm>
          <a:prstGeom prst="rect">
            <a:avLst/>
          </a:prstGeom>
        </p:spPr>
        <p:txBody>
          <a:bodyPr/>
          <a:lstStyle>
            <a:lvl1pPr marL="0" indent="0">
              <a:buNone/>
              <a:defRPr sz="1800"/>
            </a:lvl1pPr>
            <a:lvl2pPr>
              <a:defRPr sz="1800"/>
            </a:lvl2pPr>
            <a:lvl3pPr>
              <a:defRPr sz="1600"/>
            </a:lvl3pPr>
            <a:lvl4pPr>
              <a:defRPr sz="1400"/>
            </a:lvl4pPr>
            <a:lvl5pPr>
              <a:defRPr sz="1400"/>
            </a:lvl5pPr>
          </a:lstStyle>
          <a:p>
            <a:pPr lvl="0"/>
            <a:r>
              <a:rPr lang="en-US" dirty="0"/>
              <a:t>Click to edit text or on icons to insert other content</a:t>
            </a:r>
          </a:p>
        </p:txBody>
      </p:sp>
    </p:spTree>
    <p:extLst>
      <p:ext uri="{BB962C8B-B14F-4D97-AF65-F5344CB8AC3E}">
        <p14:creationId xmlns:p14="http://schemas.microsoft.com/office/powerpoint/2010/main" val="76754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5EDD-1018-76A6-BA69-0B4BC44A175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D5ADE93-5BD6-026F-3AC5-9E7DDA4BB8C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92D735-DA15-C4DF-4742-2F0166B7692B}"/>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5" name="Footer Placeholder 4">
            <a:extLst>
              <a:ext uri="{FF2B5EF4-FFF2-40B4-BE49-F238E27FC236}">
                <a16:creationId xmlns:a16="http://schemas.microsoft.com/office/drawing/2014/main" id="{51D53E12-267E-810B-25ED-9F90271026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AA0111-079C-19C9-E1BC-2905E282CB14}"/>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4157582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AC20-F00E-4D18-EFB1-2E5A12C8E3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67AA05-ED7A-A6BA-E710-2DA608A556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33444-B418-052B-89CC-C70C3B1E6EBF}"/>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5" name="Footer Placeholder 4">
            <a:extLst>
              <a:ext uri="{FF2B5EF4-FFF2-40B4-BE49-F238E27FC236}">
                <a16:creationId xmlns:a16="http://schemas.microsoft.com/office/drawing/2014/main" id="{5AEAAE01-4E6F-FF3A-E52D-BE4F98BDB8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00AD8-791C-1A4E-7872-D352A2D4B094}"/>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255221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A0F2-4A7F-7E18-D9C7-5987ECA3D48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FBC615-BE52-769D-37BC-F36DF4C5B19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8A4000-FDF7-C3DA-4065-6F8474AAB18D}"/>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5" name="Footer Placeholder 4">
            <a:extLst>
              <a:ext uri="{FF2B5EF4-FFF2-40B4-BE49-F238E27FC236}">
                <a16:creationId xmlns:a16="http://schemas.microsoft.com/office/drawing/2014/main" id="{AA343310-D6B5-B548-3721-E5891D684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4D2A00-AE64-F104-6991-7A56B9B7D9F2}"/>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249223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136D-7318-CAAB-B58F-ECEEF4AA4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25756-C0EE-2A52-590A-06FE980EEA6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966746-21DD-8513-49A3-8C9160B9070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770283-F9DA-4FDB-2783-0BF4EDADB29C}"/>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6" name="Footer Placeholder 5">
            <a:extLst>
              <a:ext uri="{FF2B5EF4-FFF2-40B4-BE49-F238E27FC236}">
                <a16:creationId xmlns:a16="http://schemas.microsoft.com/office/drawing/2014/main" id="{DCE21D27-6EC6-A935-9456-9BBA20EAC5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4B27D-CF45-622F-39B9-B89C30952DE5}"/>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19125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49E2-3456-5AAA-60AB-A92546DA7451}"/>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AED8B1-D3E8-A7FD-3020-F1F07EE2917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AE5543-7E94-BF5E-0B76-C001CECA84E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3023DD-4004-C353-57F7-39387584627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2FB9F3C-ED69-4CC6-2EFB-0E825F4A7DD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D169DB-2A33-5121-B799-A573C071D3C3}"/>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8" name="Footer Placeholder 7">
            <a:extLst>
              <a:ext uri="{FF2B5EF4-FFF2-40B4-BE49-F238E27FC236}">
                <a16:creationId xmlns:a16="http://schemas.microsoft.com/office/drawing/2014/main" id="{B5F7D7DC-B49E-0CB3-0084-9AC6B5EF69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6C0C47-FACA-CE09-262A-69122A75284F}"/>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266130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4ABC-892D-5F89-08DB-0C22F79B76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92248E-23A9-C65A-45A5-2B1C8511A260}"/>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4" name="Footer Placeholder 3">
            <a:extLst>
              <a:ext uri="{FF2B5EF4-FFF2-40B4-BE49-F238E27FC236}">
                <a16:creationId xmlns:a16="http://schemas.microsoft.com/office/drawing/2014/main" id="{AA67A910-7233-06D7-6EDF-0177DBC611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321C0A-DCEC-DB95-2FD7-4A37B62B4536}"/>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295716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5DD02-1F7B-FD49-9FAE-CF1049879206}"/>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3" name="Footer Placeholder 2">
            <a:extLst>
              <a:ext uri="{FF2B5EF4-FFF2-40B4-BE49-F238E27FC236}">
                <a16:creationId xmlns:a16="http://schemas.microsoft.com/office/drawing/2014/main" id="{C789A0D1-11A3-3D54-B500-FB0C8E576F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78BCDD-7340-D816-F431-F29B67576828}"/>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260251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E25A-E009-1924-66C9-BE705FFD68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30D723-E75D-2260-A197-86D8F44AF97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499DF3-F2CF-EEE5-377C-7C0B4E86C3B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B381F1-103F-A669-85A0-FAF29535DC30}"/>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6" name="Footer Placeholder 5">
            <a:extLst>
              <a:ext uri="{FF2B5EF4-FFF2-40B4-BE49-F238E27FC236}">
                <a16:creationId xmlns:a16="http://schemas.microsoft.com/office/drawing/2014/main" id="{73B35709-DC48-ACB4-F9A5-D9F182828C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F7954B-1691-DF33-7129-ACB333153F07}"/>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863348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98F0-1034-B0B6-3BEB-366444DAF4E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FCD655-433C-4141-32B3-DFF9B12F69C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24FF85-CB0E-E864-5C1A-A4245A355F8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5D6DCA-99F1-9BA0-EA5C-A32ED019BD69}"/>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6" name="Footer Placeholder 5">
            <a:extLst>
              <a:ext uri="{FF2B5EF4-FFF2-40B4-BE49-F238E27FC236}">
                <a16:creationId xmlns:a16="http://schemas.microsoft.com/office/drawing/2014/main" id="{8DDC631F-AE8B-A850-F73B-596580F149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BD3448-44A0-7A35-719C-7DC40CA86553}"/>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283980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BBA6-7EA4-6E44-8345-8A38895A12A7}"/>
              </a:ext>
            </a:extLst>
          </p:cNvPr>
          <p:cNvSpPr>
            <a:spLocks noGrp="1"/>
          </p:cNvSpPr>
          <p:nvPr>
            <p:ph type="ctrTitle" hasCustomPrompt="1"/>
          </p:nvPr>
        </p:nvSpPr>
        <p:spPr>
          <a:xfrm>
            <a:off x="794208" y="1442301"/>
            <a:ext cx="4758179" cy="1129449"/>
          </a:xfrm>
          <a:prstGeom prst="rect">
            <a:avLst/>
          </a:prstGeom>
        </p:spPr>
        <p:txBody>
          <a:bodyPr anchor="b"/>
          <a:lstStyle>
            <a:lvl1pPr algn="l">
              <a:defRPr sz="3000" b="1" i="0" baseline="0">
                <a:solidFill>
                  <a:schemeClr val="bg1"/>
                </a:solidFill>
                <a:latin typeface="Cambria" panose="02040503050406030204" pitchFamily="18"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8CB3D383-33C8-9C4C-8A3C-742B1844DF27}"/>
              </a:ext>
            </a:extLst>
          </p:cNvPr>
          <p:cNvSpPr>
            <a:spLocks noGrp="1"/>
          </p:cNvSpPr>
          <p:nvPr>
            <p:ph type="subTitle" idx="1" hasCustomPrompt="1"/>
          </p:nvPr>
        </p:nvSpPr>
        <p:spPr>
          <a:xfrm>
            <a:off x="794208" y="2701925"/>
            <a:ext cx="3551549" cy="1241425"/>
          </a:xfrm>
          <a:prstGeom prst="rect">
            <a:avLst/>
          </a:prstGeo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sp>
        <p:nvSpPr>
          <p:cNvPr id="8" name="Text Placeholder 28">
            <a:extLst>
              <a:ext uri="{FF2B5EF4-FFF2-40B4-BE49-F238E27FC236}">
                <a16:creationId xmlns:a16="http://schemas.microsoft.com/office/drawing/2014/main" id="{5C6996AC-246E-6C40-A598-45745FAD9E20}"/>
              </a:ext>
            </a:extLst>
          </p:cNvPr>
          <p:cNvSpPr>
            <a:spLocks noGrp="1"/>
          </p:cNvSpPr>
          <p:nvPr>
            <p:ph type="body" sz="quarter" idx="15" hasCustomPrompt="1"/>
          </p:nvPr>
        </p:nvSpPr>
        <p:spPr>
          <a:xfrm>
            <a:off x="794208" y="769598"/>
            <a:ext cx="1804708" cy="405077"/>
          </a:xfrm>
          <a:prstGeom prst="rect">
            <a:avLst/>
          </a:prstGeom>
        </p:spPr>
        <p:txBody>
          <a:bodyPr/>
          <a:lstStyle>
            <a:lvl1pPr marL="0" indent="0">
              <a:buNone/>
              <a:tabLst>
                <a:tab pos="1905000" algn="l"/>
              </a:tabLst>
              <a:defRPr sz="1600" baseline="0">
                <a:solidFill>
                  <a:schemeClr val="bg1"/>
                </a:solidFill>
                <a:latin typeface="Calibri" panose="020F0502020204030204" pitchFamily="34" charset="0"/>
              </a:defRPr>
            </a:lvl1pPr>
            <a:lvl2pPr marL="342900" indent="0">
              <a:buNone/>
              <a:defRPr/>
            </a:lvl2pPr>
          </a:lstStyle>
          <a:p>
            <a:pPr lvl="0"/>
            <a:r>
              <a:rPr lang="en-GB" dirty="0"/>
              <a:t>Section 00</a:t>
            </a:r>
          </a:p>
        </p:txBody>
      </p:sp>
    </p:spTree>
    <p:extLst>
      <p:ext uri="{BB962C8B-B14F-4D97-AF65-F5344CB8AC3E}">
        <p14:creationId xmlns:p14="http://schemas.microsoft.com/office/powerpoint/2010/main" val="46031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CBAE-7187-CFCD-001F-398AE89FCB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04F45B-6E2C-CE73-FEB3-CC2C93AEA5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87B302-B4BB-846B-7BAC-F7BEFC799752}"/>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5" name="Footer Placeholder 4">
            <a:extLst>
              <a:ext uri="{FF2B5EF4-FFF2-40B4-BE49-F238E27FC236}">
                <a16:creationId xmlns:a16="http://schemas.microsoft.com/office/drawing/2014/main" id="{5E67C57B-16DA-C5AD-2FD6-B9C37A79C2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13C956-509A-3569-8DE7-E94DAD7005B8}"/>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9353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9EE41F-74AE-8059-6088-B55A7689C5F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DEB134-22BF-4506-6DDA-D3FFF1A5563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B88311-412E-88FD-80D9-08C6C86A2D65}"/>
              </a:ext>
            </a:extLst>
          </p:cNvPr>
          <p:cNvSpPr>
            <a:spLocks noGrp="1"/>
          </p:cNvSpPr>
          <p:nvPr>
            <p:ph type="dt" sz="half" idx="10"/>
          </p:nvPr>
        </p:nvSpPr>
        <p:spPr/>
        <p:txBody>
          <a:bodyPr/>
          <a:lstStyle/>
          <a:p>
            <a:fld id="{D234E7DA-4176-4B2F-8BBD-A60326F428E5}" type="datetimeFigureOut">
              <a:rPr lang="en-GB" smtClean="0"/>
              <a:t>18/01/2023</a:t>
            </a:fld>
            <a:endParaRPr lang="en-GB"/>
          </a:p>
        </p:txBody>
      </p:sp>
      <p:sp>
        <p:nvSpPr>
          <p:cNvPr id="5" name="Footer Placeholder 4">
            <a:extLst>
              <a:ext uri="{FF2B5EF4-FFF2-40B4-BE49-F238E27FC236}">
                <a16:creationId xmlns:a16="http://schemas.microsoft.com/office/drawing/2014/main" id="{3BEFB54E-54BA-410D-2EC5-46A9A0EDE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967BCB-5BCC-10A2-E665-388A6A89C4AE}"/>
              </a:ext>
            </a:extLst>
          </p:cNvPr>
          <p:cNvSpPr>
            <a:spLocks noGrp="1"/>
          </p:cNvSpPr>
          <p:nvPr>
            <p:ph type="sldNum" sz="quarter" idx="12"/>
          </p:nvPr>
        </p:nvSpPr>
        <p:spPr/>
        <p:txBody>
          <a:bodyPr/>
          <a:lstStyle/>
          <a:p>
            <a:fld id="{1F064A56-460A-43B0-ADBA-8417480CF75B}" type="slidenum">
              <a:rPr lang="en-GB" smtClean="0"/>
              <a:t>‹#›</a:t>
            </a:fld>
            <a:endParaRPr lang="en-GB"/>
          </a:p>
        </p:txBody>
      </p:sp>
    </p:spTree>
    <p:extLst>
      <p:ext uri="{BB962C8B-B14F-4D97-AF65-F5344CB8AC3E}">
        <p14:creationId xmlns:p14="http://schemas.microsoft.com/office/powerpoint/2010/main" val="283134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CEC487B8-CAFD-4C73-81FB-6D396D6FA980}"/>
              </a:ext>
            </a:extLst>
          </p:cNvPr>
          <p:cNvSpPr>
            <a:spLocks noGrp="1"/>
          </p:cNvSpPr>
          <p:nvPr>
            <p:ph idx="1" hasCustomPrompt="1"/>
          </p:nvPr>
        </p:nvSpPr>
        <p:spPr>
          <a:xfrm>
            <a:off x="625535" y="1721852"/>
            <a:ext cx="6408226" cy="2715586"/>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892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6" name="Content Placeholder 2">
            <a:extLst>
              <a:ext uri="{FF2B5EF4-FFF2-40B4-BE49-F238E27FC236}">
                <a16:creationId xmlns:a16="http://schemas.microsoft.com/office/drawing/2014/main" id="{B7514041-B4F9-4DF8-BF1C-EA632D6C167B}"/>
              </a:ext>
            </a:extLst>
          </p:cNvPr>
          <p:cNvSpPr>
            <a:spLocks noGrp="1"/>
          </p:cNvSpPr>
          <p:nvPr>
            <p:ph sz="half" idx="12" hasCustomPrompt="1"/>
          </p:nvPr>
        </p:nvSpPr>
        <p:spPr>
          <a:xfrm>
            <a:off x="630871" y="1720805"/>
            <a:ext cx="3590202" cy="2920065"/>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a:extLst>
              <a:ext uri="{FF2B5EF4-FFF2-40B4-BE49-F238E27FC236}">
                <a16:creationId xmlns:a16="http://schemas.microsoft.com/office/drawing/2014/main" id="{A16FC26A-D0FA-4763-9CB2-BFDB14061D63}"/>
              </a:ext>
            </a:extLst>
          </p:cNvPr>
          <p:cNvSpPr>
            <a:spLocks noGrp="1"/>
          </p:cNvSpPr>
          <p:nvPr>
            <p:ph sz="half" idx="13" hasCustomPrompt="1"/>
          </p:nvPr>
        </p:nvSpPr>
        <p:spPr>
          <a:xfrm>
            <a:off x="4404040" y="1712492"/>
            <a:ext cx="3804445" cy="2928378"/>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110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6049E270-3A94-4754-B5BA-F3D976EE09F0}"/>
              </a:ext>
            </a:extLst>
          </p:cNvPr>
          <p:cNvSpPr>
            <a:spLocks noGrp="1"/>
          </p:cNvSpPr>
          <p:nvPr>
            <p:ph idx="12" hasCustomPrompt="1"/>
          </p:nvPr>
        </p:nvSpPr>
        <p:spPr>
          <a:xfrm>
            <a:off x="633848" y="1713538"/>
            <a:ext cx="6251046" cy="2918785"/>
          </a:xfrm>
          <a:prstGeom prst="rect">
            <a:avLst/>
          </a:prstGeom>
        </p:spPr>
        <p:txBody>
          <a:bodyPr/>
          <a:lstStyle>
            <a:lvl1pPr marL="0" indent="0">
              <a:buNone/>
              <a:defRPr sz="1800"/>
            </a:lvl1pPr>
            <a:lvl2pPr>
              <a:defRPr sz="1800"/>
            </a:lvl2pPr>
            <a:lvl3pPr>
              <a:defRPr sz="1600"/>
            </a:lvl3pPr>
            <a:lvl4pPr>
              <a:defRPr sz="1400"/>
            </a:lvl4pPr>
            <a:lvl5pPr>
              <a:defRPr sz="1400"/>
            </a:lvl5pPr>
          </a:lstStyle>
          <a:p>
            <a:pPr lvl="0"/>
            <a:r>
              <a:rPr lang="en-US" dirty="0"/>
              <a:t>Click to edit text or on icons to insert other content</a:t>
            </a:r>
          </a:p>
        </p:txBody>
      </p:sp>
    </p:spTree>
    <p:extLst>
      <p:ext uri="{BB962C8B-B14F-4D97-AF65-F5344CB8AC3E}">
        <p14:creationId xmlns:p14="http://schemas.microsoft.com/office/powerpoint/2010/main" val="295055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1 column, text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605A00-1819-4847-9BAA-034F270C3DD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AA3B112C-FFFC-4E1B-8CA2-534E1B6AD56D}"/>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969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 2 column, multi typ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F1676C-B6CC-4740-95CE-643A6F842BE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F51C8EFB-AD4B-44C1-90BF-A89F0382A33A}"/>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EED4E581-6A28-45B7-BB8C-4E4B6BC971E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824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CEC487B8-CAFD-4C73-81FB-6D396D6FA980}"/>
              </a:ext>
            </a:extLst>
          </p:cNvPr>
          <p:cNvSpPr>
            <a:spLocks noGrp="1"/>
          </p:cNvSpPr>
          <p:nvPr>
            <p:ph idx="1" hasCustomPrompt="1"/>
          </p:nvPr>
        </p:nvSpPr>
        <p:spPr>
          <a:xfrm>
            <a:off x="625535" y="1721852"/>
            <a:ext cx="6408226" cy="2715586"/>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495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6" name="Content Placeholder 2">
            <a:extLst>
              <a:ext uri="{FF2B5EF4-FFF2-40B4-BE49-F238E27FC236}">
                <a16:creationId xmlns:a16="http://schemas.microsoft.com/office/drawing/2014/main" id="{B7514041-B4F9-4DF8-BF1C-EA632D6C167B}"/>
              </a:ext>
            </a:extLst>
          </p:cNvPr>
          <p:cNvSpPr>
            <a:spLocks noGrp="1"/>
          </p:cNvSpPr>
          <p:nvPr>
            <p:ph sz="half" idx="12" hasCustomPrompt="1"/>
          </p:nvPr>
        </p:nvSpPr>
        <p:spPr>
          <a:xfrm>
            <a:off x="630871" y="1720805"/>
            <a:ext cx="3590202" cy="2920065"/>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a:extLst>
              <a:ext uri="{FF2B5EF4-FFF2-40B4-BE49-F238E27FC236}">
                <a16:creationId xmlns:a16="http://schemas.microsoft.com/office/drawing/2014/main" id="{A16FC26A-D0FA-4763-9CB2-BFDB14061D63}"/>
              </a:ext>
            </a:extLst>
          </p:cNvPr>
          <p:cNvSpPr>
            <a:spLocks noGrp="1"/>
          </p:cNvSpPr>
          <p:nvPr>
            <p:ph sz="half" idx="13" hasCustomPrompt="1"/>
          </p:nvPr>
        </p:nvSpPr>
        <p:spPr>
          <a:xfrm>
            <a:off x="4404040" y="1712492"/>
            <a:ext cx="3804445" cy="2928378"/>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7946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F2374E10-3B65-D747-A86E-A3279DA976C7}"/>
              </a:ext>
            </a:extLst>
          </p:cNvPr>
          <p:cNvSpPr txBox="1">
            <a:spLocks/>
          </p:cNvSpPr>
          <p:nvPr userDrawn="1"/>
        </p:nvSpPr>
        <p:spPr>
          <a:xfrm>
            <a:off x="561975" y="1212763"/>
            <a:ext cx="3122519" cy="30099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b="1" i="0" kern="1200" baseline="0">
                <a:solidFill>
                  <a:schemeClr val="bg1"/>
                </a:solidFill>
                <a:latin typeface="Calibri" panose="020F050202020403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sz="1300" baseline="0" dirty="0"/>
              <a:t>ABERDEEN 2040</a:t>
            </a:r>
          </a:p>
        </p:txBody>
      </p:sp>
    </p:spTree>
    <p:extLst>
      <p:ext uri="{BB962C8B-B14F-4D97-AF65-F5344CB8AC3E}">
        <p14:creationId xmlns:p14="http://schemas.microsoft.com/office/powerpoint/2010/main" val="2115236652"/>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12539"/>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5488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6" r:id="rId3"/>
    <p:sldLayoutId id="2147483741" r:id="rId4"/>
    <p:sldLayoutId id="2147483742" r:id="rId5"/>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BBAB5-5334-3842-808D-B1F553A491A6}"/>
              </a:ext>
            </a:extLst>
          </p:cNvPr>
          <p:cNvSpPr/>
          <p:nvPr userDrawn="1"/>
        </p:nvSpPr>
        <p:spPr>
          <a:xfrm>
            <a:off x="6149947" y="2087745"/>
            <a:ext cx="2994053" cy="305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8911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E1072-77F8-6108-DA42-564E4F4B8D1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25A4AA-D73D-531D-A18A-08DF53A5F7A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D770A-D2C1-D494-64F7-B902ED71A7D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234E7DA-4176-4B2F-8BBD-A60326F428E5}" type="datetimeFigureOut">
              <a:rPr lang="en-GB" smtClean="0"/>
              <a:t>18/01/2023</a:t>
            </a:fld>
            <a:endParaRPr lang="en-GB"/>
          </a:p>
        </p:txBody>
      </p:sp>
      <p:sp>
        <p:nvSpPr>
          <p:cNvPr id="5" name="Footer Placeholder 4">
            <a:extLst>
              <a:ext uri="{FF2B5EF4-FFF2-40B4-BE49-F238E27FC236}">
                <a16:creationId xmlns:a16="http://schemas.microsoft.com/office/drawing/2014/main" id="{893C6661-21FA-ABA5-224F-EA745B160D6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05A441-FE5E-E1D3-D5A1-D1DE6611C33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F064A56-460A-43B0-ADBA-8417480CF75B}" type="slidenum">
              <a:rPr lang="en-GB" smtClean="0"/>
              <a:t>‹#›</a:t>
            </a:fld>
            <a:endParaRPr lang="en-GB"/>
          </a:p>
        </p:txBody>
      </p:sp>
    </p:spTree>
    <p:extLst>
      <p:ext uri="{BB962C8B-B14F-4D97-AF65-F5344CB8AC3E}">
        <p14:creationId xmlns:p14="http://schemas.microsoft.com/office/powerpoint/2010/main" val="276372582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youtu.be/0XTBYMfZyrM" TargetMode="External"/><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iversity of Aberdeen logo">
            <a:extLst>
              <a:ext uri="{FF2B5EF4-FFF2-40B4-BE49-F238E27FC236}">
                <a16:creationId xmlns:a16="http://schemas.microsoft.com/office/drawing/2014/main" id="{7CDC50DA-FBA1-4E1B-4E8F-06A85CCBA9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6857" y="618200"/>
            <a:ext cx="3930287" cy="4028545"/>
          </a:xfrm>
          <a:prstGeom prst="rect">
            <a:avLst/>
          </a:prstGeom>
        </p:spPr>
      </p:pic>
      <p:sp>
        <p:nvSpPr>
          <p:cNvPr id="2" name="Title 1">
            <a:extLst>
              <a:ext uri="{FF2B5EF4-FFF2-40B4-BE49-F238E27FC236}">
                <a16:creationId xmlns:a16="http://schemas.microsoft.com/office/drawing/2014/main" id="{A140A68B-B154-49DE-B3F7-6D00C72E6922}"/>
              </a:ext>
              <a:ext uri="{C183D7F6-B498-43B3-948B-1728B52AA6E4}">
                <adec:decorative xmlns:adec="http://schemas.microsoft.com/office/drawing/2017/decorative" val="1"/>
              </a:ext>
            </a:extLst>
          </p:cNvPr>
          <p:cNvSpPr>
            <a:spLocks noGrp="1"/>
          </p:cNvSpPr>
          <p:nvPr>
            <p:ph type="ctrTitle"/>
          </p:nvPr>
        </p:nvSpPr>
        <p:spPr>
          <a:xfrm>
            <a:off x="1143000" y="-1790700"/>
            <a:ext cx="6858000" cy="1790700"/>
          </a:xfrm>
        </p:spPr>
        <p:txBody>
          <a:bodyPr vert="horz" lIns="91440" tIns="45720" rIns="91440" bIns="45720" rtlCol="0" anchor="b">
            <a:normAutofit/>
          </a:bodyPr>
          <a:lstStyle/>
          <a:p>
            <a:r>
              <a:rPr lang="en-GB" dirty="0"/>
              <a:t>University of Aberdeen logo</a:t>
            </a:r>
          </a:p>
        </p:txBody>
      </p:sp>
    </p:spTree>
    <p:extLst>
      <p:ext uri="{BB962C8B-B14F-4D97-AF65-F5344CB8AC3E}">
        <p14:creationId xmlns:p14="http://schemas.microsoft.com/office/powerpoint/2010/main" val="168007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iversity of Aberdeen logo">
            <a:extLst>
              <a:ext uri="{FF2B5EF4-FFF2-40B4-BE49-F238E27FC236}">
                <a16:creationId xmlns:a16="http://schemas.microsoft.com/office/drawing/2014/main" id="{7CDC50DA-FBA1-4E1B-4E8F-06A85CCBA9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6857" y="618200"/>
            <a:ext cx="3930287" cy="4028545"/>
          </a:xfrm>
          <a:prstGeom prst="rect">
            <a:avLst/>
          </a:prstGeom>
        </p:spPr>
      </p:pic>
      <p:sp>
        <p:nvSpPr>
          <p:cNvPr id="2" name="Title 1">
            <a:extLst>
              <a:ext uri="{FF2B5EF4-FFF2-40B4-BE49-F238E27FC236}">
                <a16:creationId xmlns:a16="http://schemas.microsoft.com/office/drawing/2014/main" id="{0CFD8530-E0D4-4D8A-966E-9376D692ECB7}"/>
              </a:ext>
              <a:ext uri="{C183D7F6-B498-43B3-948B-1728B52AA6E4}">
                <adec:decorative xmlns:adec="http://schemas.microsoft.com/office/drawing/2017/decorative" val="1"/>
              </a:ext>
            </a:extLst>
          </p:cNvPr>
          <p:cNvSpPr>
            <a:spLocks noGrp="1"/>
          </p:cNvSpPr>
          <p:nvPr>
            <p:ph type="ctrTitle"/>
          </p:nvPr>
        </p:nvSpPr>
        <p:spPr>
          <a:xfrm>
            <a:off x="1143000" y="-1790700"/>
            <a:ext cx="6858000" cy="1790700"/>
          </a:xfrm>
        </p:spPr>
        <p:txBody>
          <a:bodyPr vert="horz" lIns="91440" tIns="45720" rIns="91440" bIns="45720" rtlCol="0" anchor="b">
            <a:normAutofit/>
          </a:bodyPr>
          <a:lstStyle/>
          <a:p>
            <a:r>
              <a:rPr lang="en-GB" dirty="0"/>
              <a:t>University of Aberdeen logo</a:t>
            </a:r>
          </a:p>
        </p:txBody>
      </p:sp>
    </p:spTree>
    <p:extLst>
      <p:ext uri="{BB962C8B-B14F-4D97-AF65-F5344CB8AC3E}">
        <p14:creationId xmlns:p14="http://schemas.microsoft.com/office/powerpoint/2010/main" val="38920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2ED0-0D87-E441-8777-18B73753CB05}"/>
              </a:ext>
            </a:extLst>
          </p:cNvPr>
          <p:cNvSpPr>
            <a:spLocks noGrp="1"/>
          </p:cNvSpPr>
          <p:nvPr>
            <p:ph type="title"/>
          </p:nvPr>
        </p:nvSpPr>
        <p:spPr>
          <a:xfrm>
            <a:off x="562604" y="1744434"/>
            <a:ext cx="8000825" cy="1041417"/>
          </a:xfrm>
        </p:spPr>
        <p:txBody>
          <a:bodyPr lIns="91440" tIns="45720" rIns="91440" bIns="45720" anchor="t"/>
          <a:lstStyle/>
          <a:p>
            <a:r>
              <a:rPr lang="en-GB" dirty="0"/>
              <a:t>Sustainability at the </a:t>
            </a:r>
            <a:br>
              <a:rPr lang="en-GB" dirty="0"/>
            </a:br>
            <a:r>
              <a:rPr lang="en-GB" dirty="0"/>
              <a:t>University of Aberdeen</a:t>
            </a:r>
            <a:endParaRPr lang="en-US" dirty="0"/>
          </a:p>
        </p:txBody>
      </p:sp>
      <p:sp>
        <p:nvSpPr>
          <p:cNvPr id="3" name="Text Placeholder 2">
            <a:extLst>
              <a:ext uri="{FF2B5EF4-FFF2-40B4-BE49-F238E27FC236}">
                <a16:creationId xmlns:a16="http://schemas.microsoft.com/office/drawing/2014/main" id="{087C8F09-7CC8-1E4C-B336-84491867732E}"/>
              </a:ext>
            </a:extLst>
          </p:cNvPr>
          <p:cNvSpPr>
            <a:spLocks noGrp="1"/>
          </p:cNvSpPr>
          <p:nvPr>
            <p:ph type="body" sz="quarter" idx="12"/>
          </p:nvPr>
        </p:nvSpPr>
        <p:spPr>
          <a:xfrm>
            <a:off x="561975" y="2960088"/>
            <a:ext cx="8001454" cy="823912"/>
          </a:xfrm>
        </p:spPr>
        <p:txBody>
          <a:bodyPr lIns="91440" tIns="45720" rIns="91440" bIns="45720" anchor="t"/>
          <a:lstStyle/>
          <a:p>
            <a:r>
              <a:rPr lang="en-GB" dirty="0">
                <a:latin typeface="Calibri"/>
                <a:cs typeface="Calibri"/>
              </a:rPr>
              <a:t>Karl Leydecker </a:t>
            </a:r>
            <a:endParaRPr lang="en-US" dirty="0">
              <a:latin typeface="Calibri"/>
              <a:cs typeface="Calibri"/>
            </a:endParaRPr>
          </a:p>
          <a:p>
            <a:r>
              <a:rPr lang="en-GB" dirty="0">
                <a:latin typeface="Calibri"/>
                <a:cs typeface="Calibri"/>
              </a:rPr>
              <a:t>Senior Vice-Principal</a:t>
            </a:r>
          </a:p>
          <a:p>
            <a:endParaRPr lang="en-US" dirty="0"/>
          </a:p>
        </p:txBody>
      </p:sp>
      <p:sp>
        <p:nvSpPr>
          <p:cNvPr id="4" name="Text Placeholder 3">
            <a:extLst>
              <a:ext uri="{FF2B5EF4-FFF2-40B4-BE49-F238E27FC236}">
                <a16:creationId xmlns:a16="http://schemas.microsoft.com/office/drawing/2014/main" id="{E3AD0312-8009-7942-B53C-7062384944D6}"/>
              </a:ext>
            </a:extLst>
          </p:cNvPr>
          <p:cNvSpPr>
            <a:spLocks noGrp="1"/>
          </p:cNvSpPr>
          <p:nvPr>
            <p:ph type="body" sz="quarter" idx="15"/>
          </p:nvPr>
        </p:nvSpPr>
        <p:spPr/>
        <p:txBody>
          <a:bodyPr/>
          <a:lstStyle/>
          <a:p>
            <a:r>
              <a:rPr lang="en-US" dirty="0"/>
              <a:t>18 January 2023</a:t>
            </a:r>
          </a:p>
        </p:txBody>
      </p:sp>
    </p:spTree>
    <p:extLst>
      <p:ext uri="{BB962C8B-B14F-4D97-AF65-F5344CB8AC3E}">
        <p14:creationId xmlns:p14="http://schemas.microsoft.com/office/powerpoint/2010/main" val="127910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8286-C625-45DB-9A67-32548DBC2764}"/>
              </a:ext>
            </a:extLst>
          </p:cNvPr>
          <p:cNvSpPr>
            <a:spLocks noGrp="1"/>
          </p:cNvSpPr>
          <p:nvPr>
            <p:ph type="title"/>
          </p:nvPr>
        </p:nvSpPr>
        <p:spPr>
          <a:xfrm>
            <a:off x="628649" y="273844"/>
            <a:ext cx="8324519" cy="994172"/>
          </a:xfrm>
        </p:spPr>
        <p:txBody>
          <a:bodyPr>
            <a:normAutofit/>
          </a:bodyPr>
          <a:lstStyle/>
          <a:p>
            <a:r>
              <a:rPr lang="en-GB" dirty="0"/>
              <a:t>Aberdeen 2040 Sustainability Commitments</a:t>
            </a:r>
          </a:p>
        </p:txBody>
      </p:sp>
      <p:pic>
        <p:nvPicPr>
          <p:cNvPr id="7" name="Picture 6" descr="Aberdeen 2040 Sustainability Commitments are:&#10;&#10;Sustainability - encourage everyone within our community to work and live sustainably, recognising the importance of our time, energy and resilience&#10;&#10;Environment - Educate all our students and staff to be leaders in protecting the environment&#10;&#10;Research - Excel in research that addresses the climate emergency, enables energy transition and the preservation of biodiversity&#10;&#10;Net Zero - Achieve net zero carbon emissions before 2040&#10;&#10;Investment - Generate resources for investment in education and research year on year, so that we can continue to develop the people, ideas and actions that help us fulfil our purpose.">
            <a:extLst>
              <a:ext uri="{FF2B5EF4-FFF2-40B4-BE49-F238E27FC236}">
                <a16:creationId xmlns:a16="http://schemas.microsoft.com/office/drawing/2014/main" id="{0E91047C-E7BD-F0BA-79BB-7B993BD11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3100" y="666626"/>
            <a:ext cx="4979807" cy="4396657"/>
          </a:xfrm>
          <a:prstGeom prst="rect">
            <a:avLst/>
          </a:prstGeom>
        </p:spPr>
      </p:pic>
    </p:spTree>
    <p:extLst>
      <p:ext uri="{BB962C8B-B14F-4D97-AF65-F5344CB8AC3E}">
        <p14:creationId xmlns:p14="http://schemas.microsoft.com/office/powerpoint/2010/main" val="68266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F62C-E28E-4EE4-8500-983AA51D62DB}"/>
              </a:ext>
            </a:extLst>
          </p:cNvPr>
          <p:cNvSpPr>
            <a:spLocks noGrp="1"/>
          </p:cNvSpPr>
          <p:nvPr>
            <p:ph type="title"/>
          </p:nvPr>
        </p:nvSpPr>
        <p:spPr>
          <a:xfrm>
            <a:off x="247650" y="199700"/>
            <a:ext cx="7886700" cy="994172"/>
          </a:xfrm>
        </p:spPr>
        <p:txBody>
          <a:bodyPr lIns="68580" tIns="34290" rIns="68580" bIns="34290" anchor="t"/>
          <a:lstStyle/>
          <a:p>
            <a:r>
              <a:rPr lang="en-GB" dirty="0">
                <a:latin typeface="Cambria"/>
                <a:ea typeface="Cambria"/>
              </a:rPr>
              <a:t>Addressing sustainability involves …</a:t>
            </a:r>
            <a:endParaRPr lang="en-US" dirty="0">
              <a:latin typeface="Cambria"/>
              <a:ea typeface="Cambria"/>
            </a:endParaRPr>
          </a:p>
        </p:txBody>
      </p:sp>
      <p:pic>
        <p:nvPicPr>
          <p:cNvPr id="5" name="Picture 4" descr="Buildings">
            <a:extLst>
              <a:ext uri="{FF2B5EF4-FFF2-40B4-BE49-F238E27FC236}">
                <a16:creationId xmlns:a16="http://schemas.microsoft.com/office/drawing/2014/main" id="{578468E2-52A2-40A4-BCD8-6BE71B0F9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509" y="1013905"/>
            <a:ext cx="1822799" cy="1215200"/>
          </a:xfrm>
          <a:prstGeom prst="rect">
            <a:avLst/>
          </a:prstGeom>
          <a:ln>
            <a:solidFill>
              <a:schemeClr val="tx1"/>
            </a:solidFill>
          </a:ln>
        </p:spPr>
      </p:pic>
      <p:pic>
        <p:nvPicPr>
          <p:cNvPr id="8" name="Picture 7" descr="Waste management">
            <a:extLst>
              <a:ext uri="{FF2B5EF4-FFF2-40B4-BE49-F238E27FC236}">
                <a16:creationId xmlns:a16="http://schemas.microsoft.com/office/drawing/2014/main" id="{94D5E1D4-91B2-435A-8D7D-0503ACC226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6509" y="2303385"/>
            <a:ext cx="1822802" cy="1220724"/>
          </a:xfrm>
          <a:prstGeom prst="rect">
            <a:avLst/>
          </a:prstGeom>
          <a:ln w="9525">
            <a:solidFill>
              <a:schemeClr val="tx1"/>
            </a:solidFill>
          </a:ln>
        </p:spPr>
      </p:pic>
      <p:pic>
        <p:nvPicPr>
          <p:cNvPr id="15" name="Picture 14" descr="Energy Use">
            <a:extLst>
              <a:ext uri="{FF2B5EF4-FFF2-40B4-BE49-F238E27FC236}">
                <a16:creationId xmlns:a16="http://schemas.microsoft.com/office/drawing/2014/main" id="{42DA50A0-B1C5-4EE5-8A61-C3DAC33ED2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0271" y="1013905"/>
            <a:ext cx="1658063" cy="1216500"/>
          </a:xfrm>
          <a:prstGeom prst="rect">
            <a:avLst/>
          </a:prstGeom>
          <a:ln>
            <a:solidFill>
              <a:srgbClr val="000000"/>
            </a:solidFill>
          </a:ln>
        </p:spPr>
      </p:pic>
      <p:pic>
        <p:nvPicPr>
          <p:cNvPr id="13" name="Picture 13" descr="Transport">
            <a:extLst>
              <a:ext uri="{FF2B5EF4-FFF2-40B4-BE49-F238E27FC236}">
                <a16:creationId xmlns:a16="http://schemas.microsoft.com/office/drawing/2014/main" id="{80E7C6EB-3C87-CBD8-3C8E-C19DAAF304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47"/>
          <a:stretch/>
        </p:blipFill>
        <p:spPr>
          <a:xfrm>
            <a:off x="2453904" y="2303386"/>
            <a:ext cx="1654430" cy="1220724"/>
          </a:xfrm>
          <a:prstGeom prst="rect">
            <a:avLst/>
          </a:prstGeom>
          <a:ln>
            <a:solidFill>
              <a:schemeClr val="tx1"/>
            </a:solidFill>
          </a:ln>
        </p:spPr>
      </p:pic>
      <p:pic>
        <p:nvPicPr>
          <p:cNvPr id="1026" name="Picture 2">
            <a:extLst>
              <a:ext uri="{FF2B5EF4-FFF2-40B4-BE49-F238E27FC236}">
                <a16:creationId xmlns:a16="http://schemas.microsoft.com/office/drawing/2014/main" id="{F67F71CF-C50B-40FE-AE34-C8B3049E9B56}"/>
              </a:ext>
              <a:ext uri="{C183D7F6-B498-43B3-948B-1728B52AA6E4}">
                <adec:decorative xmlns:adec="http://schemas.microsoft.com/office/drawing/2017/decorative" val="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412078" y="1017100"/>
            <a:ext cx="1822799" cy="12350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05BA031B-5EAB-4E1C-9F0C-0301BD548DB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51912" y="199700"/>
            <a:ext cx="685800" cy="685800"/>
          </a:xfrm>
          <a:prstGeom prst="rect">
            <a:avLst/>
          </a:prstGeom>
        </p:spPr>
      </p:pic>
      <p:sp>
        <p:nvSpPr>
          <p:cNvPr id="6" name="Content Placeholder 2">
            <a:extLst>
              <a:ext uri="{FF2B5EF4-FFF2-40B4-BE49-F238E27FC236}">
                <a16:creationId xmlns:a16="http://schemas.microsoft.com/office/drawing/2014/main" id="{92D42890-BF53-818B-3040-633130ABF986}"/>
              </a:ext>
            </a:extLst>
          </p:cNvPr>
          <p:cNvSpPr>
            <a:spLocks noGrp="1"/>
          </p:cNvSpPr>
          <p:nvPr>
            <p:ph sz="half" idx="1"/>
          </p:nvPr>
        </p:nvSpPr>
        <p:spPr>
          <a:xfrm>
            <a:off x="504331" y="3743924"/>
            <a:ext cx="3605526" cy="981757"/>
          </a:xfrm>
        </p:spPr>
        <p:txBody>
          <a:bodyPr lIns="68580" tIns="34290" rIns="68580" bIns="34290" anchor="t"/>
          <a:lstStyle/>
          <a:p>
            <a:pPr marL="0" indent="0">
              <a:buNone/>
            </a:pPr>
            <a:r>
              <a:rPr lang="en-GB" sz="1800"/>
              <a:t>Acknowledging and managing the negative environmental and emissions impact of our operations …</a:t>
            </a:r>
            <a:endParaRPr lang="en-GB" sz="1575">
              <a:cs typeface="Calibri"/>
            </a:endParaRPr>
          </a:p>
        </p:txBody>
      </p:sp>
      <p:sp>
        <p:nvSpPr>
          <p:cNvPr id="4" name="Content Placeholder 2">
            <a:extLst>
              <a:ext uri="{FF2B5EF4-FFF2-40B4-BE49-F238E27FC236}">
                <a16:creationId xmlns:a16="http://schemas.microsoft.com/office/drawing/2014/main" id="{6D647119-AB25-87C7-E7FF-97E5A9225518}"/>
              </a:ext>
            </a:extLst>
          </p:cNvPr>
          <p:cNvSpPr txBox="1">
            <a:spLocks/>
          </p:cNvSpPr>
          <p:nvPr/>
        </p:nvSpPr>
        <p:spPr>
          <a:xfrm>
            <a:off x="4412077" y="3747119"/>
            <a:ext cx="3460348" cy="981757"/>
          </a:xfrm>
          <a:prstGeom prst="rect">
            <a:avLst/>
          </a:prstGeom>
          <a:solidFill>
            <a:schemeClr val="bg1"/>
          </a:solidFill>
        </p:spPr>
        <p:txBody>
          <a:bodyPr lIns="68580" tIns="34290" rIns="68580" bIns="34290" anchor="t"/>
          <a:lst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1800"/>
              <a:t>… while celebrating the positive contribution of our educational, research, and community activities.</a:t>
            </a:r>
            <a:endParaRPr lang="en-GB" sz="1575">
              <a:cs typeface="Calibri"/>
            </a:endParaRPr>
          </a:p>
        </p:txBody>
      </p:sp>
      <p:pic>
        <p:nvPicPr>
          <p:cNvPr id="17" name="Picture 16" descr="Cover of the University of Aberdeen Sustainable Development Goals Annual Report 2020/21">
            <a:extLst>
              <a:ext uri="{FF2B5EF4-FFF2-40B4-BE49-F238E27FC236}">
                <a16:creationId xmlns:a16="http://schemas.microsoft.com/office/drawing/2014/main" id="{F4D758A9-2FFC-4BAD-8AB7-FDB3C90325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15383" y="1017334"/>
            <a:ext cx="2242842" cy="2513410"/>
          </a:xfrm>
          <a:prstGeom prst="rect">
            <a:avLst/>
          </a:prstGeom>
          <a:ln>
            <a:solidFill>
              <a:srgbClr val="000000"/>
            </a:solidFill>
          </a:ln>
        </p:spPr>
      </p:pic>
      <p:pic>
        <p:nvPicPr>
          <p:cNvPr id="11" name="Picture 10">
            <a:extLst>
              <a:ext uri="{FF2B5EF4-FFF2-40B4-BE49-F238E27FC236}">
                <a16:creationId xmlns:a16="http://schemas.microsoft.com/office/drawing/2014/main" id="{9E1B22E6-2847-4F83-AA1D-28C134797CE2}"/>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12078" y="2306825"/>
            <a:ext cx="1828800" cy="1220724"/>
          </a:xfrm>
          <a:prstGeom prst="rect">
            <a:avLst/>
          </a:prstGeom>
          <a:ln>
            <a:solidFill>
              <a:schemeClr val="tx1"/>
            </a:solidFill>
          </a:ln>
        </p:spPr>
      </p:pic>
      <p:sp>
        <p:nvSpPr>
          <p:cNvPr id="3" name="TextBox 2">
            <a:extLst>
              <a:ext uri="{FF2B5EF4-FFF2-40B4-BE49-F238E27FC236}">
                <a16:creationId xmlns:a16="http://schemas.microsoft.com/office/drawing/2014/main" id="{99249B2F-22B8-2570-DBF5-6244E330481B}"/>
              </a:ext>
              <a:ext uri="{C183D7F6-B498-43B3-948B-1728B52AA6E4}">
                <adec:decorative xmlns:adec="http://schemas.microsoft.com/office/drawing/2017/decorative" val="1"/>
              </a:ext>
            </a:extLst>
          </p:cNvPr>
          <p:cNvSpPr txBox="1"/>
          <p:nvPr/>
        </p:nvSpPr>
        <p:spPr>
          <a:xfrm>
            <a:off x="568685" y="1058272"/>
            <a:ext cx="761999" cy="230832"/>
          </a:xfrm>
          <a:prstGeom prst="rect">
            <a:avLst/>
          </a:prstGeom>
          <a:solidFill>
            <a:schemeClr val="bg1"/>
          </a:solid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050" b="1">
                <a:solidFill>
                  <a:srgbClr val="1C4392"/>
                </a:solidFill>
                <a:cs typeface="Calibri"/>
              </a:rPr>
              <a:t>BUILDINGS</a:t>
            </a:r>
            <a:endParaRPr lang="en-GB" sz="1050" b="1">
              <a:solidFill>
                <a:srgbClr val="1C4392"/>
              </a:solidFill>
            </a:endParaRPr>
          </a:p>
        </p:txBody>
      </p:sp>
      <p:sp>
        <p:nvSpPr>
          <p:cNvPr id="7" name="TextBox 6">
            <a:extLst>
              <a:ext uri="{FF2B5EF4-FFF2-40B4-BE49-F238E27FC236}">
                <a16:creationId xmlns:a16="http://schemas.microsoft.com/office/drawing/2014/main" id="{3C388C24-DA35-56A7-7CDA-B0F9B5710F74}"/>
              </a:ext>
              <a:ext uri="{C183D7F6-B498-43B3-948B-1728B52AA6E4}">
                <adec:decorative xmlns:adec="http://schemas.microsoft.com/office/drawing/2017/decorative" val="1"/>
              </a:ext>
            </a:extLst>
          </p:cNvPr>
          <p:cNvSpPr txBox="1"/>
          <p:nvPr/>
        </p:nvSpPr>
        <p:spPr>
          <a:xfrm>
            <a:off x="568685" y="2340483"/>
            <a:ext cx="1421422" cy="230832"/>
          </a:xfrm>
          <a:prstGeom prst="rect">
            <a:avLst/>
          </a:prstGeom>
          <a:solidFill>
            <a:schemeClr val="bg1"/>
          </a:solid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050" b="1">
                <a:solidFill>
                  <a:srgbClr val="1C4392"/>
                </a:solidFill>
                <a:cs typeface="Calibri"/>
              </a:rPr>
              <a:t>WASTE MANAGEMENT</a:t>
            </a:r>
            <a:endParaRPr lang="en-GB" sz="1050" b="1">
              <a:solidFill>
                <a:srgbClr val="1C4392"/>
              </a:solidFill>
            </a:endParaRPr>
          </a:p>
        </p:txBody>
      </p:sp>
      <p:sp>
        <p:nvSpPr>
          <p:cNvPr id="10" name="TextBox 9">
            <a:extLst>
              <a:ext uri="{FF2B5EF4-FFF2-40B4-BE49-F238E27FC236}">
                <a16:creationId xmlns:a16="http://schemas.microsoft.com/office/drawing/2014/main" id="{E7C65011-7956-C2C1-661A-25EC6BDB35CF}"/>
              </a:ext>
              <a:ext uri="{C183D7F6-B498-43B3-948B-1728B52AA6E4}">
                <adec:decorative xmlns:adec="http://schemas.microsoft.com/office/drawing/2017/decorative" val="1"/>
              </a:ext>
            </a:extLst>
          </p:cNvPr>
          <p:cNvSpPr txBox="1"/>
          <p:nvPr/>
        </p:nvSpPr>
        <p:spPr>
          <a:xfrm>
            <a:off x="2495664" y="1058271"/>
            <a:ext cx="827942" cy="392415"/>
          </a:xfrm>
          <a:prstGeom prst="rect">
            <a:avLst/>
          </a:prstGeom>
          <a:solidFill>
            <a:schemeClr val="bg1"/>
          </a:solid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050" b="1">
                <a:solidFill>
                  <a:srgbClr val="1C4392"/>
                </a:solidFill>
                <a:cs typeface="Calibri"/>
              </a:rPr>
              <a:t>ENERGY USE</a:t>
            </a:r>
            <a:endParaRPr lang="en-GB" sz="1050" b="1">
              <a:solidFill>
                <a:srgbClr val="1C4392"/>
              </a:solidFill>
            </a:endParaRPr>
          </a:p>
        </p:txBody>
      </p:sp>
      <p:sp>
        <p:nvSpPr>
          <p:cNvPr id="18" name="TextBox 17">
            <a:extLst>
              <a:ext uri="{FF2B5EF4-FFF2-40B4-BE49-F238E27FC236}">
                <a16:creationId xmlns:a16="http://schemas.microsoft.com/office/drawing/2014/main" id="{7F37F716-2B52-4E17-8CAD-7B9103EF873D}"/>
              </a:ext>
              <a:ext uri="{C183D7F6-B498-43B3-948B-1728B52AA6E4}">
                <adec:decorative xmlns:adec="http://schemas.microsoft.com/office/drawing/2017/decorative" val="1"/>
              </a:ext>
            </a:extLst>
          </p:cNvPr>
          <p:cNvSpPr txBox="1"/>
          <p:nvPr/>
        </p:nvSpPr>
        <p:spPr>
          <a:xfrm>
            <a:off x="2495919" y="2340483"/>
            <a:ext cx="827687" cy="230832"/>
          </a:xfrm>
          <a:prstGeom prst="rect">
            <a:avLst/>
          </a:prstGeom>
          <a:solidFill>
            <a:schemeClr val="bg1"/>
          </a:solid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050" b="1">
                <a:solidFill>
                  <a:srgbClr val="1C4392"/>
                </a:solidFill>
                <a:cs typeface="Calibri"/>
              </a:rPr>
              <a:t>TRANSPORT</a:t>
            </a:r>
            <a:endParaRPr lang="en-GB" sz="1050" b="1">
              <a:solidFill>
                <a:srgbClr val="1C4392"/>
              </a:solidFill>
            </a:endParaRPr>
          </a:p>
        </p:txBody>
      </p:sp>
    </p:spTree>
    <p:extLst>
      <p:ext uri="{BB962C8B-B14F-4D97-AF65-F5344CB8AC3E}">
        <p14:creationId xmlns:p14="http://schemas.microsoft.com/office/powerpoint/2010/main" val="244140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8286-C625-45DB-9A67-32548DBC2764}"/>
              </a:ext>
            </a:extLst>
          </p:cNvPr>
          <p:cNvSpPr>
            <a:spLocks noGrp="1"/>
          </p:cNvSpPr>
          <p:nvPr>
            <p:ph type="title"/>
          </p:nvPr>
        </p:nvSpPr>
        <p:spPr>
          <a:xfrm>
            <a:off x="237023" y="207481"/>
            <a:ext cx="7886700" cy="994172"/>
          </a:xfrm>
        </p:spPr>
        <p:txBody>
          <a:bodyPr lIns="68580" tIns="34290" rIns="68580" bIns="34290" anchor="t"/>
          <a:lstStyle/>
          <a:p>
            <a:r>
              <a:rPr lang="en-GB" dirty="0">
                <a:latin typeface="Cambria"/>
                <a:ea typeface="Cambria"/>
              </a:rPr>
              <a:t>UN Sustainable Development Goals </a:t>
            </a:r>
          </a:p>
        </p:txBody>
      </p:sp>
      <p:pic>
        <p:nvPicPr>
          <p:cNvPr id="4" name="Picture 3" descr="An overview image with all 17 Sustainable Development Goals (Goal 1: No Poverty; Goal 2: Zero Hunger; Goal 3: Good Health and Well-being; Goal 4: Quality Education; Goal 5: Gender Equality; Goal 6: Clean Water and Sanitation; Goal 7: Affordable and Clean Energy; Goal 8: Decent Work and Economic Growth; Goal 9: Industry, Innovation and Infrastructure; Goal 10: Reduced Inequality; Goal 11: Sustainable Cities and Communities; Goal 12: Responsible Consumption and Production; Goal 13: Climate Action; Goal 14: Life Below Water; Goal 15: Life on Land; Goal 16: Peace and Justice Strong Institutions; Goal 17: Partnerships to achieve the Goal)">
            <a:hlinkClick r:id="rId3"/>
            <a:extLst>
              <a:ext uri="{FF2B5EF4-FFF2-40B4-BE49-F238E27FC236}">
                <a16:creationId xmlns:a16="http://schemas.microsoft.com/office/drawing/2014/main" id="{9CC1F3F2-BDF0-448B-B8AF-F66988D021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560" y="847136"/>
            <a:ext cx="2960223" cy="2320365"/>
          </a:xfrm>
          <a:prstGeom prst="rect">
            <a:avLst/>
          </a:prstGeom>
          <a:ln>
            <a:solidFill>
              <a:schemeClr val="tx1"/>
            </a:solidFill>
          </a:ln>
        </p:spPr>
      </p:pic>
      <p:sp>
        <p:nvSpPr>
          <p:cNvPr id="3" name="Content Placeholder 2">
            <a:extLst>
              <a:ext uri="{FF2B5EF4-FFF2-40B4-BE49-F238E27FC236}">
                <a16:creationId xmlns:a16="http://schemas.microsoft.com/office/drawing/2014/main" id="{170BAE36-856C-410B-82B3-9CC99F0C14D4}"/>
              </a:ext>
            </a:extLst>
          </p:cNvPr>
          <p:cNvSpPr>
            <a:spLocks noGrp="1"/>
          </p:cNvSpPr>
          <p:nvPr>
            <p:ph idx="1"/>
          </p:nvPr>
        </p:nvSpPr>
        <p:spPr>
          <a:xfrm>
            <a:off x="182402" y="3181911"/>
            <a:ext cx="6026374" cy="1581913"/>
          </a:xfrm>
        </p:spPr>
        <p:txBody>
          <a:bodyPr lIns="68580" tIns="34290" rIns="68580" bIns="34290" anchor="t"/>
          <a:lstStyle/>
          <a:p>
            <a:pPr marL="228124" indent="-228124"/>
            <a:r>
              <a:rPr lang="en-GB" sz="1800" dirty="0"/>
              <a:t>SDGs emerge from Aberdeen 2040 consultation.</a:t>
            </a:r>
            <a:endParaRPr lang="en-GB" sz="1800" dirty="0">
              <a:cs typeface="Calibri"/>
            </a:endParaRPr>
          </a:p>
          <a:p>
            <a:pPr marL="228124" indent="-228124"/>
            <a:r>
              <a:rPr lang="en-GB" sz="1800" dirty="0"/>
              <a:t>Annual Reports ‘21 &amp; ‘22 + QS and THE ‘Impact’ Rankings</a:t>
            </a:r>
            <a:endParaRPr lang="en-GB" sz="1800" dirty="0">
              <a:cs typeface="Calibri"/>
            </a:endParaRPr>
          </a:p>
          <a:p>
            <a:pPr marL="228124" indent="-228124"/>
            <a:r>
              <a:rPr lang="en-GB" sz="1800" dirty="0"/>
              <a:t>Awareness growing e.g. mapping of research &amp; case studies</a:t>
            </a:r>
            <a:endParaRPr lang="en-GB" sz="1800" dirty="0">
              <a:cs typeface="Calibri"/>
            </a:endParaRPr>
          </a:p>
          <a:p>
            <a:pPr marL="228124" indent="-228124"/>
            <a:r>
              <a:rPr lang="en-GB" sz="1800" dirty="0"/>
              <a:t>Embedding in our teaching &amp; curriculum.</a:t>
            </a:r>
            <a:endParaRPr lang="en-GB" sz="1800" dirty="0">
              <a:cs typeface="Calibri"/>
            </a:endParaRPr>
          </a:p>
        </p:txBody>
      </p:sp>
      <p:pic>
        <p:nvPicPr>
          <p:cNvPr id="8" name="Picture 7">
            <a:extLst>
              <a:ext uri="{FF2B5EF4-FFF2-40B4-BE49-F238E27FC236}">
                <a16:creationId xmlns:a16="http://schemas.microsoft.com/office/drawing/2014/main" id="{524D7873-FBC4-43C3-9241-D15BC6CF142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8558" y="847135"/>
            <a:ext cx="2823396" cy="4022522"/>
          </a:xfrm>
          <a:prstGeom prst="rect">
            <a:avLst/>
          </a:prstGeom>
          <a:ln>
            <a:solidFill>
              <a:schemeClr val="tx1"/>
            </a:solidFill>
          </a:ln>
        </p:spPr>
      </p:pic>
      <p:pic>
        <p:nvPicPr>
          <p:cNvPr id="11" name="Graphic 10">
            <a:extLst>
              <a:ext uri="{FF2B5EF4-FFF2-40B4-BE49-F238E27FC236}">
                <a16:creationId xmlns:a16="http://schemas.microsoft.com/office/drawing/2014/main" id="{2B5D74B9-6019-4378-8E6F-41FD8A70FC5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50655" y="107423"/>
            <a:ext cx="685800" cy="685800"/>
          </a:xfrm>
          <a:prstGeom prst="rect">
            <a:avLst/>
          </a:prstGeom>
        </p:spPr>
      </p:pic>
      <p:pic>
        <p:nvPicPr>
          <p:cNvPr id="9" name="Picture 8">
            <a:extLst>
              <a:ext uri="{FF2B5EF4-FFF2-40B4-BE49-F238E27FC236}">
                <a16:creationId xmlns:a16="http://schemas.microsoft.com/office/drawing/2014/main" id="{29F45DB6-FC42-49F0-97AF-5DC0B6665919}"/>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20281" y="847135"/>
            <a:ext cx="2776779" cy="2011261"/>
          </a:xfrm>
          <a:prstGeom prst="rect">
            <a:avLst/>
          </a:prstGeom>
          <a:ln>
            <a:solidFill>
              <a:srgbClr val="000000"/>
            </a:solidFill>
          </a:ln>
        </p:spPr>
      </p:pic>
      <p:sp>
        <p:nvSpPr>
          <p:cNvPr id="5" name="TextBox 4">
            <a:extLst>
              <a:ext uri="{FF2B5EF4-FFF2-40B4-BE49-F238E27FC236}">
                <a16:creationId xmlns:a16="http://schemas.microsoft.com/office/drawing/2014/main" id="{030F406C-AA80-4A2D-8A65-21C2FBDCEBD6}"/>
              </a:ext>
              <a:ext uri="{C183D7F6-B498-43B3-948B-1728B52AA6E4}">
                <adec:decorative xmlns:adec="http://schemas.microsoft.com/office/drawing/2017/decorative" val="1"/>
              </a:ext>
            </a:extLst>
          </p:cNvPr>
          <p:cNvSpPr txBox="1"/>
          <p:nvPr/>
        </p:nvSpPr>
        <p:spPr>
          <a:xfrm>
            <a:off x="3318104" y="2859724"/>
            <a:ext cx="2776779" cy="307777"/>
          </a:xfrm>
          <a:prstGeom prst="rect">
            <a:avLst/>
          </a:prstGeom>
          <a:solidFill>
            <a:srgbClr val="1C4392"/>
          </a:solidFill>
          <a:ln>
            <a:solidFill>
              <a:srgbClr val="000000"/>
            </a:solidFill>
          </a:ln>
        </p:spPr>
        <p:txBody>
          <a:bodyPr wrap="square" rtlCol="0">
            <a:spAutoFit/>
          </a:bodyPr>
          <a:lstStyle/>
          <a:p>
            <a:pPr algn="ctr"/>
            <a:r>
              <a:rPr lang="en-GB" sz="1400" dirty="0">
                <a:solidFill>
                  <a:schemeClr val="bg1"/>
                </a:solidFill>
              </a:rPr>
              <a:t>MSc Sustainability Transitions</a:t>
            </a:r>
            <a:endParaRPr lang="en-US" sz="1400" dirty="0">
              <a:solidFill>
                <a:schemeClr val="bg1"/>
              </a:solidFill>
            </a:endParaRPr>
          </a:p>
        </p:txBody>
      </p:sp>
    </p:spTree>
    <p:extLst>
      <p:ext uri="{BB962C8B-B14F-4D97-AF65-F5344CB8AC3E}">
        <p14:creationId xmlns:p14="http://schemas.microsoft.com/office/powerpoint/2010/main" val="17563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3341D1-74F9-482E-8FD4-5512429F948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30331">
            <a:off x="6259267" y="2583835"/>
            <a:ext cx="2159267" cy="3022021"/>
          </a:xfrm>
          <a:prstGeom prst="rect">
            <a:avLst/>
          </a:prstGeom>
          <a:ln>
            <a:solidFill>
              <a:srgbClr val="000000"/>
            </a:solidFill>
          </a:ln>
        </p:spPr>
      </p:pic>
      <p:sp>
        <p:nvSpPr>
          <p:cNvPr id="2" name="Title 1">
            <a:extLst>
              <a:ext uri="{FF2B5EF4-FFF2-40B4-BE49-F238E27FC236}">
                <a16:creationId xmlns:a16="http://schemas.microsoft.com/office/drawing/2014/main" id="{10398286-C625-45DB-9A67-32548DBC2764}"/>
              </a:ext>
            </a:extLst>
          </p:cNvPr>
          <p:cNvSpPr>
            <a:spLocks noGrp="1"/>
          </p:cNvSpPr>
          <p:nvPr>
            <p:ph type="title"/>
          </p:nvPr>
        </p:nvSpPr>
        <p:spPr>
          <a:xfrm>
            <a:off x="362188" y="274334"/>
            <a:ext cx="7886700" cy="573881"/>
          </a:xfrm>
        </p:spPr>
        <p:txBody>
          <a:bodyPr/>
          <a:lstStyle/>
          <a:p>
            <a:r>
              <a:rPr lang="en-GB" dirty="0"/>
              <a:t>Research with Impact</a:t>
            </a:r>
          </a:p>
        </p:txBody>
      </p:sp>
      <p:sp>
        <p:nvSpPr>
          <p:cNvPr id="3" name="Content Placeholder 2">
            <a:extLst>
              <a:ext uri="{FF2B5EF4-FFF2-40B4-BE49-F238E27FC236}">
                <a16:creationId xmlns:a16="http://schemas.microsoft.com/office/drawing/2014/main" id="{170BAE36-856C-410B-82B3-9CC99F0C14D4}"/>
              </a:ext>
            </a:extLst>
          </p:cNvPr>
          <p:cNvSpPr>
            <a:spLocks noGrp="1"/>
          </p:cNvSpPr>
          <p:nvPr>
            <p:ph idx="1"/>
          </p:nvPr>
        </p:nvSpPr>
        <p:spPr>
          <a:xfrm>
            <a:off x="362188" y="848215"/>
            <a:ext cx="6960156" cy="1412105"/>
          </a:xfrm>
          <a:noFill/>
        </p:spPr>
        <p:txBody>
          <a:bodyPr lIns="68580" tIns="34290" rIns="68580" bIns="34290" anchor="t"/>
          <a:lstStyle/>
          <a:p>
            <a:pPr marL="228124" indent="-228124"/>
            <a:r>
              <a:rPr lang="en-GB" altLang="en-US" sz="1800">
                <a:latin typeface="Arial"/>
                <a:cs typeface="Arial"/>
              </a:rPr>
              <a:t>SDGs now routinely mapped against our research</a:t>
            </a:r>
            <a:endParaRPr lang="en-US">
              <a:latin typeface="Arial"/>
              <a:cs typeface="Arial"/>
            </a:endParaRPr>
          </a:p>
          <a:p>
            <a:pPr marL="228124" indent="-228124"/>
            <a:r>
              <a:rPr lang="en-GB" altLang="en-US" sz="1800">
                <a:latin typeface="Arial"/>
                <a:cs typeface="Arial"/>
              </a:rPr>
              <a:t>Colleagues' research being recognised for its impact</a:t>
            </a:r>
          </a:p>
          <a:p>
            <a:pPr marL="228124" indent="-228124"/>
            <a:r>
              <a:rPr lang="en-GB" altLang="en-US" sz="1800">
                <a:latin typeface="Arial"/>
                <a:cs typeface="Arial"/>
              </a:rPr>
              <a:t>SDG Report highlights breadth of impact </a:t>
            </a:r>
            <a:endParaRPr lang="en-GB" altLang="en-US" sz="1800">
              <a:latin typeface="Arial" panose="020B0604020202020204" pitchFamily="34" charset="0"/>
              <a:cs typeface="Arial" panose="020B0604020202020204" pitchFamily="34" charset="0"/>
            </a:endParaRPr>
          </a:p>
          <a:p>
            <a:pPr marL="228124" indent="-228124"/>
            <a:r>
              <a:rPr lang="en-GB" altLang="en-US" sz="1800">
                <a:latin typeface="Arial"/>
                <a:cs typeface="Arial"/>
              </a:rPr>
              <a:t>SDGs highlight intersecting environmental and social issues</a:t>
            </a:r>
          </a:p>
          <a:p>
            <a:pPr marL="685324" lvl="1" indent="-228124"/>
            <a:endParaRPr lang="en-GB">
              <a:latin typeface="Arial" panose="020B0604020202020204" pitchFamily="34" charset="0"/>
              <a:cs typeface="Arial" panose="020B0604020202020204" pitchFamily="34" charset="0"/>
            </a:endParaRPr>
          </a:p>
        </p:txBody>
      </p:sp>
      <p:pic>
        <p:nvPicPr>
          <p:cNvPr id="7" name="Graphic 6" descr="Microscope with solid fill">
            <a:extLst>
              <a:ext uri="{FF2B5EF4-FFF2-40B4-BE49-F238E27FC236}">
                <a16:creationId xmlns:a16="http://schemas.microsoft.com/office/drawing/2014/main" id="{37AD6B8C-4B63-400E-B72F-F8B9F72C211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48888" y="162415"/>
            <a:ext cx="685800" cy="685800"/>
          </a:xfrm>
          <a:prstGeom prst="rect">
            <a:avLst/>
          </a:prstGeom>
        </p:spPr>
      </p:pic>
      <p:pic>
        <p:nvPicPr>
          <p:cNvPr id="5" name="Picture 4">
            <a:extLst>
              <a:ext uri="{FF2B5EF4-FFF2-40B4-BE49-F238E27FC236}">
                <a16:creationId xmlns:a16="http://schemas.microsoft.com/office/drawing/2014/main" id="{2ACF3A0A-2B49-4B8B-99F2-8820F2BF954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58988">
            <a:off x="4351013" y="2645895"/>
            <a:ext cx="2048327" cy="2856878"/>
          </a:xfrm>
          <a:prstGeom prst="rect">
            <a:avLst/>
          </a:prstGeom>
          <a:ln>
            <a:solidFill>
              <a:prstClr val="black"/>
            </a:solidFill>
          </a:ln>
        </p:spPr>
      </p:pic>
      <p:pic>
        <p:nvPicPr>
          <p:cNvPr id="11" name="Picture 10">
            <a:extLst>
              <a:ext uri="{FF2B5EF4-FFF2-40B4-BE49-F238E27FC236}">
                <a16:creationId xmlns:a16="http://schemas.microsoft.com/office/drawing/2014/main" id="{C9564D5D-1F63-4B45-807D-2901810D5A2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88828">
            <a:off x="4231525" y="3990949"/>
            <a:ext cx="2071952" cy="1032766"/>
          </a:xfrm>
          <a:prstGeom prst="rect">
            <a:avLst/>
          </a:prstGeom>
        </p:spPr>
      </p:pic>
      <p:pic>
        <p:nvPicPr>
          <p:cNvPr id="6" name="Picture 5">
            <a:extLst>
              <a:ext uri="{FF2B5EF4-FFF2-40B4-BE49-F238E27FC236}">
                <a16:creationId xmlns:a16="http://schemas.microsoft.com/office/drawing/2014/main" id="{643D6D2A-C420-4BBD-879F-CDA7AD79BDF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44127">
            <a:off x="2314501" y="2686164"/>
            <a:ext cx="2121553" cy="2917721"/>
          </a:xfrm>
          <a:prstGeom prst="rect">
            <a:avLst/>
          </a:prstGeom>
          <a:ln>
            <a:solidFill>
              <a:prstClr val="black"/>
            </a:solidFill>
          </a:ln>
        </p:spPr>
      </p:pic>
      <p:pic>
        <p:nvPicPr>
          <p:cNvPr id="9" name="Picture 8">
            <a:extLst>
              <a:ext uri="{FF2B5EF4-FFF2-40B4-BE49-F238E27FC236}">
                <a16:creationId xmlns:a16="http://schemas.microsoft.com/office/drawing/2014/main" id="{4F887A33-0899-4D14-85B3-D3A606C00797}"/>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34613">
            <a:off x="368583" y="2757522"/>
            <a:ext cx="2056910" cy="2842847"/>
          </a:xfrm>
          <a:prstGeom prst="rect">
            <a:avLst/>
          </a:prstGeom>
          <a:ln>
            <a:solidFill>
              <a:prstClr val="black"/>
            </a:solidFill>
          </a:ln>
        </p:spPr>
      </p:pic>
    </p:spTree>
    <p:extLst>
      <p:ext uri="{BB962C8B-B14F-4D97-AF65-F5344CB8AC3E}">
        <p14:creationId xmlns:p14="http://schemas.microsoft.com/office/powerpoint/2010/main" val="381135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8286-C625-45DB-9A67-32548DBC2764}"/>
              </a:ext>
            </a:extLst>
          </p:cNvPr>
          <p:cNvSpPr>
            <a:spLocks noGrp="1"/>
          </p:cNvSpPr>
          <p:nvPr>
            <p:ph type="title"/>
          </p:nvPr>
        </p:nvSpPr>
        <p:spPr>
          <a:xfrm>
            <a:off x="362188" y="274334"/>
            <a:ext cx="7886700" cy="573881"/>
          </a:xfrm>
        </p:spPr>
        <p:txBody>
          <a:bodyPr/>
          <a:lstStyle/>
          <a:p>
            <a:r>
              <a:rPr lang="en-GB" dirty="0"/>
              <a:t>Operational Impacts</a:t>
            </a:r>
          </a:p>
        </p:txBody>
      </p:sp>
      <p:sp>
        <p:nvSpPr>
          <p:cNvPr id="3" name="Content Placeholder 2">
            <a:extLst>
              <a:ext uri="{FF2B5EF4-FFF2-40B4-BE49-F238E27FC236}">
                <a16:creationId xmlns:a16="http://schemas.microsoft.com/office/drawing/2014/main" id="{170BAE36-856C-410B-82B3-9CC99F0C14D4}"/>
              </a:ext>
            </a:extLst>
          </p:cNvPr>
          <p:cNvSpPr>
            <a:spLocks noGrp="1"/>
          </p:cNvSpPr>
          <p:nvPr>
            <p:ph idx="1"/>
          </p:nvPr>
        </p:nvSpPr>
        <p:spPr>
          <a:xfrm>
            <a:off x="362188" y="1001569"/>
            <a:ext cx="8124587" cy="3638574"/>
          </a:xfrm>
          <a:noFill/>
        </p:spPr>
        <p:txBody>
          <a:bodyPr lIns="68580" tIns="34290" rIns="68580" bIns="34290" anchor="t"/>
          <a:lstStyle/>
          <a:p>
            <a:pPr marL="228124" indent="-228124"/>
            <a:r>
              <a:rPr lang="en-GB" altLang="en-US" sz="1800">
                <a:latin typeface="Arial"/>
                <a:cs typeface="Arial"/>
              </a:rPr>
              <a:t>Developing our net-zero project and investment strategy</a:t>
            </a:r>
          </a:p>
          <a:p>
            <a:pPr marL="228124" indent="-228124"/>
            <a:r>
              <a:rPr lang="en-GB" altLang="en-US" sz="1800">
                <a:latin typeface="Arial"/>
                <a:cs typeface="Arial"/>
              </a:rPr>
              <a:t>Decarbonising heat the immediate focus</a:t>
            </a:r>
          </a:p>
          <a:p>
            <a:pPr marL="228124" indent="-228124"/>
            <a:r>
              <a:rPr lang="en-GB" altLang="en-US" sz="1800">
                <a:latin typeface="Arial"/>
                <a:cs typeface="Arial"/>
              </a:rPr>
              <a:t>Calculating and tackling supply chain and travel emissions a huge challenge</a:t>
            </a:r>
          </a:p>
          <a:p>
            <a:pPr marL="228124" indent="-228124"/>
            <a:r>
              <a:rPr lang="en-GB" altLang="en-US" sz="1800">
                <a:latin typeface="Arial"/>
                <a:cs typeface="Arial"/>
              </a:rPr>
              <a:t>Ensuring a sense of shared responsibility will be critical</a:t>
            </a:r>
          </a:p>
          <a:p>
            <a:pPr marL="228124" indent="-228124"/>
            <a:r>
              <a:rPr lang="en-GB" altLang="en-US" sz="1800">
                <a:latin typeface="Arial"/>
                <a:cs typeface="Arial"/>
              </a:rPr>
              <a:t>Involving the community in developing solutions e.g. via climate assemblies</a:t>
            </a:r>
            <a:endParaRPr lang="en-GB" altLang="en-US" sz="1800">
              <a:latin typeface="Arial" panose="020B0604020202020204" pitchFamily="34" charset="0"/>
              <a:cs typeface="Arial" panose="020B0604020202020204" pitchFamily="34" charset="0"/>
            </a:endParaRPr>
          </a:p>
          <a:p>
            <a:pPr marL="685324" lvl="1" indent="-228124"/>
            <a:endParaRPr lang="en-GB">
              <a:latin typeface="Arial" panose="020B0604020202020204" pitchFamily="34" charset="0"/>
              <a:cs typeface="Arial" panose="020B0604020202020204" pitchFamily="34" charset="0"/>
            </a:endParaRPr>
          </a:p>
        </p:txBody>
      </p:sp>
      <p:pic>
        <p:nvPicPr>
          <p:cNvPr id="4" name="Picture 5" descr="People with bicycles on campus ">
            <a:extLst>
              <a:ext uri="{FF2B5EF4-FFF2-40B4-BE49-F238E27FC236}">
                <a16:creationId xmlns:a16="http://schemas.microsoft.com/office/drawing/2014/main" id="{37D5C4BA-1804-06D6-C851-66752ABE12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188" y="2957510"/>
            <a:ext cx="3081101" cy="1748917"/>
          </a:xfrm>
          <a:prstGeom prst="rect">
            <a:avLst/>
          </a:prstGeom>
          <a:ln w="9525">
            <a:solidFill>
              <a:schemeClr val="tx1"/>
            </a:solidFill>
          </a:ln>
        </p:spPr>
      </p:pic>
      <p:pic>
        <p:nvPicPr>
          <p:cNvPr id="6" name="Graphic 7" descr="Open hand with plant with solid fill">
            <a:extLst>
              <a:ext uri="{FF2B5EF4-FFF2-40B4-BE49-F238E27FC236}">
                <a16:creationId xmlns:a16="http://schemas.microsoft.com/office/drawing/2014/main" id="{600077EB-3145-7295-0CBA-276EE04001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2489" y="120980"/>
            <a:ext cx="685800" cy="685800"/>
          </a:xfrm>
          <a:prstGeom prst="rect">
            <a:avLst/>
          </a:prstGeom>
        </p:spPr>
      </p:pic>
      <p:pic>
        <p:nvPicPr>
          <p:cNvPr id="8" name="Picture 7" descr="Waste management on campus&#10;">
            <a:extLst>
              <a:ext uri="{FF2B5EF4-FFF2-40B4-BE49-F238E27FC236}">
                <a16:creationId xmlns:a16="http://schemas.microsoft.com/office/drawing/2014/main" id="{3E806152-57CA-4A55-9AC1-2891EA3A4C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4021" y="2938136"/>
            <a:ext cx="2410142" cy="1768291"/>
          </a:xfrm>
          <a:prstGeom prst="rect">
            <a:avLst/>
          </a:prstGeom>
          <a:ln>
            <a:solidFill>
              <a:srgbClr val="000000"/>
            </a:solidFill>
          </a:ln>
        </p:spPr>
      </p:pic>
      <p:pic>
        <p:nvPicPr>
          <p:cNvPr id="9" name="Picture 8" descr="Solar panels on campus">
            <a:extLst>
              <a:ext uri="{FF2B5EF4-FFF2-40B4-BE49-F238E27FC236}">
                <a16:creationId xmlns:a16="http://schemas.microsoft.com/office/drawing/2014/main" id="{843199DB-802D-45D1-B3E1-2C89F73731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4893" y="2938135"/>
            <a:ext cx="2410143" cy="1768292"/>
          </a:xfrm>
          <a:prstGeom prst="rect">
            <a:avLst/>
          </a:prstGeom>
          <a:ln>
            <a:solidFill>
              <a:srgbClr val="000000"/>
            </a:solidFill>
          </a:ln>
        </p:spPr>
      </p:pic>
    </p:spTree>
    <p:extLst>
      <p:ext uri="{BB962C8B-B14F-4D97-AF65-F5344CB8AC3E}">
        <p14:creationId xmlns:p14="http://schemas.microsoft.com/office/powerpoint/2010/main" val="114856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ist of initiatives from the Students' Union that relate to fighting the cost of living and climate crises such as Swap Shop (take what you need, donate what you can), Foodsharing (saving food from waste), Secret Garden (growing food, fostering biodiversity), Campaigning (for change, local and global), Free bike hire (increasing access to sustainable travel) and Spaces for students.">
            <a:extLst>
              <a:ext uri="{FF2B5EF4-FFF2-40B4-BE49-F238E27FC236}">
                <a16:creationId xmlns:a16="http://schemas.microsoft.com/office/drawing/2014/main" id="{8FAA887D-3D68-40A5-91EA-D1FD8833888B}"/>
              </a:ext>
            </a:extLst>
          </p:cNvPr>
          <p:cNvPicPr>
            <a:picLocks noChangeAspect="1"/>
          </p:cNvPicPr>
          <p:nvPr/>
        </p:nvPicPr>
        <p:blipFill>
          <a:blip r:embed="rId3"/>
          <a:stretch>
            <a:fillRect/>
          </a:stretch>
        </p:blipFill>
        <p:spPr>
          <a:xfrm>
            <a:off x="2707" y="0"/>
            <a:ext cx="9138587" cy="5143500"/>
          </a:xfrm>
          <a:prstGeom prst="rect">
            <a:avLst/>
          </a:prstGeom>
        </p:spPr>
      </p:pic>
      <p:sp>
        <p:nvSpPr>
          <p:cNvPr id="3" name="Title 2">
            <a:extLst>
              <a:ext uri="{FF2B5EF4-FFF2-40B4-BE49-F238E27FC236}">
                <a16:creationId xmlns:a16="http://schemas.microsoft.com/office/drawing/2014/main" id="{F6C2E99B-1813-4F57-A99F-6D3AB8260B3E}"/>
              </a:ext>
            </a:extLst>
          </p:cNvPr>
          <p:cNvSpPr>
            <a:spLocks noGrp="1"/>
          </p:cNvSpPr>
          <p:nvPr>
            <p:ph type="title"/>
          </p:nvPr>
        </p:nvSpPr>
        <p:spPr>
          <a:xfrm>
            <a:off x="628650" y="-994172"/>
            <a:ext cx="7886700" cy="994172"/>
          </a:xfrm>
        </p:spPr>
        <p:txBody>
          <a:bodyPr anchor="b"/>
          <a:lstStyle/>
          <a:p>
            <a:r>
              <a:rPr lang="en-GB" dirty="0"/>
              <a:t>Fighting the cost of Living and Climate Crises by the Students’ Union</a:t>
            </a:r>
          </a:p>
        </p:txBody>
      </p:sp>
    </p:spTree>
    <p:extLst>
      <p:ext uri="{BB962C8B-B14F-4D97-AF65-F5344CB8AC3E}">
        <p14:creationId xmlns:p14="http://schemas.microsoft.com/office/powerpoint/2010/main" val="116395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2ED0-0D87-E441-8777-18B73753CB05}"/>
              </a:ext>
            </a:extLst>
          </p:cNvPr>
          <p:cNvSpPr>
            <a:spLocks noGrp="1"/>
          </p:cNvSpPr>
          <p:nvPr>
            <p:ph type="title"/>
          </p:nvPr>
        </p:nvSpPr>
        <p:spPr>
          <a:xfrm>
            <a:off x="562604" y="1943217"/>
            <a:ext cx="8000825" cy="842634"/>
          </a:xfrm>
        </p:spPr>
        <p:txBody>
          <a:bodyPr lIns="91440" tIns="45720" rIns="91440" bIns="45720" anchor="t"/>
          <a:lstStyle/>
          <a:p>
            <a:r>
              <a:rPr lang="en-GB" dirty="0"/>
              <a:t>Sustainability at the </a:t>
            </a:r>
            <a:br>
              <a:rPr lang="en-GB" dirty="0">
                <a:ea typeface="Cambria"/>
              </a:rPr>
            </a:br>
            <a:r>
              <a:rPr lang="en-GB" dirty="0"/>
              <a:t>University of Aberdeen</a:t>
            </a:r>
            <a:endParaRPr lang="en-US" dirty="0">
              <a:ea typeface="Cambria" panose="02040503050406030204"/>
            </a:endParaRPr>
          </a:p>
        </p:txBody>
      </p:sp>
      <p:sp>
        <p:nvSpPr>
          <p:cNvPr id="4" name="Text Placeholder 3">
            <a:extLst>
              <a:ext uri="{FF2B5EF4-FFF2-40B4-BE49-F238E27FC236}">
                <a16:creationId xmlns:a16="http://schemas.microsoft.com/office/drawing/2014/main" id="{E3AD0312-8009-7942-B53C-7062384944D6}"/>
              </a:ext>
            </a:extLst>
          </p:cNvPr>
          <p:cNvSpPr>
            <a:spLocks noGrp="1"/>
          </p:cNvSpPr>
          <p:nvPr>
            <p:ph type="body" sz="quarter" idx="15"/>
          </p:nvPr>
        </p:nvSpPr>
        <p:spPr/>
        <p:txBody>
          <a:bodyPr/>
          <a:lstStyle/>
          <a:p>
            <a:r>
              <a:rPr lang="en-US" dirty="0"/>
              <a:t>18 January 2023</a:t>
            </a:r>
          </a:p>
        </p:txBody>
      </p:sp>
    </p:spTree>
    <p:extLst>
      <p:ext uri="{BB962C8B-B14F-4D97-AF65-F5344CB8AC3E}">
        <p14:creationId xmlns:p14="http://schemas.microsoft.com/office/powerpoint/2010/main" val="2625004111"/>
      </p:ext>
    </p:extLst>
  </p:cSld>
  <p:clrMapOvr>
    <a:masterClrMapping/>
  </p:clrMapOvr>
</p:sld>
</file>

<file path=ppt/theme/theme1.xml><?xml version="1.0" encoding="utf-8"?>
<a:theme xmlns:a="http://schemas.openxmlformats.org/drawingml/2006/main" name="Office Theme">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E921A075-5AD2-40FD-ACC4-5B3723592E1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36350CFE-5A57-403C-85E9-4CA7B21E4E47}"/>
    </a:ext>
  </a:extLst>
</a:theme>
</file>

<file path=ppt/theme/theme3.xml><?xml version="1.0" encoding="utf-8"?>
<a:theme xmlns:a="http://schemas.openxmlformats.org/drawingml/2006/main" name="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21985965-0972-4476-B85A-6D62B8385574}"/>
    </a:ext>
  </a:extLst>
</a:theme>
</file>

<file path=ppt/theme/theme4.xml><?xml version="1.0" encoding="utf-8"?>
<a:theme xmlns:a="http://schemas.openxmlformats.org/drawingml/2006/main" name="1_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A0232885-C7AE-43BA-A444-84608F97ABBF}"/>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2b05c3-a4e4-4588-8532-c0c0ed3c991f">
      <UserInfo>
        <DisplayName>Pasaric, Marin</DisplayName>
        <AccountId>39</AccountId>
        <AccountType/>
      </UserInfo>
      <UserInfo>
        <DisplayName>Phillips, Jennifer</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D619D07D876B409FF5BC15A1D5DC61" ma:contentTypeVersion="4" ma:contentTypeDescription="Create a new document." ma:contentTypeScope="" ma:versionID="576c56e0b76070425ce0b8b1694b4c83">
  <xsd:schema xmlns:xsd="http://www.w3.org/2001/XMLSchema" xmlns:xs="http://www.w3.org/2001/XMLSchema" xmlns:p="http://schemas.microsoft.com/office/2006/metadata/properties" xmlns:ns2="7cb2726f-3f31-4265-b1aa-ca6f5b6eef81" xmlns:ns3="5d2b05c3-a4e4-4588-8532-c0c0ed3c991f" targetNamespace="http://schemas.microsoft.com/office/2006/metadata/properties" ma:root="true" ma:fieldsID="526108d3eef8270a0ff540651f1bb8cc" ns2:_="" ns3:_="">
    <xsd:import namespace="7cb2726f-3f31-4265-b1aa-ca6f5b6eef81"/>
    <xsd:import namespace="5d2b05c3-a4e4-4588-8532-c0c0ed3c99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2726f-3f31-4265-b1aa-ca6f5b6eef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2b05c3-a4e4-4588-8532-c0c0ed3c99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A350E-DE13-408B-9D07-207A383E45DA}">
  <ds:schemaRefs>
    <ds:schemaRef ds:uri="http://schemas.microsoft.com/office/2006/metadata/properties"/>
    <ds:schemaRef ds:uri="http://schemas.microsoft.com/office/infopath/2007/PartnerControls"/>
    <ds:schemaRef ds:uri="5d2b05c3-a4e4-4588-8532-c0c0ed3c991f"/>
  </ds:schemaRefs>
</ds:datastoreItem>
</file>

<file path=customXml/itemProps2.xml><?xml version="1.0" encoding="utf-8"?>
<ds:datastoreItem xmlns:ds="http://schemas.openxmlformats.org/officeDocument/2006/customXml" ds:itemID="{139C08FF-34CD-46D2-98B4-5E97EA98C046}">
  <ds:schemaRefs>
    <ds:schemaRef ds:uri="http://schemas.microsoft.com/sharepoint/v3/contenttype/forms"/>
  </ds:schemaRefs>
</ds:datastoreItem>
</file>

<file path=customXml/itemProps3.xml><?xml version="1.0" encoding="utf-8"?>
<ds:datastoreItem xmlns:ds="http://schemas.openxmlformats.org/officeDocument/2006/customXml" ds:itemID="{1BD155F3-F7EE-4639-97C5-C11C9E6C3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b2726f-3f31-4265-b1aa-ca6f5b6eef81"/>
    <ds:schemaRef ds:uri="5d2b05c3-a4e4-4588-8532-c0c0ed3c99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2040</Template>
  <TotalTime>46</TotalTime>
  <Words>873</Words>
  <Application>Microsoft Office PowerPoint</Application>
  <PresentationFormat>On-screen Show (16:9)</PresentationFormat>
  <Paragraphs>79</Paragraphs>
  <Slides>10</Slides>
  <Notes>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Calibri Light</vt:lpstr>
      <vt:lpstr>Cambria</vt:lpstr>
      <vt:lpstr>Office Theme</vt:lpstr>
      <vt:lpstr>1_Custom Design</vt:lpstr>
      <vt:lpstr>Content layouts</vt:lpstr>
      <vt:lpstr>1_Content layouts</vt:lpstr>
      <vt:lpstr>1_Office Theme</vt:lpstr>
      <vt:lpstr>University of Aberdeen logo</vt:lpstr>
      <vt:lpstr>Sustainability at the  University of Aberdeen</vt:lpstr>
      <vt:lpstr>Aberdeen 2040 Sustainability Commitments</vt:lpstr>
      <vt:lpstr>Addressing sustainability involves …</vt:lpstr>
      <vt:lpstr>UN Sustainable Development Goals </vt:lpstr>
      <vt:lpstr>Research with Impact</vt:lpstr>
      <vt:lpstr>Operational Impacts</vt:lpstr>
      <vt:lpstr>Fighting the cost of Living and Climate Crises by the Students’ Union</vt:lpstr>
      <vt:lpstr>Sustainability at the  University of Aberdeen</vt:lpstr>
      <vt:lpstr>University of Aberdeen 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Lucy J</dc:creator>
  <cp:lastModifiedBy>Pasaric, Marin</cp:lastModifiedBy>
  <cp:revision>44</cp:revision>
  <dcterms:created xsi:type="dcterms:W3CDTF">2023-01-13T13:48:44Z</dcterms:created>
  <dcterms:modified xsi:type="dcterms:W3CDTF">2023-01-18T16:17:58Z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0x010100EAD619D07D876B409FF5BC15A1D5DC61</vt:lpwstr>
  </property>
</Properties>
</file>