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11" r:id="rId3"/>
    <p:sldMasterId id="2147483723" r:id="rId4"/>
    <p:sldMasterId id="2147483735" r:id="rId5"/>
    <p:sldMasterId id="2147483747" r:id="rId6"/>
    <p:sldMasterId id="2147483759" r:id="rId7"/>
  </p:sldMasterIdLst>
  <p:notesMasterIdLst>
    <p:notesMasterId r:id="rId3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9" r:id="rId17"/>
    <p:sldId id="280" r:id="rId18"/>
    <p:sldId id="266" r:id="rId19"/>
    <p:sldId id="267" r:id="rId20"/>
    <p:sldId id="282" r:id="rId21"/>
    <p:sldId id="283" r:id="rId22"/>
    <p:sldId id="284" r:id="rId23"/>
    <p:sldId id="269" r:id="rId24"/>
    <p:sldId id="270" r:id="rId25"/>
    <p:sldId id="271" r:id="rId26"/>
    <p:sldId id="281" r:id="rId27"/>
    <p:sldId id="275" r:id="rId28"/>
    <p:sldId id="273" r:id="rId29"/>
    <p:sldId id="274" r:id="rId30"/>
    <p:sldId id="276" r:id="rId31"/>
    <p:sldId id="277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19244-1352-4606-8DA6-8143A231F47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C91D5-BE43-4A15-85F9-0338C5A7E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9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  <a:p>
            <a:r>
              <a:rPr lang="en-GB" baseline="0" dirty="0"/>
              <a:t>Play call 3 </a:t>
            </a:r>
            <a:r>
              <a:rPr lang="en-GB" baseline="0" dirty="0" err="1"/>
              <a:t>mins</a:t>
            </a:r>
            <a:r>
              <a:rPr lang="en-GB" baseline="0" dirty="0"/>
              <a:t> 50 </a:t>
            </a:r>
            <a:r>
              <a:rPr lang="en-GB" baseline="0" dirty="0" err="1"/>
              <a:t>secs</a:t>
            </a:r>
            <a:r>
              <a:rPr lang="en-GB" baseline="0" dirty="0"/>
              <a:t>. </a:t>
            </a:r>
          </a:p>
          <a:p>
            <a:r>
              <a:rPr lang="en-GB" baseline="0" dirty="0"/>
              <a:t>Briefly explain call – need to confirm address, breathing assessment tool, caller advice.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4E96B-F623-404C-A941-6A00DC08465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3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4E96B-F623-404C-A941-6A00DC08465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9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  <a:p>
            <a:endParaRPr lang="en-GB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4E96B-F623-404C-A941-6A00DC08465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4E96B-F623-404C-A941-6A00DC08465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7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as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166688"/>
            <a:ext cx="25098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h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050" y="166688"/>
            <a:ext cx="917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115" y="2411021"/>
            <a:ext cx="5920390" cy="1362264"/>
          </a:xfr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5115" y="3804974"/>
            <a:ext cx="5920390" cy="1752600"/>
          </a:xfrm>
          <a:ln>
            <a:noFill/>
          </a:ln>
        </p:spPr>
        <p:txBody>
          <a:bodyPr lIns="0" bIns="0"/>
          <a:lstStyle>
            <a:lvl1pPr marL="0" indent="0" algn="l">
              <a:buNone/>
              <a:defRPr>
                <a:solidFill>
                  <a:srgbClr val="3552A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4656-7B13-41FD-89A5-A92A48E2630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04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as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241300"/>
            <a:ext cx="13525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h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241300"/>
            <a:ext cx="495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853186" y="240888"/>
            <a:ext cx="6146436" cy="87141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/>
          <a:lstStyle>
            <a:lvl1pPr>
              <a:lnSpc>
                <a:spcPts val="3620"/>
              </a:lnSpc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853186" y="1922578"/>
            <a:ext cx="6476427" cy="42035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A27-747C-469F-B597-C6C812850D7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98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5" indent="0" algn="ctr">
              <a:buNone/>
              <a:defRPr sz="1500"/>
            </a:lvl2pPr>
            <a:lvl3pPr marL="685808" indent="0" algn="ctr">
              <a:buNone/>
              <a:defRPr sz="1350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2" indent="0" algn="ctr">
              <a:buNone/>
              <a:defRPr sz="1200"/>
            </a:lvl6pPr>
            <a:lvl7pPr marL="2057426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8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3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6" y="3244850"/>
            <a:ext cx="2160984" cy="7735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244850"/>
            <a:ext cx="2160986" cy="7735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9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2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2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06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6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61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5" indent="0">
              <a:buNone/>
              <a:defRPr sz="1050"/>
            </a:lvl2pPr>
            <a:lvl3pPr marL="685808" indent="0">
              <a:buNone/>
              <a:defRPr sz="900"/>
            </a:lvl3pPr>
            <a:lvl4pPr marL="1028713" indent="0">
              <a:buNone/>
              <a:defRPr sz="750"/>
            </a:lvl4pPr>
            <a:lvl5pPr marL="1371617" indent="0">
              <a:buNone/>
              <a:defRPr sz="750"/>
            </a:lvl5pPr>
            <a:lvl6pPr marL="1714522" indent="0">
              <a:buNone/>
              <a:defRPr sz="750"/>
            </a:lvl6pPr>
            <a:lvl7pPr marL="2057426" indent="0">
              <a:buNone/>
              <a:defRPr sz="750"/>
            </a:lvl7pPr>
            <a:lvl8pPr marL="2400330" indent="0">
              <a:buNone/>
              <a:defRPr sz="750"/>
            </a:lvl8pPr>
            <a:lvl9pPr marL="27432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0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5" indent="0">
              <a:buNone/>
              <a:defRPr sz="2100"/>
            </a:lvl2pPr>
            <a:lvl3pPr marL="685808" indent="0">
              <a:buNone/>
              <a:defRPr sz="1800"/>
            </a:lvl3pPr>
            <a:lvl4pPr marL="1028713" indent="0">
              <a:buNone/>
              <a:defRPr sz="1500"/>
            </a:lvl4pPr>
            <a:lvl5pPr marL="1371617" indent="0">
              <a:buNone/>
              <a:defRPr sz="1500"/>
            </a:lvl5pPr>
            <a:lvl6pPr marL="1714522" indent="0">
              <a:buNone/>
              <a:defRPr sz="1500"/>
            </a:lvl6pPr>
            <a:lvl7pPr marL="2057426" indent="0">
              <a:buNone/>
              <a:defRPr sz="1500"/>
            </a:lvl7pPr>
            <a:lvl8pPr marL="2400330" indent="0">
              <a:buNone/>
              <a:defRPr sz="1500"/>
            </a:lvl8pPr>
            <a:lvl9pPr marL="2743235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5" indent="0">
              <a:buNone/>
              <a:defRPr sz="1050"/>
            </a:lvl2pPr>
            <a:lvl3pPr marL="685808" indent="0">
              <a:buNone/>
              <a:defRPr sz="900"/>
            </a:lvl3pPr>
            <a:lvl4pPr marL="1028713" indent="0">
              <a:buNone/>
              <a:defRPr sz="750"/>
            </a:lvl4pPr>
            <a:lvl5pPr marL="1371617" indent="0">
              <a:buNone/>
              <a:defRPr sz="750"/>
            </a:lvl5pPr>
            <a:lvl6pPr marL="1714522" indent="0">
              <a:buNone/>
              <a:defRPr sz="750"/>
            </a:lvl6pPr>
            <a:lvl7pPr marL="2057426" indent="0">
              <a:buNone/>
              <a:defRPr sz="750"/>
            </a:lvl7pPr>
            <a:lvl8pPr marL="2400330" indent="0">
              <a:buNone/>
              <a:defRPr sz="750"/>
            </a:lvl8pPr>
            <a:lvl9pPr marL="27432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20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50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1414" y="649288"/>
            <a:ext cx="1108472" cy="1033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649288"/>
            <a:ext cx="3213496" cy="1033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42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59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0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47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61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4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71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60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40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13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46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69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75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75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1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10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39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96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59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93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11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411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73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21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82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67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16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42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663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5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66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4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83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803186"/>
            <a:ext cx="4711405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6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037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84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488986"/>
            <a:ext cx="4698263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25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811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516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32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6227064"/>
            <a:ext cx="4456652" cy="320040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91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015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6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396C9D7-1F5E-48B0-BEB4-5917BCA17961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A6A326-91D2-4785-8666-4E8B4851CDD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Watermar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9375"/>
            <a:ext cx="1951038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2613" y="317500"/>
            <a:ext cx="6146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52613" y="1922463"/>
            <a:ext cx="64770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19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CA125D-EB8C-45DE-8787-5F05ACB642DE}" type="slidenum">
              <a:rPr lang="en-GB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3552AA"/>
          </a:solidFill>
          <a:latin typeface="Arial MT"/>
          <a:ea typeface="MS PGothic" pitchFamily="34" charset="-128"/>
          <a:cs typeface="Arial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  <a:cs typeface="Arial MT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  <a:cs typeface="Arial MT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  <a:cs typeface="Arial MT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  <a:cs typeface="Arial MT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EEBAF-DA8E-44B1-B081-9CDA477A0C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1E69-FE76-49BC-8DFC-22971C957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5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6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1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5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70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74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8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82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86" indent="-171452" algn="l" defTabSz="6858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8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2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6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5" algn="l" defTabSz="6858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F197-C9C8-4FE3-AAD4-2D24452EBE5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9DEA-6C9B-47D3-9A24-7B26BAC6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5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BA16-746D-4749-91BE-9FFBF1220E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BDAE-5A4B-4051-BAE1-F60BDF2FFA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1D8B77E4-782B-40B1-99D8-22D0BA9548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00"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C1E9DDAE-F955-419A-845B-29810AE691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6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pitt\Downloads\Edit%20Hooton%20999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ved=2ahUKEwjw6vCl4e7kAhVSxoUKHf5ADwsQjRx6BAgBEAQ&amp;url=https://twitter.com/northscotstar&amp;psig=AOvVaw0J5FS-BytK_XQ_Swzuveqj&amp;ust=1569596591849617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77200" cy="1673352"/>
          </a:xfrm>
        </p:spPr>
        <p:txBody>
          <a:bodyPr>
            <a:normAutofit/>
          </a:bodyPr>
          <a:lstStyle/>
          <a:p>
            <a:r>
              <a:rPr lang="en-GB" b="0" dirty="0"/>
              <a:t>Early hours of Sunday morning, 9th December 2018  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077200" cy="149961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David accidentally fell from a nightclub balcony in Inverness</a:t>
            </a:r>
            <a:r>
              <a:rPr lang="en-GB" sz="4700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724_092455174_i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72600" cy="702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114801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white"/>
                </a:solidFill>
              </a:rPr>
              <a:t>EMRS North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</a:rPr>
              <a:t> Provide “Red” pre-hospital interventions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</a:rPr>
              <a:t> Provide enhanced access to consultant level critical care transfers &amp; advice from North base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</a:rPr>
              <a:t>  Major Incident Response</a:t>
            </a:r>
          </a:p>
          <a:p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6" name="Picture 1" descr="EMRS Logo LARGE-small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0" y="5854074"/>
            <a:ext cx="762000" cy="100392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7" name="Picture 2" descr="Image result for scottish ambulance service"/>
          <p:cNvPicPr>
            <a:picLocks noChangeAspect="1" noChangeArrowheads="1"/>
          </p:cNvPicPr>
          <p:nvPr/>
        </p:nvPicPr>
        <p:blipFill>
          <a:blip r:embed="rId4" cstate="print"/>
          <a:srcRect r="53408"/>
          <a:stretch>
            <a:fillRect/>
          </a:stretch>
        </p:blipFill>
        <p:spPr bwMode="auto">
          <a:xfrm>
            <a:off x="7543800" y="5935280"/>
            <a:ext cx="779812" cy="922719"/>
          </a:xfrm>
          <a:prstGeom prst="rect">
            <a:avLst/>
          </a:prstGeom>
          <a:noFill/>
        </p:spPr>
      </p:pic>
      <p:pic>
        <p:nvPicPr>
          <p:cNvPr id="8" name="Picture 4" descr="Image result for scotsta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097801"/>
            <a:ext cx="2247900" cy="76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648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20190917_160103000_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" y="40386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</a:rPr>
              <a:t>Significant gains already</a:t>
            </a:r>
          </a:p>
          <a:p>
            <a:r>
              <a:rPr lang="en-GB" sz="2800" dirty="0">
                <a:solidFill>
                  <a:prstClr val="white"/>
                </a:solidFill>
              </a:rPr>
              <a:t>Will continue to evolve</a:t>
            </a:r>
          </a:p>
          <a:p>
            <a:r>
              <a:rPr lang="en-GB" sz="2800" dirty="0">
                <a:solidFill>
                  <a:prstClr val="white"/>
                </a:solidFill>
              </a:rPr>
              <a:t>More in my talk later............. </a:t>
            </a:r>
          </a:p>
        </p:txBody>
      </p:sp>
      <p:pic>
        <p:nvPicPr>
          <p:cNvPr id="6" name="Picture 1" descr="EMRS Logo LARGE-small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0" y="5854074"/>
            <a:ext cx="762000" cy="100392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7" name="Picture 2" descr="Image result for scottish ambulance service"/>
          <p:cNvPicPr>
            <a:picLocks noChangeAspect="1" noChangeArrowheads="1"/>
          </p:cNvPicPr>
          <p:nvPr/>
        </p:nvPicPr>
        <p:blipFill>
          <a:blip r:embed="rId4" cstate="print"/>
          <a:srcRect r="53408"/>
          <a:stretch>
            <a:fillRect/>
          </a:stretch>
        </p:blipFill>
        <p:spPr bwMode="auto">
          <a:xfrm>
            <a:off x="7543800" y="5935280"/>
            <a:ext cx="779812" cy="922719"/>
          </a:xfrm>
          <a:prstGeom prst="rect">
            <a:avLst/>
          </a:prstGeom>
          <a:noFill/>
        </p:spPr>
      </p:pic>
      <p:pic>
        <p:nvPicPr>
          <p:cNvPr id="8" name="Picture 4" descr="Image result for scotsta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097801"/>
            <a:ext cx="2247900" cy="76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42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17:00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David is taken to Aberdeen Royal Infirmary by ambulance and is admitted to ICU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64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Film Number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8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51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5" y="857250"/>
            <a:ext cx="9438086" cy="5139929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9" y="85725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35ED9-CA1B-4EE3-BEAC-6CC4D330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364" y="1488281"/>
            <a:ext cx="4673143" cy="922928"/>
          </a:xfrm>
        </p:spPr>
        <p:txBody>
          <a:bodyPr anchor="t">
            <a:normAutofit/>
          </a:bodyPr>
          <a:lstStyle/>
          <a:p>
            <a:pPr algn="l"/>
            <a:r>
              <a:rPr lang="en-GB" sz="2700" dirty="0">
                <a:solidFill>
                  <a:schemeClr val="accent1"/>
                </a:solidFill>
              </a:rPr>
              <a:t>Admission to Intensive Care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157336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0476-61BE-4D2A-95F2-B217A44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366" y="2544034"/>
            <a:ext cx="4592837" cy="2852072"/>
          </a:xfrm>
        </p:spPr>
        <p:txBody>
          <a:bodyPr anchor="t">
            <a:normAutofit/>
          </a:bodyPr>
          <a:lstStyle/>
          <a:p>
            <a:r>
              <a:rPr lang="en-GB" sz="1200" dirty="0"/>
              <a:t>Neurocritical care</a:t>
            </a:r>
          </a:p>
          <a:p>
            <a:pPr lvl="1"/>
            <a:r>
              <a:rPr lang="en-GB" sz="1050" dirty="0" err="1"/>
              <a:t>Intracrainial</a:t>
            </a:r>
            <a:r>
              <a:rPr lang="en-GB" sz="1050" dirty="0"/>
              <a:t> Pressure monitor</a:t>
            </a:r>
          </a:p>
          <a:p>
            <a:pPr lvl="1"/>
            <a:r>
              <a:rPr lang="en-GB" sz="1050" dirty="0"/>
              <a:t>Sedated and ventilated </a:t>
            </a:r>
          </a:p>
          <a:p>
            <a:pPr lvl="1"/>
            <a:endParaRPr lang="en-GB" sz="1050" dirty="0"/>
          </a:p>
          <a:p>
            <a:r>
              <a:rPr lang="en-GB" sz="1200" dirty="0"/>
              <a:t>Increasingly unstable</a:t>
            </a:r>
            <a:endParaRPr lang="en-GB" sz="1050" dirty="0"/>
          </a:p>
          <a:p>
            <a:endParaRPr lang="en-GB" sz="1050" dirty="0"/>
          </a:p>
          <a:p>
            <a:r>
              <a:rPr lang="en-GB" sz="1050" dirty="0"/>
              <a:t>CT Scan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4078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0B46D094-9D10-45BD-BE9D-E4AFE2FE3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812718"/>
            <a:ext cx="9386888" cy="5192849"/>
            <a:chOff x="-329674" y="-51881"/>
            <a:chExt cx="12515851" cy="6923798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55076C24-1C31-4A38-A3E7-9F78F38C2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6">
              <a:extLst>
                <a:ext uri="{FF2B5EF4-FFF2-40B4-BE49-F238E27FC236}">
                  <a16:creationId xmlns:a16="http://schemas.microsoft.com/office/drawing/2014/main" id="{90A2F46D-431F-494E-B76D-74CEC1426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57B72B1F-4125-4F46-8D06-808E368B2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8">
              <a:extLst>
                <a:ext uri="{FF2B5EF4-FFF2-40B4-BE49-F238E27FC236}">
                  <a16:creationId xmlns:a16="http://schemas.microsoft.com/office/drawing/2014/main" id="{7C16EC32-C009-4130-ADB8-9DFD03CEC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9">
              <a:extLst>
                <a:ext uri="{FF2B5EF4-FFF2-40B4-BE49-F238E27FC236}">
                  <a16:creationId xmlns:a16="http://schemas.microsoft.com/office/drawing/2014/main" id="{CA06AC4F-231A-406A-83AF-BF4F1603D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10">
              <a:extLst>
                <a:ext uri="{FF2B5EF4-FFF2-40B4-BE49-F238E27FC236}">
                  <a16:creationId xmlns:a16="http://schemas.microsoft.com/office/drawing/2014/main" id="{244FAADB-573E-4112-BE8C-B88C470E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id="{CF38BC08-F82D-4258-8E44-11B2C9E4E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id="{EF763D22-10EE-4D7D-95EE-5F4DB723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id="{81EA7FDE-0B97-4DDD-AF65-F352834E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14">
              <a:extLst>
                <a:ext uri="{FF2B5EF4-FFF2-40B4-BE49-F238E27FC236}">
                  <a16:creationId xmlns:a16="http://schemas.microsoft.com/office/drawing/2014/main" id="{CC18534F-EC75-4CF4-BBAC-0EF150873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15">
              <a:extLst>
                <a:ext uri="{FF2B5EF4-FFF2-40B4-BE49-F238E27FC236}">
                  <a16:creationId xmlns:a16="http://schemas.microsoft.com/office/drawing/2014/main" id="{71BB5232-2C83-41EB-B62B-E54AC93F2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3" name="Freeform 16">
              <a:extLst>
                <a:ext uri="{FF2B5EF4-FFF2-40B4-BE49-F238E27FC236}">
                  <a16:creationId xmlns:a16="http://schemas.microsoft.com/office/drawing/2014/main" id="{2598F724-C32E-4B91-9B85-60C89DBB8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" name="Freeform 17">
              <a:extLst>
                <a:ext uri="{FF2B5EF4-FFF2-40B4-BE49-F238E27FC236}">
                  <a16:creationId xmlns:a16="http://schemas.microsoft.com/office/drawing/2014/main" id="{D5D4FBFD-ACE3-46D2-8E97-E8EABE735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5" name="Freeform 18">
              <a:extLst>
                <a:ext uri="{FF2B5EF4-FFF2-40B4-BE49-F238E27FC236}">
                  <a16:creationId xmlns:a16="http://schemas.microsoft.com/office/drawing/2014/main" id="{54A3C901-AFD0-41D3-85E5-87D0E1C9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485F3E8E-CD09-44EB-AC73-1834A8D50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7" name="Freeform 20">
              <a:extLst>
                <a:ext uri="{FF2B5EF4-FFF2-40B4-BE49-F238E27FC236}">
                  <a16:creationId xmlns:a16="http://schemas.microsoft.com/office/drawing/2014/main" id="{3BDFC1A4-51E7-46A6-8A0D-50476BCF5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8" name="Freeform 21">
              <a:extLst>
                <a:ext uri="{FF2B5EF4-FFF2-40B4-BE49-F238E27FC236}">
                  <a16:creationId xmlns:a16="http://schemas.microsoft.com/office/drawing/2014/main" id="{A561BC1B-C5E2-45AA-B72B-03AF3216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4C0779C6-0F80-48B1-AD32-CC10D00C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0" name="Freeform 23">
              <a:extLst>
                <a:ext uri="{FF2B5EF4-FFF2-40B4-BE49-F238E27FC236}">
                  <a16:creationId xmlns:a16="http://schemas.microsoft.com/office/drawing/2014/main" id="{73702193-6A56-4A74-84AD-94F530FED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AEFF79-03FD-4BC0-8A67-25CAFCFDC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70" y="1747113"/>
            <a:ext cx="6636259" cy="3358450"/>
            <a:chOff x="1669293" y="1186483"/>
            <a:chExt cx="8848345" cy="4477933"/>
          </a:xfrm>
        </p:grpSpPr>
        <p:sp>
          <p:nvSpPr>
            <p:cNvPr id="181" name="Rectangle 74">
              <a:extLst>
                <a:ext uri="{FF2B5EF4-FFF2-40B4-BE49-F238E27FC236}">
                  <a16:creationId xmlns:a16="http://schemas.microsoft.com/office/drawing/2014/main" id="{CB66FC33-38F1-4E8E-8474-AF1F5673B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2" name="Isosceles Triangle 75">
              <a:extLst>
                <a:ext uri="{FF2B5EF4-FFF2-40B4-BE49-F238E27FC236}">
                  <a16:creationId xmlns:a16="http://schemas.microsoft.com/office/drawing/2014/main" id="{32E0DAC0-8D22-4A77-8AA9-169781B2E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3" name="Rectangle 76">
              <a:extLst>
                <a:ext uri="{FF2B5EF4-FFF2-40B4-BE49-F238E27FC236}">
                  <a16:creationId xmlns:a16="http://schemas.microsoft.com/office/drawing/2014/main" id="{828C2492-9737-4D83-8CBD-93EA6D071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4796" cy="51519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812718"/>
            <a:ext cx="9386888" cy="5192849"/>
            <a:chOff x="-329674" y="-51881"/>
            <a:chExt cx="12515851" cy="6923798"/>
          </a:xfrm>
        </p:grpSpPr>
        <p:sp>
          <p:nvSpPr>
            <p:cNvPr id="18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5C46EE-96DE-4AFE-AD80-C5740B56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819" y="4757098"/>
            <a:ext cx="7076364" cy="592255"/>
          </a:xfrm>
        </p:spPr>
        <p:txBody>
          <a:bodyPr vert="horz" lIns="171450" tIns="171450" rIns="17145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CT result</a:t>
            </a: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3794218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4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87516C2-24CE-4751-A067-A720D8D514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0711" t="31920" r="31961" b="12641"/>
          <a:stretch/>
        </p:blipFill>
        <p:spPr bwMode="auto">
          <a:xfrm>
            <a:off x="482600" y="1667654"/>
            <a:ext cx="2654978" cy="2218013"/>
          </a:xfrm>
          <a:prstGeom prst="rect">
            <a:avLst/>
          </a:prstGeom>
          <a:noFill/>
        </p:spPr>
      </p:pic>
      <p:pic>
        <p:nvPicPr>
          <p:cNvPr id="36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0230B46-C88E-43F2-AE0C-53E196CD6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9142" t="26880" r="29751" b="11800"/>
          <a:stretch/>
        </p:blipFill>
        <p:spPr bwMode="auto">
          <a:xfrm>
            <a:off x="3258111" y="1671343"/>
            <a:ext cx="2654978" cy="2227766"/>
          </a:xfrm>
          <a:prstGeom prst="rect">
            <a:avLst/>
          </a:prstGeom>
          <a:noFill/>
        </p:spPr>
      </p:pic>
      <p:pic>
        <p:nvPicPr>
          <p:cNvPr id="37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4102B56-F4A3-4405-BE17-7A6CCD179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4252" t="16537" r="36925" b="18001"/>
          <a:stretch/>
        </p:blipFill>
        <p:spPr bwMode="auto">
          <a:xfrm>
            <a:off x="6217759" y="1336022"/>
            <a:ext cx="2268754" cy="2898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91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51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5" y="857250"/>
            <a:ext cx="9438086" cy="5139929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9" y="85725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14E8F-CB56-488A-BE06-87C5E168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364" y="1488281"/>
            <a:ext cx="4673143" cy="922928"/>
          </a:xfrm>
        </p:spPr>
        <p:txBody>
          <a:bodyPr anchor="t">
            <a:normAutofit/>
          </a:bodyPr>
          <a:lstStyle/>
          <a:p>
            <a:pPr algn="l"/>
            <a:r>
              <a:rPr lang="en-GB" sz="2700" dirty="0">
                <a:solidFill>
                  <a:schemeClr val="accent1"/>
                </a:solidFill>
              </a:rPr>
              <a:t>Intensive Care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157336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9E96-61FA-4D44-A765-93B8FA772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366" y="2544034"/>
            <a:ext cx="4592837" cy="2852072"/>
          </a:xfrm>
        </p:spPr>
        <p:txBody>
          <a:bodyPr anchor="t">
            <a:normAutofit/>
          </a:bodyPr>
          <a:lstStyle/>
          <a:p>
            <a:r>
              <a:rPr lang="en-GB" sz="1200" dirty="0"/>
              <a:t>Theatre</a:t>
            </a:r>
          </a:p>
          <a:p>
            <a:pPr lvl="1"/>
            <a:r>
              <a:rPr lang="en-GB" sz="1050" dirty="0"/>
              <a:t>Repair of small bowel perforation</a:t>
            </a:r>
          </a:p>
          <a:p>
            <a:pPr lvl="1"/>
            <a:endParaRPr lang="en-GB" sz="1050" dirty="0"/>
          </a:p>
          <a:p>
            <a:r>
              <a:rPr lang="en-GB" sz="1200" dirty="0"/>
              <a:t>Returned to ICU</a:t>
            </a:r>
          </a:p>
          <a:p>
            <a:pPr lvl="1"/>
            <a:r>
              <a:rPr lang="en-GB" sz="1050" dirty="0"/>
              <a:t>24hrs to stabilise, reducing organ support</a:t>
            </a:r>
          </a:p>
          <a:p>
            <a:pPr lvl="1"/>
            <a:endParaRPr lang="en-GB" sz="1050" dirty="0"/>
          </a:p>
          <a:p>
            <a:r>
              <a:rPr lang="en-GB" sz="1200" dirty="0"/>
              <a:t>Extubated </a:t>
            </a:r>
          </a:p>
          <a:p>
            <a:endParaRPr lang="en-GB" sz="1200" dirty="0"/>
          </a:p>
          <a:p>
            <a:r>
              <a:rPr lang="en-GB" sz="1200" dirty="0"/>
              <a:t>Discharged from ICU to Major Trauma Ward</a:t>
            </a:r>
          </a:p>
        </p:txBody>
      </p:sp>
    </p:spTree>
    <p:extLst>
      <p:ext uri="{BB962C8B-B14F-4D97-AF65-F5344CB8AC3E}">
        <p14:creationId xmlns:p14="http://schemas.microsoft.com/office/powerpoint/2010/main" val="281581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37" y="1101694"/>
            <a:ext cx="4266671" cy="47394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901" y="938730"/>
            <a:ext cx="1663574" cy="15753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prstClr val="white"/>
                </a:solidFill>
              </a:rPr>
              <a:t>Point of contact for patient and family from early admission until  patient goals are achieved.</a:t>
            </a:r>
          </a:p>
        </p:txBody>
      </p:sp>
      <p:sp>
        <p:nvSpPr>
          <p:cNvPr id="6" name="Oval 5"/>
          <p:cNvSpPr/>
          <p:nvPr/>
        </p:nvSpPr>
        <p:spPr>
          <a:xfrm>
            <a:off x="1042280" y="2514033"/>
            <a:ext cx="1582092" cy="148024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Identify rehab needs throughout patient pathway</a:t>
            </a:r>
          </a:p>
        </p:txBody>
      </p:sp>
      <p:sp>
        <p:nvSpPr>
          <p:cNvPr id="7" name="Oval 6"/>
          <p:cNvSpPr/>
          <p:nvPr/>
        </p:nvSpPr>
        <p:spPr>
          <a:xfrm>
            <a:off x="271604" y="3994275"/>
            <a:ext cx="1697525" cy="165678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white"/>
                </a:solidFill>
              </a:rPr>
              <a:t>Ensure patient is receiving the right care, in the right place, at the right time. Including timely repatriation if required.</a:t>
            </a:r>
          </a:p>
        </p:txBody>
      </p:sp>
      <p:sp>
        <p:nvSpPr>
          <p:cNvPr id="8" name="Oval 7"/>
          <p:cNvSpPr/>
          <p:nvPr/>
        </p:nvSpPr>
        <p:spPr>
          <a:xfrm>
            <a:off x="6987012" y="1027002"/>
            <a:ext cx="1514192" cy="1487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prstClr val="white"/>
                </a:solidFill>
              </a:rPr>
              <a:t>Key performance indicator. Assessment of rehab needs within 72 hours of hospital admission</a:t>
            </a:r>
          </a:p>
        </p:txBody>
      </p:sp>
      <p:sp>
        <p:nvSpPr>
          <p:cNvPr id="9" name="Oval 8"/>
          <p:cNvSpPr/>
          <p:nvPr/>
        </p:nvSpPr>
        <p:spPr>
          <a:xfrm>
            <a:off x="6885160" y="2707552"/>
            <a:ext cx="1568513" cy="152777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Single continuous document, throughout patients pathway. </a:t>
            </a:r>
          </a:p>
        </p:txBody>
      </p:sp>
      <p:sp>
        <p:nvSpPr>
          <p:cNvPr id="10" name="Oval 9"/>
          <p:cNvSpPr/>
          <p:nvPr/>
        </p:nvSpPr>
        <p:spPr>
          <a:xfrm>
            <a:off x="7322216" y="4347361"/>
            <a:ext cx="1470963" cy="149382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Completed in conjunction with MDT</a:t>
            </a:r>
          </a:p>
        </p:txBody>
      </p:sp>
    </p:spTree>
    <p:extLst>
      <p:ext uri="{BB962C8B-B14F-4D97-AF65-F5344CB8AC3E}">
        <p14:creationId xmlns:p14="http://schemas.microsoft.com/office/powerpoint/2010/main" val="392652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GB" sz="4000" b="0" dirty="0"/>
              <a:t>9th December 2018 – 21</a:t>
            </a:r>
            <a:r>
              <a:rPr lang="en-GB" sz="4000" b="0" baseline="30000" dirty="0"/>
              <a:t>st</a:t>
            </a:r>
            <a:r>
              <a:rPr lang="en-GB" sz="4000" b="0" dirty="0"/>
              <a:t> December 2018</a:t>
            </a:r>
            <a:br>
              <a:rPr lang="en-GB" sz="4000" b="0" dirty="0"/>
            </a:br>
            <a:br>
              <a:rPr lang="en-GB" b="0" dirty="0"/>
            </a:br>
            <a:br>
              <a:rPr lang="en-GB" b="0" dirty="0"/>
            </a:br>
            <a:r>
              <a:rPr lang="en-GB" b="0" dirty="0"/>
              <a:t>David stayed in ICU for 8 days and</a:t>
            </a:r>
            <a:br>
              <a:rPr lang="en-GB" b="0" dirty="0"/>
            </a:br>
            <a:r>
              <a:rPr lang="en-GB" b="0" dirty="0"/>
              <a:t>4 days in the </a:t>
            </a:r>
            <a:r>
              <a:rPr lang="en-GB" b="0" dirty="0" err="1"/>
              <a:t>Polytrauma</a:t>
            </a:r>
            <a:r>
              <a:rPr lang="en-GB" b="0" dirty="0"/>
              <a:t> Ward</a:t>
            </a:r>
            <a:br>
              <a:rPr lang="en-GB" b="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140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Film Number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1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186" y="240887"/>
            <a:ext cx="6146436" cy="587249"/>
          </a:xfrm>
        </p:spPr>
        <p:txBody>
          <a:bodyPr/>
          <a:lstStyle/>
          <a:p>
            <a:pPr algn="ctr"/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974" y="1702676"/>
            <a:ext cx="6088026" cy="5418832"/>
          </a:xfrm>
        </p:spPr>
        <p:txBody>
          <a:bodyPr/>
          <a:lstStyle/>
          <a:p>
            <a:pPr>
              <a:buNone/>
            </a:pPr>
            <a:r>
              <a:rPr lang="en-GB" sz="3000" dirty="0"/>
              <a:t> </a:t>
            </a:r>
          </a:p>
          <a:p>
            <a:pPr>
              <a:buNone/>
            </a:pPr>
            <a:endParaRPr lang="en-GB" sz="3000" dirty="0"/>
          </a:p>
          <a:p>
            <a:pPr>
              <a:buNone/>
            </a:pPr>
            <a:endParaRPr lang="en-GB" sz="3000" dirty="0"/>
          </a:p>
          <a:p>
            <a:endParaRPr lang="en-GB" sz="3000" dirty="0"/>
          </a:p>
          <a:p>
            <a:endParaRPr lang="en-GB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52A27-747C-469F-B597-C6C812850D7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 descr="Image result for scottish ambulance service call hand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8" y="4007347"/>
            <a:ext cx="3951414" cy="2714127"/>
          </a:xfrm>
          <a:prstGeom prst="rect">
            <a:avLst/>
          </a:prstGeom>
          <a:noFill/>
        </p:spPr>
      </p:pic>
      <p:pic>
        <p:nvPicPr>
          <p:cNvPr id="8" name="Picture 2" descr="Image result for hootananny inverness n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18" y="1112304"/>
            <a:ext cx="3951414" cy="2450046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3460" y="4049018"/>
            <a:ext cx="4372090" cy="267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2432" y="1021914"/>
            <a:ext cx="54486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Date: 09/12/2018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Location: </a:t>
            </a:r>
            <a:r>
              <a:rPr lang="en-GB" sz="2400" b="1" dirty="0" err="1">
                <a:solidFill>
                  <a:prstClr val="black"/>
                </a:solidFill>
                <a:ea typeface="MS PGothic" pitchFamily="34" charset="-128"/>
              </a:rPr>
              <a:t>Hootanannays</a:t>
            </a: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, Inverness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prstClr val="black"/>
              </a:solidFill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999 Call :                                  02:46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Ambulance on scene:           02:50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Ambulance leaves scene:    03:00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Arrival at </a:t>
            </a:r>
            <a:r>
              <a:rPr lang="en-GB" sz="2400" b="1" dirty="0" err="1">
                <a:solidFill>
                  <a:prstClr val="black"/>
                </a:solidFill>
                <a:ea typeface="MS PGothic" pitchFamily="34" charset="-128"/>
              </a:rPr>
              <a:t>Raigmore</a:t>
            </a: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 Hosp:   03:04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11" name="Edit Hooton 999.wav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7" cstate="print"/>
          <a:stretch>
            <a:fillRect/>
          </a:stretch>
        </p:blipFill>
        <p:spPr>
          <a:xfrm>
            <a:off x="8839200" y="370254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5744" b="14240"/>
          <a:stretch>
            <a:fillRect/>
          </a:stretch>
        </p:blipFill>
        <p:spPr bwMode="auto">
          <a:xfrm>
            <a:off x="0" y="0"/>
            <a:ext cx="4572000" cy="27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2319" t="18107" r="26136" b="12200"/>
          <a:stretch>
            <a:fillRect/>
          </a:stretch>
        </p:blipFill>
        <p:spPr bwMode="auto">
          <a:xfrm>
            <a:off x="5676066" y="0"/>
            <a:ext cx="346793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7546" t="31100" r="31864" b="21651"/>
          <a:stretch>
            <a:fillRect/>
          </a:stretch>
        </p:blipFill>
        <p:spPr bwMode="auto">
          <a:xfrm>
            <a:off x="0" y="2918322"/>
            <a:ext cx="5220072" cy="393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34728" r="29954"/>
          <a:stretch>
            <a:fillRect/>
          </a:stretch>
        </p:blipFill>
        <p:spPr bwMode="auto">
          <a:xfrm>
            <a:off x="4572000" y="0"/>
            <a:ext cx="146719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19455" t="8657" r="19455" b="8657"/>
          <a:stretch>
            <a:fillRect/>
          </a:stretch>
        </p:blipFill>
        <p:spPr bwMode="auto">
          <a:xfrm>
            <a:off x="5738878" y="3645024"/>
            <a:ext cx="293757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34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21st December 2018 – 12 days since the accident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David is discharged from the </a:t>
            </a:r>
            <a:r>
              <a:rPr lang="en-GB" b="0" dirty="0" err="1"/>
              <a:t>Polytrauma</a:t>
            </a:r>
            <a:r>
              <a:rPr lang="en-GB" b="0" dirty="0"/>
              <a:t> Ward and is </a:t>
            </a:r>
            <a:r>
              <a:rPr lang="en-GB" b="0"/>
              <a:t>repatriated  to </a:t>
            </a:r>
            <a:r>
              <a:rPr lang="en-GB" b="0" dirty="0"/>
              <a:t>the </a:t>
            </a:r>
            <a:r>
              <a:rPr lang="en-GB" b="0" dirty="0" err="1"/>
              <a:t>Neurorehabilitation</a:t>
            </a:r>
            <a:r>
              <a:rPr lang="en-GB" b="0" dirty="0"/>
              <a:t> Ward at </a:t>
            </a:r>
            <a:r>
              <a:rPr lang="en-GB" b="0" dirty="0" err="1"/>
              <a:t>Raigmore</a:t>
            </a:r>
            <a:r>
              <a:rPr lang="en-GB" b="0" dirty="0"/>
              <a:t> Hospital </a:t>
            </a:r>
            <a:br>
              <a:rPr lang="en-GB" b="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622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Film Number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5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ko-KR" sz="1600" dirty="0">
                <a:solidFill>
                  <a:prstClr val="black"/>
                </a:solidFill>
                <a:latin typeface="Arial Black" pitchFamily="34" charset="0"/>
              </a:rPr>
              <a:t>PATIENT JOURNEY – REHABILITATION AND BEYOND</a:t>
            </a:r>
            <a:endParaRPr lang="ko-KR" alt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44824"/>
            <a:ext cx="1548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FORMAL REFERRAL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COMMUNICATION MTC - TU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REHAB PLAN 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0" y="2852936"/>
            <a:ext cx="9144000" cy="1728192"/>
          </a:xfrm>
          <a:prstGeom prst="rightArrow">
            <a:avLst>
              <a:gd name="adj1" fmla="val 45285"/>
              <a:gd name="adj2" fmla="val 66228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9512" y="2996952"/>
            <a:ext cx="1584176" cy="158417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sz="1200" dirty="0">
              <a:solidFill>
                <a:prstClr val="black">
                  <a:lumMod val="75000"/>
                  <a:lumOff val="25000"/>
                </a:prstClr>
              </a:solidFill>
              <a:latin typeface="Arial Black" pitchFamily="34" charset="0"/>
            </a:endParaRPr>
          </a:p>
          <a:p>
            <a:pPr algn="ctr"/>
            <a:r>
              <a:rPr lang="en-GB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REFERRAL</a:t>
            </a:r>
            <a:r>
              <a:rPr lang="en-GB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algn="ctr"/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20272" y="2708920"/>
            <a:ext cx="2123728" cy="2088232"/>
            <a:chOff x="6915447" y="2412643"/>
            <a:chExt cx="1184945" cy="1184945"/>
          </a:xfrm>
        </p:grpSpPr>
        <p:sp>
          <p:nvSpPr>
            <p:cNvPr id="11" name="Oval 10"/>
            <p:cNvSpPr/>
            <p:nvPr/>
          </p:nvSpPr>
          <p:spPr>
            <a:xfrm>
              <a:off x="6915447" y="2412643"/>
              <a:ext cx="1184945" cy="118494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964820" y="2460041"/>
              <a:ext cx="1080174" cy="1080176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ko-KR" sz="1200" dirty="0">
                  <a:solidFill>
                    <a:prstClr val="white"/>
                  </a:solidFill>
                  <a:latin typeface="Arial Black" pitchFamily="34" charset="0"/>
                </a:rPr>
                <a:t>DISCHARGE</a:t>
              </a:r>
              <a:endParaRPr lang="ko-KR" altLang="en-US" sz="1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907704" y="2996952"/>
            <a:ext cx="1567564" cy="158417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TRANSFER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 Black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35896" y="2996952"/>
            <a:ext cx="1584176" cy="158417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IN PATIENT</a:t>
            </a:r>
          </a:p>
          <a:p>
            <a:pPr algn="ctr"/>
            <a:r>
              <a:rPr lang="en-GB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REHAB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 Black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64088" y="2996952"/>
            <a:ext cx="1584176" cy="158417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OUT</a:t>
            </a:r>
          </a:p>
          <a:p>
            <a:pPr algn="ctr"/>
            <a:r>
              <a:rPr lang="en-GB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PATIENT REHAB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256490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088" y="4797152"/>
            <a:ext cx="152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OUTPATIENT PT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PHONE CALL FOLLOW UP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REHAB PLAN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2280" y="1628800"/>
            <a:ext cx="185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rgbClr val="C0504D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5696" y="4869160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COMMUNICATION WITH FAMILY</a:t>
            </a:r>
          </a:p>
          <a:p>
            <a:pPr marL="228600" indent="-228600"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ORIENTATION TO WARD  AND TEAM</a:t>
            </a:r>
          </a:p>
          <a:p>
            <a:pPr marL="228600" indent="-228600"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REHAB PLAN</a:t>
            </a:r>
          </a:p>
          <a:p>
            <a:pPr marL="228600" indent="-228600" algn="ctr"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marL="228600" indent="-228600" algn="ctr"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7904" y="177281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SPECIALIST REVIEW 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PT, OT, DIETICIAN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MDT UPDATES 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REHAB PLAN 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pic>
        <p:nvPicPr>
          <p:cNvPr id="33" name="Picture 32" descr="Y38y-P6o_4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0"/>
            <a:ext cx="1547664" cy="148478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612104" y="1053585"/>
            <a:ext cx="1272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ko-KR" dirty="0">
                <a:solidFill>
                  <a:prstClr val="white"/>
                </a:solidFill>
              </a:rPr>
              <a:t>DISCHARGE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18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15th January 2019 – 36 days since the accident</a:t>
            </a:r>
            <a:br>
              <a:rPr lang="en-GB" b="0" dirty="0"/>
            </a:br>
            <a:br>
              <a:rPr lang="en-GB" b="0" dirty="0"/>
            </a:br>
            <a:br>
              <a:rPr lang="en-GB" b="0" dirty="0"/>
            </a:br>
            <a:r>
              <a:rPr lang="en-GB" b="0" dirty="0"/>
              <a:t>David is discharged home</a:t>
            </a:r>
            <a:br>
              <a:rPr lang="en-GB" b="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972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Film Number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26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487" y="845358"/>
            <a:ext cx="8077200" cy="1673352"/>
          </a:xfrm>
        </p:spPr>
        <p:txBody>
          <a:bodyPr>
            <a:noAutofit/>
          </a:bodyPr>
          <a:lstStyle/>
          <a:p>
            <a:r>
              <a:rPr lang="en-GB" sz="4200" b="0" dirty="0"/>
              <a:t>David is back to work and rehabilitation is ongoing</a:t>
            </a:r>
          </a:p>
        </p:txBody>
      </p:sp>
    </p:spTree>
    <p:extLst>
      <p:ext uri="{BB962C8B-B14F-4D97-AF65-F5344CB8AC3E}">
        <p14:creationId xmlns:p14="http://schemas.microsoft.com/office/powerpoint/2010/main" val="380441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52A27-747C-469F-B597-C6C812850D7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864" y="341439"/>
            <a:ext cx="3310758" cy="201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853186" y="1922578"/>
            <a:ext cx="4409591" cy="42035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" name="Content Placeholder 6" descr="Trauma Desk p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4134" y="341439"/>
            <a:ext cx="3310758" cy="19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</p:pic>
      <p:pic>
        <p:nvPicPr>
          <p:cNvPr id="20481" name="Picture 1" descr="C:\Users\E1016598\AppData\Local\Microsoft\Windows\Temporary Internet Files\Content.Outlook\T31SPBYP\IMG_0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134" y="2524918"/>
            <a:ext cx="3310758" cy="1915716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165" y="4715323"/>
            <a:ext cx="3284727" cy="19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8864" y="4715323"/>
            <a:ext cx="3310758" cy="1915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FAA26D3D-D897-4be2-8F04-BA451C77F1D7}"/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8864" y="2524918"/>
            <a:ext cx="3310758" cy="200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FAA26D3D-D897-4be2-8F04-BA451C77F1D7}"/>
          </a:extLst>
        </p:spPr>
      </p:pic>
      <p:sp>
        <p:nvSpPr>
          <p:cNvPr id="17" name="Rounded Rectangle 16"/>
          <p:cNvSpPr/>
          <p:nvPr/>
        </p:nvSpPr>
        <p:spPr>
          <a:xfrm>
            <a:off x="1" y="240888"/>
            <a:ext cx="754134" cy="8714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52A27-747C-469F-B597-C6C812850D7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3187" y="1922578"/>
            <a:ext cx="2477274" cy="199381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8434" name="Picture 2" descr="Image result for ScotSTAR Nort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4444" y="3916392"/>
            <a:ext cx="2105178" cy="2805083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63" y="1141105"/>
            <a:ext cx="4002920" cy="241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0787" y="1361420"/>
            <a:ext cx="1407313" cy="19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8056" y="4643827"/>
            <a:ext cx="38195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1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186" y="240887"/>
            <a:ext cx="6146436" cy="587249"/>
          </a:xfrm>
        </p:spPr>
        <p:txBody>
          <a:bodyPr/>
          <a:lstStyle/>
          <a:p>
            <a:pPr algn="ctr"/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974" y="1702676"/>
            <a:ext cx="6088026" cy="5418832"/>
          </a:xfrm>
        </p:spPr>
        <p:txBody>
          <a:bodyPr/>
          <a:lstStyle/>
          <a:p>
            <a:pPr>
              <a:buNone/>
            </a:pPr>
            <a:r>
              <a:rPr lang="en-GB" sz="3000" dirty="0"/>
              <a:t> </a:t>
            </a:r>
          </a:p>
          <a:p>
            <a:pPr>
              <a:buNone/>
            </a:pPr>
            <a:endParaRPr lang="en-GB" sz="3000" dirty="0"/>
          </a:p>
          <a:p>
            <a:pPr>
              <a:buNone/>
            </a:pPr>
            <a:endParaRPr lang="en-GB" sz="3000" dirty="0"/>
          </a:p>
          <a:p>
            <a:endParaRPr lang="en-GB" sz="3000" dirty="0"/>
          </a:p>
          <a:p>
            <a:endParaRPr lang="en-GB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52A27-747C-469F-B597-C6C812850D7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 descr="Image result for scottish ambulance service call hand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18" y="4007347"/>
            <a:ext cx="3951414" cy="2714127"/>
          </a:xfrm>
          <a:prstGeom prst="rect">
            <a:avLst/>
          </a:prstGeom>
          <a:noFill/>
        </p:spPr>
      </p:pic>
      <p:pic>
        <p:nvPicPr>
          <p:cNvPr id="8" name="Picture 2" descr="Image result for hootananny inverness n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8" y="1112304"/>
            <a:ext cx="3951414" cy="2450046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3460" y="4049018"/>
            <a:ext cx="4372090" cy="267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12432" y="1021914"/>
            <a:ext cx="54486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Date: 09/12/2018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Location: </a:t>
            </a:r>
            <a:r>
              <a:rPr lang="en-GB" sz="2400" b="1" dirty="0" err="1">
                <a:solidFill>
                  <a:prstClr val="black"/>
                </a:solidFill>
                <a:ea typeface="MS PGothic" pitchFamily="34" charset="-128"/>
              </a:rPr>
              <a:t>Hootanannays</a:t>
            </a: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, Inverness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prstClr val="black"/>
              </a:solidFill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999 Call :                                  02:46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Ambulance on scene:           02:50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Ambulance leaves scene:    03:00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Arrival at </a:t>
            </a:r>
            <a:r>
              <a:rPr lang="en-GB" sz="2400" b="1" dirty="0" err="1">
                <a:solidFill>
                  <a:prstClr val="black"/>
                </a:solidFill>
                <a:ea typeface="MS PGothic" pitchFamily="34" charset="-128"/>
              </a:rPr>
              <a:t>Raigmore</a:t>
            </a:r>
            <a:r>
              <a:rPr lang="en-GB" sz="2400" b="1" dirty="0">
                <a:solidFill>
                  <a:prstClr val="black"/>
                </a:solidFill>
                <a:ea typeface="MS PGothic" pitchFamily="34" charset="-128"/>
              </a:rPr>
              <a:t> Hosp:   03:04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09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3:04   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David arrives in the Emergency Department at </a:t>
            </a:r>
            <a:r>
              <a:rPr lang="en-GB" b="0" dirty="0" err="1"/>
              <a:t>Raigmore</a:t>
            </a:r>
            <a:r>
              <a:rPr lang="en-GB" b="0" dirty="0"/>
              <a:t> Hospital by ambulance 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22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Film Number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0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3:04   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David arrives in the Emergency Department at </a:t>
            </a:r>
            <a:r>
              <a:rPr lang="en-GB" b="0" dirty="0" err="1"/>
              <a:t>Raigmore</a:t>
            </a:r>
            <a:r>
              <a:rPr lang="en-GB" b="0" dirty="0"/>
              <a:t> Hospital by ambulance 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82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Film Number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22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_template_revi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</TotalTime>
  <Words>368</Words>
  <Application>Microsoft Office PowerPoint</Application>
  <PresentationFormat>On-screen Show (4:3)</PresentationFormat>
  <Paragraphs>105</Paragraphs>
  <Slides>26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</vt:lpstr>
      <vt:lpstr>Arial Black</vt:lpstr>
      <vt:lpstr>Arial MT</vt:lpstr>
      <vt:lpstr>Calibri</vt:lpstr>
      <vt:lpstr>Calibri Light</vt:lpstr>
      <vt:lpstr>Corbel</vt:lpstr>
      <vt:lpstr>Rockwell</vt:lpstr>
      <vt:lpstr>Wingdings</vt:lpstr>
      <vt:lpstr>Wingdings 2</vt:lpstr>
      <vt:lpstr>Wingdings 3</vt:lpstr>
      <vt:lpstr>Module</vt:lpstr>
      <vt:lpstr>Powerpoint_template_revised</vt:lpstr>
      <vt:lpstr>Office Theme</vt:lpstr>
      <vt:lpstr>1_Office Theme</vt:lpstr>
      <vt:lpstr>2_Office Theme</vt:lpstr>
      <vt:lpstr>3_Office Theme</vt:lpstr>
      <vt:lpstr>Atlas</vt:lpstr>
      <vt:lpstr>Early hours of Sunday morning, 9th December 2018  </vt:lpstr>
      <vt:lpstr>PowerPoint Presentation</vt:lpstr>
      <vt:lpstr>  </vt:lpstr>
      <vt:lpstr> </vt:lpstr>
      <vt:lpstr>PowerPoint Presentation</vt:lpstr>
      <vt:lpstr>3:04     David arrives in the Emergency Department at Raigmore Hospital by ambulance  </vt:lpstr>
      <vt:lpstr>Film Number 2</vt:lpstr>
      <vt:lpstr>3:04     David arrives in the Emergency Department at Raigmore Hospital by ambulance  </vt:lpstr>
      <vt:lpstr>Film Number 3</vt:lpstr>
      <vt:lpstr>PowerPoint Presentation</vt:lpstr>
      <vt:lpstr>PowerPoint Presentation</vt:lpstr>
      <vt:lpstr>17:00   David is taken to Aberdeen Royal Infirmary by ambulance and is admitted to ICU</vt:lpstr>
      <vt:lpstr>Film Number 4</vt:lpstr>
      <vt:lpstr>Admission to Intensive Care</vt:lpstr>
      <vt:lpstr>CT result</vt:lpstr>
      <vt:lpstr>Intensive Care </vt:lpstr>
      <vt:lpstr>PowerPoint Presentation</vt:lpstr>
      <vt:lpstr>9th December 2018 – 21st December 2018   David stayed in ICU for 8 days and 4 days in the Polytrauma Ward </vt:lpstr>
      <vt:lpstr>Film Number 5</vt:lpstr>
      <vt:lpstr>PowerPoint Presentation</vt:lpstr>
      <vt:lpstr>21st December 2018 – 12 days since the accident  David is discharged from the Polytrauma Ward and is repatriated  to the Neurorehabilitation Ward at Raigmore Hospital  </vt:lpstr>
      <vt:lpstr>Film Number 6</vt:lpstr>
      <vt:lpstr>PowerPoint Presentation</vt:lpstr>
      <vt:lpstr>15th January 2019 – 36 days since the accident   David is discharged home </vt:lpstr>
      <vt:lpstr>Film Number 7</vt:lpstr>
      <vt:lpstr>David is back to work and rehabilitation is ongoing</vt:lpstr>
    </vt:vector>
  </TitlesOfParts>
  <Company>NHS Tayside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hours of Sunday morning, 9th December 2018</dc:title>
  <dc:creator>apitt</dc:creator>
  <cp:lastModifiedBy>Evans, Victoria</cp:lastModifiedBy>
  <cp:revision>6</cp:revision>
  <dcterms:created xsi:type="dcterms:W3CDTF">2019-09-26T19:51:34Z</dcterms:created>
  <dcterms:modified xsi:type="dcterms:W3CDTF">2019-12-16T09:32:57Z</dcterms:modified>
</cp:coreProperties>
</file>