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36"/>
  </p:notesMasterIdLst>
  <p:sldIdLst>
    <p:sldId id="315" r:id="rId3"/>
    <p:sldId id="316" r:id="rId4"/>
    <p:sldId id="317" r:id="rId5"/>
    <p:sldId id="320" r:id="rId6"/>
    <p:sldId id="269" r:id="rId7"/>
    <p:sldId id="322" r:id="rId8"/>
    <p:sldId id="323" r:id="rId9"/>
    <p:sldId id="327" r:id="rId10"/>
    <p:sldId id="319" r:id="rId11"/>
    <p:sldId id="318" r:id="rId12"/>
    <p:sldId id="326" r:id="rId13"/>
    <p:sldId id="265" r:id="rId14"/>
    <p:sldId id="344" r:id="rId15"/>
    <p:sldId id="345" r:id="rId16"/>
    <p:sldId id="328" r:id="rId17"/>
    <p:sldId id="329" r:id="rId18"/>
    <p:sldId id="330" r:id="rId19"/>
    <p:sldId id="332" r:id="rId20"/>
    <p:sldId id="335" r:id="rId21"/>
    <p:sldId id="331" r:id="rId22"/>
    <p:sldId id="333" r:id="rId23"/>
    <p:sldId id="346" r:id="rId24"/>
    <p:sldId id="334" r:id="rId25"/>
    <p:sldId id="336" r:id="rId26"/>
    <p:sldId id="342" r:id="rId27"/>
    <p:sldId id="337" r:id="rId28"/>
    <p:sldId id="338" r:id="rId29"/>
    <p:sldId id="267" r:id="rId30"/>
    <p:sldId id="291" r:id="rId31"/>
    <p:sldId id="339" r:id="rId32"/>
    <p:sldId id="343" r:id="rId33"/>
    <p:sldId id="340" r:id="rId34"/>
    <p:sldId id="341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E35E29"/>
    <a:srgbClr val="CEEB21"/>
    <a:srgbClr val="C13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13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F5AF0-6C4D-440D-957E-32943B79DA94}" type="datetimeFigureOut">
              <a:rPr lang="en-GB" smtClean="0"/>
              <a:pPr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C6CB8-6039-4D5F-8AB6-3458C1782AA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CC9B5D-658E-4091-8EB9-12B6644C8EE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CC9B5D-658E-4091-8EB9-12B6644C8EE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GB" sz="2000" b="1" dirty="0">
                <a:latin typeface="Arial MT"/>
              </a:rPr>
              <a:t>Occupy 32% that of UK – 80,000 </a:t>
            </a:r>
            <a:r>
              <a:rPr lang="en-GB" sz="2000" b="1" dirty="0" err="1">
                <a:latin typeface="Arial MT"/>
              </a:rPr>
              <a:t>sq</a:t>
            </a:r>
            <a:r>
              <a:rPr lang="en-GB" sz="2000" b="1" dirty="0">
                <a:latin typeface="Arial MT"/>
              </a:rPr>
              <a:t> KM</a:t>
            </a:r>
          </a:p>
          <a:p>
            <a:pPr lvl="1">
              <a:defRPr/>
            </a:pPr>
            <a:r>
              <a:rPr lang="en-GB" sz="2000" b="1" dirty="0">
                <a:latin typeface="Arial MT"/>
              </a:rPr>
              <a:t>5m people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Arial MT"/>
              </a:rPr>
              <a:t>Most mountainous part of UK</a:t>
            </a:r>
          </a:p>
          <a:p>
            <a:pPr lvl="1">
              <a:defRPr/>
            </a:pPr>
            <a:r>
              <a:rPr lang="en-GB" sz="2000" b="1" dirty="0">
                <a:latin typeface="Arial MT"/>
              </a:rPr>
              <a:t>9900km of coastline</a:t>
            </a:r>
          </a:p>
          <a:p>
            <a:pPr lvl="1">
              <a:defRPr/>
            </a:pPr>
            <a:r>
              <a:rPr lang="en-GB" sz="2000" b="1" dirty="0">
                <a:latin typeface="Arial MT"/>
              </a:rPr>
              <a:t>750 islands</a:t>
            </a:r>
          </a:p>
          <a:p>
            <a:pPr lvl="1">
              <a:defRPr/>
            </a:pPr>
            <a:r>
              <a:rPr lang="en-GB" sz="2000" b="1" dirty="0">
                <a:latin typeface="Arial MT"/>
              </a:rPr>
              <a:t>Limited transport infrastructure</a:t>
            </a:r>
          </a:p>
          <a:p>
            <a:pPr lvl="1">
              <a:defRPr/>
            </a:pPr>
            <a:r>
              <a:rPr lang="en-GB" sz="2000" b="1" dirty="0">
                <a:latin typeface="Arial MT"/>
              </a:rPr>
              <a:t>Guess activity – just under 4000 missions (ScotSTAR accounts for around 15%</a:t>
            </a:r>
            <a:r>
              <a:rPr lang="en-GB" sz="2000" b="1" baseline="0" dirty="0">
                <a:latin typeface="Arial MT"/>
              </a:rPr>
              <a:t> of air movements) – not all by air</a:t>
            </a:r>
            <a:endParaRPr lang="en-GB" sz="2000" b="1" dirty="0">
              <a:latin typeface="Arial MT"/>
            </a:endParaRPr>
          </a:p>
          <a:p>
            <a:endParaRPr lang="en-GB" sz="2000" b="1" baseline="0" dirty="0">
              <a:latin typeface="Arial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127F-FC2D-4D40-9114-EF63FB81C34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84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C7C70A-381A-4A8B-BB19-A74ACF240E95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A71268-3D41-4375-84C7-5B347068B7B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7026" y="618866"/>
            <a:ext cx="7829946" cy="887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as_logo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8913" y="166688"/>
            <a:ext cx="250983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nhs_logo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66050" y="166688"/>
            <a:ext cx="9175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5115" y="2411021"/>
            <a:ext cx="5920390" cy="1362264"/>
          </a:xfrm>
          <a:ln>
            <a:noFill/>
          </a:ln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5115" y="3804974"/>
            <a:ext cx="5920390" cy="1752600"/>
          </a:xfrm>
          <a:ln>
            <a:noFill/>
          </a:ln>
        </p:spPr>
        <p:txBody>
          <a:bodyPr lIns="0" bIns="0"/>
          <a:lstStyle>
            <a:lvl1pPr marL="0" indent="0" algn="l">
              <a:buNone/>
              <a:defRPr>
                <a:solidFill>
                  <a:srgbClr val="3552A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250F1D-7C51-4C1D-BD71-3CC1FF305FA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as_logo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8913" y="241300"/>
            <a:ext cx="13525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hs_logo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01025" y="241300"/>
            <a:ext cx="495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853186" y="240888"/>
            <a:ext cx="6146436" cy="87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lnSpc>
                <a:spcPts val="3620"/>
              </a:lnSpc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853186" y="1922578"/>
            <a:ext cx="6476427" cy="420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8CFB8E-3DE1-4542-B42F-4E0575ACDF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4000" cy="6857998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092281" y="6021287"/>
            <a:ext cx="1905000" cy="647700"/>
          </a:xfrm>
          <a:prstGeom prst="rect">
            <a:avLst/>
          </a:prstGeom>
          <a:blipFill>
            <a:blip r:embed="rId8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516216" y="188639"/>
            <a:ext cx="1190625" cy="666750"/>
          </a:xfrm>
          <a:prstGeom prst="rect">
            <a:avLst/>
          </a:prstGeom>
          <a:blipFill>
            <a:blip r:embed="rId9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172398" y="332656"/>
            <a:ext cx="676275" cy="476250"/>
          </a:xfrm>
          <a:prstGeom prst="rect">
            <a:avLst/>
          </a:prstGeom>
          <a:blipFill>
            <a:blip r:embed="rId10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8685" y="618866"/>
            <a:ext cx="5586628" cy="887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7026" y="1869511"/>
            <a:ext cx="7829946" cy="4333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Watermark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349375"/>
            <a:ext cx="1951038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52613" y="317500"/>
            <a:ext cx="61468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52613" y="1922463"/>
            <a:ext cx="64770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19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31D0F1-6E4A-4F7D-844C-FE9E577DA3C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600" b="1" kern="1200">
          <a:solidFill>
            <a:srgbClr val="3552AA"/>
          </a:solidFill>
          <a:latin typeface="Arial MT"/>
          <a:ea typeface="MS PGothic" pitchFamily="34" charset="-128"/>
          <a:cs typeface="Arial MT"/>
        </a:defRPr>
      </a:lvl1pPr>
      <a:lvl2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3552AA"/>
          </a:solidFill>
          <a:latin typeface="Arial MT" charset="0"/>
          <a:ea typeface="MS PGothic" pitchFamily="34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3552AA"/>
          </a:solidFill>
          <a:latin typeface="Arial MT" charset="0"/>
          <a:ea typeface="MS PGothic" pitchFamily="34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3552AA"/>
          </a:solidFill>
          <a:latin typeface="Arial MT" charset="0"/>
          <a:ea typeface="MS PGothic" pitchFamily="34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3552AA"/>
          </a:solidFill>
          <a:latin typeface="Arial MT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552AA"/>
          </a:solidFill>
          <a:latin typeface="Arial M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552AA"/>
          </a:solidFill>
          <a:latin typeface="Arial M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552AA"/>
          </a:solidFill>
          <a:latin typeface="Arial M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552AA"/>
          </a:solidFill>
          <a:latin typeface="Arial MT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 MT"/>
          <a:ea typeface="MS PGothic" pitchFamily="34" charset="-128"/>
          <a:cs typeface="Arial M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 MT"/>
          <a:ea typeface="MS PGothic" pitchFamily="34" charset="-128"/>
          <a:cs typeface="Arial M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 MT"/>
          <a:ea typeface="MS PGothic" pitchFamily="34" charset="-128"/>
          <a:cs typeface="Arial M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 MT"/>
          <a:ea typeface="MS PGothic" pitchFamily="34" charset="-128"/>
          <a:cs typeface="Arial M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 MT"/>
          <a:ea typeface="MS PGothic" pitchFamily="34" charset="-128"/>
          <a:cs typeface="Arial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12.pn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5" Type="http://schemas.openxmlformats.org/officeDocument/2006/relationships/image" Target="../media/image48.jpeg"/><Relationship Id="rId10" Type="http://schemas.openxmlformats.org/officeDocument/2006/relationships/image" Target="../media/image45.png"/><Relationship Id="rId4" Type="http://schemas.openxmlformats.org/officeDocument/2006/relationships/image" Target="../media/image15.jpeg"/><Relationship Id="rId9" Type="http://schemas.openxmlformats.org/officeDocument/2006/relationships/image" Target="../media/image44.jpeg"/><Relationship Id="rId14" Type="http://schemas.openxmlformats.org/officeDocument/2006/relationships/hyperlink" Target="https://www.google.com/url?sa=i&amp;rct=j&amp;q=&amp;esrc=s&amp;source=images&amp;cd=&amp;ved=2ahUKEwihyovqy_rkAhWE4YUKHeDlDUEQjRx6BAgBEAQ&amp;url=https://www.derbyshire.gov.uk/site-elements/documents/pdf/council/meetings-decisions/meetings/improvement-scrutiny/health/16-7-2018-east-midlands-ambulance-service-emas.pdf&amp;psig=AOvVaw2cw8kviwa5XkcZ7G6kWOHu&amp;ust=157000317307995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829946" cy="861774"/>
          </a:xfrm>
        </p:spPr>
        <p:txBody>
          <a:bodyPr/>
          <a:lstStyle/>
          <a:p>
            <a:pPr algn="ctr"/>
            <a:r>
              <a:rPr lang="en-GB" dirty="0"/>
              <a:t>EMRS North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295400" y="2362200"/>
            <a:ext cx="6858000" cy="1477328"/>
          </a:xfrm>
        </p:spPr>
        <p:txBody>
          <a:bodyPr/>
          <a:lstStyle/>
          <a:p>
            <a:r>
              <a:rPr lang="en-GB" sz="2400" dirty="0"/>
              <a:t>Alastair Ross</a:t>
            </a:r>
          </a:p>
          <a:p>
            <a:r>
              <a:rPr lang="en-GB" sz="2400" dirty="0"/>
              <a:t>Clinical Lead</a:t>
            </a:r>
          </a:p>
          <a:p>
            <a:r>
              <a:rPr lang="en-GB" sz="2400" dirty="0" err="1"/>
              <a:t>ScotSTAR</a:t>
            </a:r>
            <a:r>
              <a:rPr lang="en-GB" sz="2400" dirty="0"/>
              <a:t> Emergency Medical Retrieval Service (North)</a:t>
            </a:r>
          </a:p>
        </p:txBody>
      </p:sp>
      <p:pic>
        <p:nvPicPr>
          <p:cNvPr id="2050" name="Picture 2" descr="Image result for scottish trauma network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5000" y="4191000"/>
            <a:ext cx="2438400" cy="12192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4191000"/>
            <a:ext cx="2472606" cy="119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EMRS Logo LARGE-small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3600" y="200784"/>
            <a:ext cx="483811" cy="63741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990600"/>
            <a:ext cx="2590800" cy="887730"/>
          </a:xfrm>
        </p:spPr>
        <p:txBody>
          <a:bodyPr/>
          <a:lstStyle/>
          <a:p>
            <a:r>
              <a:rPr lang="en-GB" dirty="0"/>
              <a:t>Travel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286000"/>
            <a:ext cx="3886200" cy="186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44196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43400"/>
            <a:ext cx="3810000" cy="2145082"/>
          </a:xfrm>
          <a:prstGeom prst="rect">
            <a:avLst/>
          </a:prstGeom>
          <a:ln>
            <a:noFill/>
          </a:ln>
        </p:spPr>
      </p:pic>
      <p:pic>
        <p:nvPicPr>
          <p:cNvPr id="25602" name="Picture 2" descr="Image result for taxi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2362200"/>
            <a:ext cx="2514600" cy="1862976"/>
          </a:xfrm>
          <a:prstGeom prst="rect">
            <a:avLst/>
          </a:prstGeom>
          <a:noFill/>
        </p:spPr>
      </p:pic>
      <p:pic>
        <p:nvPicPr>
          <p:cNvPr id="9" name="Picture 1" descr="EMRS Logo LARGE-small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43600" y="200784"/>
            <a:ext cx="483811" cy="63741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51205" name="Picture 5" descr="https://pbs.twimg.com/media/EE1dMhmXkAADBE0.jpg:large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600200" y="1905000"/>
            <a:ext cx="5486400" cy="4311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077200" cy="1371600"/>
          </a:xfrm>
        </p:spPr>
        <p:txBody>
          <a:bodyPr/>
          <a:lstStyle/>
          <a:p>
            <a:r>
              <a:rPr lang="en-GB" dirty="0"/>
              <a:t>How did we get here?</a:t>
            </a:r>
          </a:p>
        </p:txBody>
      </p:sp>
      <p:pic>
        <p:nvPicPr>
          <p:cNvPr id="3" name="Picture 1" descr="EMRS Logo LARGE-small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3600" y="200784"/>
            <a:ext cx="483811" cy="63741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26" y="1960177"/>
            <a:ext cx="1318260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85" dirty="0">
                <a:latin typeface="Arial"/>
                <a:cs typeface="Arial"/>
              </a:rPr>
              <a:t>P</a:t>
            </a:r>
            <a:r>
              <a:rPr sz="2500" spc="-95" dirty="0">
                <a:latin typeface="Arial"/>
                <a:cs typeface="Arial"/>
              </a:rPr>
              <a:t>r</a:t>
            </a:r>
            <a:r>
              <a:rPr sz="2500" spc="10" dirty="0">
                <a:latin typeface="Arial"/>
                <a:cs typeface="Arial"/>
              </a:rPr>
              <a:t>e-2004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93830" y="1960177"/>
            <a:ext cx="39268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80" dirty="0">
                <a:latin typeface="Arial"/>
                <a:cs typeface="Arial"/>
              </a:rPr>
              <a:t>Ad </a:t>
            </a:r>
            <a:r>
              <a:rPr sz="2500" spc="55" dirty="0">
                <a:latin typeface="Arial"/>
                <a:cs typeface="Arial"/>
              </a:rPr>
              <a:t>hoc </a:t>
            </a:r>
            <a:r>
              <a:rPr sz="2500" dirty="0">
                <a:latin typeface="Arial"/>
                <a:cs typeface="Arial"/>
              </a:rPr>
              <a:t>retrievals </a:t>
            </a:r>
            <a:r>
              <a:rPr sz="2500" spc="-5" dirty="0">
                <a:latin typeface="Arial"/>
                <a:cs typeface="Arial"/>
              </a:rPr>
              <a:t>from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SGH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026" y="2714557"/>
            <a:ext cx="1342390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55" dirty="0">
                <a:latin typeface="Arial"/>
                <a:cs typeface="Arial"/>
              </a:rPr>
              <a:t>Oct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spc="10" dirty="0">
                <a:latin typeface="Arial"/>
                <a:cs typeface="Arial"/>
              </a:rPr>
              <a:t>2004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3830" y="2714557"/>
            <a:ext cx="3712845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20" dirty="0">
                <a:latin typeface="Arial"/>
                <a:cs typeface="Arial"/>
              </a:rPr>
              <a:t>Voluntary </a:t>
            </a:r>
            <a:r>
              <a:rPr sz="2500" spc="25" dirty="0">
                <a:latin typeface="Arial"/>
                <a:cs typeface="Arial"/>
              </a:rPr>
              <a:t>service </a:t>
            </a:r>
            <a:r>
              <a:rPr sz="2500" spc="5" dirty="0">
                <a:latin typeface="Arial"/>
                <a:cs typeface="Arial"/>
              </a:rPr>
              <a:t>in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spc="30" dirty="0">
                <a:latin typeface="Arial"/>
                <a:cs typeface="Arial"/>
              </a:rPr>
              <a:t>Argyll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026" y="3468937"/>
            <a:ext cx="1520190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10" dirty="0">
                <a:latin typeface="Arial"/>
                <a:cs typeface="Arial"/>
              </a:rPr>
              <a:t>June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10" dirty="0">
                <a:latin typeface="Arial"/>
                <a:cs typeface="Arial"/>
              </a:rPr>
              <a:t>2007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3830" y="3468937"/>
            <a:ext cx="4003675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25" dirty="0">
                <a:latin typeface="Arial"/>
                <a:cs typeface="Arial"/>
              </a:rPr>
              <a:t>SGDH </a:t>
            </a:r>
            <a:r>
              <a:rPr sz="2500" spc="40" dirty="0">
                <a:latin typeface="Arial"/>
                <a:cs typeface="Arial"/>
              </a:rPr>
              <a:t>propose </a:t>
            </a:r>
            <a:r>
              <a:rPr sz="2500" spc="55" dirty="0">
                <a:latin typeface="Arial"/>
                <a:cs typeface="Arial"/>
              </a:rPr>
              <a:t>funded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30" dirty="0">
                <a:latin typeface="Arial"/>
                <a:cs typeface="Arial"/>
              </a:rPr>
              <a:t>pilot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026" y="4223317"/>
            <a:ext cx="1520190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10" dirty="0">
                <a:latin typeface="Arial"/>
                <a:cs typeface="Arial"/>
              </a:rPr>
              <a:t>June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10" dirty="0">
                <a:latin typeface="Arial"/>
                <a:cs typeface="Arial"/>
              </a:rPr>
              <a:t>2008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3830" y="4223317"/>
            <a:ext cx="523577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5" dirty="0">
                <a:latin typeface="Arial"/>
                <a:cs typeface="Arial"/>
              </a:rPr>
              <a:t>18</a:t>
            </a:r>
            <a:r>
              <a:rPr lang="en-GB" sz="2500" spc="5" dirty="0">
                <a:latin typeface="Arial"/>
                <a:cs typeface="Arial"/>
              </a:rPr>
              <a:t> month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40" dirty="0">
                <a:latin typeface="Arial"/>
                <a:cs typeface="Arial"/>
              </a:rPr>
              <a:t>West </a:t>
            </a:r>
            <a:r>
              <a:rPr sz="2500" spc="35" dirty="0">
                <a:latin typeface="Arial"/>
                <a:cs typeface="Arial"/>
              </a:rPr>
              <a:t>coast </a:t>
            </a:r>
            <a:r>
              <a:rPr sz="2500" spc="30" dirty="0">
                <a:latin typeface="Arial"/>
                <a:cs typeface="Arial"/>
              </a:rPr>
              <a:t>pilot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15" dirty="0">
                <a:latin typeface="Arial"/>
                <a:cs typeface="Arial"/>
              </a:rPr>
              <a:t>starts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026" y="4977697"/>
            <a:ext cx="1395730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10" dirty="0">
                <a:latin typeface="Arial"/>
                <a:cs typeface="Arial"/>
              </a:rPr>
              <a:t>Nov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10" dirty="0">
                <a:latin typeface="Arial"/>
                <a:cs typeface="Arial"/>
              </a:rPr>
              <a:t>2010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93830" y="4977697"/>
            <a:ext cx="3730625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5" dirty="0">
                <a:latin typeface="Arial"/>
                <a:cs typeface="Arial"/>
              </a:rPr>
              <a:t>All </a:t>
            </a:r>
            <a:r>
              <a:rPr sz="2500" spc="25" dirty="0">
                <a:latin typeface="Arial"/>
                <a:cs typeface="Arial"/>
              </a:rPr>
              <a:t>Scotland service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15" dirty="0">
                <a:latin typeface="Arial"/>
                <a:cs typeface="Arial"/>
              </a:rPr>
              <a:t>starts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7026" y="5732078"/>
            <a:ext cx="1342390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55" dirty="0">
                <a:latin typeface="Arial"/>
                <a:cs typeface="Arial"/>
              </a:rPr>
              <a:t>Oct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spc="10" dirty="0">
                <a:latin typeface="Arial"/>
                <a:cs typeface="Arial"/>
              </a:rPr>
              <a:t>2015</a:t>
            </a:r>
            <a:endParaRPr sz="2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93830" y="5732078"/>
            <a:ext cx="3896995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65" dirty="0">
                <a:latin typeface="Arial"/>
                <a:cs typeface="Arial"/>
              </a:rPr>
              <a:t>ScotSTAR, </a:t>
            </a:r>
            <a:r>
              <a:rPr sz="2500" spc="30" dirty="0">
                <a:latin typeface="Arial"/>
                <a:cs typeface="Arial"/>
              </a:rPr>
              <a:t>Glasgow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spc="30" dirty="0">
                <a:latin typeface="Arial"/>
                <a:cs typeface="Arial"/>
              </a:rPr>
              <a:t>airport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089657" y="618866"/>
            <a:ext cx="4965065" cy="85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35" dirty="0"/>
              <a:t>EMRS</a:t>
            </a:r>
            <a:r>
              <a:rPr spc="-65" dirty="0"/>
              <a:t> </a:t>
            </a:r>
            <a:r>
              <a:rPr lang="en-GB" spc="-5" dirty="0"/>
              <a:t>history</a:t>
            </a:r>
            <a:endParaRPr spc="-5" dirty="0"/>
          </a:p>
        </p:txBody>
      </p:sp>
      <p:pic>
        <p:nvPicPr>
          <p:cNvPr id="15" name="Picture 1" descr="EMRS Logo LARGE-small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3600" y="200784"/>
            <a:ext cx="483811" cy="63741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"/>
            <a:ext cx="5586628" cy="887730"/>
          </a:xfrm>
        </p:spPr>
        <p:txBody>
          <a:bodyPr/>
          <a:lstStyle/>
          <a:p>
            <a:pPr algn="ctr"/>
            <a:r>
              <a:rPr lang="en-GB" dirty="0"/>
              <a:t>Glasgow 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2800" y="1752600"/>
            <a:ext cx="5486400" cy="409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18288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EMRS Logo LARGE-small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3600" y="200784"/>
            <a:ext cx="483811" cy="63741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24384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Glasgow</a:t>
            </a:r>
          </a:p>
        </p:txBody>
      </p:sp>
      <p:sp>
        <p:nvSpPr>
          <p:cNvPr id="4" name="object 2"/>
          <p:cNvSpPr/>
          <p:nvPr/>
        </p:nvSpPr>
        <p:spPr>
          <a:xfrm>
            <a:off x="1524000" y="1447800"/>
            <a:ext cx="5867400" cy="4400550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1" descr="EMRS Logo LARGE-small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3600" y="228600"/>
            <a:ext cx="483811" cy="63741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Timeline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69511"/>
            <a:ext cx="8458200" cy="409342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/>
              <a:t> £1.1 Million funding via Trauma Network from April 19</a:t>
            </a:r>
            <a:br>
              <a:rPr lang="en-GB" sz="2800" dirty="0"/>
            </a:br>
            <a:endParaRPr lang="en-GB" sz="2800" dirty="0"/>
          </a:p>
          <a:p>
            <a:pPr>
              <a:buFont typeface="Arial" pitchFamily="34" charset="0"/>
              <a:buChar char="•"/>
            </a:pPr>
            <a:r>
              <a:rPr lang="en-GB" sz="2800" dirty="0"/>
              <a:t> August 2018 - Aberdeen confirmed as location</a:t>
            </a:r>
            <a:br>
              <a:rPr lang="en-GB" sz="2800" dirty="0"/>
            </a:br>
            <a:endParaRPr lang="en-GB" sz="2800" dirty="0"/>
          </a:p>
          <a:p>
            <a:pPr>
              <a:buFont typeface="Arial" pitchFamily="34" charset="0"/>
              <a:buChar char="•"/>
            </a:pPr>
            <a:r>
              <a:rPr lang="en-GB" sz="2800" dirty="0"/>
              <a:t> Nov 18 Project manager Appointed- Steve Munro</a:t>
            </a:r>
            <a:br>
              <a:rPr lang="en-GB" sz="2800" dirty="0"/>
            </a:br>
            <a:endParaRPr lang="en-GB" sz="2800" dirty="0"/>
          </a:p>
          <a:p>
            <a:pPr>
              <a:buFont typeface="Arial" pitchFamily="34" charset="0"/>
              <a:buChar char="•"/>
            </a:pPr>
            <a:r>
              <a:rPr lang="en-GB" sz="2800" dirty="0"/>
              <a:t> December 18- Consultants Interviewed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sz="1600" dirty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4" name="Picture 1" descr="EMRS Logo LARGE-small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3600" y="200784"/>
            <a:ext cx="483811" cy="63741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0"/>
            <a:ext cx="5586628" cy="887730"/>
          </a:xfrm>
        </p:spPr>
        <p:txBody>
          <a:bodyPr/>
          <a:lstStyle/>
          <a:p>
            <a:pPr algn="ctr"/>
            <a:r>
              <a:rPr lang="en-GB" dirty="0"/>
              <a:t>What now?</a:t>
            </a:r>
          </a:p>
        </p:txBody>
      </p:sp>
      <p:pic>
        <p:nvPicPr>
          <p:cNvPr id="67590" name="Picture 6" descr="Image result for lego piece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76400" y="1752600"/>
            <a:ext cx="6172200" cy="4111004"/>
          </a:xfrm>
          <a:prstGeom prst="rect">
            <a:avLst/>
          </a:prstGeom>
          <a:noFill/>
        </p:spPr>
      </p:pic>
      <p:pic>
        <p:nvPicPr>
          <p:cNvPr id="67588" name="Picture 4" descr="Image result for lego airpor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3429000"/>
            <a:ext cx="4343400" cy="3048000"/>
          </a:xfrm>
          <a:prstGeom prst="rect">
            <a:avLst/>
          </a:prstGeom>
          <a:noFill/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5000" y="1676400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EMRS Logo LARGE-small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43600" y="200784"/>
            <a:ext cx="483811" cy="63741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mage result for ike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365" y="1371600"/>
            <a:ext cx="7628485" cy="4295775"/>
          </a:xfrm>
          <a:prstGeom prst="rect">
            <a:avLst/>
          </a:prstGeom>
          <a:noFill/>
        </p:spPr>
      </p:pic>
      <p:pic>
        <p:nvPicPr>
          <p:cNvPr id="3" name="Picture 1" descr="EMRS Logo LARGE-small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3600" y="200784"/>
            <a:ext cx="483811" cy="63741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Priorities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981200"/>
            <a:ext cx="647908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400" dirty="0"/>
              <a:t> People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/>
              <a:t> Procedures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/>
              <a:t> Equipment / consumables</a:t>
            </a:r>
          </a:p>
          <a:p>
            <a:pPr lvl="1">
              <a:buFont typeface="Arial" pitchFamily="34" charset="0"/>
              <a:buChar char="•"/>
            </a:pPr>
            <a:r>
              <a:rPr lang="en-GB" sz="4400" dirty="0"/>
              <a:t> At least 400 products</a:t>
            </a:r>
          </a:p>
          <a:p>
            <a:pPr>
              <a:buFont typeface="Arial" pitchFamily="34" charset="0"/>
              <a:buChar char="•"/>
            </a:pPr>
            <a:r>
              <a:rPr lang="en-GB" sz="4400" dirty="0"/>
              <a:t> Training</a:t>
            </a:r>
          </a:p>
        </p:txBody>
      </p:sp>
      <p:pic>
        <p:nvPicPr>
          <p:cNvPr id="5" name="Picture 1" descr="EMRS Logo LARGE-small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3600" y="200784"/>
            <a:ext cx="483811" cy="63741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0"/>
            <a:ext cx="5586628" cy="887730"/>
          </a:xfrm>
        </p:spPr>
        <p:txBody>
          <a:bodyPr/>
          <a:lstStyle/>
          <a:p>
            <a:pPr algn="ctr"/>
            <a:r>
              <a:rPr lang="en-GB" dirty="0"/>
              <a:t>Collaborative</a:t>
            </a:r>
          </a:p>
        </p:txBody>
      </p:sp>
      <p:pic>
        <p:nvPicPr>
          <p:cNvPr id="4" name="Picture 2" descr="Image result for scottish trauma network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33600" y="2057400"/>
            <a:ext cx="2438400" cy="1219200"/>
          </a:xfrm>
          <a:prstGeom prst="rect">
            <a:avLst/>
          </a:prstGeom>
          <a:noFill/>
        </p:spPr>
      </p:pic>
      <p:sp>
        <p:nvSpPr>
          <p:cNvPr id="5" name="object 17"/>
          <p:cNvSpPr/>
          <p:nvPr/>
        </p:nvSpPr>
        <p:spPr>
          <a:xfrm>
            <a:off x="533400" y="1676400"/>
            <a:ext cx="1297651" cy="1489109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 descr="Image result for scottish ambulance servic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8200" y="3429000"/>
            <a:ext cx="1008412" cy="119321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8200" y="3733800"/>
            <a:ext cx="2315453" cy="112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 descr="Image result for nhs grampian logo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62200" y="3505200"/>
            <a:ext cx="1828800" cy="1828800"/>
          </a:xfrm>
          <a:prstGeom prst="rect">
            <a:avLst/>
          </a:prstGeom>
          <a:noFill/>
        </p:spPr>
      </p:pic>
      <p:pic>
        <p:nvPicPr>
          <p:cNvPr id="74756" name="Picture 4" descr="Image result for nhs shetland logo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29200" y="1866900"/>
            <a:ext cx="1676400" cy="1676400"/>
          </a:xfrm>
          <a:prstGeom prst="rect">
            <a:avLst/>
          </a:prstGeom>
          <a:noFill/>
        </p:spPr>
      </p:pic>
      <p:pic>
        <p:nvPicPr>
          <p:cNvPr id="74764" name="Picture 12" descr="No photo description available.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162800" y="2362200"/>
            <a:ext cx="1409700" cy="1409700"/>
          </a:xfrm>
          <a:prstGeom prst="rect">
            <a:avLst/>
          </a:prstGeom>
          <a:noFill/>
        </p:spPr>
      </p:pic>
      <p:pic>
        <p:nvPicPr>
          <p:cNvPr id="74770" name="Picture 18" descr="Image may contain: text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9600" y="4876800"/>
            <a:ext cx="1638300" cy="1638300"/>
          </a:xfrm>
          <a:prstGeom prst="rect">
            <a:avLst/>
          </a:prstGeom>
          <a:noFill/>
        </p:spPr>
      </p:pic>
      <p:pic>
        <p:nvPicPr>
          <p:cNvPr id="74772" name="Picture 20" descr="Image result for nhs tayside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667000" y="5181600"/>
            <a:ext cx="1838325" cy="1381125"/>
          </a:xfrm>
          <a:prstGeom prst="rect">
            <a:avLst/>
          </a:prstGeom>
          <a:noFill/>
        </p:spPr>
      </p:pic>
      <p:pic>
        <p:nvPicPr>
          <p:cNvPr id="74773" name="Picture 21" descr="C:\Users\glasg\AppData\Local\Microsoft\Windows\INetCache\IE\EBA8A7TV\1081915604_4503f57c65[1]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953000" y="4953000"/>
            <a:ext cx="1725613" cy="1725613"/>
          </a:xfrm>
          <a:prstGeom prst="rect">
            <a:avLst/>
          </a:prstGeom>
          <a:noFill/>
        </p:spPr>
      </p:pic>
      <p:pic>
        <p:nvPicPr>
          <p:cNvPr id="12290" name="Picture 2" descr="Image result for blood transfusion scotland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86600" y="3962400"/>
            <a:ext cx="1866900" cy="1001903"/>
          </a:xfrm>
          <a:prstGeom prst="rect">
            <a:avLst/>
          </a:prstGeom>
          <a:noFill/>
        </p:spPr>
      </p:pic>
      <p:pic>
        <p:nvPicPr>
          <p:cNvPr id="18" name="Picture 1" descr="EMRS Logo LARGE-small.pn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943600" y="200784"/>
            <a:ext cx="483811" cy="63741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6386" name="Picture 2" descr="Image result for east midlands ambulance servic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162800" y="1888382"/>
            <a:ext cx="1752600" cy="624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pic>
        <p:nvPicPr>
          <p:cNvPr id="1026" name="Picture 2" descr="Looking east to the Stobcross Crane / Finnieston Crane and the Clyde Arc bridge, connecting the southside of Glasgow to the city centre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752600"/>
            <a:ext cx="5029200" cy="3352800"/>
          </a:xfrm>
          <a:prstGeom prst="rect">
            <a:avLst/>
          </a:prstGeom>
          <a:noFill/>
        </p:spPr>
      </p:pic>
      <p:pic>
        <p:nvPicPr>
          <p:cNvPr id="1028" name="Picture 4" descr="Image result for dr gray's elg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0400" y="2514600"/>
            <a:ext cx="5619750" cy="3333750"/>
          </a:xfrm>
          <a:prstGeom prst="rect">
            <a:avLst/>
          </a:prstGeom>
          <a:noFill/>
        </p:spPr>
      </p:pic>
      <p:pic>
        <p:nvPicPr>
          <p:cNvPr id="5" name="Picture 1" descr="EMRS Logo LARGE-small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3600" y="200784"/>
            <a:ext cx="483811" cy="63741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586628" cy="887730"/>
          </a:xfrm>
        </p:spPr>
        <p:txBody>
          <a:bodyPr/>
          <a:lstStyle/>
          <a:p>
            <a:pPr algn="ctr"/>
            <a:r>
              <a:rPr lang="en-GB" dirty="0"/>
              <a:t>5</a:t>
            </a:r>
            <a:r>
              <a:rPr lang="en-GB" baseline="30000" dirty="0"/>
              <a:t>th</a:t>
            </a:r>
            <a:r>
              <a:rPr lang="en-GB" dirty="0"/>
              <a:t> March</a:t>
            </a:r>
          </a:p>
        </p:txBody>
      </p:sp>
      <p:pic>
        <p:nvPicPr>
          <p:cNvPr id="4" name="Picture 3" descr="20190305_153045777_iO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1000" y="1295400"/>
            <a:ext cx="6096000" cy="4572000"/>
          </a:xfrm>
          <a:prstGeom prst="rect">
            <a:avLst/>
          </a:prstGeom>
        </p:spPr>
      </p:pic>
      <p:pic>
        <p:nvPicPr>
          <p:cNvPr id="5" name="Picture 4" descr="20190320_152305902_iO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57800" y="1371600"/>
            <a:ext cx="2946400" cy="2209800"/>
          </a:xfrm>
          <a:prstGeom prst="rect">
            <a:avLst/>
          </a:prstGeom>
        </p:spPr>
      </p:pic>
      <p:pic>
        <p:nvPicPr>
          <p:cNvPr id="6" name="Picture 5" descr="20190324_201540797_iOS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81600" y="3581400"/>
            <a:ext cx="3098800" cy="2324100"/>
          </a:xfrm>
          <a:prstGeom prst="rect">
            <a:avLst/>
          </a:prstGeom>
        </p:spPr>
      </p:pic>
      <p:pic>
        <p:nvPicPr>
          <p:cNvPr id="7" name="Picture 1" descr="EMRS Logo LARGE-small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43600" y="200784"/>
            <a:ext cx="483811" cy="63741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5586628" cy="887730"/>
          </a:xfrm>
        </p:spPr>
        <p:txBody>
          <a:bodyPr/>
          <a:lstStyle/>
          <a:p>
            <a:r>
              <a:rPr lang="en-GB" dirty="0"/>
              <a:t>Infrastructure</a:t>
            </a:r>
          </a:p>
        </p:txBody>
      </p:sp>
      <p:pic>
        <p:nvPicPr>
          <p:cNvPr id="4" name="Picture 3" descr="20190413_161017509_iO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24400" y="3657600"/>
            <a:ext cx="4267200" cy="3200400"/>
          </a:xfrm>
          <a:prstGeom prst="rect">
            <a:avLst/>
          </a:prstGeom>
        </p:spPr>
      </p:pic>
      <p:pic>
        <p:nvPicPr>
          <p:cNvPr id="7" name="Picture 6" descr="20190324_172655120_iO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24400" y="1524000"/>
            <a:ext cx="4419600" cy="3314700"/>
          </a:xfrm>
          <a:prstGeom prst="rect">
            <a:avLst/>
          </a:prstGeom>
        </p:spPr>
      </p:pic>
      <p:pic>
        <p:nvPicPr>
          <p:cNvPr id="8" name="Picture 7" descr="20190414_170636380_iOS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114300" y="2019300"/>
            <a:ext cx="5181600" cy="3886200"/>
          </a:xfrm>
          <a:prstGeom prst="rect">
            <a:avLst/>
          </a:prstGeom>
        </p:spPr>
      </p:pic>
      <p:pic>
        <p:nvPicPr>
          <p:cNvPr id="5" name="Picture 4" descr="20190324_172605572_iOS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4800" y="4114800"/>
            <a:ext cx="3657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Now</a:t>
            </a:r>
          </a:p>
        </p:txBody>
      </p:sp>
      <p:pic>
        <p:nvPicPr>
          <p:cNvPr id="4" name="Picture 3" descr="20191001_084340492_iO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" y="1905000"/>
            <a:ext cx="4876800" cy="3657600"/>
          </a:xfrm>
          <a:prstGeom prst="rect">
            <a:avLst/>
          </a:prstGeom>
        </p:spPr>
      </p:pic>
      <p:pic>
        <p:nvPicPr>
          <p:cNvPr id="5" name="Picture 4" descr="20191001_084442506_iO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143500" y="2247900"/>
            <a:ext cx="39624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Training</a:t>
            </a:r>
          </a:p>
        </p:txBody>
      </p:sp>
      <p:pic>
        <p:nvPicPr>
          <p:cNvPr id="5" name="Picture 4" descr="20190418_154102880_iOS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600200"/>
            <a:ext cx="5585298" cy="2599099"/>
          </a:xfrm>
          <a:prstGeom prst="rect">
            <a:avLst/>
          </a:prstGeom>
        </p:spPr>
      </p:pic>
      <p:pic>
        <p:nvPicPr>
          <p:cNvPr id="70658" name="Picture 2" descr="https://pbs.twimg.com/media/D4SPwjnW0AA49gO.jpg:larg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95400" y="4191000"/>
            <a:ext cx="3556000" cy="2667000"/>
          </a:xfrm>
          <a:prstGeom prst="rect">
            <a:avLst/>
          </a:prstGeom>
          <a:noFill/>
        </p:spPr>
      </p:pic>
      <p:pic>
        <p:nvPicPr>
          <p:cNvPr id="70660" name="Picture 4" descr="https://pbs.twimg.com/media/D4ND1cNWAAAHQzC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41144" y="1524000"/>
            <a:ext cx="3802856" cy="507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219200"/>
            <a:ext cx="5586628" cy="887730"/>
          </a:xfrm>
        </p:spPr>
        <p:txBody>
          <a:bodyPr/>
          <a:lstStyle/>
          <a:p>
            <a:pPr algn="ctr"/>
            <a:r>
              <a:rPr lang="en-GB" dirty="0"/>
              <a:t>Go-live 23</a:t>
            </a:r>
            <a:r>
              <a:rPr lang="en-GB" baseline="30000" dirty="0"/>
              <a:t>rd</a:t>
            </a:r>
            <a:r>
              <a:rPr lang="en-GB" dirty="0"/>
              <a:t> April</a:t>
            </a:r>
          </a:p>
        </p:txBody>
      </p:sp>
      <p:pic>
        <p:nvPicPr>
          <p:cNvPr id="5" name="Picture 4" descr="20190930_143155541_iO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7400" y="2133600"/>
            <a:ext cx="4953000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 descr="C:\Users\glasg\AppData\Local\Microsoft\Windows\INetCache\IE\YSIITKD0\map-155197_960_720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32240" y="5085184"/>
            <a:ext cx="160172" cy="243814"/>
          </a:xfrm>
          <a:prstGeom prst="rect">
            <a:avLst/>
          </a:prstGeom>
          <a:noFill/>
        </p:spPr>
      </p:pic>
      <p:pic>
        <p:nvPicPr>
          <p:cNvPr id="54280" name="Picture 8" descr="C:\Users\glasg\AppData\Local\Microsoft\Windows\INetCache\IE\YSIITKD0\map-155198_640[1]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68344" y="5517232"/>
            <a:ext cx="396552" cy="604270"/>
          </a:xfrm>
          <a:prstGeom prst="rect">
            <a:avLst/>
          </a:prstGeom>
          <a:noFill/>
        </p:spPr>
      </p:pic>
      <p:pic>
        <p:nvPicPr>
          <p:cNvPr id="54281" name="Picture 9" descr="C:\Users\glasg\AppData\Local\Microsoft\Windows\INetCache\IE\3U80804K\squat-marker-yellow[1]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40152" y="5229200"/>
            <a:ext cx="254000" cy="396875"/>
          </a:xfrm>
          <a:prstGeom prst="rect">
            <a:avLst/>
          </a:prstGeom>
          <a:noFill/>
        </p:spPr>
      </p:pic>
      <p:pic>
        <p:nvPicPr>
          <p:cNvPr id="13" name="Picture 7" descr="C:\Users\glasg\AppData\Local\Microsoft\Windows\INetCache\IE\YSIITKD0\map-155197_960_720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6381328"/>
            <a:ext cx="160172" cy="243814"/>
          </a:xfrm>
          <a:prstGeom prst="rect">
            <a:avLst/>
          </a:prstGeom>
          <a:noFill/>
        </p:spPr>
      </p:pic>
      <p:pic>
        <p:nvPicPr>
          <p:cNvPr id="15" name="Picture 7" descr="C:\Users\glasg\AppData\Local\Microsoft\Windows\INetCache\IE\YSIITKD0\map-155197_960_720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861048"/>
            <a:ext cx="160172" cy="243814"/>
          </a:xfrm>
          <a:prstGeom prst="rect">
            <a:avLst/>
          </a:prstGeom>
          <a:noFill/>
        </p:spPr>
      </p:pic>
      <p:pic>
        <p:nvPicPr>
          <p:cNvPr id="16" name="Picture 7" descr="C:\Users\glasg\AppData\Local\Microsoft\Windows\INetCache\IE\YSIITKD0\map-155197_960_720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4149080"/>
            <a:ext cx="160172" cy="243814"/>
          </a:xfrm>
          <a:prstGeom prst="rect">
            <a:avLst/>
          </a:prstGeom>
          <a:noFill/>
        </p:spPr>
      </p:pic>
      <p:pic>
        <p:nvPicPr>
          <p:cNvPr id="17" name="Picture 7" descr="C:\Users\glasg\AppData\Local\Microsoft\Windows\INetCache\IE\YSIITKD0\map-155197_960_720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2924944"/>
            <a:ext cx="160172" cy="243814"/>
          </a:xfrm>
          <a:prstGeom prst="rect">
            <a:avLst/>
          </a:prstGeom>
          <a:noFill/>
        </p:spPr>
      </p:pic>
      <p:pic>
        <p:nvPicPr>
          <p:cNvPr id="18" name="Picture 7" descr="C:\Users\glasg\AppData\Local\Microsoft\Windows\INetCache\IE\YSIITKD0\map-155197_960_720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604448" y="980728"/>
            <a:ext cx="160172" cy="243814"/>
          </a:xfrm>
          <a:prstGeom prst="rect">
            <a:avLst/>
          </a:prstGeom>
          <a:noFill/>
        </p:spPr>
      </p:pic>
      <p:pic>
        <p:nvPicPr>
          <p:cNvPr id="19" name="Picture 8" descr="C:\Users\glasg\AppData\Local\Microsoft\Windows\INetCache\IE\YSIITKD0\map-155198_640[1]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3501008"/>
            <a:ext cx="396552" cy="60427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331640" y="364502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MTC</a:t>
            </a:r>
          </a:p>
        </p:txBody>
      </p:sp>
      <p:pic>
        <p:nvPicPr>
          <p:cNvPr id="21" name="Picture 9" descr="C:\Users\glasg\AppData\Local\Microsoft\Windows\INetCache\IE\3U80804K\squat-marker-yellow[1]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7584" y="4365104"/>
            <a:ext cx="254000" cy="3968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331640" y="443711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TU</a:t>
            </a:r>
          </a:p>
        </p:txBody>
      </p:sp>
      <p:pic>
        <p:nvPicPr>
          <p:cNvPr id="23" name="Picture 7" descr="C:\Users\glasg\AppData\Local\Microsoft\Windows\INetCache\IE\YSIITKD0\map-155197_960_720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4941168"/>
            <a:ext cx="160172" cy="24381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331640" y="49411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LEH</a:t>
            </a:r>
          </a:p>
        </p:txBody>
      </p:sp>
      <p:pic>
        <p:nvPicPr>
          <p:cNvPr id="1026" name="Picture 2" descr="C:\Users\glasg\AppData\Local\Microsoft\Windows\INetCache\IE\2WIUF083\squat-marker-crimson[1]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38200" y="5486401"/>
            <a:ext cx="195453" cy="3048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295400" y="5410200"/>
            <a:ext cx="12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GP Hospital</a:t>
            </a:r>
          </a:p>
        </p:txBody>
      </p:sp>
      <p:pic>
        <p:nvPicPr>
          <p:cNvPr id="26" name="Picture 2" descr="C:\Users\glasg\AppData\Local\Microsoft\Windows\INetCache\IE\2WIUF083\squat-marker-crimson[1]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0" y="5715000"/>
            <a:ext cx="195453" cy="304800"/>
          </a:xfrm>
          <a:prstGeom prst="rect">
            <a:avLst/>
          </a:prstGeom>
          <a:noFill/>
        </p:spPr>
      </p:pic>
      <p:pic>
        <p:nvPicPr>
          <p:cNvPr id="27" name="Picture 2" descr="C:\Users\glasg\AppData\Local\Microsoft\Windows\INetCache\IE\2WIUF083\squat-marker-crimson[1]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343400" y="5410200"/>
            <a:ext cx="195453" cy="304800"/>
          </a:xfrm>
          <a:prstGeom prst="rect">
            <a:avLst/>
          </a:prstGeom>
          <a:noFill/>
        </p:spPr>
      </p:pic>
      <p:pic>
        <p:nvPicPr>
          <p:cNvPr id="28" name="Picture 2" descr="C:\Users\glasg\AppData\Local\Microsoft\Windows\INetCache\IE\2WIUF083\squat-marker-crimson[1]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53200" y="3657600"/>
            <a:ext cx="195453" cy="304800"/>
          </a:xfrm>
          <a:prstGeom prst="rect">
            <a:avLst/>
          </a:prstGeom>
          <a:noFill/>
        </p:spPr>
      </p:pic>
      <p:pic>
        <p:nvPicPr>
          <p:cNvPr id="29" name="Picture 2" descr="C:\Users\glasg\AppData\Local\Microsoft\Windows\INetCache\IE\2WIUF083\squat-marker-crimson[1]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76600" y="6096000"/>
            <a:ext cx="195453" cy="304800"/>
          </a:xfrm>
          <a:prstGeom prst="rect">
            <a:avLst/>
          </a:prstGeom>
          <a:noFill/>
        </p:spPr>
      </p:pic>
      <p:pic>
        <p:nvPicPr>
          <p:cNvPr id="30" name="Picture 2" descr="C:\Users\glasg\AppData\Local\Microsoft\Windows\INetCache\IE\2WIUF083\squat-marker-crimson[1]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29000" y="5257800"/>
            <a:ext cx="195453" cy="304800"/>
          </a:xfrm>
          <a:prstGeom prst="rect">
            <a:avLst/>
          </a:prstGeom>
          <a:noFill/>
        </p:spPr>
      </p:pic>
      <p:sp>
        <p:nvSpPr>
          <p:cNvPr id="32" name="Rounded Rectangle 31"/>
          <p:cNvSpPr/>
          <p:nvPr/>
        </p:nvSpPr>
        <p:spPr>
          <a:xfrm>
            <a:off x="5486400" y="0"/>
            <a:ext cx="3657600" cy="6553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2" descr="C:\Users\glasg\AppData\Local\Microsoft\Windows\INetCache\IE\2WIUF083\squat-marker-crimson[1]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00800" y="4419600"/>
            <a:ext cx="195453" cy="30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months Activity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026" y="1869511"/>
            <a:ext cx="7829946" cy="147732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3200" dirty="0"/>
              <a:t> 60 Primary Missions (13 stood down 22%)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 40 Advice Calls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 76 Secondary Missions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0" y="3657600"/>
          <a:ext cx="4648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Referring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Elgin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Orkney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Raigmore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Shetland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Ninewells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026" y="1869511"/>
            <a:ext cx="7829946" cy="4062651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sz="2400" dirty="0"/>
              <a:t>Saturday Night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/>
              <a:t> Fall from height – Chest / </a:t>
            </a:r>
            <a:r>
              <a:rPr lang="en-GB" sz="2400" dirty="0" err="1"/>
              <a:t>Abdo</a:t>
            </a:r>
            <a:r>
              <a:rPr lang="en-GB" sz="2400" dirty="0"/>
              <a:t> / Pelvis injury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/>
              <a:t> Call via trauma transfer line- SSD / Referrer / EMRSN / MTC SPOC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/>
              <a:t> EMRSN Deploy by fixed wing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/>
              <a:t>Second patient from same site- team work with local clinicians to stabilise second patient and prioritise for transfer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/>
              <a:t> Further discussion with SPOC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/>
              <a:t> EMRS West activated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/>
              <a:t> Both patients transferred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857998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92281" y="6021287"/>
            <a:ext cx="1905000" cy="64770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6216" y="188639"/>
            <a:ext cx="1190625" cy="66675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72398" y="332656"/>
            <a:ext cx="676275" cy="476250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6507" y="0"/>
            <a:ext cx="4836460" cy="6684633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0507" y="300367"/>
            <a:ext cx="4328460" cy="6257265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5334000" y="2590800"/>
            <a:ext cx="3505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For North Major Trauma Patients-</a:t>
            </a:r>
          </a:p>
          <a:p>
            <a:r>
              <a:rPr lang="en-GB" sz="4000" b="1" dirty="0">
                <a:solidFill>
                  <a:srgbClr val="FF0000"/>
                </a:solidFill>
              </a:rPr>
              <a:t>03333 990 249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857998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2281" y="6021287"/>
            <a:ext cx="1905000" cy="64770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6216" y="188639"/>
            <a:ext cx="1190625" cy="66675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72398" y="332656"/>
            <a:ext cx="676275" cy="476250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Upcoming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57026" y="1869511"/>
            <a:ext cx="8258374" cy="295465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3200" dirty="0"/>
              <a:t> Clinical Governance Meeting 20</a:t>
            </a:r>
            <a:r>
              <a:rPr lang="en-GB" sz="3200" baseline="30000" dirty="0"/>
              <a:t>th</a:t>
            </a:r>
            <a:r>
              <a:rPr lang="en-GB" sz="3200" dirty="0"/>
              <a:t> December 1330 VC Links</a:t>
            </a:r>
          </a:p>
          <a:p>
            <a:endParaRPr lang="en-GB" sz="3200" dirty="0"/>
          </a:p>
          <a:p>
            <a:pPr>
              <a:buFont typeface="Arial" pitchFamily="34" charset="0"/>
              <a:buChar char="•"/>
            </a:pPr>
            <a:r>
              <a:rPr lang="en-GB" sz="3200" dirty="0"/>
              <a:t> Liaison visits</a:t>
            </a:r>
          </a:p>
          <a:p>
            <a:pPr>
              <a:buFont typeface="Arial" pitchFamily="34" charset="0"/>
              <a:buChar char="•"/>
            </a:pPr>
            <a:endParaRPr lang="en-GB" sz="3200" dirty="0"/>
          </a:p>
          <a:p>
            <a:endParaRPr lang="en-GB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228600"/>
            <a:ext cx="5588000" cy="887413"/>
          </a:xfrm>
        </p:spPr>
        <p:txBody>
          <a:bodyPr/>
          <a:lstStyle/>
          <a:p>
            <a:pPr algn="ctr"/>
            <a:r>
              <a:rPr lang="en-GB" dirty="0"/>
              <a:t>The Organisation</a:t>
            </a:r>
          </a:p>
        </p:txBody>
      </p:sp>
      <p:pic>
        <p:nvPicPr>
          <p:cNvPr id="50178" name="Picture 2" descr="Image result for scottish ambulance servic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14800" y="1219200"/>
            <a:ext cx="1008412" cy="1193212"/>
          </a:xfrm>
          <a:prstGeom prst="rect">
            <a:avLst/>
          </a:prstGeom>
          <a:noFill/>
        </p:spPr>
      </p:pic>
      <p:pic>
        <p:nvPicPr>
          <p:cNvPr id="50180" name="Picture 4" descr="Image result for scotstar 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7600" y="2590800"/>
            <a:ext cx="2247900" cy="7601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38200" y="3352800"/>
            <a:ext cx="2133600" cy="1219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Neonates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Scottish Neonatal Transport Service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5200" y="3429000"/>
            <a:ext cx="2286000" cy="990600"/>
          </a:xfrm>
          <a:prstGeom prst="rect">
            <a:avLst/>
          </a:prstGeom>
          <a:solidFill>
            <a:srgbClr val="C13F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Paediatrics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</a:rPr>
              <a:t>SNPRS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3429000"/>
            <a:ext cx="2209800" cy="990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“Adults”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</a:rPr>
              <a:t>EMRS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5029200"/>
            <a:ext cx="1219200" cy="457200"/>
          </a:xfrm>
          <a:prstGeom prst="rect">
            <a:avLst/>
          </a:prstGeom>
          <a:solidFill>
            <a:srgbClr val="CEE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Glasgow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1200" y="50292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Edinburgh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5400" y="5943600"/>
            <a:ext cx="1219200" cy="457200"/>
          </a:xfrm>
          <a:prstGeom prst="rect">
            <a:avLst/>
          </a:prstGeom>
          <a:solidFill>
            <a:srgbClr val="E35E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Aberdeen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38600" y="5105400"/>
            <a:ext cx="1219200" cy="457200"/>
          </a:xfrm>
          <a:prstGeom prst="rect">
            <a:avLst/>
          </a:prstGeom>
          <a:solidFill>
            <a:srgbClr val="CEE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Glasgow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48400" y="5105400"/>
            <a:ext cx="1219200" cy="533400"/>
          </a:xfrm>
          <a:prstGeom prst="rect">
            <a:avLst/>
          </a:prstGeom>
          <a:solidFill>
            <a:srgbClr val="CEE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West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Glasgow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00" y="5105400"/>
            <a:ext cx="1219200" cy="533400"/>
          </a:xfrm>
          <a:prstGeom prst="rect">
            <a:avLst/>
          </a:prstGeom>
          <a:solidFill>
            <a:srgbClr val="E35E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North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Aberdeen</a:t>
            </a:r>
          </a:p>
        </p:txBody>
      </p:sp>
      <p:cxnSp>
        <p:nvCxnSpPr>
          <p:cNvPr id="20" name="Straight Connector 19"/>
          <p:cNvCxnSpPr>
            <a:stCxn id="8" idx="2"/>
            <a:endCxn id="13" idx="0"/>
          </p:cNvCxnSpPr>
          <p:nvPr/>
        </p:nvCxnSpPr>
        <p:spPr>
          <a:xfrm flipH="1">
            <a:off x="6858000" y="4419600"/>
            <a:ext cx="6477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2"/>
            <a:endCxn id="14" idx="0"/>
          </p:cNvCxnSpPr>
          <p:nvPr/>
        </p:nvCxnSpPr>
        <p:spPr>
          <a:xfrm>
            <a:off x="7505700" y="4419600"/>
            <a:ext cx="7239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2"/>
            <a:endCxn id="12" idx="0"/>
          </p:cNvCxnSpPr>
          <p:nvPr/>
        </p:nvCxnSpPr>
        <p:spPr>
          <a:xfrm>
            <a:off x="4648200" y="44196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2"/>
            <a:endCxn id="10" idx="0"/>
          </p:cNvCxnSpPr>
          <p:nvPr/>
        </p:nvCxnSpPr>
        <p:spPr>
          <a:xfrm>
            <a:off x="1905000" y="4572000"/>
            <a:ext cx="6858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2"/>
            <a:endCxn id="9" idx="0"/>
          </p:cNvCxnSpPr>
          <p:nvPr/>
        </p:nvCxnSpPr>
        <p:spPr>
          <a:xfrm flipH="1">
            <a:off x="914400" y="4572000"/>
            <a:ext cx="990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2"/>
            <a:endCxn id="11" idx="0"/>
          </p:cNvCxnSpPr>
          <p:nvPr/>
        </p:nvCxnSpPr>
        <p:spPr>
          <a:xfrm>
            <a:off x="1905000" y="4572000"/>
            <a:ext cx="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Next steps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2057400"/>
            <a:ext cx="7753350" cy="35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 New red primary response in North of Scotland</a:t>
            </a:r>
          </a:p>
          <a:p>
            <a:pPr>
              <a:buFont typeface="Arial" pitchFamily="34" charset="0"/>
              <a:buChar char="•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 Increased national secondary transfer capacity</a:t>
            </a:r>
          </a:p>
          <a:p>
            <a:pPr>
              <a:buFont typeface="Arial" pitchFamily="34" charset="0"/>
              <a:buChar char="•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National major incident response</a:t>
            </a:r>
          </a:p>
          <a:p>
            <a:pPr>
              <a:buFont typeface="Arial" pitchFamily="34" charset="0"/>
              <a:buChar char="•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North / West cross cover provides enhanced resilience</a:t>
            </a:r>
          </a:p>
          <a:p>
            <a:pPr>
              <a:buFont typeface="Arial" pitchFamily="34" charset="0"/>
              <a:buChar char="•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Enhanced service for patients across all of Scotland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"/>
          </p:nvPr>
        </p:nvSpPr>
        <p:spPr>
          <a:xfrm>
            <a:off x="2743200" y="2895600"/>
            <a:ext cx="4038600" cy="1015663"/>
          </a:xfrm>
        </p:spPr>
        <p:txBody>
          <a:bodyPr/>
          <a:lstStyle/>
          <a:p>
            <a:r>
              <a:rPr lang="en-GB" sz="6600" dirty="0"/>
              <a:t>Questions?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803_095141305_iO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0"/>
            <a:ext cx="5586628" cy="887730"/>
          </a:xfrm>
        </p:spPr>
        <p:txBody>
          <a:bodyPr/>
          <a:lstStyle/>
          <a:p>
            <a:r>
              <a:rPr lang="en-GB" dirty="0" err="1"/>
              <a:t>ScotSTAR</a:t>
            </a:r>
            <a:r>
              <a:rPr lang="en-GB" dirty="0"/>
              <a:t> North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6800" y="1752600"/>
            <a:ext cx="7010400" cy="410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2362200"/>
            <a:ext cx="134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EMRS North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2667000"/>
            <a:ext cx="109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Neonates</a:t>
            </a:r>
          </a:p>
        </p:txBody>
      </p:sp>
      <p:pic>
        <p:nvPicPr>
          <p:cNvPr id="7" name="Picture 1" descr="EMRS Logo LARGE-small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3600" y="200784"/>
            <a:ext cx="483811" cy="63741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43000" y="618866"/>
            <a:ext cx="51054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65" dirty="0"/>
              <a:t>EMRSN </a:t>
            </a:r>
            <a:r>
              <a:rPr spc="-65" dirty="0"/>
              <a:t>Roles</a:t>
            </a:r>
          </a:p>
        </p:txBody>
      </p:sp>
      <p:pic>
        <p:nvPicPr>
          <p:cNvPr id="11" name="Picture 1" descr="EMRS Logo LARGE-small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3600" y="200784"/>
            <a:ext cx="483811" cy="63741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2" name="object 5"/>
          <p:cNvSpPr/>
          <p:nvPr/>
        </p:nvSpPr>
        <p:spPr>
          <a:xfrm>
            <a:off x="3886200" y="2057400"/>
            <a:ext cx="4503569" cy="3377676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6"/>
          <p:cNvSpPr/>
          <p:nvPr/>
        </p:nvSpPr>
        <p:spPr>
          <a:xfrm>
            <a:off x="4648200" y="3429000"/>
            <a:ext cx="3162300" cy="238760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226" name="Picture 2" descr="https://pbs.twimg.com/media/D41yrp1XoAYD3gI.jpg:larg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53000" y="2895600"/>
            <a:ext cx="3276600" cy="2905664"/>
          </a:xfrm>
          <a:prstGeom prst="rect">
            <a:avLst/>
          </a:prstGeom>
          <a:noFill/>
        </p:spPr>
      </p:pic>
      <p:sp>
        <p:nvSpPr>
          <p:cNvPr id="15" name="object 8"/>
          <p:cNvSpPr/>
          <p:nvPr/>
        </p:nvSpPr>
        <p:spPr>
          <a:xfrm>
            <a:off x="3352800" y="2133600"/>
            <a:ext cx="4708003" cy="268967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09600" y="1981200"/>
            <a:ext cx="617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/>
              <a:t> Primary</a:t>
            </a:r>
            <a:br>
              <a:rPr lang="en-GB" sz="3200" dirty="0"/>
            </a:br>
            <a:endParaRPr lang="en-GB" sz="3200" dirty="0"/>
          </a:p>
          <a:p>
            <a:pPr>
              <a:buFont typeface="Arial" pitchFamily="34" charset="0"/>
              <a:buChar char="•"/>
            </a:pPr>
            <a:r>
              <a:rPr lang="en-GB" sz="3200" dirty="0"/>
              <a:t> Secondary</a:t>
            </a:r>
            <a:br>
              <a:rPr lang="en-GB" sz="3200" i="1" dirty="0"/>
            </a:br>
            <a:endParaRPr lang="en-GB" sz="3200" i="1" dirty="0"/>
          </a:p>
          <a:p>
            <a:pPr>
              <a:buFont typeface="Arial" pitchFamily="34" charset="0"/>
              <a:buChar char="•"/>
            </a:pPr>
            <a:r>
              <a:rPr lang="en-GB" sz="3200" i="1" dirty="0"/>
              <a:t> </a:t>
            </a:r>
            <a:r>
              <a:rPr lang="en-GB" sz="3200" dirty="0"/>
              <a:t>Advice</a:t>
            </a:r>
            <a:br>
              <a:rPr lang="en-GB" sz="3200" dirty="0"/>
            </a:br>
            <a:endParaRPr lang="en-GB" sz="3200" dirty="0"/>
          </a:p>
          <a:p>
            <a:pPr>
              <a:buFont typeface="Arial" pitchFamily="34" charset="0"/>
              <a:buChar char="•"/>
            </a:pPr>
            <a:r>
              <a:rPr lang="en-GB" sz="3200" dirty="0"/>
              <a:t> Major Incident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Pre-hospital trauma care</a:t>
            </a:r>
          </a:p>
        </p:txBody>
      </p:sp>
      <p:pic>
        <p:nvPicPr>
          <p:cNvPr id="4" name="Picture 3" descr="jellyfish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91680" y="1445378"/>
            <a:ext cx="5303538" cy="4803022"/>
          </a:xfrm>
          <a:prstGeom prst="rect">
            <a:avLst/>
          </a:prstGeom>
        </p:spPr>
      </p:pic>
      <p:pic>
        <p:nvPicPr>
          <p:cNvPr id="5" name="Picture 1" descr="EMRS Logo LARGE-small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3600" y="200784"/>
            <a:ext cx="483811" cy="63741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85" y="618866"/>
            <a:ext cx="5586628" cy="166713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Pre-hospital trauma care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2362200"/>
            <a:ext cx="4419600" cy="43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glasg\AppData\Local\Microsoft\Windows\INetCache\IE\RVI7YRY1\PiezaRompecabezas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86400" y="990600"/>
            <a:ext cx="3289301" cy="2940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3962400"/>
            <a:ext cx="3429000" cy="2031325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Pre-hospital anaesthesia</a:t>
            </a:r>
          </a:p>
          <a:p>
            <a:r>
              <a:rPr lang="en-GB" b="1" dirty="0"/>
              <a:t>Blood</a:t>
            </a:r>
          </a:p>
          <a:p>
            <a:r>
              <a:rPr lang="en-GB" b="1" dirty="0"/>
              <a:t>Amputation</a:t>
            </a:r>
          </a:p>
          <a:p>
            <a:r>
              <a:rPr lang="en-GB" b="1" dirty="0" err="1"/>
              <a:t>Thoracotomy</a:t>
            </a:r>
            <a:endParaRPr lang="en-GB" b="1" dirty="0"/>
          </a:p>
          <a:p>
            <a:r>
              <a:rPr lang="en-GB" b="1" dirty="0"/>
              <a:t>Central vein </a:t>
            </a:r>
            <a:r>
              <a:rPr lang="en-GB" b="1" dirty="0" err="1"/>
              <a:t>cannulation</a:t>
            </a:r>
            <a:endParaRPr lang="en-GB" b="1" dirty="0"/>
          </a:p>
          <a:p>
            <a:r>
              <a:rPr lang="en-GB" b="1" dirty="0"/>
              <a:t>Chest drain insertion</a:t>
            </a:r>
          </a:p>
          <a:p>
            <a:r>
              <a:rPr lang="en-GB" b="1" dirty="0"/>
              <a:t>Leadership, treatment &amp; triage</a:t>
            </a:r>
          </a:p>
        </p:txBody>
      </p:sp>
      <p:pic>
        <p:nvPicPr>
          <p:cNvPr id="6" name="Picture 1" descr="EMRS Logo LARGE-small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43600" y="200784"/>
            <a:ext cx="483811" cy="63741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6755713" cy="981334"/>
          </a:xfrm>
        </p:spPr>
        <p:txBody>
          <a:bodyPr/>
          <a:lstStyle/>
          <a:p>
            <a:r>
              <a:rPr lang="en-GB" dirty="0"/>
              <a:t>Who are EMRSN?</a:t>
            </a:r>
          </a:p>
        </p:txBody>
      </p:sp>
      <p:pic>
        <p:nvPicPr>
          <p:cNvPr id="52226" name="Picture 2" descr="https://pbs.twimg.com/media/D40a7lqWAAArsfU.jpg:lar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95600" y="2260600"/>
            <a:ext cx="3276600" cy="4368800"/>
          </a:xfrm>
          <a:prstGeom prst="rect">
            <a:avLst/>
          </a:prstGeom>
          <a:noFill/>
        </p:spPr>
      </p:pic>
      <p:pic>
        <p:nvPicPr>
          <p:cNvPr id="4" name="Picture 1" descr="EMRS Logo LARGE-small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3600" y="200784"/>
            <a:ext cx="483811" cy="63741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Air Ambulance Service</a:t>
            </a:r>
            <a:br>
              <a:rPr lang="en-GB" dirty="0"/>
            </a:br>
            <a:r>
              <a:rPr lang="en-GB" sz="2400" dirty="0"/>
              <a:t>Geography &amp; Activity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95539"/>
            <a:ext cx="3790248" cy="54576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320988" y="1314944"/>
            <a:ext cx="257149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prstClr val="black"/>
                </a:solidFill>
                <a:latin typeface="Arial MT"/>
              </a:rPr>
              <a:t>Air Ambulance (SAS)</a:t>
            </a:r>
          </a:p>
          <a:p>
            <a:r>
              <a:rPr lang="en-GB" sz="2000" dirty="0">
                <a:solidFill>
                  <a:prstClr val="black"/>
                </a:solidFill>
                <a:latin typeface="Arial MT"/>
              </a:rPr>
              <a:t>Fixed wing aircraft: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 MT"/>
              </a:rPr>
              <a:t>Aberdeen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 MT"/>
              </a:rPr>
              <a:t>Glasgow</a:t>
            </a:r>
          </a:p>
          <a:p>
            <a:r>
              <a:rPr lang="en-GB" sz="2000" dirty="0">
                <a:solidFill>
                  <a:prstClr val="black"/>
                </a:solidFill>
                <a:latin typeface="Arial MT"/>
              </a:rPr>
              <a:t>Rotary Assets: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 MT"/>
              </a:rPr>
              <a:t>Glasgow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 MT"/>
              </a:rPr>
              <a:t>Inverness</a:t>
            </a:r>
            <a:br>
              <a:rPr lang="en-GB" sz="2000" dirty="0">
                <a:solidFill>
                  <a:prstClr val="black"/>
                </a:solidFill>
                <a:latin typeface="Arial MT"/>
              </a:rPr>
            </a:br>
            <a:endParaRPr lang="en-GB" sz="2000" dirty="0">
              <a:solidFill>
                <a:prstClr val="black"/>
              </a:solidFill>
              <a:latin typeface="Arial MT"/>
            </a:endParaRPr>
          </a:p>
          <a:p>
            <a:pPr marL="285750" indent="-285750"/>
            <a:r>
              <a:rPr lang="en-GB" sz="2000" u="sng" dirty="0">
                <a:solidFill>
                  <a:prstClr val="black"/>
                </a:solidFill>
                <a:latin typeface="Arial MT"/>
              </a:rPr>
              <a:t>Charity Helicopters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 MT"/>
              </a:rPr>
              <a:t>Perth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 MT"/>
              </a:rPr>
              <a:t>(Aberdeen)</a:t>
            </a:r>
          </a:p>
          <a:p>
            <a:endParaRPr lang="en-GB" sz="2000" dirty="0">
              <a:solidFill>
                <a:prstClr val="black"/>
              </a:solidFill>
              <a:latin typeface="Arial MT"/>
            </a:endParaRPr>
          </a:p>
          <a:p>
            <a:r>
              <a:rPr lang="en-GB" sz="2000" u="sng" dirty="0">
                <a:solidFill>
                  <a:prstClr val="black"/>
                </a:solidFill>
                <a:latin typeface="Arial MT"/>
              </a:rPr>
              <a:t>Coastguard 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 MT"/>
              </a:rPr>
              <a:t>Stornoway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 MT"/>
              </a:rPr>
              <a:t>Shetland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 MT"/>
              </a:rPr>
              <a:t>Inverness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 MT"/>
              </a:rPr>
              <a:t>Prestwick</a:t>
            </a:r>
          </a:p>
        </p:txBody>
      </p:sp>
    </p:spTree>
    <p:extLst>
      <p:ext uri="{BB962C8B-B14F-4D97-AF65-F5344CB8AC3E}">
        <p14:creationId xmlns:p14="http://schemas.microsoft.com/office/powerpoint/2010/main" val="3141605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_template_revis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</TotalTime>
  <Words>405</Words>
  <Application>Microsoft Office PowerPoint</Application>
  <PresentationFormat>On-screen Show (4:3)</PresentationFormat>
  <Paragraphs>156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MT</vt:lpstr>
      <vt:lpstr>Calibri</vt:lpstr>
      <vt:lpstr>Office Theme</vt:lpstr>
      <vt:lpstr>Powerpoint_template_revised</vt:lpstr>
      <vt:lpstr>EMRS North</vt:lpstr>
      <vt:lpstr>Introduction</vt:lpstr>
      <vt:lpstr>The Organisation</vt:lpstr>
      <vt:lpstr>ScotSTAR North</vt:lpstr>
      <vt:lpstr>EMRSN Roles</vt:lpstr>
      <vt:lpstr>Pre-hospital trauma care</vt:lpstr>
      <vt:lpstr>Pre-hospital trauma care</vt:lpstr>
      <vt:lpstr>Who are EMRSN?</vt:lpstr>
      <vt:lpstr>Air Ambulance Service Geography &amp; Activity</vt:lpstr>
      <vt:lpstr>Travel</vt:lpstr>
      <vt:lpstr>How did we get here?</vt:lpstr>
      <vt:lpstr>EMRS history</vt:lpstr>
      <vt:lpstr>Glasgow 2013</vt:lpstr>
      <vt:lpstr>Glasgow</vt:lpstr>
      <vt:lpstr>Timeline</vt:lpstr>
      <vt:lpstr>What now?</vt:lpstr>
      <vt:lpstr>PowerPoint Presentation</vt:lpstr>
      <vt:lpstr>Priorities</vt:lpstr>
      <vt:lpstr>Collaborative</vt:lpstr>
      <vt:lpstr>5th March</vt:lpstr>
      <vt:lpstr>Infrastructure</vt:lpstr>
      <vt:lpstr>Now</vt:lpstr>
      <vt:lpstr>Training</vt:lpstr>
      <vt:lpstr>Go-live 23rd April</vt:lpstr>
      <vt:lpstr>PowerPoint Presentation</vt:lpstr>
      <vt:lpstr>5 months Activity</vt:lpstr>
      <vt:lpstr>Case Example</vt:lpstr>
      <vt:lpstr>PowerPoint Presentation</vt:lpstr>
      <vt:lpstr>Upcoming</vt:lpstr>
      <vt:lpstr>Next steps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 visit presentation</dc:title>
  <dc:creator>Anne M. Pitt</dc:creator>
  <cp:lastModifiedBy>Evans, Victoria</cp:lastModifiedBy>
  <cp:revision>96</cp:revision>
  <dcterms:created xsi:type="dcterms:W3CDTF">2018-11-21T08:44:08Z</dcterms:created>
  <dcterms:modified xsi:type="dcterms:W3CDTF">2019-12-16T11:31:46Z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2016-11-30T00:00:00Z</vt:filetime>
  </property>
  <property fmtid="{D5CDD505-2E9C-101B-9397-08002B2CF9AE}" pid="3" name="Creator">
    <vt:lpwstr>Keynote</vt:lpwstr>
  </property>
  <property fmtid="{D5CDD505-2E9C-101B-9397-08002B2CF9AE}" pid="4" name="LastSaved">
    <vt:filetime>2018-11-21T00:00:00Z</vt:filetime>
  </property>
</Properties>
</file>