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99" r:id="rId4"/>
    <p:sldId id="265" r:id="rId5"/>
    <p:sldId id="259" r:id="rId6"/>
    <p:sldId id="289" r:id="rId7"/>
    <p:sldId id="297" r:id="rId8"/>
    <p:sldId id="288" r:id="rId9"/>
    <p:sldId id="290" r:id="rId10"/>
    <p:sldId id="260" r:id="rId11"/>
    <p:sldId id="300" r:id="rId12"/>
    <p:sldId id="301" r:id="rId13"/>
    <p:sldId id="295" r:id="rId14"/>
    <p:sldId id="302" r:id="rId15"/>
    <p:sldId id="298" r:id="rId16"/>
    <p:sldId id="294" r:id="rId17"/>
    <p:sldId id="296" r:id="rId18"/>
    <p:sldId id="30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32F78-5D9E-42E9-9983-9883EDE116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7E512-8D8D-4ECD-BE58-437D4F9DC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CFD665-8676-4C5B-AFB5-6BDBA8CDC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AAFD1-B533-4C17-836D-C52F805339F6}" type="datetimeFigureOut">
              <a:rPr lang="en-GB" smtClean="0"/>
              <a:t>22/08/2019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17C38-BCBD-4478-AD1A-3271E17DA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42350-3D9C-484C-90FB-791E1D17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ADE9-086E-4E03-B6CA-5416ADEE9E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4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3BE89-07CA-4A78-9198-61F2147B0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772240-D55E-4851-911A-4C0EC6588A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745F4-F48D-4085-90E5-B67D1037F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AAFD1-B533-4C17-836D-C52F805339F6}" type="datetimeFigureOut">
              <a:rPr lang="en-GB" smtClean="0"/>
              <a:t>22/08/2019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ACB3F-4EC6-4954-B0F5-1FED7A253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46819-6330-43BC-8BBE-4FA49B728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ADE9-086E-4E03-B6CA-5416ADEE9E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095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298EBF-FFFB-4D1B-A000-A37E0E1ABF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889830-FE4C-4EA7-982F-A2ACBDAF8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297B1-B4F4-4030-BED1-CCCF13EA6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AAFD1-B533-4C17-836D-C52F805339F6}" type="datetimeFigureOut">
              <a:rPr lang="en-GB" smtClean="0"/>
              <a:t>22/08/2019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1D5AA-6518-4AC2-9FFE-2987418C8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162EA-39DE-473F-B925-A21B8C6C3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ADE9-086E-4E03-B6CA-5416ADEE9E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069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2C6FB-5B11-4F3E-A733-AABC4FDEE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7B5F6-CEE9-4EF7-903B-65D021F4F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5F17E-77F4-434F-98F2-E78D2AB58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AAFD1-B533-4C17-836D-C52F805339F6}" type="datetimeFigureOut">
              <a:rPr lang="en-GB" smtClean="0"/>
              <a:t>22/08/2019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FE8E2F-683A-400B-93A8-38584C516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6BD9B-4688-4834-AA2B-621A2532E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ADE9-086E-4E03-B6CA-5416ADEE9E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507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EE0B4-01A0-45C5-A847-B9CC469AA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178ED4-8DC6-4830-9E8D-8D8300117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EB99A-FC0B-4FA5-9D50-A8AF92E76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AAFD1-B533-4C17-836D-C52F805339F6}" type="datetimeFigureOut">
              <a:rPr lang="en-GB" smtClean="0"/>
              <a:t>22/08/2019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C1F2F-23CB-4763-9614-0AAFB84BC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11D9F-D186-4741-ACE6-531FEEEC8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ADE9-086E-4E03-B6CA-5416ADEE9E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566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979CD-CF79-4C98-91D5-BF1F2EBC3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9189B-126E-4E09-B638-B32748F360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213C89-48A5-4BA9-83E7-6FFD5BFD7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61F4CA-D887-4DB4-AA73-32B617CA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AAFD1-B533-4C17-836D-C52F805339F6}" type="datetimeFigureOut">
              <a:rPr lang="en-GB" smtClean="0"/>
              <a:t>22/08/2019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AEEBDF-DFE1-4720-8538-0028F6B2F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B80E73-5385-4EDA-B8F9-EAA6FF798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ADE9-086E-4E03-B6CA-5416ADEE9E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2745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F3CD1-0224-4927-A1AB-65C2BF982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92732F-9ACE-46A7-8283-56535938E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1EEE5-6728-4545-B6E7-CADA98E7A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0CD4F3-B5F6-4F43-A295-1379244A19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BAD72B-D915-4DF8-9721-E3E5059006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C32E4A-984E-4220-9FA0-EE507C0D2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AAFD1-B533-4C17-836D-C52F805339F6}" type="datetimeFigureOut">
              <a:rPr lang="en-GB" smtClean="0"/>
              <a:t>22/08/2019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A6CC72-D73B-4D0C-AF1B-78C072444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C23962-9AFC-4640-ABA2-09F664CCD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ADE9-086E-4E03-B6CA-5416ADEE9E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713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59A0A-B00B-4361-B514-570C23FB4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0E1ED7-EF1F-46AC-B437-52D42BE5C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AAFD1-B533-4C17-836D-C52F805339F6}" type="datetimeFigureOut">
              <a:rPr lang="en-GB" smtClean="0"/>
              <a:t>22/08/2019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4C4238-955A-47A6-8C47-2FF86DD33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3B26EA-5A1C-45CC-9A55-5B2A5F938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ADE9-086E-4E03-B6CA-5416ADEE9E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59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A0053B-B100-48F7-8940-730991717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AAFD1-B533-4C17-836D-C52F805339F6}" type="datetimeFigureOut">
              <a:rPr lang="en-GB" smtClean="0"/>
              <a:t>22/08/2019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447B28-04E9-4FFD-A62C-99E97A172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F7960-71C4-4EE2-8D50-8517FACCC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ADE9-086E-4E03-B6CA-5416ADEE9E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363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02C23-EA61-4B0D-8122-0CC5DBE0F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2900B-80C2-438E-800F-362911DB6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D5C320-5239-472A-A6A3-B9CF2A5407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726963-36BC-4E28-B212-9935B4D4B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AAFD1-B533-4C17-836D-C52F805339F6}" type="datetimeFigureOut">
              <a:rPr lang="en-GB" smtClean="0"/>
              <a:t>22/08/2019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968A16-AEA8-4A19-A81F-3A0F979BB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5A1FC1-9627-4822-A858-1929C4AC7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ADE9-086E-4E03-B6CA-5416ADEE9E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06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52287-4199-4B2D-9D04-E949CB3D4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8C7439-C1D0-41C0-9EC8-49FC2357BF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885E5F-1CA6-41B8-A81D-ADA45DA8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06FE5C-098E-4926-BA0E-CEE48BD35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AAFD1-B533-4C17-836D-C52F805339F6}" type="datetimeFigureOut">
              <a:rPr lang="en-GB" smtClean="0"/>
              <a:t>22/08/2019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4823DA-2BB8-4B52-9587-0800392D6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2DE8C3-3052-4ECE-AB90-627F054CF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ADE9-086E-4E03-B6CA-5416ADEE9E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773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D3B92-D777-41AB-BC19-63C759FCA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924811-3B05-40CF-B536-DF624C202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D89187-A482-4691-A31B-A91237DF40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AAFD1-B533-4C17-836D-C52F805339F6}" type="datetimeFigureOut">
              <a:rPr lang="en-GB" smtClean="0"/>
              <a:t>22/08/2019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A3C536-B84F-4355-892F-73C6CAA813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AF998-F0B6-44FC-ACC9-CE4F0566FA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BADE9-086E-4E03-B6CA-5416ADEE9E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6514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bdn.ac.uk/iahs/research/profiles/jessicabutler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sf.io/wy7j2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osf.io/3vyk8/" TargetMode="External"/><Relationship Id="rId2" Type="http://schemas.openxmlformats.org/officeDocument/2006/relationships/hyperlink" Target="http://www.twitter.com/ukrepro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osf.io/cfby7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osf.io/q86y2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sf.io/dfr85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sf.io/svf98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sf.io/dfr85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sf.io/dfr85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9CCC1F-1880-407B-9581-C83B9D912754}"/>
              </a:ext>
            </a:extLst>
          </p:cNvPr>
          <p:cNvSpPr txBox="1"/>
          <p:nvPr/>
        </p:nvSpPr>
        <p:spPr>
          <a:xfrm>
            <a:off x="2328334" y="1534160"/>
            <a:ext cx="7535333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400" b="1" dirty="0"/>
              <a:t>Open Science &amp; Reproducibility</a:t>
            </a:r>
          </a:p>
          <a:p>
            <a:pPr algn="ctr"/>
            <a:endParaRPr lang="en-GB" sz="4400" dirty="0"/>
          </a:p>
          <a:p>
            <a:pPr algn="ctr"/>
            <a:r>
              <a:rPr lang="en-GB" sz="3600" dirty="0"/>
              <a:t>Jess Butler </a:t>
            </a:r>
          </a:p>
          <a:p>
            <a:pPr algn="ctr"/>
            <a:r>
              <a:rPr lang="en-GB" sz="3600" dirty="0"/>
              <a:t>University of Aberdeen</a:t>
            </a:r>
          </a:p>
          <a:p>
            <a:pPr algn="ctr"/>
            <a:r>
              <a:rPr lang="en-GB" sz="3600" dirty="0"/>
              <a:t>Centre for Health Data Science</a:t>
            </a:r>
          </a:p>
        </p:txBody>
      </p:sp>
    </p:spTree>
    <p:extLst>
      <p:ext uri="{BB962C8B-B14F-4D97-AF65-F5344CB8AC3E}">
        <p14:creationId xmlns:p14="http://schemas.microsoft.com/office/powerpoint/2010/main" val="2868035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9CCC1F-1880-407B-9581-C83B9D912754}"/>
              </a:ext>
            </a:extLst>
          </p:cNvPr>
          <p:cNvSpPr txBox="1"/>
          <p:nvPr/>
        </p:nvSpPr>
        <p:spPr>
          <a:xfrm>
            <a:off x="564632" y="1591375"/>
            <a:ext cx="10969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Imagine you had to show a complete trail of the provenance of the figures and tables in one of your papers</a:t>
            </a:r>
          </a:p>
          <a:p>
            <a:endParaRPr lang="en-GB" sz="3200" dirty="0"/>
          </a:p>
          <a:p>
            <a:r>
              <a:rPr lang="en-GB" sz="3200" dirty="0"/>
              <a:t>Where is the research?</a:t>
            </a:r>
          </a:p>
          <a:p>
            <a:endParaRPr lang="en-GB" sz="3200" dirty="0"/>
          </a:p>
          <a:p>
            <a:r>
              <a:rPr lang="en-GB" sz="3200" dirty="0"/>
              <a:t>Why might it be hard to replicate?</a:t>
            </a:r>
          </a:p>
          <a:p>
            <a:endParaRPr lang="en-GB" sz="3200" dirty="0"/>
          </a:p>
          <a:p>
            <a:r>
              <a:rPr lang="en-GB" sz="3200" dirty="0"/>
              <a:t>What resources would make this easier?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46E6A23-3E7C-2A44-9620-4FA199F48886}"/>
              </a:ext>
            </a:extLst>
          </p:cNvPr>
          <p:cNvCxnSpPr>
            <a:cxnSpLocks/>
          </p:cNvCxnSpPr>
          <p:nvPr/>
        </p:nvCxnSpPr>
        <p:spPr>
          <a:xfrm>
            <a:off x="416719" y="1052766"/>
            <a:ext cx="11116913" cy="0"/>
          </a:xfrm>
          <a:prstGeom prst="line">
            <a:avLst/>
          </a:prstGeom>
          <a:ln w="158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7415429-AFB2-CD48-92BF-D129B6C193C5}"/>
              </a:ext>
            </a:extLst>
          </p:cNvPr>
          <p:cNvSpPr txBox="1"/>
          <p:nvPr/>
        </p:nvSpPr>
        <p:spPr>
          <a:xfrm>
            <a:off x="4088278" y="221770"/>
            <a:ext cx="35473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Open Science: </a:t>
            </a:r>
            <a:r>
              <a:rPr lang="en-US" sz="3200" i="1" dirty="0"/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3244292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9CCC1F-1880-407B-9581-C83B9D912754}"/>
              </a:ext>
            </a:extLst>
          </p:cNvPr>
          <p:cNvSpPr txBox="1"/>
          <p:nvPr/>
        </p:nvSpPr>
        <p:spPr>
          <a:xfrm>
            <a:off x="564632" y="1591375"/>
            <a:ext cx="10969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Imagine you have to prove to reviewers/funders that you didn’t torture your data and get a random “significant” result</a:t>
            </a:r>
          </a:p>
          <a:p>
            <a:endParaRPr lang="en-GB" sz="3200" dirty="0"/>
          </a:p>
          <a:p>
            <a:r>
              <a:rPr lang="en-GB" sz="3200" dirty="0"/>
              <a:t>How would you convince them?</a:t>
            </a:r>
          </a:p>
          <a:p>
            <a:endParaRPr lang="en-GB" sz="3200" dirty="0"/>
          </a:p>
          <a:p>
            <a:r>
              <a:rPr lang="en-GB" sz="3200" dirty="0"/>
              <a:t>What would it look like if you had?</a:t>
            </a:r>
          </a:p>
          <a:p>
            <a:endParaRPr lang="en-GB" sz="3200" dirty="0"/>
          </a:p>
          <a:p>
            <a:r>
              <a:rPr lang="en-GB" sz="3200" dirty="0"/>
              <a:t>What resources would make this easier to prove?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46E6A23-3E7C-2A44-9620-4FA199F48886}"/>
              </a:ext>
            </a:extLst>
          </p:cNvPr>
          <p:cNvCxnSpPr>
            <a:cxnSpLocks/>
          </p:cNvCxnSpPr>
          <p:nvPr/>
        </p:nvCxnSpPr>
        <p:spPr>
          <a:xfrm>
            <a:off x="416719" y="1052766"/>
            <a:ext cx="11116913" cy="0"/>
          </a:xfrm>
          <a:prstGeom prst="line">
            <a:avLst/>
          </a:prstGeom>
          <a:ln w="158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7415429-AFB2-CD48-92BF-D129B6C193C5}"/>
              </a:ext>
            </a:extLst>
          </p:cNvPr>
          <p:cNvSpPr txBox="1"/>
          <p:nvPr/>
        </p:nvSpPr>
        <p:spPr>
          <a:xfrm>
            <a:off x="4088278" y="221770"/>
            <a:ext cx="35473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Open Science: </a:t>
            </a:r>
            <a:r>
              <a:rPr lang="en-US" sz="3200" i="1" dirty="0"/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475125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9CCC1F-1880-407B-9581-C83B9D912754}"/>
              </a:ext>
            </a:extLst>
          </p:cNvPr>
          <p:cNvSpPr txBox="1"/>
          <p:nvPr/>
        </p:nvSpPr>
        <p:spPr>
          <a:xfrm>
            <a:off x="564632" y="1591375"/>
            <a:ext cx="10969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Imagine you want a big promotion or a new job</a:t>
            </a:r>
          </a:p>
          <a:p>
            <a:endParaRPr lang="en-GB" sz="3200" dirty="0"/>
          </a:p>
          <a:p>
            <a:r>
              <a:rPr lang="en-GB" sz="3200" dirty="0"/>
              <a:t>How would you show you worked to a high standard?</a:t>
            </a:r>
          </a:p>
          <a:p>
            <a:endParaRPr lang="en-GB" sz="3200" dirty="0"/>
          </a:p>
          <a:p>
            <a:r>
              <a:rPr lang="en-GB" sz="3200" dirty="0"/>
              <a:t>Is this way of working rewarded?</a:t>
            </a:r>
          </a:p>
          <a:p>
            <a:endParaRPr lang="en-GB" sz="3200" dirty="0"/>
          </a:p>
          <a:p>
            <a:r>
              <a:rPr lang="en-GB" sz="3200" dirty="0"/>
              <a:t>What resources would make this easier?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46E6A23-3E7C-2A44-9620-4FA199F48886}"/>
              </a:ext>
            </a:extLst>
          </p:cNvPr>
          <p:cNvCxnSpPr>
            <a:cxnSpLocks/>
          </p:cNvCxnSpPr>
          <p:nvPr/>
        </p:nvCxnSpPr>
        <p:spPr>
          <a:xfrm>
            <a:off x="416719" y="1052766"/>
            <a:ext cx="11116913" cy="0"/>
          </a:xfrm>
          <a:prstGeom prst="line">
            <a:avLst/>
          </a:prstGeom>
          <a:ln w="158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7415429-AFB2-CD48-92BF-D129B6C193C5}"/>
              </a:ext>
            </a:extLst>
          </p:cNvPr>
          <p:cNvSpPr txBox="1"/>
          <p:nvPr/>
        </p:nvSpPr>
        <p:spPr>
          <a:xfrm>
            <a:off x="4088278" y="221770"/>
            <a:ext cx="35473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Open Science: </a:t>
            </a:r>
            <a:r>
              <a:rPr lang="en-US" sz="3200" i="1" dirty="0"/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190324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F087C7-A6F3-4823-A658-B7B3176048D0}"/>
              </a:ext>
            </a:extLst>
          </p:cNvPr>
          <p:cNvSpPr/>
          <p:nvPr/>
        </p:nvSpPr>
        <p:spPr>
          <a:xfrm>
            <a:off x="1485900" y="1481941"/>
            <a:ext cx="69723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i="0" dirty="0">
                <a:solidFill>
                  <a:srgbClr val="333333"/>
                </a:solidFill>
                <a:effectLst/>
                <a:latin typeface="Open Sans"/>
              </a:rPr>
              <a:t>Preregistration</a:t>
            </a:r>
          </a:p>
          <a:p>
            <a:r>
              <a:rPr lang="en-GB" sz="2800" dirty="0">
                <a:solidFill>
                  <a:srgbClr val="333333"/>
                </a:solidFill>
                <a:latin typeface="Open Sans"/>
              </a:rPr>
              <a:t>Researcher b</a:t>
            </a:r>
            <a:r>
              <a:rPr lang="en-GB" sz="2800" i="0" dirty="0">
                <a:solidFill>
                  <a:srgbClr val="333333"/>
                </a:solidFill>
                <a:effectLst/>
                <a:latin typeface="Open Sans"/>
              </a:rPr>
              <a:t>li</a:t>
            </a:r>
            <a:r>
              <a:rPr lang="en-GB" sz="2800" dirty="0">
                <a:solidFill>
                  <a:srgbClr val="333333"/>
                </a:solidFill>
                <a:latin typeface="Open Sans"/>
              </a:rPr>
              <a:t>nding</a:t>
            </a:r>
          </a:p>
          <a:p>
            <a:r>
              <a:rPr lang="en-GB" sz="2800" i="0" dirty="0">
                <a:solidFill>
                  <a:srgbClr val="333333"/>
                </a:solidFill>
                <a:effectLst/>
                <a:latin typeface="Open Sans"/>
              </a:rPr>
              <a:t>Open code</a:t>
            </a:r>
          </a:p>
          <a:p>
            <a:r>
              <a:rPr lang="en-GB" sz="2800" dirty="0">
                <a:solidFill>
                  <a:srgbClr val="333333"/>
                </a:solidFill>
                <a:latin typeface="Open Sans"/>
              </a:rPr>
              <a:t>Open metadata</a:t>
            </a:r>
            <a:endParaRPr lang="en-GB" sz="2800" i="0" dirty="0">
              <a:solidFill>
                <a:srgbClr val="333333"/>
              </a:solidFill>
              <a:effectLst/>
              <a:latin typeface="Open Sans"/>
            </a:endParaRPr>
          </a:p>
          <a:p>
            <a:r>
              <a:rPr lang="en-GB" sz="2800" dirty="0">
                <a:solidFill>
                  <a:srgbClr val="333333"/>
                </a:solidFill>
                <a:latin typeface="Open Sans"/>
              </a:rPr>
              <a:t>O</a:t>
            </a:r>
            <a:r>
              <a:rPr lang="en-GB" sz="2800" i="0" dirty="0">
                <a:solidFill>
                  <a:srgbClr val="333333"/>
                </a:solidFill>
                <a:effectLst/>
                <a:latin typeface="Open Sans"/>
              </a:rPr>
              <a:t>pen data</a:t>
            </a:r>
          </a:p>
          <a:p>
            <a:r>
              <a:rPr lang="en-GB" sz="2800" dirty="0">
                <a:solidFill>
                  <a:srgbClr val="333333"/>
                </a:solidFill>
                <a:latin typeface="Open Sans"/>
              </a:rPr>
              <a:t>R</a:t>
            </a:r>
            <a:r>
              <a:rPr lang="en-GB" sz="2800" i="0" dirty="0">
                <a:solidFill>
                  <a:srgbClr val="333333"/>
                </a:solidFill>
                <a:effectLst/>
                <a:latin typeface="Open Sans"/>
              </a:rPr>
              <a:t>eporting guidelines</a:t>
            </a:r>
          </a:p>
          <a:p>
            <a:r>
              <a:rPr lang="en-GB" sz="2800" dirty="0">
                <a:solidFill>
                  <a:srgbClr val="333333"/>
                </a:solidFill>
                <a:latin typeface="Open Sans"/>
              </a:rPr>
              <a:t>Journal blinding (registered reports)</a:t>
            </a:r>
          </a:p>
          <a:p>
            <a:r>
              <a:rPr lang="en-GB" sz="2800" dirty="0">
                <a:solidFill>
                  <a:srgbClr val="333333"/>
                </a:solidFill>
                <a:latin typeface="Open Sans"/>
              </a:rPr>
              <a:t>Preprints</a:t>
            </a:r>
          </a:p>
          <a:p>
            <a:r>
              <a:rPr lang="en-GB" sz="2800" dirty="0">
                <a:solidFill>
                  <a:srgbClr val="333333"/>
                </a:solidFill>
                <a:latin typeface="Open Sans"/>
              </a:rPr>
              <a:t>Validation studies</a:t>
            </a:r>
          </a:p>
          <a:p>
            <a:r>
              <a:rPr lang="en-GB" sz="2800" dirty="0">
                <a:solidFill>
                  <a:srgbClr val="333333"/>
                </a:solidFill>
                <a:latin typeface="Open Sans"/>
              </a:rPr>
              <a:t>Replication studies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F2E47-F0FF-46FF-B231-3D02E841E459}"/>
              </a:ext>
            </a:extLst>
          </p:cNvPr>
          <p:cNvSpPr txBox="1"/>
          <p:nvPr/>
        </p:nvSpPr>
        <p:spPr>
          <a:xfrm flipH="1">
            <a:off x="7298494" y="6400800"/>
            <a:ext cx="4964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latin typeface="Open Sans"/>
                <a:hlinkClick r:id="rId2"/>
              </a:rPr>
              <a:t>abdn.ac.uk/</a:t>
            </a:r>
            <a:r>
              <a:rPr lang="en-GB" i="1" dirty="0" err="1">
                <a:latin typeface="Open Sans"/>
                <a:hlinkClick r:id="rId2"/>
              </a:rPr>
              <a:t>iahs</a:t>
            </a:r>
            <a:r>
              <a:rPr lang="en-GB" i="1" dirty="0">
                <a:latin typeface="Open Sans"/>
                <a:hlinkClick r:id="rId2"/>
              </a:rPr>
              <a:t>/research/profiles/</a:t>
            </a:r>
            <a:r>
              <a:rPr lang="en-GB" i="1" dirty="0" err="1">
                <a:latin typeface="Open Sans"/>
                <a:hlinkClick r:id="rId2"/>
              </a:rPr>
              <a:t>jessicabutler</a:t>
            </a:r>
            <a:endParaRPr lang="en-GB" i="1" dirty="0">
              <a:latin typeface="Open San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526A7A-16BB-4037-ABE8-FB899F2603CA}"/>
              </a:ext>
            </a:extLst>
          </p:cNvPr>
          <p:cNvCxnSpPr>
            <a:cxnSpLocks/>
          </p:cNvCxnSpPr>
          <p:nvPr/>
        </p:nvCxnSpPr>
        <p:spPr>
          <a:xfrm>
            <a:off x="416719" y="1052766"/>
            <a:ext cx="11116913" cy="0"/>
          </a:xfrm>
          <a:prstGeom prst="line">
            <a:avLst/>
          </a:prstGeom>
          <a:ln w="158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8898F8A-75A9-4B1B-B9AA-D5E09C2FCCAD}"/>
              </a:ext>
            </a:extLst>
          </p:cNvPr>
          <p:cNvSpPr txBox="1"/>
          <p:nvPr/>
        </p:nvSpPr>
        <p:spPr>
          <a:xfrm>
            <a:off x="4088278" y="221770"/>
            <a:ext cx="35473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Open Science: </a:t>
            </a:r>
            <a:r>
              <a:rPr lang="en-US" sz="3200" i="1" dirty="0"/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2703596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9CCC1F-1880-407B-9581-C83B9D912754}"/>
              </a:ext>
            </a:extLst>
          </p:cNvPr>
          <p:cNvSpPr txBox="1"/>
          <p:nvPr/>
        </p:nvSpPr>
        <p:spPr>
          <a:xfrm>
            <a:off x="564632" y="1591375"/>
            <a:ext cx="10969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Imagine you want to work this way but find it terrifying and/or wildly unlikely to succeed in the academic system as it is?</a:t>
            </a:r>
          </a:p>
          <a:p>
            <a:endParaRPr lang="en-GB" sz="3200" dirty="0"/>
          </a:p>
          <a:p>
            <a:r>
              <a:rPr lang="en-GB" sz="3200" dirty="0"/>
              <a:t>What resources would make this easier?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46E6A23-3E7C-2A44-9620-4FA199F48886}"/>
              </a:ext>
            </a:extLst>
          </p:cNvPr>
          <p:cNvCxnSpPr>
            <a:cxnSpLocks/>
          </p:cNvCxnSpPr>
          <p:nvPr/>
        </p:nvCxnSpPr>
        <p:spPr>
          <a:xfrm>
            <a:off x="416719" y="1052766"/>
            <a:ext cx="11116913" cy="0"/>
          </a:xfrm>
          <a:prstGeom prst="line">
            <a:avLst/>
          </a:prstGeom>
          <a:ln w="158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7415429-AFB2-CD48-92BF-D129B6C193C5}"/>
              </a:ext>
            </a:extLst>
          </p:cNvPr>
          <p:cNvSpPr txBox="1"/>
          <p:nvPr/>
        </p:nvSpPr>
        <p:spPr>
          <a:xfrm>
            <a:off x="4088278" y="221770"/>
            <a:ext cx="35473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Open Science: </a:t>
            </a:r>
            <a:r>
              <a:rPr lang="en-US" sz="3200" i="1" dirty="0"/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2618225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F087C7-A6F3-4823-A658-B7B3176048D0}"/>
              </a:ext>
            </a:extLst>
          </p:cNvPr>
          <p:cNvSpPr/>
          <p:nvPr/>
        </p:nvSpPr>
        <p:spPr>
          <a:xfrm>
            <a:off x="609600" y="2097998"/>
            <a:ext cx="10972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i="0" dirty="0">
                <a:solidFill>
                  <a:srgbClr val="333333"/>
                </a:solidFill>
                <a:effectLst/>
                <a:latin typeface="Open Sans"/>
              </a:rPr>
              <a:t>Build a Community</a:t>
            </a:r>
          </a:p>
          <a:p>
            <a:r>
              <a:rPr lang="en-GB" sz="2000" b="0" i="0" dirty="0">
                <a:solidFill>
                  <a:srgbClr val="333333"/>
                </a:solidFill>
                <a:effectLst/>
                <a:latin typeface="Open Sans"/>
              </a:rPr>
              <a:t>To share experiences about open science, including opportunities, challenges, and tools</a:t>
            </a:r>
          </a:p>
          <a:p>
            <a:endParaRPr lang="en-GB" sz="2000" b="0" i="0" dirty="0">
              <a:solidFill>
                <a:srgbClr val="333333"/>
              </a:solidFill>
              <a:effectLst/>
              <a:latin typeface="Open Sans"/>
            </a:endParaRPr>
          </a:p>
          <a:p>
            <a:r>
              <a:rPr lang="en-GB" sz="2000" b="1" i="0" dirty="0">
                <a:solidFill>
                  <a:srgbClr val="333333"/>
                </a:solidFill>
                <a:effectLst/>
                <a:latin typeface="Open Sans"/>
              </a:rPr>
              <a:t>Raise Awareness</a:t>
            </a:r>
          </a:p>
          <a:p>
            <a:r>
              <a:rPr lang="en-GB" sz="2000" b="0" i="0" dirty="0">
                <a:solidFill>
                  <a:srgbClr val="333333"/>
                </a:solidFill>
                <a:effectLst/>
                <a:latin typeface="Open Sans"/>
              </a:rPr>
              <a:t>To raise awareness about the benefits of open science practices for research and researchers</a:t>
            </a:r>
          </a:p>
          <a:p>
            <a:endParaRPr lang="en-GB" sz="2000" b="0" i="0" dirty="0">
              <a:solidFill>
                <a:srgbClr val="333333"/>
              </a:solidFill>
              <a:effectLst/>
              <a:latin typeface="Open Sans"/>
            </a:endParaRPr>
          </a:p>
          <a:p>
            <a:r>
              <a:rPr lang="en-GB" sz="2000" b="1" i="0" dirty="0">
                <a:solidFill>
                  <a:srgbClr val="333333"/>
                </a:solidFill>
                <a:effectLst/>
                <a:latin typeface="Open Sans"/>
              </a:rPr>
              <a:t>Education</a:t>
            </a:r>
          </a:p>
          <a:p>
            <a:r>
              <a:rPr lang="en-GB" sz="2000" b="0" i="0" dirty="0">
                <a:solidFill>
                  <a:srgbClr val="333333"/>
                </a:solidFill>
                <a:effectLst/>
                <a:latin typeface="Open Sans"/>
              </a:rPr>
              <a:t>To generate tools for helping researchers use open practices</a:t>
            </a:r>
          </a:p>
          <a:p>
            <a:endParaRPr lang="en-GB" sz="2000" b="0" i="0" dirty="0">
              <a:solidFill>
                <a:srgbClr val="333333"/>
              </a:solidFill>
              <a:effectLst/>
              <a:latin typeface="Open Sans"/>
            </a:endParaRPr>
          </a:p>
          <a:p>
            <a:r>
              <a:rPr lang="en-GB" sz="2000" b="1" i="0" dirty="0">
                <a:solidFill>
                  <a:srgbClr val="333333"/>
                </a:solidFill>
                <a:effectLst/>
                <a:latin typeface="Open Sans"/>
              </a:rPr>
              <a:t>Internal Promotion</a:t>
            </a:r>
          </a:p>
          <a:p>
            <a:r>
              <a:rPr lang="en-GB" sz="2000" b="0" i="0" dirty="0">
                <a:solidFill>
                  <a:srgbClr val="333333"/>
                </a:solidFill>
                <a:effectLst/>
                <a:latin typeface="Open Sans"/>
              </a:rPr>
              <a:t>To lobby for policy reforms within our departments, colleges and universities</a:t>
            </a:r>
          </a:p>
          <a:p>
            <a:endParaRPr lang="en-GB" sz="2000" b="0" i="0" dirty="0">
              <a:solidFill>
                <a:srgbClr val="333333"/>
              </a:solidFill>
              <a:effectLst/>
              <a:latin typeface="Open Sans"/>
            </a:endParaRPr>
          </a:p>
          <a:p>
            <a:r>
              <a:rPr lang="en-GB" sz="2000" b="1" i="0" dirty="0">
                <a:solidFill>
                  <a:srgbClr val="333333"/>
                </a:solidFill>
                <a:effectLst/>
                <a:latin typeface="Open Sans"/>
              </a:rPr>
              <a:t>External Promotion</a:t>
            </a:r>
          </a:p>
          <a:p>
            <a:r>
              <a:rPr lang="en-GB" sz="2000" b="0" i="0" dirty="0">
                <a:solidFill>
                  <a:srgbClr val="333333"/>
                </a:solidFill>
                <a:effectLst/>
                <a:latin typeface="Open Sans"/>
              </a:rPr>
              <a:t>To drive forward open science policies in journals, funders, public bodies and learned societies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8BE2D2-6260-4D03-BB17-5A525F5C1A4C}"/>
              </a:ext>
            </a:extLst>
          </p:cNvPr>
          <p:cNvSpPr txBox="1"/>
          <p:nvPr/>
        </p:nvSpPr>
        <p:spPr>
          <a:xfrm flipH="1">
            <a:off x="255814" y="1368447"/>
            <a:ext cx="9826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Open Sans"/>
              </a:rPr>
              <a:t>UK Open Research Working Groups Objectives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ACC37C-A920-46D6-A7D0-E0694DDB5A08}"/>
              </a:ext>
            </a:extLst>
          </p:cNvPr>
          <p:cNvSpPr txBox="1"/>
          <p:nvPr/>
        </p:nvSpPr>
        <p:spPr>
          <a:xfrm flipH="1">
            <a:off x="10365377" y="6484983"/>
            <a:ext cx="1971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latin typeface="Open Sans"/>
                <a:hlinkClick r:id="rId2"/>
              </a:rPr>
              <a:t>osf.io/vgt3x</a:t>
            </a:r>
            <a:endParaRPr lang="en-GB" i="1" dirty="0">
              <a:latin typeface="Open San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658FE75-5C3A-4205-B9C8-90AF66FACEFE}"/>
              </a:ext>
            </a:extLst>
          </p:cNvPr>
          <p:cNvCxnSpPr>
            <a:cxnSpLocks/>
          </p:cNvCxnSpPr>
          <p:nvPr/>
        </p:nvCxnSpPr>
        <p:spPr>
          <a:xfrm>
            <a:off x="416719" y="1052766"/>
            <a:ext cx="11116913" cy="0"/>
          </a:xfrm>
          <a:prstGeom prst="line">
            <a:avLst/>
          </a:prstGeom>
          <a:ln w="158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B19C39E-D2D3-4DA1-B18A-2BDBA49772B4}"/>
              </a:ext>
            </a:extLst>
          </p:cNvPr>
          <p:cNvSpPr txBox="1"/>
          <p:nvPr/>
        </p:nvSpPr>
        <p:spPr>
          <a:xfrm>
            <a:off x="4088278" y="221770"/>
            <a:ext cx="34900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Open Science: </a:t>
            </a:r>
            <a:r>
              <a:rPr lang="en-US" sz="3200" i="1" dirty="0"/>
              <a:t>help!</a:t>
            </a:r>
          </a:p>
        </p:txBody>
      </p:sp>
    </p:spTree>
    <p:extLst>
      <p:ext uri="{BB962C8B-B14F-4D97-AF65-F5344CB8AC3E}">
        <p14:creationId xmlns:p14="http://schemas.microsoft.com/office/powerpoint/2010/main" val="2286809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F087C7-A6F3-4823-A658-B7B3176048D0}"/>
              </a:ext>
            </a:extLst>
          </p:cNvPr>
          <p:cNvSpPr/>
          <p:nvPr/>
        </p:nvSpPr>
        <p:spPr>
          <a:xfrm>
            <a:off x="1924504" y="1225589"/>
            <a:ext cx="939074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333333"/>
                </a:solidFill>
                <a:latin typeface="Open Sans"/>
              </a:rPr>
              <a:t>Join the </a:t>
            </a:r>
            <a:r>
              <a:rPr lang="en-GB" sz="2000" dirty="0">
                <a:solidFill>
                  <a:srgbClr val="333333"/>
                </a:solidFill>
                <a:latin typeface="Open Sans"/>
                <a:hlinkClick r:id="rId2"/>
              </a:rPr>
              <a:t>UK Reproducibility Network</a:t>
            </a:r>
            <a:r>
              <a:rPr lang="en-GB" sz="2000" dirty="0">
                <a:solidFill>
                  <a:srgbClr val="333333"/>
                </a:solidFill>
                <a:latin typeface="Open Sans"/>
              </a:rPr>
              <a:t> Open Science Foundation </a:t>
            </a:r>
            <a:r>
              <a:rPr lang="en-GB" sz="2000" dirty="0">
                <a:solidFill>
                  <a:srgbClr val="333333"/>
                </a:solidFill>
                <a:latin typeface="Open Sans"/>
                <a:hlinkClick r:id="rId3"/>
              </a:rPr>
              <a:t>UK ORWG</a:t>
            </a:r>
            <a:endParaRPr lang="en-GB" sz="2000" dirty="0">
              <a:solidFill>
                <a:srgbClr val="333333"/>
              </a:solidFill>
              <a:latin typeface="Open Sans"/>
            </a:endParaRPr>
          </a:p>
          <a:p>
            <a:endParaRPr lang="en-GB" sz="2000" dirty="0">
              <a:solidFill>
                <a:srgbClr val="333333"/>
              </a:solidFill>
              <a:latin typeface="Open Sans"/>
            </a:endParaRPr>
          </a:p>
          <a:p>
            <a:r>
              <a:rPr lang="en-GB" sz="2000" dirty="0">
                <a:solidFill>
                  <a:srgbClr val="333333"/>
                </a:solidFill>
                <a:latin typeface="Open Sans"/>
              </a:rPr>
              <a:t>Survey department/school/university on interests and needs in open science</a:t>
            </a:r>
          </a:p>
          <a:p>
            <a:endParaRPr lang="en-GB" sz="2000" dirty="0">
              <a:solidFill>
                <a:srgbClr val="333333"/>
              </a:solidFill>
              <a:latin typeface="Open Sans"/>
            </a:endParaRPr>
          </a:p>
          <a:p>
            <a:r>
              <a:rPr lang="en-GB" sz="2000" dirty="0">
                <a:solidFill>
                  <a:srgbClr val="333333"/>
                </a:solidFill>
                <a:latin typeface="Open Sans"/>
              </a:rPr>
              <a:t>Talk by mentor from UKRN</a:t>
            </a:r>
          </a:p>
          <a:p>
            <a:endParaRPr lang="en-GB" sz="2000" dirty="0">
              <a:solidFill>
                <a:srgbClr val="333333"/>
              </a:solidFill>
              <a:latin typeface="Open Sans"/>
            </a:endParaRPr>
          </a:p>
          <a:p>
            <a:r>
              <a:rPr lang="en-GB" sz="2000" dirty="0">
                <a:solidFill>
                  <a:srgbClr val="333333"/>
                </a:solidFill>
                <a:latin typeface="Open Sans"/>
              </a:rPr>
              <a:t>Organise workshop on pre-registration and registered reports</a:t>
            </a:r>
          </a:p>
          <a:p>
            <a:endParaRPr lang="en-GB" sz="2000" dirty="0">
              <a:solidFill>
                <a:srgbClr val="333333"/>
              </a:solidFill>
              <a:latin typeface="Open Sans"/>
            </a:endParaRPr>
          </a:p>
          <a:p>
            <a:r>
              <a:rPr lang="en-GB" sz="2000" dirty="0">
                <a:solidFill>
                  <a:srgbClr val="333333"/>
                </a:solidFill>
                <a:latin typeface="Open Sans"/>
              </a:rPr>
              <a:t>Organise training for working reproducibly in </a:t>
            </a:r>
            <a:r>
              <a:rPr lang="en-GB" sz="2000" i="0" dirty="0">
                <a:solidFill>
                  <a:srgbClr val="333333"/>
                </a:solidFill>
                <a:effectLst/>
                <a:latin typeface="Open Sans"/>
              </a:rPr>
              <a:t>R</a:t>
            </a:r>
          </a:p>
          <a:p>
            <a:endParaRPr lang="en-GB" sz="2000" dirty="0">
              <a:solidFill>
                <a:srgbClr val="333333"/>
              </a:solidFill>
              <a:latin typeface="Open Sans"/>
            </a:endParaRPr>
          </a:p>
          <a:p>
            <a:r>
              <a:rPr lang="en-GB" sz="2000" dirty="0">
                <a:solidFill>
                  <a:srgbClr val="333333"/>
                </a:solidFill>
                <a:latin typeface="Open Sans"/>
              </a:rPr>
              <a:t>Advertise/join collaborative research projects</a:t>
            </a:r>
          </a:p>
          <a:p>
            <a:endParaRPr lang="en-GB" sz="2000" dirty="0">
              <a:solidFill>
                <a:srgbClr val="333333"/>
              </a:solidFill>
              <a:latin typeface="Open Sans"/>
            </a:endParaRPr>
          </a:p>
          <a:p>
            <a:r>
              <a:rPr lang="en-GB" sz="2000" dirty="0">
                <a:solidFill>
                  <a:srgbClr val="333333"/>
                </a:solidFill>
                <a:latin typeface="Open Sans"/>
              </a:rPr>
              <a:t>Start a </a:t>
            </a:r>
            <a:r>
              <a:rPr lang="en-GB" sz="2000" dirty="0" err="1">
                <a:solidFill>
                  <a:srgbClr val="333333"/>
                </a:solidFill>
                <a:latin typeface="Open Sans"/>
                <a:hlinkClick r:id="rId4"/>
              </a:rPr>
              <a:t>ReproducibiliTea</a:t>
            </a:r>
            <a:r>
              <a:rPr lang="en-GB" sz="2000" dirty="0">
                <a:solidFill>
                  <a:srgbClr val="333333"/>
                </a:solidFill>
                <a:latin typeface="Open Sans"/>
              </a:rPr>
              <a:t> club</a:t>
            </a:r>
          </a:p>
          <a:p>
            <a:endParaRPr lang="en-GB" sz="2000" dirty="0">
              <a:solidFill>
                <a:srgbClr val="333333"/>
              </a:solidFill>
              <a:latin typeface="Open Sans"/>
            </a:endParaRPr>
          </a:p>
          <a:p>
            <a:r>
              <a:rPr lang="en-GB" sz="2000" dirty="0">
                <a:solidFill>
                  <a:srgbClr val="333333"/>
                </a:solidFill>
                <a:latin typeface="Open Sans"/>
              </a:rPr>
              <a:t>Identify resource needs for teaching </a:t>
            </a:r>
            <a:r>
              <a:rPr lang="en-GB" sz="2000" i="0" dirty="0">
                <a:solidFill>
                  <a:srgbClr val="333333"/>
                </a:solidFill>
                <a:effectLst/>
                <a:latin typeface="Open Sans"/>
              </a:rPr>
              <a:t>open science practices</a:t>
            </a:r>
          </a:p>
          <a:p>
            <a:endParaRPr lang="en-GB" sz="2000" dirty="0">
              <a:solidFill>
                <a:srgbClr val="333333"/>
              </a:solidFill>
              <a:latin typeface="Open Sans"/>
            </a:endParaRPr>
          </a:p>
          <a:p>
            <a:r>
              <a:rPr lang="en-GB" sz="2000" dirty="0">
                <a:solidFill>
                  <a:srgbClr val="333333"/>
                </a:solidFill>
                <a:latin typeface="Open Sans"/>
              </a:rPr>
              <a:t>Get open practices rewarded in recruitment and promotion</a:t>
            </a:r>
            <a:endParaRPr lang="en-GB" sz="2000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712CE76-7640-4AD4-891F-E6B0DB3254C9}"/>
              </a:ext>
            </a:extLst>
          </p:cNvPr>
          <p:cNvCxnSpPr>
            <a:cxnSpLocks/>
          </p:cNvCxnSpPr>
          <p:nvPr/>
        </p:nvCxnSpPr>
        <p:spPr>
          <a:xfrm>
            <a:off x="416719" y="947991"/>
            <a:ext cx="11116913" cy="0"/>
          </a:xfrm>
          <a:prstGeom prst="line">
            <a:avLst/>
          </a:prstGeom>
          <a:ln w="158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7B9456F-0FC6-4752-932E-F21873C230BC}"/>
              </a:ext>
            </a:extLst>
          </p:cNvPr>
          <p:cNvSpPr txBox="1"/>
          <p:nvPr/>
        </p:nvSpPr>
        <p:spPr>
          <a:xfrm>
            <a:off x="4088278" y="221770"/>
            <a:ext cx="40799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Open Science: </a:t>
            </a:r>
            <a:r>
              <a:rPr lang="en-US" sz="3200" i="1" dirty="0" err="1"/>
              <a:t>organise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2746525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mage result for rladies">
            <a:extLst>
              <a:ext uri="{FF2B5EF4-FFF2-40B4-BE49-F238E27FC236}">
                <a16:creationId xmlns:a16="http://schemas.microsoft.com/office/drawing/2014/main" id="{88A110AF-54B6-4B60-82B5-BE7829F50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7" y="269438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cdn-images-1.medium.com/max/1600/1*Xm3ados72s87qbmLD9079Q.jpeg">
            <a:extLst>
              <a:ext uri="{FF2B5EF4-FFF2-40B4-BE49-F238E27FC236}">
                <a16:creationId xmlns:a16="http://schemas.microsoft.com/office/drawing/2014/main" id="{9B3F6864-4941-4505-9E06-708B8F180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700" y="3246132"/>
            <a:ext cx="4514850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twitter">
            <a:extLst>
              <a:ext uri="{FF2B5EF4-FFF2-40B4-BE49-F238E27FC236}">
                <a16:creationId xmlns:a16="http://schemas.microsoft.com/office/drawing/2014/main" id="{A7C47E98-356F-4274-BDF2-C429C22B8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536" y="428624"/>
            <a:ext cx="161925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reproducibilitea">
            <a:extLst>
              <a:ext uri="{FF2B5EF4-FFF2-40B4-BE49-F238E27FC236}">
                <a16:creationId xmlns:a16="http://schemas.microsoft.com/office/drawing/2014/main" id="{C2B3E46B-A455-42B6-8FCD-12C24C61C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49" y="259023"/>
            <a:ext cx="2462211" cy="240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medrxiv">
            <a:extLst>
              <a:ext uri="{FF2B5EF4-FFF2-40B4-BE49-F238E27FC236}">
                <a16:creationId xmlns:a16="http://schemas.microsoft.com/office/drawing/2014/main" id="{85B93885-4172-4283-B90C-C9DF26FB9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173343"/>
            <a:ext cx="27051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everything hertz">
            <a:extLst>
              <a:ext uri="{FF2B5EF4-FFF2-40B4-BE49-F238E27FC236}">
                <a16:creationId xmlns:a16="http://schemas.microsoft.com/office/drawing/2014/main" id="{64E361DF-8733-4F59-8949-2D20425F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425291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black goat podcast">
            <a:extLst>
              <a:ext uri="{FF2B5EF4-FFF2-40B4-BE49-F238E27FC236}">
                <a16:creationId xmlns:a16="http://schemas.microsoft.com/office/drawing/2014/main" id="{0E120893-FA48-4558-AF7E-B620BCC0A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299" y="471011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riot club science">
            <a:extLst>
              <a:ext uri="{FF2B5EF4-FFF2-40B4-BE49-F238E27FC236}">
                <a16:creationId xmlns:a16="http://schemas.microsoft.com/office/drawing/2014/main" id="{D6BF3648-47C1-41CE-A2BB-04C38E53D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499" y="4714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Image result for asapbio">
            <a:extLst>
              <a:ext uri="{FF2B5EF4-FFF2-40B4-BE49-F238E27FC236}">
                <a16:creationId xmlns:a16="http://schemas.microsoft.com/office/drawing/2014/main" id="{7486E37B-6B74-447E-BD25-F6F122CEC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99" y="1624013"/>
            <a:ext cx="3276600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mage result for osf">
            <a:extLst>
              <a:ext uri="{FF2B5EF4-FFF2-40B4-BE49-F238E27FC236}">
                <a16:creationId xmlns:a16="http://schemas.microsoft.com/office/drawing/2014/main" id="{DF99B0E3-D6B1-47F7-8752-1D116F5AB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4" y="2694385"/>
            <a:ext cx="3486150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mage result for ukrn reproducibility">
            <a:extLst>
              <a:ext uri="{FF2B5EF4-FFF2-40B4-BE49-F238E27FC236}">
                <a16:creationId xmlns:a16="http://schemas.microsoft.com/office/drawing/2014/main" id="{95726E89-E881-4028-9CD4-4CB0620C3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47625"/>
            <a:ext cx="2619375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812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9CCC1F-1880-407B-9581-C83B9D912754}"/>
              </a:ext>
            </a:extLst>
          </p:cNvPr>
          <p:cNvSpPr txBox="1"/>
          <p:nvPr/>
        </p:nvSpPr>
        <p:spPr>
          <a:xfrm>
            <a:off x="3142884" y="1534160"/>
            <a:ext cx="5906232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dirty="0"/>
              <a:t>Jess Butler </a:t>
            </a:r>
          </a:p>
          <a:p>
            <a:pPr algn="ctr"/>
            <a:r>
              <a:rPr lang="en-GB" sz="3600" dirty="0"/>
              <a:t>University of Aberdeen</a:t>
            </a:r>
          </a:p>
          <a:p>
            <a:pPr algn="ctr"/>
            <a:r>
              <a:rPr lang="en-GB" sz="3600" dirty="0"/>
              <a:t>Centre for Health Data Science</a:t>
            </a:r>
          </a:p>
          <a:p>
            <a:pPr algn="ctr"/>
            <a:br>
              <a:rPr lang="en-GB" sz="3600" dirty="0"/>
            </a:br>
            <a:r>
              <a:rPr lang="en-GB" sz="3600" dirty="0"/>
              <a:t>Slides at: </a:t>
            </a:r>
            <a:r>
              <a:rPr lang="en-GB" sz="3600" dirty="0">
                <a:hlinkClick r:id="rId2"/>
              </a:rPr>
              <a:t>https://osf.io/q86y2/</a:t>
            </a:r>
            <a:endParaRPr lang="en-GB" sz="3600" dirty="0"/>
          </a:p>
          <a:p>
            <a:pPr algn="ctr"/>
            <a:endParaRPr lang="en-GB" sz="3600" dirty="0"/>
          </a:p>
          <a:p>
            <a:pPr algn="ctr"/>
            <a:r>
              <a:rPr lang="en-GB" sz="3600" dirty="0"/>
              <a:t>@jebs284</a:t>
            </a:r>
          </a:p>
          <a:p>
            <a:pPr algn="ctr"/>
            <a:r>
              <a:rPr lang="en-GB" sz="3600" dirty="0"/>
              <a:t>jessicabutler@abdn.ac.uk</a:t>
            </a:r>
          </a:p>
        </p:txBody>
      </p:sp>
    </p:spTree>
    <p:extLst>
      <p:ext uri="{BB962C8B-B14F-4D97-AF65-F5344CB8AC3E}">
        <p14:creationId xmlns:p14="http://schemas.microsoft.com/office/powerpoint/2010/main" val="274632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Image result for open science">
            <a:extLst>
              <a:ext uri="{FF2B5EF4-FFF2-40B4-BE49-F238E27FC236}">
                <a16:creationId xmlns:a16="http://schemas.microsoft.com/office/drawing/2014/main" id="{92E4E24D-5551-4100-AB68-397851B0C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022" y="1521239"/>
            <a:ext cx="5770050" cy="333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9AA0CE0-9BF6-8D41-98A6-4A0B8C89F651}"/>
              </a:ext>
            </a:extLst>
          </p:cNvPr>
          <p:cNvCxnSpPr>
            <a:cxnSpLocks/>
          </p:cNvCxnSpPr>
          <p:nvPr/>
        </p:nvCxnSpPr>
        <p:spPr>
          <a:xfrm>
            <a:off x="416719" y="1052766"/>
            <a:ext cx="11116913" cy="0"/>
          </a:xfrm>
          <a:prstGeom prst="line">
            <a:avLst/>
          </a:prstGeom>
          <a:ln w="158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2C0A658-BBBC-BD4A-BC32-1B8A8F92609B}"/>
              </a:ext>
            </a:extLst>
          </p:cNvPr>
          <p:cNvSpPr txBox="1"/>
          <p:nvPr/>
        </p:nvSpPr>
        <p:spPr>
          <a:xfrm>
            <a:off x="3523488" y="243970"/>
            <a:ext cx="43486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Open Science: </a:t>
            </a:r>
            <a:r>
              <a:rPr lang="en-US" sz="3200" i="1" dirty="0"/>
              <a:t>what is it?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E65DD5-027D-8C47-87A9-80A77992EDFC}"/>
              </a:ext>
            </a:extLst>
          </p:cNvPr>
          <p:cNvSpPr txBox="1"/>
          <p:nvPr/>
        </p:nvSpPr>
        <p:spPr>
          <a:xfrm>
            <a:off x="359928" y="1317176"/>
            <a:ext cx="57360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solidFill>
                  <a:srgbClr val="002060"/>
                </a:solidFill>
              </a:rPr>
              <a:t>Open Science </a:t>
            </a:r>
            <a:r>
              <a:rPr lang="en-GB" sz="2400" dirty="0"/>
              <a:t>means that scientific knowledge, research data, and publications should be openly shared. </a:t>
            </a:r>
          </a:p>
          <a:p>
            <a:endParaRPr lang="en-GB" sz="2400" dirty="0"/>
          </a:p>
          <a:p>
            <a:r>
              <a:rPr lang="en-GB" sz="2400" dirty="0"/>
              <a:t>This includes:</a:t>
            </a:r>
          </a:p>
          <a:p>
            <a:r>
              <a:rPr lang="en-GB" sz="2400" dirty="0"/>
              <a:t>measured and observational data, </a:t>
            </a:r>
          </a:p>
          <a:p>
            <a:r>
              <a:rPr lang="en-GB" sz="2400" dirty="0"/>
              <a:t>experimental setups and workflows,</a:t>
            </a:r>
          </a:p>
          <a:p>
            <a:r>
              <a:rPr lang="en-GB" sz="2400" dirty="0"/>
              <a:t>analysis scripts and tools, </a:t>
            </a:r>
          </a:p>
          <a:p>
            <a:r>
              <a:rPr lang="en-GB" sz="2400" dirty="0"/>
              <a:t>analysed data, </a:t>
            </a:r>
          </a:p>
          <a:p>
            <a:r>
              <a:rPr lang="en-GB" sz="2400" dirty="0"/>
              <a:t>metadata and provenance data,</a:t>
            </a:r>
          </a:p>
          <a:p>
            <a:r>
              <a:rPr lang="en-GB" sz="2400" dirty="0"/>
              <a:t>published manuscripts</a:t>
            </a:r>
            <a:endParaRPr lang="en-US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BB8F5F-75C3-9648-BF2D-B7BB5C3A2F51}"/>
              </a:ext>
            </a:extLst>
          </p:cNvPr>
          <p:cNvSpPr/>
          <p:nvPr/>
        </p:nvSpPr>
        <p:spPr>
          <a:xfrm>
            <a:off x="7385671" y="6308205"/>
            <a:ext cx="4334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en.wikipedia.org</a:t>
            </a:r>
            <a:r>
              <a:rPr lang="en-US" dirty="0"/>
              <a:t>/wiki/</a:t>
            </a:r>
            <a:r>
              <a:rPr lang="en-US" dirty="0" err="1"/>
              <a:t>Open_science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966B9A-0C11-4933-B553-6C2EEF87101F}"/>
              </a:ext>
            </a:extLst>
          </p:cNvPr>
          <p:cNvSpPr/>
          <p:nvPr/>
        </p:nvSpPr>
        <p:spPr>
          <a:xfrm>
            <a:off x="7396067" y="5709758"/>
            <a:ext cx="43947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www.fosteropenscience.eu</a:t>
            </a:r>
            <a:r>
              <a:rPr lang="en-US" dirty="0"/>
              <a:t>/content/what-open-science-introduction</a:t>
            </a:r>
          </a:p>
        </p:txBody>
      </p:sp>
    </p:spTree>
    <p:extLst>
      <p:ext uri="{BB962C8B-B14F-4D97-AF65-F5344CB8AC3E}">
        <p14:creationId xmlns:p14="http://schemas.microsoft.com/office/powerpoint/2010/main" val="764792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9AA0CE0-9BF6-8D41-98A6-4A0B8C89F651}"/>
              </a:ext>
            </a:extLst>
          </p:cNvPr>
          <p:cNvCxnSpPr>
            <a:cxnSpLocks/>
          </p:cNvCxnSpPr>
          <p:nvPr/>
        </p:nvCxnSpPr>
        <p:spPr>
          <a:xfrm>
            <a:off x="416719" y="1052766"/>
            <a:ext cx="11116913" cy="0"/>
          </a:xfrm>
          <a:prstGeom prst="line">
            <a:avLst/>
          </a:prstGeom>
          <a:ln w="158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2C0A658-BBBC-BD4A-BC32-1B8A8F92609B}"/>
              </a:ext>
            </a:extLst>
          </p:cNvPr>
          <p:cNvSpPr txBox="1"/>
          <p:nvPr/>
        </p:nvSpPr>
        <p:spPr>
          <a:xfrm>
            <a:off x="3523488" y="243970"/>
            <a:ext cx="4716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Open Science: </a:t>
            </a:r>
            <a:r>
              <a:rPr lang="en-US" sz="3200" i="1" dirty="0"/>
              <a:t>why bother?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FDA022-F2D1-BE44-912A-1838A0D4716D}"/>
              </a:ext>
            </a:extLst>
          </p:cNvPr>
          <p:cNvSpPr txBox="1"/>
          <p:nvPr/>
        </p:nvSpPr>
        <p:spPr>
          <a:xfrm>
            <a:off x="2999994" y="2141573"/>
            <a:ext cx="61920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Research data created through public funds should be freely available for public exploitation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102672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9AA0CE0-9BF6-8D41-98A6-4A0B8C89F651}"/>
              </a:ext>
            </a:extLst>
          </p:cNvPr>
          <p:cNvCxnSpPr>
            <a:cxnSpLocks/>
          </p:cNvCxnSpPr>
          <p:nvPr/>
        </p:nvCxnSpPr>
        <p:spPr>
          <a:xfrm>
            <a:off x="416719" y="1052766"/>
            <a:ext cx="11116913" cy="0"/>
          </a:xfrm>
          <a:prstGeom prst="line">
            <a:avLst/>
          </a:prstGeom>
          <a:ln w="158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Queens Prize logo">
            <a:extLst>
              <a:ext uri="{FF2B5EF4-FFF2-40B4-BE49-F238E27FC236}">
                <a16:creationId xmlns:a16="http://schemas.microsoft.com/office/drawing/2014/main" id="{F694CEE8-7B4E-A946-A9FC-0CAB3D881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8317" y="5724652"/>
            <a:ext cx="756257" cy="95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7A5996A-9F11-B242-B076-103F4738E42E}"/>
              </a:ext>
            </a:extLst>
          </p:cNvPr>
          <p:cNvSpPr/>
          <p:nvPr/>
        </p:nvSpPr>
        <p:spPr>
          <a:xfrm>
            <a:off x="2430823" y="1301320"/>
            <a:ext cx="7144886" cy="31533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70BAE6-0EEA-0047-8801-E9B29BBA9B44}"/>
              </a:ext>
            </a:extLst>
          </p:cNvPr>
          <p:cNvSpPr/>
          <p:nvPr/>
        </p:nvSpPr>
        <p:spPr>
          <a:xfrm>
            <a:off x="2416969" y="4637673"/>
            <a:ext cx="7144886" cy="20241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172488-4FFD-43C1-9C55-DF7280A5E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8993"/>
            <a:ext cx="12192000" cy="56858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A5E154-9ED6-413E-B346-163C09B145FD}"/>
              </a:ext>
            </a:extLst>
          </p:cNvPr>
          <p:cNvSpPr txBox="1"/>
          <p:nvPr/>
        </p:nvSpPr>
        <p:spPr>
          <a:xfrm>
            <a:off x="3523488" y="243970"/>
            <a:ext cx="4716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Open Science: </a:t>
            </a:r>
            <a:r>
              <a:rPr lang="en-US" sz="3200" i="1" dirty="0"/>
              <a:t>why bother?</a:t>
            </a:r>
          </a:p>
        </p:txBody>
      </p:sp>
    </p:spTree>
    <p:extLst>
      <p:ext uri="{BB962C8B-B14F-4D97-AF65-F5344CB8AC3E}">
        <p14:creationId xmlns:p14="http://schemas.microsoft.com/office/powerpoint/2010/main" val="3218657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BF7DEE-A36C-467B-BD1A-93874B2BB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129" y="1216222"/>
            <a:ext cx="6298021" cy="11271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0906E6-FF92-44D5-A386-3DC8F64C2773}"/>
              </a:ext>
            </a:extLst>
          </p:cNvPr>
          <p:cNvSpPr txBox="1"/>
          <p:nvPr/>
        </p:nvSpPr>
        <p:spPr>
          <a:xfrm>
            <a:off x="1524000" y="160147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C186DD-35D3-4927-ADC9-578F18B5E48D}"/>
              </a:ext>
            </a:extLst>
          </p:cNvPr>
          <p:cNvSpPr txBox="1"/>
          <p:nvPr/>
        </p:nvSpPr>
        <p:spPr>
          <a:xfrm>
            <a:off x="1107440" y="160147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057208-27C6-492A-8345-162F89F13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1" y="1018265"/>
            <a:ext cx="1961333" cy="25807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CA88FA-D268-48CA-BD0F-8A59349426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6727" y="1122155"/>
            <a:ext cx="4080143" cy="39660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326951-8800-4716-9307-680A668BC7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1001" y="5088335"/>
            <a:ext cx="5400675" cy="17430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E63C25-3C41-48BE-B88F-9C2D6FB13C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451" y="4260099"/>
            <a:ext cx="6305550" cy="21050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714B4C-C899-4421-8674-2D11E5F5CB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1157" y="2681821"/>
            <a:ext cx="5781675" cy="20383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1944A51-7DA0-4859-9D17-0B790F893C7D}"/>
              </a:ext>
            </a:extLst>
          </p:cNvPr>
          <p:cNvCxnSpPr>
            <a:cxnSpLocks/>
          </p:cNvCxnSpPr>
          <p:nvPr/>
        </p:nvCxnSpPr>
        <p:spPr>
          <a:xfrm>
            <a:off x="416719" y="900366"/>
            <a:ext cx="11116913" cy="0"/>
          </a:xfrm>
          <a:prstGeom prst="line">
            <a:avLst/>
          </a:prstGeom>
          <a:ln w="158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577735B-36E3-480F-802E-30C8759D8787}"/>
              </a:ext>
            </a:extLst>
          </p:cNvPr>
          <p:cNvSpPr txBox="1"/>
          <p:nvPr/>
        </p:nvSpPr>
        <p:spPr>
          <a:xfrm>
            <a:off x="3523488" y="91570"/>
            <a:ext cx="4716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Open Science: </a:t>
            </a:r>
            <a:r>
              <a:rPr lang="en-US" sz="3200" i="1" dirty="0"/>
              <a:t>why bother?</a:t>
            </a:r>
          </a:p>
        </p:txBody>
      </p:sp>
    </p:spTree>
    <p:extLst>
      <p:ext uri="{BB962C8B-B14F-4D97-AF65-F5344CB8AC3E}">
        <p14:creationId xmlns:p14="http://schemas.microsoft.com/office/powerpoint/2010/main" val="811782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0E4DD01-5355-498B-809E-8144E2BD35C2}"/>
              </a:ext>
            </a:extLst>
          </p:cNvPr>
          <p:cNvSpPr/>
          <p:nvPr/>
        </p:nvSpPr>
        <p:spPr>
          <a:xfrm>
            <a:off x="1835458" y="1122477"/>
            <a:ext cx="8004668" cy="5357271"/>
          </a:xfrm>
          <a:prstGeom prst="rect">
            <a:avLst/>
          </a:prstGeom>
          <a:noFill/>
        </p:spPr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0AAB4F5-3DB6-4A89-A530-87F56497866F}"/>
              </a:ext>
            </a:extLst>
          </p:cNvPr>
          <p:cNvSpPr/>
          <p:nvPr/>
        </p:nvSpPr>
        <p:spPr>
          <a:xfrm>
            <a:off x="6512183" y="1135400"/>
            <a:ext cx="1096342" cy="1096342"/>
          </a:xfrm>
          <a:custGeom>
            <a:avLst/>
            <a:gdLst>
              <a:gd name="connsiteX0" fmla="*/ 0 w 1096342"/>
              <a:gd name="connsiteY0" fmla="*/ 0 h 1096342"/>
              <a:gd name="connsiteX1" fmla="*/ 1096342 w 1096342"/>
              <a:gd name="connsiteY1" fmla="*/ 0 h 1096342"/>
              <a:gd name="connsiteX2" fmla="*/ 1096342 w 1096342"/>
              <a:gd name="connsiteY2" fmla="*/ 1096342 h 1096342"/>
              <a:gd name="connsiteX3" fmla="*/ 0 w 1096342"/>
              <a:gd name="connsiteY3" fmla="*/ 1096342 h 1096342"/>
              <a:gd name="connsiteX4" fmla="*/ 0 w 1096342"/>
              <a:gd name="connsiteY4" fmla="*/ 0 h 1096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6342" h="1096342">
                <a:moveTo>
                  <a:pt x="0" y="0"/>
                </a:moveTo>
                <a:lnTo>
                  <a:pt x="1096342" y="0"/>
                </a:lnTo>
                <a:lnTo>
                  <a:pt x="1096342" y="1096342"/>
                </a:lnTo>
                <a:lnTo>
                  <a:pt x="0" y="10963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Generate and specify hypotheses</a:t>
            </a:r>
          </a:p>
        </p:txBody>
      </p:sp>
      <p:sp>
        <p:nvSpPr>
          <p:cNvPr id="33" name="Arrow: Circular 32">
            <a:extLst>
              <a:ext uri="{FF2B5EF4-FFF2-40B4-BE49-F238E27FC236}">
                <a16:creationId xmlns:a16="http://schemas.microsoft.com/office/drawing/2014/main" id="{2CA671DF-FB30-45FC-8033-C2E9E259598A}"/>
              </a:ext>
            </a:extLst>
          </p:cNvPr>
          <p:cNvSpPr/>
          <p:nvPr/>
        </p:nvSpPr>
        <p:spPr>
          <a:xfrm>
            <a:off x="3162462" y="1125851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20804991"/>
              <a:gd name="adj4" fmla="val 18981240"/>
              <a:gd name="adj5" fmla="val 4659"/>
            </a:avLst>
          </a:prstGeom>
          <a:solidFill>
            <a:srgbClr val="0000FF"/>
          </a:solidFill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E5AB0A3-0DC6-496A-B84A-72E0C9D3CCD9}"/>
              </a:ext>
            </a:extLst>
          </p:cNvPr>
          <p:cNvSpPr/>
          <p:nvPr/>
        </p:nvSpPr>
        <p:spPr>
          <a:xfrm>
            <a:off x="7734754" y="3416934"/>
            <a:ext cx="1096342" cy="618962"/>
          </a:xfrm>
          <a:custGeom>
            <a:avLst/>
            <a:gdLst>
              <a:gd name="connsiteX0" fmla="*/ 0 w 1096342"/>
              <a:gd name="connsiteY0" fmla="*/ 0 h 618962"/>
              <a:gd name="connsiteX1" fmla="*/ 1096342 w 1096342"/>
              <a:gd name="connsiteY1" fmla="*/ 0 h 618962"/>
              <a:gd name="connsiteX2" fmla="*/ 1096342 w 1096342"/>
              <a:gd name="connsiteY2" fmla="*/ 618962 h 618962"/>
              <a:gd name="connsiteX3" fmla="*/ 0 w 1096342"/>
              <a:gd name="connsiteY3" fmla="*/ 618962 h 618962"/>
              <a:gd name="connsiteX4" fmla="*/ 0 w 1096342"/>
              <a:gd name="connsiteY4" fmla="*/ 0 h 618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6342" h="618962">
                <a:moveTo>
                  <a:pt x="0" y="0"/>
                </a:moveTo>
                <a:lnTo>
                  <a:pt x="1096342" y="0"/>
                </a:lnTo>
                <a:lnTo>
                  <a:pt x="1096342" y="618962"/>
                </a:lnTo>
                <a:lnTo>
                  <a:pt x="0" y="6189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Design study</a:t>
            </a:r>
          </a:p>
        </p:txBody>
      </p:sp>
      <p:sp>
        <p:nvSpPr>
          <p:cNvPr id="35" name="Arrow: Circular 34">
            <a:extLst>
              <a:ext uri="{FF2B5EF4-FFF2-40B4-BE49-F238E27FC236}">
                <a16:creationId xmlns:a16="http://schemas.microsoft.com/office/drawing/2014/main" id="{823B784B-C563-4550-A56D-4CF35B5D6F34}"/>
              </a:ext>
            </a:extLst>
          </p:cNvPr>
          <p:cNvSpPr/>
          <p:nvPr/>
        </p:nvSpPr>
        <p:spPr>
          <a:xfrm>
            <a:off x="3170066" y="1053788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2614868"/>
              <a:gd name="adj4" fmla="val 430479"/>
              <a:gd name="adj5" fmla="val 4659"/>
            </a:avLst>
          </a:prstGeom>
          <a:solidFill>
            <a:srgbClr val="0000FF"/>
          </a:solidFill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6F55D8F-6937-422B-95E7-8CF44E09492C}"/>
              </a:ext>
            </a:extLst>
          </p:cNvPr>
          <p:cNvSpPr/>
          <p:nvPr/>
        </p:nvSpPr>
        <p:spPr>
          <a:xfrm>
            <a:off x="6565547" y="5540632"/>
            <a:ext cx="1096342" cy="585304"/>
          </a:xfrm>
          <a:custGeom>
            <a:avLst/>
            <a:gdLst>
              <a:gd name="connsiteX0" fmla="*/ 0 w 1096342"/>
              <a:gd name="connsiteY0" fmla="*/ 0 h 585304"/>
              <a:gd name="connsiteX1" fmla="*/ 1096342 w 1096342"/>
              <a:gd name="connsiteY1" fmla="*/ 0 h 585304"/>
              <a:gd name="connsiteX2" fmla="*/ 1096342 w 1096342"/>
              <a:gd name="connsiteY2" fmla="*/ 585304 h 585304"/>
              <a:gd name="connsiteX3" fmla="*/ 0 w 1096342"/>
              <a:gd name="connsiteY3" fmla="*/ 585304 h 585304"/>
              <a:gd name="connsiteX4" fmla="*/ 0 w 1096342"/>
              <a:gd name="connsiteY4" fmla="*/ 0 h 58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6342" h="585304">
                <a:moveTo>
                  <a:pt x="0" y="0"/>
                </a:moveTo>
                <a:lnTo>
                  <a:pt x="1096342" y="0"/>
                </a:lnTo>
                <a:lnTo>
                  <a:pt x="1096342" y="585304"/>
                </a:lnTo>
                <a:lnTo>
                  <a:pt x="0" y="5853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Collect data</a:t>
            </a:r>
          </a:p>
        </p:txBody>
      </p:sp>
      <p:sp>
        <p:nvSpPr>
          <p:cNvPr id="37" name="Arrow: Circular 36">
            <a:extLst>
              <a:ext uri="{FF2B5EF4-FFF2-40B4-BE49-F238E27FC236}">
                <a16:creationId xmlns:a16="http://schemas.microsoft.com/office/drawing/2014/main" id="{2EE4E38B-0F5C-4D31-8266-6E0654455E88}"/>
              </a:ext>
            </a:extLst>
          </p:cNvPr>
          <p:cNvSpPr/>
          <p:nvPr/>
        </p:nvSpPr>
        <p:spPr>
          <a:xfrm>
            <a:off x="3094426" y="1098404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5874073"/>
              <a:gd name="adj4" fmla="val 4262470"/>
              <a:gd name="adj5" fmla="val 4659"/>
            </a:avLst>
          </a:prstGeom>
          <a:solidFill>
            <a:srgbClr val="0000FF"/>
          </a:solidFill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7C707E09-9932-4BFF-A238-4CA49BE2F581}"/>
              </a:ext>
            </a:extLst>
          </p:cNvPr>
          <p:cNvSpPr/>
          <p:nvPr/>
        </p:nvSpPr>
        <p:spPr>
          <a:xfrm>
            <a:off x="3800126" y="5306470"/>
            <a:ext cx="1459451" cy="1096342"/>
          </a:xfrm>
          <a:custGeom>
            <a:avLst/>
            <a:gdLst>
              <a:gd name="connsiteX0" fmla="*/ 0 w 1459451"/>
              <a:gd name="connsiteY0" fmla="*/ 0 h 1096342"/>
              <a:gd name="connsiteX1" fmla="*/ 1459451 w 1459451"/>
              <a:gd name="connsiteY1" fmla="*/ 0 h 1096342"/>
              <a:gd name="connsiteX2" fmla="*/ 1459451 w 1459451"/>
              <a:gd name="connsiteY2" fmla="*/ 1096342 h 1096342"/>
              <a:gd name="connsiteX3" fmla="*/ 0 w 1459451"/>
              <a:gd name="connsiteY3" fmla="*/ 1096342 h 1096342"/>
              <a:gd name="connsiteX4" fmla="*/ 0 w 1459451"/>
              <a:gd name="connsiteY4" fmla="*/ 0 h 1096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9451" h="1096342">
                <a:moveTo>
                  <a:pt x="0" y="0"/>
                </a:moveTo>
                <a:lnTo>
                  <a:pt x="1459451" y="0"/>
                </a:lnTo>
                <a:lnTo>
                  <a:pt x="1459451" y="1096342"/>
                </a:lnTo>
                <a:lnTo>
                  <a:pt x="0" y="10963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 err="1">
                <a:latin typeface="Open Sans"/>
                <a:cs typeface="Helvetica Light"/>
              </a:rPr>
              <a:t>Analyse</a:t>
            </a:r>
            <a:r>
              <a:rPr lang="en-US" sz="1400" b="0" i="0" kern="1200" dirty="0">
                <a:latin typeface="Open Sans"/>
                <a:cs typeface="Helvetica Light"/>
              </a:rPr>
              <a:t> data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 Test hypotheses</a:t>
            </a:r>
          </a:p>
        </p:txBody>
      </p:sp>
      <p:sp>
        <p:nvSpPr>
          <p:cNvPr id="39" name="Arrow: Circular 38">
            <a:extLst>
              <a:ext uri="{FF2B5EF4-FFF2-40B4-BE49-F238E27FC236}">
                <a16:creationId xmlns:a16="http://schemas.microsoft.com/office/drawing/2014/main" id="{1379505D-08DB-480A-B8AC-A3B73C81180D}"/>
              </a:ext>
            </a:extLst>
          </p:cNvPr>
          <p:cNvSpPr/>
          <p:nvPr/>
        </p:nvSpPr>
        <p:spPr>
          <a:xfrm>
            <a:off x="3155449" y="1100525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9737688"/>
              <a:gd name="adj4" fmla="val 8477241"/>
              <a:gd name="adj5" fmla="val 4659"/>
            </a:avLst>
          </a:prstGeom>
          <a:solidFill>
            <a:srgbClr val="0000FF"/>
          </a:solidFill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0E8D0A34-A24B-4BF9-A076-A4D39B5EA680}"/>
              </a:ext>
            </a:extLst>
          </p:cNvPr>
          <p:cNvSpPr/>
          <p:nvPr/>
        </p:nvSpPr>
        <p:spPr>
          <a:xfrm>
            <a:off x="2844495" y="3252941"/>
            <a:ext cx="1096342" cy="1096342"/>
          </a:xfrm>
          <a:custGeom>
            <a:avLst/>
            <a:gdLst>
              <a:gd name="connsiteX0" fmla="*/ 0 w 1096342"/>
              <a:gd name="connsiteY0" fmla="*/ 0 h 1096342"/>
              <a:gd name="connsiteX1" fmla="*/ 1096342 w 1096342"/>
              <a:gd name="connsiteY1" fmla="*/ 0 h 1096342"/>
              <a:gd name="connsiteX2" fmla="*/ 1096342 w 1096342"/>
              <a:gd name="connsiteY2" fmla="*/ 1096342 h 1096342"/>
              <a:gd name="connsiteX3" fmla="*/ 0 w 1096342"/>
              <a:gd name="connsiteY3" fmla="*/ 1096342 h 1096342"/>
              <a:gd name="connsiteX4" fmla="*/ 0 w 1096342"/>
              <a:gd name="connsiteY4" fmla="*/ 0 h 1096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6342" h="1096342">
                <a:moveTo>
                  <a:pt x="0" y="0"/>
                </a:moveTo>
                <a:lnTo>
                  <a:pt x="1096342" y="0"/>
                </a:lnTo>
                <a:lnTo>
                  <a:pt x="1096342" y="1096342"/>
                </a:lnTo>
                <a:lnTo>
                  <a:pt x="0" y="10963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Interpret data</a:t>
            </a:r>
          </a:p>
        </p:txBody>
      </p:sp>
      <p:sp>
        <p:nvSpPr>
          <p:cNvPr id="41" name="Arrow: Circular 40">
            <a:extLst>
              <a:ext uri="{FF2B5EF4-FFF2-40B4-BE49-F238E27FC236}">
                <a16:creationId xmlns:a16="http://schemas.microsoft.com/office/drawing/2014/main" id="{194FC5D7-594E-4CDE-8A50-34834A089FE2}"/>
              </a:ext>
            </a:extLst>
          </p:cNvPr>
          <p:cNvSpPr/>
          <p:nvPr/>
        </p:nvSpPr>
        <p:spPr>
          <a:xfrm>
            <a:off x="3133319" y="1233443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13565930"/>
              <a:gd name="adj4" fmla="val 11735543"/>
              <a:gd name="adj5" fmla="val 4659"/>
            </a:avLst>
          </a:prstGeom>
          <a:solidFill>
            <a:srgbClr val="0000FF"/>
          </a:solidFill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4F108C44-5AA6-4008-9E8C-B782CFBC4193}"/>
              </a:ext>
            </a:extLst>
          </p:cNvPr>
          <p:cNvSpPr/>
          <p:nvPr/>
        </p:nvSpPr>
        <p:spPr>
          <a:xfrm>
            <a:off x="3702918" y="1399882"/>
            <a:ext cx="1534342" cy="542623"/>
          </a:xfrm>
          <a:custGeom>
            <a:avLst/>
            <a:gdLst>
              <a:gd name="connsiteX0" fmla="*/ 0 w 1534342"/>
              <a:gd name="connsiteY0" fmla="*/ 0 h 542623"/>
              <a:gd name="connsiteX1" fmla="*/ 1534342 w 1534342"/>
              <a:gd name="connsiteY1" fmla="*/ 0 h 542623"/>
              <a:gd name="connsiteX2" fmla="*/ 1534342 w 1534342"/>
              <a:gd name="connsiteY2" fmla="*/ 542623 h 542623"/>
              <a:gd name="connsiteX3" fmla="*/ 0 w 1534342"/>
              <a:gd name="connsiteY3" fmla="*/ 542623 h 542623"/>
              <a:gd name="connsiteX4" fmla="*/ 0 w 1534342"/>
              <a:gd name="connsiteY4" fmla="*/ 0 h 542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4342" h="542623">
                <a:moveTo>
                  <a:pt x="0" y="0"/>
                </a:moveTo>
                <a:lnTo>
                  <a:pt x="1534342" y="0"/>
                </a:lnTo>
                <a:lnTo>
                  <a:pt x="1534342" y="542623"/>
                </a:lnTo>
                <a:lnTo>
                  <a:pt x="0" y="54262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Publish or Conduct next experiment</a:t>
            </a:r>
          </a:p>
        </p:txBody>
      </p:sp>
      <p:sp>
        <p:nvSpPr>
          <p:cNvPr id="43" name="Arrow: Circular 42">
            <a:extLst>
              <a:ext uri="{FF2B5EF4-FFF2-40B4-BE49-F238E27FC236}">
                <a16:creationId xmlns:a16="http://schemas.microsoft.com/office/drawing/2014/main" id="{3D10E6C7-9ED8-4AD5-9292-D52DB535F3A1}"/>
              </a:ext>
            </a:extLst>
          </p:cNvPr>
          <p:cNvSpPr/>
          <p:nvPr/>
        </p:nvSpPr>
        <p:spPr>
          <a:xfrm>
            <a:off x="3288014" y="1157155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16725725"/>
              <a:gd name="adj4" fmla="val 15222360"/>
              <a:gd name="adj5" fmla="val 4659"/>
            </a:avLst>
          </a:prstGeom>
          <a:solidFill>
            <a:srgbClr val="0000FF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7FAB12-E1E9-4517-BF14-4CE508A3DA17}"/>
              </a:ext>
            </a:extLst>
          </p:cNvPr>
          <p:cNvSpPr txBox="1"/>
          <p:nvPr/>
        </p:nvSpPr>
        <p:spPr>
          <a:xfrm flipH="1">
            <a:off x="10365377" y="6194701"/>
            <a:ext cx="1971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Open Sans"/>
              </a:rPr>
              <a:t>Chris Chambers</a:t>
            </a:r>
          </a:p>
          <a:p>
            <a:pPr algn="ctr"/>
            <a:r>
              <a:rPr lang="en-GB" i="1" dirty="0">
                <a:latin typeface="Open Sans"/>
                <a:hlinkClick r:id="rId2"/>
              </a:rPr>
              <a:t>osf.io/dfr85</a:t>
            </a:r>
            <a:endParaRPr lang="en-GB" i="1" dirty="0">
              <a:latin typeface="Open San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127E33-C1FF-4BD3-B14D-DA9842842C0C}"/>
              </a:ext>
            </a:extLst>
          </p:cNvPr>
          <p:cNvCxnSpPr>
            <a:cxnSpLocks/>
          </p:cNvCxnSpPr>
          <p:nvPr/>
        </p:nvCxnSpPr>
        <p:spPr>
          <a:xfrm>
            <a:off x="416719" y="1052766"/>
            <a:ext cx="11116913" cy="0"/>
          </a:xfrm>
          <a:prstGeom prst="line">
            <a:avLst/>
          </a:prstGeom>
          <a:ln w="158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7C4A4D1-BF14-4AFD-B12A-E7C0B3375968}"/>
              </a:ext>
            </a:extLst>
          </p:cNvPr>
          <p:cNvSpPr txBox="1"/>
          <p:nvPr/>
        </p:nvSpPr>
        <p:spPr>
          <a:xfrm>
            <a:off x="3197151" y="271103"/>
            <a:ext cx="49602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The Scientific Research Cycle</a:t>
            </a:r>
          </a:p>
        </p:txBody>
      </p:sp>
    </p:spTree>
    <p:extLst>
      <p:ext uri="{BB962C8B-B14F-4D97-AF65-F5344CB8AC3E}">
        <p14:creationId xmlns:p14="http://schemas.microsoft.com/office/powerpoint/2010/main" val="2445370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EC5FC0E-5964-4428-8B1A-FF9217C22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2273" y="3333424"/>
            <a:ext cx="20170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>
                    <a:lumMod val="95000"/>
                  </a:schemeClr>
                </a:solidFill>
                <a:latin typeface="Open Sans"/>
              </a:rPr>
              <a:t>The results</a:t>
            </a:r>
            <a:endParaRPr lang="en-US" altLang="en-US" sz="2800" dirty="0">
              <a:solidFill>
                <a:schemeClr val="bg1">
                  <a:lumMod val="95000"/>
                </a:schemeClr>
              </a:solidFill>
              <a:latin typeface="Open San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A90EA9-49D6-4E11-A9A6-9B7DD969B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2273" y="5998501"/>
            <a:ext cx="20170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>
                    <a:lumMod val="95000"/>
                  </a:schemeClr>
                </a:solidFill>
                <a:latin typeface="Open Sans"/>
              </a:rPr>
              <a:t>The results</a:t>
            </a:r>
            <a:endParaRPr lang="en-US" altLang="en-US" sz="2800" dirty="0">
              <a:solidFill>
                <a:schemeClr val="bg1">
                  <a:lumMod val="95000"/>
                </a:schemeClr>
              </a:solidFill>
              <a:latin typeface="Open San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269704-CA8A-4895-BA25-C0BA110E2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2273" y="3333424"/>
            <a:ext cx="21009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Open Sans"/>
              </a:rPr>
              <a:t>The Results</a:t>
            </a:r>
            <a:endParaRPr lang="en-US" altLang="en-US" sz="2800" dirty="0">
              <a:latin typeface="Open San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36E447-3DD1-4183-94F8-4640AF20F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2273" y="6098709"/>
            <a:ext cx="21009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Open Sans"/>
              </a:rPr>
              <a:t>The Results</a:t>
            </a:r>
            <a:endParaRPr lang="en-US" altLang="en-US" sz="2800" dirty="0">
              <a:latin typeface="Open Sa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6EC227-7D96-4420-A1C2-739CD3F99271}"/>
              </a:ext>
            </a:extLst>
          </p:cNvPr>
          <p:cNvSpPr txBox="1"/>
          <p:nvPr/>
        </p:nvSpPr>
        <p:spPr>
          <a:xfrm>
            <a:off x="2470137" y="1550959"/>
            <a:ext cx="5067078" cy="830997"/>
          </a:xfrm>
          <a:prstGeom prst="rect">
            <a:avLst/>
          </a:prstGeom>
          <a:solidFill>
            <a:srgbClr val="FFFF00">
              <a:alpha val="33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Open Sans"/>
              </a:rPr>
              <a:t>Don’t touch THIS</a:t>
            </a:r>
          </a:p>
        </p:txBody>
      </p:sp>
      <p:sp>
        <p:nvSpPr>
          <p:cNvPr id="9" name="Right Arrow 12">
            <a:extLst>
              <a:ext uri="{FF2B5EF4-FFF2-40B4-BE49-F238E27FC236}">
                <a16:creationId xmlns:a16="http://schemas.microsoft.com/office/drawing/2014/main" id="{8A6A22E1-326C-4DF8-BC99-D2542A858D55}"/>
              </a:ext>
            </a:extLst>
          </p:cNvPr>
          <p:cNvSpPr/>
          <p:nvPr/>
        </p:nvSpPr>
        <p:spPr>
          <a:xfrm rot="6956845">
            <a:off x="5712953" y="2792235"/>
            <a:ext cx="1002857" cy="34899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pen San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D418C7-0E65-4D35-8C12-933DEAA0DFD6}"/>
              </a:ext>
            </a:extLst>
          </p:cNvPr>
          <p:cNvSpPr txBox="1"/>
          <p:nvPr/>
        </p:nvSpPr>
        <p:spPr>
          <a:xfrm>
            <a:off x="1992883" y="4281748"/>
            <a:ext cx="8776229" cy="830997"/>
          </a:xfrm>
          <a:prstGeom prst="rect">
            <a:avLst/>
          </a:prstGeom>
          <a:solidFill>
            <a:srgbClr val="FFFF00">
              <a:alpha val="33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Open Sans"/>
              </a:rPr>
              <a:t>But make sure THIS is amazing </a:t>
            </a:r>
          </a:p>
        </p:txBody>
      </p:sp>
      <p:sp>
        <p:nvSpPr>
          <p:cNvPr id="11" name="Right Arrow 14">
            <a:extLst>
              <a:ext uri="{FF2B5EF4-FFF2-40B4-BE49-F238E27FC236}">
                <a16:creationId xmlns:a16="http://schemas.microsoft.com/office/drawing/2014/main" id="{156E1088-3C23-450D-A2D3-BE1FBA28E1B5}"/>
              </a:ext>
            </a:extLst>
          </p:cNvPr>
          <p:cNvSpPr/>
          <p:nvPr/>
        </p:nvSpPr>
        <p:spPr>
          <a:xfrm rot="6977390">
            <a:off x="5913869" y="5518407"/>
            <a:ext cx="1026728" cy="34899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pen San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6A71DC-B2E8-48CD-9767-32578D3713D0}"/>
              </a:ext>
            </a:extLst>
          </p:cNvPr>
          <p:cNvSpPr txBox="1"/>
          <p:nvPr/>
        </p:nvSpPr>
        <p:spPr>
          <a:xfrm flipH="1">
            <a:off x="10365377" y="6194701"/>
            <a:ext cx="1971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Open Sans"/>
              </a:rPr>
              <a:t>Chris Chambers</a:t>
            </a:r>
          </a:p>
          <a:p>
            <a:pPr algn="ctr"/>
            <a:r>
              <a:rPr lang="en-GB" i="1" dirty="0">
                <a:latin typeface="Open Sans"/>
                <a:hlinkClick r:id="rId2"/>
              </a:rPr>
              <a:t>osf.io/svf98</a:t>
            </a:r>
            <a:endParaRPr lang="en-GB" i="1" dirty="0">
              <a:latin typeface="Open San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4DA6F9B-66BA-4F59-8C1F-500FE599ADA4}"/>
              </a:ext>
            </a:extLst>
          </p:cNvPr>
          <p:cNvCxnSpPr>
            <a:cxnSpLocks/>
          </p:cNvCxnSpPr>
          <p:nvPr/>
        </p:nvCxnSpPr>
        <p:spPr>
          <a:xfrm>
            <a:off x="416719" y="1024191"/>
            <a:ext cx="11116913" cy="0"/>
          </a:xfrm>
          <a:prstGeom prst="line">
            <a:avLst/>
          </a:prstGeom>
          <a:ln w="158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CE4B88C-5C7E-404D-BBF6-3732D2D37EFB}"/>
              </a:ext>
            </a:extLst>
          </p:cNvPr>
          <p:cNvSpPr txBox="1"/>
          <p:nvPr/>
        </p:nvSpPr>
        <p:spPr>
          <a:xfrm>
            <a:off x="1531567" y="291068"/>
            <a:ext cx="8202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The Scientific Research Cycle: </a:t>
            </a:r>
            <a:r>
              <a:rPr lang="en-US" sz="3200" i="1" dirty="0"/>
              <a:t>why it goes wrong</a:t>
            </a:r>
          </a:p>
        </p:txBody>
      </p:sp>
    </p:spTree>
    <p:extLst>
      <p:ext uri="{BB962C8B-B14F-4D97-AF65-F5344CB8AC3E}">
        <p14:creationId xmlns:p14="http://schemas.microsoft.com/office/powerpoint/2010/main" val="2271825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0">
            <a:extLst>
              <a:ext uri="{FF2B5EF4-FFF2-40B4-BE49-F238E27FC236}">
                <a16:creationId xmlns:a16="http://schemas.microsoft.com/office/drawing/2014/main" id="{4CA5F120-0E1D-4FC5-A1FD-F35545E31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8242" y="4793557"/>
            <a:ext cx="2320240" cy="24622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b="1" i="1" dirty="0">
                <a:solidFill>
                  <a:srgbClr val="FF0000"/>
                </a:solidFill>
                <a:latin typeface="Open Sans"/>
              </a:rPr>
              <a:t>P</a:t>
            </a:r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-hacking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0E4DD01-5355-498B-809E-8144E2BD35C2}"/>
              </a:ext>
            </a:extLst>
          </p:cNvPr>
          <p:cNvSpPr/>
          <p:nvPr/>
        </p:nvSpPr>
        <p:spPr>
          <a:xfrm>
            <a:off x="1835458" y="1493952"/>
            <a:ext cx="8004668" cy="5357271"/>
          </a:xfrm>
          <a:prstGeom prst="rect">
            <a:avLst/>
          </a:prstGeom>
          <a:noFill/>
        </p:spPr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0AAB4F5-3DB6-4A89-A530-87F56497866F}"/>
              </a:ext>
            </a:extLst>
          </p:cNvPr>
          <p:cNvSpPr/>
          <p:nvPr/>
        </p:nvSpPr>
        <p:spPr>
          <a:xfrm>
            <a:off x="6512183" y="1506875"/>
            <a:ext cx="1096342" cy="1096342"/>
          </a:xfrm>
          <a:custGeom>
            <a:avLst/>
            <a:gdLst>
              <a:gd name="connsiteX0" fmla="*/ 0 w 1096342"/>
              <a:gd name="connsiteY0" fmla="*/ 0 h 1096342"/>
              <a:gd name="connsiteX1" fmla="*/ 1096342 w 1096342"/>
              <a:gd name="connsiteY1" fmla="*/ 0 h 1096342"/>
              <a:gd name="connsiteX2" fmla="*/ 1096342 w 1096342"/>
              <a:gd name="connsiteY2" fmla="*/ 1096342 h 1096342"/>
              <a:gd name="connsiteX3" fmla="*/ 0 w 1096342"/>
              <a:gd name="connsiteY3" fmla="*/ 1096342 h 1096342"/>
              <a:gd name="connsiteX4" fmla="*/ 0 w 1096342"/>
              <a:gd name="connsiteY4" fmla="*/ 0 h 1096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6342" h="1096342">
                <a:moveTo>
                  <a:pt x="0" y="0"/>
                </a:moveTo>
                <a:lnTo>
                  <a:pt x="1096342" y="0"/>
                </a:lnTo>
                <a:lnTo>
                  <a:pt x="1096342" y="1096342"/>
                </a:lnTo>
                <a:lnTo>
                  <a:pt x="0" y="10963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Generate and specify hypotheses</a:t>
            </a:r>
          </a:p>
        </p:txBody>
      </p:sp>
      <p:sp>
        <p:nvSpPr>
          <p:cNvPr id="33" name="Arrow: Circular 32">
            <a:extLst>
              <a:ext uri="{FF2B5EF4-FFF2-40B4-BE49-F238E27FC236}">
                <a16:creationId xmlns:a16="http://schemas.microsoft.com/office/drawing/2014/main" id="{2CA671DF-FB30-45FC-8033-C2E9E259598A}"/>
              </a:ext>
            </a:extLst>
          </p:cNvPr>
          <p:cNvSpPr/>
          <p:nvPr/>
        </p:nvSpPr>
        <p:spPr>
          <a:xfrm>
            <a:off x="3162462" y="1497326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20804991"/>
              <a:gd name="adj4" fmla="val 18981240"/>
              <a:gd name="adj5" fmla="val 4659"/>
            </a:avLst>
          </a:prstGeom>
          <a:solidFill>
            <a:srgbClr val="0000FF"/>
          </a:solidFill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E5AB0A3-0DC6-496A-B84A-72E0C9D3CCD9}"/>
              </a:ext>
            </a:extLst>
          </p:cNvPr>
          <p:cNvSpPr/>
          <p:nvPr/>
        </p:nvSpPr>
        <p:spPr>
          <a:xfrm>
            <a:off x="7734754" y="3788409"/>
            <a:ext cx="1096342" cy="618962"/>
          </a:xfrm>
          <a:custGeom>
            <a:avLst/>
            <a:gdLst>
              <a:gd name="connsiteX0" fmla="*/ 0 w 1096342"/>
              <a:gd name="connsiteY0" fmla="*/ 0 h 618962"/>
              <a:gd name="connsiteX1" fmla="*/ 1096342 w 1096342"/>
              <a:gd name="connsiteY1" fmla="*/ 0 h 618962"/>
              <a:gd name="connsiteX2" fmla="*/ 1096342 w 1096342"/>
              <a:gd name="connsiteY2" fmla="*/ 618962 h 618962"/>
              <a:gd name="connsiteX3" fmla="*/ 0 w 1096342"/>
              <a:gd name="connsiteY3" fmla="*/ 618962 h 618962"/>
              <a:gd name="connsiteX4" fmla="*/ 0 w 1096342"/>
              <a:gd name="connsiteY4" fmla="*/ 0 h 618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6342" h="618962">
                <a:moveTo>
                  <a:pt x="0" y="0"/>
                </a:moveTo>
                <a:lnTo>
                  <a:pt x="1096342" y="0"/>
                </a:lnTo>
                <a:lnTo>
                  <a:pt x="1096342" y="618962"/>
                </a:lnTo>
                <a:lnTo>
                  <a:pt x="0" y="6189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Design study</a:t>
            </a:r>
          </a:p>
        </p:txBody>
      </p:sp>
      <p:sp>
        <p:nvSpPr>
          <p:cNvPr id="35" name="Arrow: Circular 34">
            <a:extLst>
              <a:ext uri="{FF2B5EF4-FFF2-40B4-BE49-F238E27FC236}">
                <a16:creationId xmlns:a16="http://schemas.microsoft.com/office/drawing/2014/main" id="{823B784B-C563-4550-A56D-4CF35B5D6F34}"/>
              </a:ext>
            </a:extLst>
          </p:cNvPr>
          <p:cNvSpPr/>
          <p:nvPr/>
        </p:nvSpPr>
        <p:spPr>
          <a:xfrm>
            <a:off x="3170066" y="1425263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2614868"/>
              <a:gd name="adj4" fmla="val 430479"/>
              <a:gd name="adj5" fmla="val 4659"/>
            </a:avLst>
          </a:prstGeom>
          <a:solidFill>
            <a:srgbClr val="0000FF"/>
          </a:solidFill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6F55D8F-6937-422B-95E7-8CF44E09492C}"/>
              </a:ext>
            </a:extLst>
          </p:cNvPr>
          <p:cNvSpPr/>
          <p:nvPr/>
        </p:nvSpPr>
        <p:spPr>
          <a:xfrm>
            <a:off x="6565547" y="5912107"/>
            <a:ext cx="1096342" cy="585304"/>
          </a:xfrm>
          <a:custGeom>
            <a:avLst/>
            <a:gdLst>
              <a:gd name="connsiteX0" fmla="*/ 0 w 1096342"/>
              <a:gd name="connsiteY0" fmla="*/ 0 h 585304"/>
              <a:gd name="connsiteX1" fmla="*/ 1096342 w 1096342"/>
              <a:gd name="connsiteY1" fmla="*/ 0 h 585304"/>
              <a:gd name="connsiteX2" fmla="*/ 1096342 w 1096342"/>
              <a:gd name="connsiteY2" fmla="*/ 585304 h 585304"/>
              <a:gd name="connsiteX3" fmla="*/ 0 w 1096342"/>
              <a:gd name="connsiteY3" fmla="*/ 585304 h 585304"/>
              <a:gd name="connsiteX4" fmla="*/ 0 w 1096342"/>
              <a:gd name="connsiteY4" fmla="*/ 0 h 58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6342" h="585304">
                <a:moveTo>
                  <a:pt x="0" y="0"/>
                </a:moveTo>
                <a:lnTo>
                  <a:pt x="1096342" y="0"/>
                </a:lnTo>
                <a:lnTo>
                  <a:pt x="1096342" y="585304"/>
                </a:lnTo>
                <a:lnTo>
                  <a:pt x="0" y="5853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Collect data</a:t>
            </a:r>
          </a:p>
        </p:txBody>
      </p:sp>
      <p:sp>
        <p:nvSpPr>
          <p:cNvPr id="37" name="Arrow: Circular 36">
            <a:extLst>
              <a:ext uri="{FF2B5EF4-FFF2-40B4-BE49-F238E27FC236}">
                <a16:creationId xmlns:a16="http://schemas.microsoft.com/office/drawing/2014/main" id="{2EE4E38B-0F5C-4D31-8266-6E0654455E88}"/>
              </a:ext>
            </a:extLst>
          </p:cNvPr>
          <p:cNvSpPr/>
          <p:nvPr/>
        </p:nvSpPr>
        <p:spPr>
          <a:xfrm>
            <a:off x="3094426" y="1469879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5874073"/>
              <a:gd name="adj4" fmla="val 4262470"/>
              <a:gd name="adj5" fmla="val 4659"/>
            </a:avLst>
          </a:prstGeom>
          <a:solidFill>
            <a:srgbClr val="0000FF"/>
          </a:solidFill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7C707E09-9932-4BFF-A238-4CA49BE2F581}"/>
              </a:ext>
            </a:extLst>
          </p:cNvPr>
          <p:cNvSpPr/>
          <p:nvPr/>
        </p:nvSpPr>
        <p:spPr>
          <a:xfrm>
            <a:off x="3800126" y="5677945"/>
            <a:ext cx="1459451" cy="1096342"/>
          </a:xfrm>
          <a:custGeom>
            <a:avLst/>
            <a:gdLst>
              <a:gd name="connsiteX0" fmla="*/ 0 w 1459451"/>
              <a:gd name="connsiteY0" fmla="*/ 0 h 1096342"/>
              <a:gd name="connsiteX1" fmla="*/ 1459451 w 1459451"/>
              <a:gd name="connsiteY1" fmla="*/ 0 h 1096342"/>
              <a:gd name="connsiteX2" fmla="*/ 1459451 w 1459451"/>
              <a:gd name="connsiteY2" fmla="*/ 1096342 h 1096342"/>
              <a:gd name="connsiteX3" fmla="*/ 0 w 1459451"/>
              <a:gd name="connsiteY3" fmla="*/ 1096342 h 1096342"/>
              <a:gd name="connsiteX4" fmla="*/ 0 w 1459451"/>
              <a:gd name="connsiteY4" fmla="*/ 0 h 1096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9451" h="1096342">
                <a:moveTo>
                  <a:pt x="0" y="0"/>
                </a:moveTo>
                <a:lnTo>
                  <a:pt x="1459451" y="0"/>
                </a:lnTo>
                <a:lnTo>
                  <a:pt x="1459451" y="1096342"/>
                </a:lnTo>
                <a:lnTo>
                  <a:pt x="0" y="10963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 err="1">
                <a:latin typeface="Open Sans"/>
                <a:cs typeface="Helvetica Light"/>
              </a:rPr>
              <a:t>Analyse</a:t>
            </a:r>
            <a:r>
              <a:rPr lang="en-US" sz="1400" b="0" i="0" kern="1200" dirty="0">
                <a:latin typeface="Open Sans"/>
                <a:cs typeface="Helvetica Light"/>
              </a:rPr>
              <a:t> data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 Test hypotheses</a:t>
            </a:r>
          </a:p>
        </p:txBody>
      </p:sp>
      <p:sp>
        <p:nvSpPr>
          <p:cNvPr id="39" name="Arrow: Circular 38">
            <a:extLst>
              <a:ext uri="{FF2B5EF4-FFF2-40B4-BE49-F238E27FC236}">
                <a16:creationId xmlns:a16="http://schemas.microsoft.com/office/drawing/2014/main" id="{1379505D-08DB-480A-B8AC-A3B73C81180D}"/>
              </a:ext>
            </a:extLst>
          </p:cNvPr>
          <p:cNvSpPr/>
          <p:nvPr/>
        </p:nvSpPr>
        <p:spPr>
          <a:xfrm>
            <a:off x="3155449" y="1472000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9737688"/>
              <a:gd name="adj4" fmla="val 8477241"/>
              <a:gd name="adj5" fmla="val 4659"/>
            </a:avLst>
          </a:prstGeom>
          <a:solidFill>
            <a:srgbClr val="0000FF"/>
          </a:solidFill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0E8D0A34-A24B-4BF9-A076-A4D39B5EA680}"/>
              </a:ext>
            </a:extLst>
          </p:cNvPr>
          <p:cNvSpPr/>
          <p:nvPr/>
        </p:nvSpPr>
        <p:spPr>
          <a:xfrm>
            <a:off x="2844495" y="3624416"/>
            <a:ext cx="1096342" cy="1096342"/>
          </a:xfrm>
          <a:custGeom>
            <a:avLst/>
            <a:gdLst>
              <a:gd name="connsiteX0" fmla="*/ 0 w 1096342"/>
              <a:gd name="connsiteY0" fmla="*/ 0 h 1096342"/>
              <a:gd name="connsiteX1" fmla="*/ 1096342 w 1096342"/>
              <a:gd name="connsiteY1" fmla="*/ 0 h 1096342"/>
              <a:gd name="connsiteX2" fmla="*/ 1096342 w 1096342"/>
              <a:gd name="connsiteY2" fmla="*/ 1096342 h 1096342"/>
              <a:gd name="connsiteX3" fmla="*/ 0 w 1096342"/>
              <a:gd name="connsiteY3" fmla="*/ 1096342 h 1096342"/>
              <a:gd name="connsiteX4" fmla="*/ 0 w 1096342"/>
              <a:gd name="connsiteY4" fmla="*/ 0 h 1096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6342" h="1096342">
                <a:moveTo>
                  <a:pt x="0" y="0"/>
                </a:moveTo>
                <a:lnTo>
                  <a:pt x="1096342" y="0"/>
                </a:lnTo>
                <a:lnTo>
                  <a:pt x="1096342" y="1096342"/>
                </a:lnTo>
                <a:lnTo>
                  <a:pt x="0" y="10963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Interpret data</a:t>
            </a:r>
          </a:p>
        </p:txBody>
      </p:sp>
      <p:sp>
        <p:nvSpPr>
          <p:cNvPr id="41" name="Arrow: Circular 40">
            <a:extLst>
              <a:ext uri="{FF2B5EF4-FFF2-40B4-BE49-F238E27FC236}">
                <a16:creationId xmlns:a16="http://schemas.microsoft.com/office/drawing/2014/main" id="{194FC5D7-594E-4CDE-8A50-34834A089FE2}"/>
              </a:ext>
            </a:extLst>
          </p:cNvPr>
          <p:cNvSpPr/>
          <p:nvPr/>
        </p:nvSpPr>
        <p:spPr>
          <a:xfrm>
            <a:off x="3133319" y="1604918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13565930"/>
              <a:gd name="adj4" fmla="val 11735543"/>
              <a:gd name="adj5" fmla="val 4659"/>
            </a:avLst>
          </a:prstGeom>
          <a:solidFill>
            <a:srgbClr val="0000FF"/>
          </a:solidFill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4F108C44-5AA6-4008-9E8C-B782CFBC4193}"/>
              </a:ext>
            </a:extLst>
          </p:cNvPr>
          <p:cNvSpPr/>
          <p:nvPr/>
        </p:nvSpPr>
        <p:spPr>
          <a:xfrm>
            <a:off x="3702918" y="1771357"/>
            <a:ext cx="1534342" cy="542623"/>
          </a:xfrm>
          <a:custGeom>
            <a:avLst/>
            <a:gdLst>
              <a:gd name="connsiteX0" fmla="*/ 0 w 1534342"/>
              <a:gd name="connsiteY0" fmla="*/ 0 h 542623"/>
              <a:gd name="connsiteX1" fmla="*/ 1534342 w 1534342"/>
              <a:gd name="connsiteY1" fmla="*/ 0 h 542623"/>
              <a:gd name="connsiteX2" fmla="*/ 1534342 w 1534342"/>
              <a:gd name="connsiteY2" fmla="*/ 542623 h 542623"/>
              <a:gd name="connsiteX3" fmla="*/ 0 w 1534342"/>
              <a:gd name="connsiteY3" fmla="*/ 542623 h 542623"/>
              <a:gd name="connsiteX4" fmla="*/ 0 w 1534342"/>
              <a:gd name="connsiteY4" fmla="*/ 0 h 542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4342" h="542623">
                <a:moveTo>
                  <a:pt x="0" y="0"/>
                </a:moveTo>
                <a:lnTo>
                  <a:pt x="1534342" y="0"/>
                </a:lnTo>
                <a:lnTo>
                  <a:pt x="1534342" y="542623"/>
                </a:lnTo>
                <a:lnTo>
                  <a:pt x="0" y="54262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Publish or Conduct next experiment</a:t>
            </a:r>
          </a:p>
        </p:txBody>
      </p:sp>
      <p:sp>
        <p:nvSpPr>
          <p:cNvPr id="43" name="Arrow: Circular 42">
            <a:extLst>
              <a:ext uri="{FF2B5EF4-FFF2-40B4-BE49-F238E27FC236}">
                <a16:creationId xmlns:a16="http://schemas.microsoft.com/office/drawing/2014/main" id="{3D10E6C7-9ED8-4AD5-9292-D52DB535F3A1}"/>
              </a:ext>
            </a:extLst>
          </p:cNvPr>
          <p:cNvSpPr/>
          <p:nvPr/>
        </p:nvSpPr>
        <p:spPr>
          <a:xfrm>
            <a:off x="3288014" y="1528630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16725725"/>
              <a:gd name="adj4" fmla="val 15222360"/>
              <a:gd name="adj5" fmla="val 4659"/>
            </a:avLst>
          </a:prstGeom>
          <a:solidFill>
            <a:srgbClr val="0000FF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7A3EB2B-94B9-46A7-830F-06938F6C2111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766907" y="2390775"/>
            <a:ext cx="2746375" cy="161925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angle 16">
            <a:extLst>
              <a:ext uri="{FF2B5EF4-FFF2-40B4-BE49-F238E27FC236}">
                <a16:creationId xmlns:a16="http://schemas.microsoft.com/office/drawing/2014/main" id="{183EAE28-A998-4001-8945-DC20856D9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8046" y="1265237"/>
            <a:ext cx="193899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Publication bias</a:t>
            </a:r>
          </a:p>
          <a:p>
            <a:pPr eaLnBrk="1" hangingPunct="1"/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Lack of data sharing</a:t>
            </a:r>
          </a:p>
        </p:txBody>
      </p:sp>
      <p:sp>
        <p:nvSpPr>
          <p:cNvPr id="24" name="Rectangle 17">
            <a:extLst>
              <a:ext uri="{FF2B5EF4-FFF2-40B4-BE49-F238E27FC236}">
                <a16:creationId xmlns:a16="http://schemas.microsoft.com/office/drawing/2014/main" id="{4C8C1F63-FA28-4BA0-A223-D6D393F53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9849" y="4248455"/>
            <a:ext cx="2023567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Low statistical power</a:t>
            </a:r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2A1AB4D8-C4D1-4721-A561-83A37CBB0277}"/>
              </a:ext>
            </a:extLst>
          </p:cNvPr>
          <p:cNvSpPr>
            <a:spLocks noChangeArrowheads="1"/>
          </p:cNvSpPr>
          <p:nvPr/>
        </p:nvSpPr>
        <p:spPr bwMode="auto">
          <a:xfrm rot="19800000">
            <a:off x="3847100" y="2905140"/>
            <a:ext cx="2383666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Changing the hypothesis</a:t>
            </a:r>
            <a:endParaRPr lang="en-US" altLang="en-US" sz="1600" b="1" dirty="0">
              <a:latin typeface="Open Sans"/>
            </a:endParaRPr>
          </a:p>
        </p:txBody>
      </p:sp>
      <p:sp>
        <p:nvSpPr>
          <p:cNvPr id="28" name="Rectangle 24">
            <a:extLst>
              <a:ext uri="{FF2B5EF4-FFF2-40B4-BE49-F238E27FC236}">
                <a16:creationId xmlns:a16="http://schemas.microsoft.com/office/drawing/2014/main" id="{156D20C8-7317-4482-B747-9793362A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0993" y="1188550"/>
            <a:ext cx="308210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Failure to control for bias</a:t>
            </a:r>
          </a:p>
          <a:p>
            <a:pPr eaLnBrk="1" hangingPunct="1"/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Lack of replication</a:t>
            </a:r>
          </a:p>
        </p:txBody>
      </p:sp>
      <p:sp>
        <p:nvSpPr>
          <p:cNvPr id="29" name="Rectangle 17">
            <a:extLst>
              <a:ext uri="{FF2B5EF4-FFF2-40B4-BE49-F238E27FC236}">
                <a16:creationId xmlns:a16="http://schemas.microsoft.com/office/drawing/2014/main" id="{1B8820AE-683A-410C-9A82-03E0F6AAA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1277" y="6361510"/>
            <a:ext cx="1921488" cy="49244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Poor measurement</a:t>
            </a:r>
          </a:p>
          <a:p>
            <a:pPr eaLnBrk="1" hangingPunct="1"/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Poor quality control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A58BB66-0FDD-4440-BFEC-A60AC0A0A2F4}"/>
              </a:ext>
            </a:extLst>
          </p:cNvPr>
          <p:cNvSpPr txBox="1"/>
          <p:nvPr/>
        </p:nvSpPr>
        <p:spPr>
          <a:xfrm flipH="1">
            <a:off x="10365377" y="6137551"/>
            <a:ext cx="1971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Open Sans"/>
              </a:rPr>
              <a:t>Chris Chambers</a:t>
            </a:r>
          </a:p>
          <a:p>
            <a:pPr algn="ctr"/>
            <a:r>
              <a:rPr lang="en-GB" i="1" dirty="0">
                <a:latin typeface="Open Sans"/>
                <a:hlinkClick r:id="rId2"/>
              </a:rPr>
              <a:t>osf.io/dfr85</a:t>
            </a:r>
            <a:endParaRPr lang="en-GB" i="1" dirty="0">
              <a:latin typeface="Open Sans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4871672-E7C8-4823-A384-6A7AED5B1CF7}"/>
              </a:ext>
            </a:extLst>
          </p:cNvPr>
          <p:cNvCxnSpPr>
            <a:cxnSpLocks/>
          </p:cNvCxnSpPr>
          <p:nvPr/>
        </p:nvCxnSpPr>
        <p:spPr>
          <a:xfrm>
            <a:off x="416719" y="1052766"/>
            <a:ext cx="11116913" cy="0"/>
          </a:xfrm>
          <a:prstGeom prst="line">
            <a:avLst/>
          </a:prstGeom>
          <a:ln w="158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B96E12E3-38FF-45B4-A0F2-8CFEBD5893B0}"/>
              </a:ext>
            </a:extLst>
          </p:cNvPr>
          <p:cNvSpPr txBox="1"/>
          <p:nvPr/>
        </p:nvSpPr>
        <p:spPr>
          <a:xfrm>
            <a:off x="1531567" y="291068"/>
            <a:ext cx="85569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The Scientific Research Cycle: </a:t>
            </a:r>
            <a:r>
              <a:rPr lang="en-US" sz="3200" i="1" dirty="0"/>
              <a:t>where it goes wrong</a:t>
            </a:r>
          </a:p>
        </p:txBody>
      </p:sp>
    </p:spTree>
    <p:extLst>
      <p:ext uri="{BB962C8B-B14F-4D97-AF65-F5344CB8AC3E}">
        <p14:creationId xmlns:p14="http://schemas.microsoft.com/office/powerpoint/2010/main" val="2584496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0">
            <a:extLst>
              <a:ext uri="{FF2B5EF4-FFF2-40B4-BE49-F238E27FC236}">
                <a16:creationId xmlns:a16="http://schemas.microsoft.com/office/drawing/2014/main" id="{4CA5F120-0E1D-4FC5-A1FD-F35545E31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8242" y="4422082"/>
            <a:ext cx="2320240" cy="24622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b="1" i="1" dirty="0">
                <a:solidFill>
                  <a:srgbClr val="FF0000"/>
                </a:solidFill>
                <a:latin typeface="Open Sans"/>
              </a:rPr>
              <a:t>P</a:t>
            </a:r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-hacking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0E4DD01-5355-498B-809E-8144E2BD35C2}"/>
              </a:ext>
            </a:extLst>
          </p:cNvPr>
          <p:cNvSpPr/>
          <p:nvPr/>
        </p:nvSpPr>
        <p:spPr>
          <a:xfrm>
            <a:off x="1835458" y="1122477"/>
            <a:ext cx="8004668" cy="5357271"/>
          </a:xfrm>
          <a:prstGeom prst="rect">
            <a:avLst/>
          </a:prstGeom>
          <a:noFill/>
        </p:spPr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0AAB4F5-3DB6-4A89-A530-87F56497866F}"/>
              </a:ext>
            </a:extLst>
          </p:cNvPr>
          <p:cNvSpPr/>
          <p:nvPr/>
        </p:nvSpPr>
        <p:spPr>
          <a:xfrm>
            <a:off x="6512183" y="1135400"/>
            <a:ext cx="1096342" cy="1096342"/>
          </a:xfrm>
          <a:custGeom>
            <a:avLst/>
            <a:gdLst>
              <a:gd name="connsiteX0" fmla="*/ 0 w 1096342"/>
              <a:gd name="connsiteY0" fmla="*/ 0 h 1096342"/>
              <a:gd name="connsiteX1" fmla="*/ 1096342 w 1096342"/>
              <a:gd name="connsiteY1" fmla="*/ 0 h 1096342"/>
              <a:gd name="connsiteX2" fmla="*/ 1096342 w 1096342"/>
              <a:gd name="connsiteY2" fmla="*/ 1096342 h 1096342"/>
              <a:gd name="connsiteX3" fmla="*/ 0 w 1096342"/>
              <a:gd name="connsiteY3" fmla="*/ 1096342 h 1096342"/>
              <a:gd name="connsiteX4" fmla="*/ 0 w 1096342"/>
              <a:gd name="connsiteY4" fmla="*/ 0 h 1096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6342" h="1096342">
                <a:moveTo>
                  <a:pt x="0" y="0"/>
                </a:moveTo>
                <a:lnTo>
                  <a:pt x="1096342" y="0"/>
                </a:lnTo>
                <a:lnTo>
                  <a:pt x="1096342" y="1096342"/>
                </a:lnTo>
                <a:lnTo>
                  <a:pt x="0" y="10963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Generate and specify hypotheses</a:t>
            </a:r>
          </a:p>
        </p:txBody>
      </p:sp>
      <p:sp>
        <p:nvSpPr>
          <p:cNvPr id="33" name="Arrow: Circular 32">
            <a:extLst>
              <a:ext uri="{FF2B5EF4-FFF2-40B4-BE49-F238E27FC236}">
                <a16:creationId xmlns:a16="http://schemas.microsoft.com/office/drawing/2014/main" id="{2CA671DF-FB30-45FC-8033-C2E9E259598A}"/>
              </a:ext>
            </a:extLst>
          </p:cNvPr>
          <p:cNvSpPr/>
          <p:nvPr/>
        </p:nvSpPr>
        <p:spPr>
          <a:xfrm>
            <a:off x="3162462" y="1125851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20804991"/>
              <a:gd name="adj4" fmla="val 18981240"/>
              <a:gd name="adj5" fmla="val 4659"/>
            </a:avLst>
          </a:prstGeom>
          <a:solidFill>
            <a:srgbClr val="0000FF"/>
          </a:solidFill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E5AB0A3-0DC6-496A-B84A-72E0C9D3CCD9}"/>
              </a:ext>
            </a:extLst>
          </p:cNvPr>
          <p:cNvSpPr/>
          <p:nvPr/>
        </p:nvSpPr>
        <p:spPr>
          <a:xfrm>
            <a:off x="7734754" y="3416934"/>
            <a:ext cx="1096342" cy="618962"/>
          </a:xfrm>
          <a:custGeom>
            <a:avLst/>
            <a:gdLst>
              <a:gd name="connsiteX0" fmla="*/ 0 w 1096342"/>
              <a:gd name="connsiteY0" fmla="*/ 0 h 618962"/>
              <a:gd name="connsiteX1" fmla="*/ 1096342 w 1096342"/>
              <a:gd name="connsiteY1" fmla="*/ 0 h 618962"/>
              <a:gd name="connsiteX2" fmla="*/ 1096342 w 1096342"/>
              <a:gd name="connsiteY2" fmla="*/ 618962 h 618962"/>
              <a:gd name="connsiteX3" fmla="*/ 0 w 1096342"/>
              <a:gd name="connsiteY3" fmla="*/ 618962 h 618962"/>
              <a:gd name="connsiteX4" fmla="*/ 0 w 1096342"/>
              <a:gd name="connsiteY4" fmla="*/ 0 h 618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6342" h="618962">
                <a:moveTo>
                  <a:pt x="0" y="0"/>
                </a:moveTo>
                <a:lnTo>
                  <a:pt x="1096342" y="0"/>
                </a:lnTo>
                <a:lnTo>
                  <a:pt x="1096342" y="618962"/>
                </a:lnTo>
                <a:lnTo>
                  <a:pt x="0" y="6189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Design study</a:t>
            </a:r>
          </a:p>
        </p:txBody>
      </p:sp>
      <p:sp>
        <p:nvSpPr>
          <p:cNvPr id="35" name="Arrow: Circular 34">
            <a:extLst>
              <a:ext uri="{FF2B5EF4-FFF2-40B4-BE49-F238E27FC236}">
                <a16:creationId xmlns:a16="http://schemas.microsoft.com/office/drawing/2014/main" id="{823B784B-C563-4550-A56D-4CF35B5D6F34}"/>
              </a:ext>
            </a:extLst>
          </p:cNvPr>
          <p:cNvSpPr/>
          <p:nvPr/>
        </p:nvSpPr>
        <p:spPr>
          <a:xfrm>
            <a:off x="3170066" y="1053788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2614868"/>
              <a:gd name="adj4" fmla="val 430479"/>
              <a:gd name="adj5" fmla="val 4659"/>
            </a:avLst>
          </a:prstGeom>
          <a:solidFill>
            <a:srgbClr val="0000FF"/>
          </a:solidFill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6F55D8F-6937-422B-95E7-8CF44E09492C}"/>
              </a:ext>
            </a:extLst>
          </p:cNvPr>
          <p:cNvSpPr/>
          <p:nvPr/>
        </p:nvSpPr>
        <p:spPr>
          <a:xfrm>
            <a:off x="6565547" y="5540632"/>
            <a:ext cx="1096342" cy="585304"/>
          </a:xfrm>
          <a:custGeom>
            <a:avLst/>
            <a:gdLst>
              <a:gd name="connsiteX0" fmla="*/ 0 w 1096342"/>
              <a:gd name="connsiteY0" fmla="*/ 0 h 585304"/>
              <a:gd name="connsiteX1" fmla="*/ 1096342 w 1096342"/>
              <a:gd name="connsiteY1" fmla="*/ 0 h 585304"/>
              <a:gd name="connsiteX2" fmla="*/ 1096342 w 1096342"/>
              <a:gd name="connsiteY2" fmla="*/ 585304 h 585304"/>
              <a:gd name="connsiteX3" fmla="*/ 0 w 1096342"/>
              <a:gd name="connsiteY3" fmla="*/ 585304 h 585304"/>
              <a:gd name="connsiteX4" fmla="*/ 0 w 1096342"/>
              <a:gd name="connsiteY4" fmla="*/ 0 h 58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6342" h="585304">
                <a:moveTo>
                  <a:pt x="0" y="0"/>
                </a:moveTo>
                <a:lnTo>
                  <a:pt x="1096342" y="0"/>
                </a:lnTo>
                <a:lnTo>
                  <a:pt x="1096342" y="585304"/>
                </a:lnTo>
                <a:lnTo>
                  <a:pt x="0" y="5853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Collect data</a:t>
            </a:r>
          </a:p>
        </p:txBody>
      </p:sp>
      <p:sp>
        <p:nvSpPr>
          <p:cNvPr id="37" name="Arrow: Circular 36">
            <a:extLst>
              <a:ext uri="{FF2B5EF4-FFF2-40B4-BE49-F238E27FC236}">
                <a16:creationId xmlns:a16="http://schemas.microsoft.com/office/drawing/2014/main" id="{2EE4E38B-0F5C-4D31-8266-6E0654455E88}"/>
              </a:ext>
            </a:extLst>
          </p:cNvPr>
          <p:cNvSpPr/>
          <p:nvPr/>
        </p:nvSpPr>
        <p:spPr>
          <a:xfrm>
            <a:off x="3094426" y="1098404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5874073"/>
              <a:gd name="adj4" fmla="val 4262470"/>
              <a:gd name="adj5" fmla="val 4659"/>
            </a:avLst>
          </a:prstGeom>
          <a:solidFill>
            <a:srgbClr val="0000FF"/>
          </a:solidFill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7C707E09-9932-4BFF-A238-4CA49BE2F581}"/>
              </a:ext>
            </a:extLst>
          </p:cNvPr>
          <p:cNvSpPr/>
          <p:nvPr/>
        </p:nvSpPr>
        <p:spPr>
          <a:xfrm>
            <a:off x="3800126" y="5306470"/>
            <a:ext cx="1459451" cy="1096342"/>
          </a:xfrm>
          <a:custGeom>
            <a:avLst/>
            <a:gdLst>
              <a:gd name="connsiteX0" fmla="*/ 0 w 1459451"/>
              <a:gd name="connsiteY0" fmla="*/ 0 h 1096342"/>
              <a:gd name="connsiteX1" fmla="*/ 1459451 w 1459451"/>
              <a:gd name="connsiteY1" fmla="*/ 0 h 1096342"/>
              <a:gd name="connsiteX2" fmla="*/ 1459451 w 1459451"/>
              <a:gd name="connsiteY2" fmla="*/ 1096342 h 1096342"/>
              <a:gd name="connsiteX3" fmla="*/ 0 w 1459451"/>
              <a:gd name="connsiteY3" fmla="*/ 1096342 h 1096342"/>
              <a:gd name="connsiteX4" fmla="*/ 0 w 1459451"/>
              <a:gd name="connsiteY4" fmla="*/ 0 h 1096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9451" h="1096342">
                <a:moveTo>
                  <a:pt x="0" y="0"/>
                </a:moveTo>
                <a:lnTo>
                  <a:pt x="1459451" y="0"/>
                </a:lnTo>
                <a:lnTo>
                  <a:pt x="1459451" y="1096342"/>
                </a:lnTo>
                <a:lnTo>
                  <a:pt x="0" y="10963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 err="1">
                <a:latin typeface="Open Sans"/>
                <a:cs typeface="Helvetica Light"/>
              </a:rPr>
              <a:t>Analyse</a:t>
            </a:r>
            <a:r>
              <a:rPr lang="en-US" sz="1400" b="0" i="0" kern="1200" dirty="0">
                <a:latin typeface="Open Sans"/>
                <a:cs typeface="Helvetica Light"/>
              </a:rPr>
              <a:t> data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 Test hypotheses</a:t>
            </a:r>
          </a:p>
        </p:txBody>
      </p:sp>
      <p:sp>
        <p:nvSpPr>
          <p:cNvPr id="39" name="Arrow: Circular 38">
            <a:extLst>
              <a:ext uri="{FF2B5EF4-FFF2-40B4-BE49-F238E27FC236}">
                <a16:creationId xmlns:a16="http://schemas.microsoft.com/office/drawing/2014/main" id="{1379505D-08DB-480A-B8AC-A3B73C81180D}"/>
              </a:ext>
            </a:extLst>
          </p:cNvPr>
          <p:cNvSpPr/>
          <p:nvPr/>
        </p:nvSpPr>
        <p:spPr>
          <a:xfrm>
            <a:off x="3155449" y="1100525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9737688"/>
              <a:gd name="adj4" fmla="val 8477241"/>
              <a:gd name="adj5" fmla="val 4659"/>
            </a:avLst>
          </a:prstGeom>
          <a:solidFill>
            <a:srgbClr val="0000FF"/>
          </a:solidFill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0E8D0A34-A24B-4BF9-A076-A4D39B5EA680}"/>
              </a:ext>
            </a:extLst>
          </p:cNvPr>
          <p:cNvSpPr/>
          <p:nvPr/>
        </p:nvSpPr>
        <p:spPr>
          <a:xfrm>
            <a:off x="2844495" y="3252941"/>
            <a:ext cx="1096342" cy="1096342"/>
          </a:xfrm>
          <a:custGeom>
            <a:avLst/>
            <a:gdLst>
              <a:gd name="connsiteX0" fmla="*/ 0 w 1096342"/>
              <a:gd name="connsiteY0" fmla="*/ 0 h 1096342"/>
              <a:gd name="connsiteX1" fmla="*/ 1096342 w 1096342"/>
              <a:gd name="connsiteY1" fmla="*/ 0 h 1096342"/>
              <a:gd name="connsiteX2" fmla="*/ 1096342 w 1096342"/>
              <a:gd name="connsiteY2" fmla="*/ 1096342 h 1096342"/>
              <a:gd name="connsiteX3" fmla="*/ 0 w 1096342"/>
              <a:gd name="connsiteY3" fmla="*/ 1096342 h 1096342"/>
              <a:gd name="connsiteX4" fmla="*/ 0 w 1096342"/>
              <a:gd name="connsiteY4" fmla="*/ 0 h 1096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6342" h="1096342">
                <a:moveTo>
                  <a:pt x="0" y="0"/>
                </a:moveTo>
                <a:lnTo>
                  <a:pt x="1096342" y="0"/>
                </a:lnTo>
                <a:lnTo>
                  <a:pt x="1096342" y="1096342"/>
                </a:lnTo>
                <a:lnTo>
                  <a:pt x="0" y="10963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Interpret data</a:t>
            </a:r>
          </a:p>
        </p:txBody>
      </p:sp>
      <p:sp>
        <p:nvSpPr>
          <p:cNvPr id="41" name="Arrow: Circular 40">
            <a:extLst>
              <a:ext uri="{FF2B5EF4-FFF2-40B4-BE49-F238E27FC236}">
                <a16:creationId xmlns:a16="http://schemas.microsoft.com/office/drawing/2014/main" id="{194FC5D7-594E-4CDE-8A50-34834A089FE2}"/>
              </a:ext>
            </a:extLst>
          </p:cNvPr>
          <p:cNvSpPr/>
          <p:nvPr/>
        </p:nvSpPr>
        <p:spPr>
          <a:xfrm>
            <a:off x="3133319" y="1233443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13565930"/>
              <a:gd name="adj4" fmla="val 11735543"/>
              <a:gd name="adj5" fmla="val 4659"/>
            </a:avLst>
          </a:prstGeom>
          <a:solidFill>
            <a:srgbClr val="0000FF"/>
          </a:solidFill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4F108C44-5AA6-4008-9E8C-B782CFBC4193}"/>
              </a:ext>
            </a:extLst>
          </p:cNvPr>
          <p:cNvSpPr/>
          <p:nvPr/>
        </p:nvSpPr>
        <p:spPr>
          <a:xfrm>
            <a:off x="3702918" y="1399882"/>
            <a:ext cx="1534342" cy="542623"/>
          </a:xfrm>
          <a:custGeom>
            <a:avLst/>
            <a:gdLst>
              <a:gd name="connsiteX0" fmla="*/ 0 w 1534342"/>
              <a:gd name="connsiteY0" fmla="*/ 0 h 542623"/>
              <a:gd name="connsiteX1" fmla="*/ 1534342 w 1534342"/>
              <a:gd name="connsiteY1" fmla="*/ 0 h 542623"/>
              <a:gd name="connsiteX2" fmla="*/ 1534342 w 1534342"/>
              <a:gd name="connsiteY2" fmla="*/ 542623 h 542623"/>
              <a:gd name="connsiteX3" fmla="*/ 0 w 1534342"/>
              <a:gd name="connsiteY3" fmla="*/ 542623 h 542623"/>
              <a:gd name="connsiteX4" fmla="*/ 0 w 1534342"/>
              <a:gd name="connsiteY4" fmla="*/ 0 h 542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4342" h="542623">
                <a:moveTo>
                  <a:pt x="0" y="0"/>
                </a:moveTo>
                <a:lnTo>
                  <a:pt x="1534342" y="0"/>
                </a:lnTo>
                <a:lnTo>
                  <a:pt x="1534342" y="542623"/>
                </a:lnTo>
                <a:lnTo>
                  <a:pt x="0" y="54262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i="0" kern="1200" dirty="0">
                <a:latin typeface="Open Sans"/>
                <a:cs typeface="Helvetica Light"/>
              </a:rPr>
              <a:t>Publish or Conduct next experiment</a:t>
            </a:r>
          </a:p>
        </p:txBody>
      </p:sp>
      <p:sp>
        <p:nvSpPr>
          <p:cNvPr id="43" name="Arrow: Circular 42">
            <a:extLst>
              <a:ext uri="{FF2B5EF4-FFF2-40B4-BE49-F238E27FC236}">
                <a16:creationId xmlns:a16="http://schemas.microsoft.com/office/drawing/2014/main" id="{3D10E6C7-9ED8-4AD5-9292-D52DB535F3A1}"/>
              </a:ext>
            </a:extLst>
          </p:cNvPr>
          <p:cNvSpPr/>
          <p:nvPr/>
        </p:nvSpPr>
        <p:spPr>
          <a:xfrm>
            <a:off x="3288014" y="1157155"/>
            <a:ext cx="5353454" cy="5353454"/>
          </a:xfrm>
          <a:prstGeom prst="circularArrow">
            <a:avLst>
              <a:gd name="adj1" fmla="val 3993"/>
              <a:gd name="adj2" fmla="val 250535"/>
              <a:gd name="adj3" fmla="val 16725725"/>
              <a:gd name="adj4" fmla="val 15222360"/>
              <a:gd name="adj5" fmla="val 4659"/>
            </a:avLst>
          </a:prstGeom>
          <a:solidFill>
            <a:srgbClr val="0000FF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7A3EB2B-94B9-46A7-830F-06938F6C2111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766907" y="2019300"/>
            <a:ext cx="2746375" cy="161925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Box 28">
            <a:extLst>
              <a:ext uri="{FF2B5EF4-FFF2-40B4-BE49-F238E27FC236}">
                <a16:creationId xmlns:a16="http://schemas.microsoft.com/office/drawing/2014/main" id="{5FBEE660-0672-4612-A82B-638D73446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0782" y="1364117"/>
            <a:ext cx="1739900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b="1" dirty="0">
                <a:highlight>
                  <a:srgbClr val="FFFF00"/>
                </a:highlight>
                <a:latin typeface="Open Sans"/>
              </a:rPr>
              <a:t>1 in 1000 papers</a:t>
            </a:r>
          </a:p>
          <a:p>
            <a:pPr eaLnBrk="1" hangingPunct="1"/>
            <a:r>
              <a:rPr lang="en-US" altLang="en-US" sz="1400" dirty="0" err="1">
                <a:latin typeface="Open Sans"/>
              </a:rPr>
              <a:t>Makel</a:t>
            </a:r>
            <a:r>
              <a:rPr lang="en-US" altLang="en-US" sz="1400" dirty="0">
                <a:latin typeface="Open Sans"/>
              </a:rPr>
              <a:t> et al (2012)</a:t>
            </a:r>
          </a:p>
        </p:txBody>
      </p:sp>
      <p:sp>
        <p:nvSpPr>
          <p:cNvPr id="14" name="TextBox 29">
            <a:extLst>
              <a:ext uri="{FF2B5EF4-FFF2-40B4-BE49-F238E27FC236}">
                <a16:creationId xmlns:a16="http://schemas.microsoft.com/office/drawing/2014/main" id="{ACE07373-205C-4F28-ABAF-6AEFB7C95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30830" y="4241800"/>
            <a:ext cx="2298700" cy="116955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b="1" dirty="0">
                <a:highlight>
                  <a:srgbClr val="FFFF00"/>
                </a:highlight>
                <a:latin typeface="Open Sans"/>
              </a:rPr>
              <a:t>~50% chance to detect medium effects</a:t>
            </a:r>
          </a:p>
          <a:p>
            <a:pPr eaLnBrk="1" hangingPunct="1"/>
            <a:r>
              <a:rPr lang="en-US" altLang="en-US" sz="1400" dirty="0">
                <a:latin typeface="Open Sans"/>
              </a:rPr>
              <a:t>Cohen (1962); </a:t>
            </a:r>
            <a:r>
              <a:rPr lang="en-US" altLang="en-US" sz="1400" dirty="0" err="1">
                <a:latin typeface="Open Sans"/>
              </a:rPr>
              <a:t>Sedlmeier</a:t>
            </a:r>
            <a:r>
              <a:rPr lang="en-US" altLang="en-US" sz="1400" dirty="0">
                <a:latin typeface="Open Sans"/>
              </a:rPr>
              <a:t> and </a:t>
            </a:r>
            <a:r>
              <a:rPr lang="en-US" altLang="en-US" sz="1400" dirty="0" err="1">
                <a:latin typeface="Open Sans"/>
              </a:rPr>
              <a:t>Gigerenzer</a:t>
            </a:r>
            <a:r>
              <a:rPr lang="en-US" altLang="en-US" sz="1400" dirty="0">
                <a:latin typeface="Open Sans"/>
              </a:rPr>
              <a:t> (1989); </a:t>
            </a:r>
            <a:r>
              <a:rPr lang="en-US" altLang="en-US" sz="1400" dirty="0" err="1">
                <a:latin typeface="Open Sans"/>
              </a:rPr>
              <a:t>Bezeau</a:t>
            </a:r>
            <a:r>
              <a:rPr lang="en-US" altLang="en-US" sz="1400" dirty="0">
                <a:latin typeface="Open Sans"/>
              </a:rPr>
              <a:t> and Graves (2001)</a:t>
            </a:r>
          </a:p>
        </p:txBody>
      </p:sp>
      <p:sp>
        <p:nvSpPr>
          <p:cNvPr id="15" name="Rectangle 30">
            <a:extLst>
              <a:ext uri="{FF2B5EF4-FFF2-40B4-BE49-F238E27FC236}">
                <a16:creationId xmlns:a16="http://schemas.microsoft.com/office/drawing/2014/main" id="{B467F85D-BBA2-4CD2-900D-07B22C18C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0034" y="4756461"/>
            <a:ext cx="2195513" cy="52322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b="1" dirty="0">
                <a:highlight>
                  <a:srgbClr val="FFFF00"/>
                </a:highlight>
                <a:latin typeface="Open Sans"/>
              </a:rPr>
              <a:t>~50-100% prevalence</a:t>
            </a:r>
          </a:p>
          <a:p>
            <a:pPr eaLnBrk="1" hangingPunct="1"/>
            <a:r>
              <a:rPr lang="en-US" altLang="en-US" sz="1400" dirty="0">
                <a:latin typeface="Open Sans"/>
              </a:rPr>
              <a:t>John et al (2012)</a:t>
            </a:r>
          </a:p>
        </p:txBody>
      </p:sp>
      <p:sp>
        <p:nvSpPr>
          <p:cNvPr id="16" name="Rectangle 31">
            <a:extLst>
              <a:ext uri="{FF2B5EF4-FFF2-40B4-BE49-F238E27FC236}">
                <a16:creationId xmlns:a16="http://schemas.microsoft.com/office/drawing/2014/main" id="{B344CB8B-C864-4723-AA89-70814385F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9870" y="2968169"/>
            <a:ext cx="2146300" cy="73866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b="1" dirty="0">
                <a:highlight>
                  <a:srgbClr val="FFFF00"/>
                </a:highlight>
                <a:latin typeface="Open Sans"/>
              </a:rPr>
              <a:t>~50-90% prevalence</a:t>
            </a:r>
          </a:p>
          <a:p>
            <a:pPr eaLnBrk="1" hangingPunct="1"/>
            <a:r>
              <a:rPr lang="en-US" altLang="en-US" sz="1400" dirty="0">
                <a:latin typeface="Open Sans"/>
              </a:rPr>
              <a:t>John et al (2012)</a:t>
            </a:r>
          </a:p>
          <a:p>
            <a:pPr eaLnBrk="1" hangingPunct="1"/>
            <a:r>
              <a:rPr lang="en-US" altLang="en-US" sz="1400" dirty="0">
                <a:latin typeface="Open Sans"/>
              </a:rPr>
              <a:t>Kerr (1998)</a:t>
            </a:r>
          </a:p>
        </p:txBody>
      </p:sp>
      <p:sp>
        <p:nvSpPr>
          <p:cNvPr id="18" name="Rectangle 32">
            <a:extLst>
              <a:ext uri="{FF2B5EF4-FFF2-40B4-BE49-F238E27FC236}">
                <a16:creationId xmlns:a16="http://schemas.microsoft.com/office/drawing/2014/main" id="{240ACDD6-28C4-4232-9BA3-F8FCAAEF6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2670" y="129500"/>
            <a:ext cx="2510971" cy="3077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b="1" dirty="0">
                <a:highlight>
                  <a:srgbClr val="FFFF00"/>
                </a:highlight>
                <a:latin typeface="Open Sans"/>
              </a:rPr>
              <a:t>~92% positive</a:t>
            </a:r>
            <a:r>
              <a:rPr lang="en-US" altLang="en-US" sz="1400" dirty="0">
                <a:solidFill>
                  <a:srgbClr val="FF0000"/>
                </a:solidFill>
                <a:latin typeface="Open Sans"/>
              </a:rPr>
              <a:t> </a:t>
            </a:r>
            <a:r>
              <a:rPr lang="en-US" altLang="en-US" sz="1400" dirty="0">
                <a:latin typeface="Open Sans"/>
              </a:rPr>
              <a:t>Fanelli (2010)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2203F35-96B2-40FB-8741-93741D92505D}"/>
              </a:ext>
            </a:extLst>
          </p:cNvPr>
          <p:cNvCxnSpPr>
            <a:cxnSpLocks noChangeShapeType="1"/>
            <a:stCxn id="18" idx="2"/>
          </p:cNvCxnSpPr>
          <p:nvPr/>
        </p:nvCxnSpPr>
        <p:spPr bwMode="auto">
          <a:xfrm flipH="1">
            <a:off x="3288014" y="437277"/>
            <a:ext cx="280142" cy="42723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2D5D8B-BF0B-4555-B388-B59B1FA29F4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939367" y="1358674"/>
            <a:ext cx="44450" cy="203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Rectangle 37">
            <a:extLst>
              <a:ext uri="{FF2B5EF4-FFF2-40B4-BE49-F238E27FC236}">
                <a16:creationId xmlns:a16="http://schemas.microsoft.com/office/drawing/2014/main" id="{C35B8851-EEBE-4A60-A4FC-8A45809CC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4827" y="1567035"/>
            <a:ext cx="1891457" cy="52322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b="1" dirty="0">
                <a:highlight>
                  <a:srgbClr val="FFFF00"/>
                </a:highlight>
                <a:latin typeface="Open Sans"/>
              </a:rPr>
              <a:t>~70% failure</a:t>
            </a:r>
          </a:p>
          <a:p>
            <a:pPr eaLnBrk="1" hangingPunct="1"/>
            <a:r>
              <a:rPr lang="en-US" altLang="en-US" sz="1400" dirty="0" err="1">
                <a:latin typeface="Open Sans"/>
              </a:rPr>
              <a:t>Wicherts</a:t>
            </a:r>
            <a:r>
              <a:rPr lang="en-US" altLang="en-US" sz="1400" dirty="0">
                <a:latin typeface="Open Sans"/>
              </a:rPr>
              <a:t> et al (2006)</a:t>
            </a:r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183EAE28-A998-4001-8945-DC20856D9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8046" y="893762"/>
            <a:ext cx="193899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Publication bias</a:t>
            </a:r>
          </a:p>
          <a:p>
            <a:pPr eaLnBrk="1" hangingPunct="1"/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Lack of data sharing</a:t>
            </a:r>
          </a:p>
        </p:txBody>
      </p:sp>
      <p:sp>
        <p:nvSpPr>
          <p:cNvPr id="24" name="Rectangle 17">
            <a:extLst>
              <a:ext uri="{FF2B5EF4-FFF2-40B4-BE49-F238E27FC236}">
                <a16:creationId xmlns:a16="http://schemas.microsoft.com/office/drawing/2014/main" id="{4C8C1F63-FA28-4BA0-A223-D6D393F53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9849" y="3876980"/>
            <a:ext cx="2023567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Low statistical power</a:t>
            </a:r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2A1AB4D8-C4D1-4721-A561-83A37CBB0277}"/>
              </a:ext>
            </a:extLst>
          </p:cNvPr>
          <p:cNvSpPr>
            <a:spLocks noChangeArrowheads="1"/>
          </p:cNvSpPr>
          <p:nvPr/>
        </p:nvSpPr>
        <p:spPr bwMode="auto">
          <a:xfrm rot="19800000">
            <a:off x="3847100" y="2533665"/>
            <a:ext cx="2383666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Changing the hypothesis</a:t>
            </a:r>
            <a:endParaRPr lang="en-US" altLang="en-US" sz="1600" b="1" dirty="0">
              <a:latin typeface="Open Sans"/>
            </a:endParaRPr>
          </a:p>
        </p:txBody>
      </p:sp>
      <p:sp>
        <p:nvSpPr>
          <p:cNvPr id="28" name="Rectangle 24">
            <a:extLst>
              <a:ext uri="{FF2B5EF4-FFF2-40B4-BE49-F238E27FC236}">
                <a16:creationId xmlns:a16="http://schemas.microsoft.com/office/drawing/2014/main" id="{156D20C8-7317-4482-B747-9793362A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0993" y="817075"/>
            <a:ext cx="308210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Failure to control for bias</a:t>
            </a:r>
          </a:p>
          <a:p>
            <a:pPr eaLnBrk="1" hangingPunct="1"/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Lack of replication</a:t>
            </a:r>
          </a:p>
        </p:txBody>
      </p:sp>
      <p:sp>
        <p:nvSpPr>
          <p:cNvPr id="29" name="Rectangle 17">
            <a:extLst>
              <a:ext uri="{FF2B5EF4-FFF2-40B4-BE49-F238E27FC236}">
                <a16:creationId xmlns:a16="http://schemas.microsoft.com/office/drawing/2014/main" id="{1B8820AE-683A-410C-9A82-03E0F6AAA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1277" y="5990035"/>
            <a:ext cx="1921488" cy="49244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Poor measurement</a:t>
            </a:r>
          </a:p>
          <a:p>
            <a:pPr eaLnBrk="1" hangingPunct="1"/>
            <a:r>
              <a:rPr lang="en-US" altLang="en-US" sz="1600" b="1" dirty="0">
                <a:solidFill>
                  <a:srgbClr val="FF0000"/>
                </a:solidFill>
                <a:latin typeface="Open Sans"/>
              </a:rPr>
              <a:t>Poor quality control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E881891-3C10-4110-82AD-1289AE250FC6}"/>
              </a:ext>
            </a:extLst>
          </p:cNvPr>
          <p:cNvSpPr txBox="1"/>
          <p:nvPr/>
        </p:nvSpPr>
        <p:spPr>
          <a:xfrm flipH="1">
            <a:off x="10365377" y="6194701"/>
            <a:ext cx="1971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Open Sans"/>
              </a:rPr>
              <a:t>Chris Chambers</a:t>
            </a:r>
          </a:p>
          <a:p>
            <a:pPr algn="ctr"/>
            <a:r>
              <a:rPr lang="en-GB" i="1" dirty="0">
                <a:latin typeface="Open Sans"/>
                <a:hlinkClick r:id="rId2"/>
              </a:rPr>
              <a:t>osf.io/dfr85</a:t>
            </a:r>
            <a:endParaRPr lang="en-GB" i="1" dirty="0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58444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765</Words>
  <Application>Microsoft Office PowerPoint</Application>
  <PresentationFormat>Widescreen</PresentationFormat>
  <Paragraphs>171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Butler, Jessica</dc:creator>
  <cp:lastModifiedBy>Jessica Butler</cp:lastModifiedBy>
  <cp:revision>72</cp:revision>
  <dcterms:created xsi:type="dcterms:W3CDTF">2019-06-18T12:54:04Z</dcterms:created>
  <dcterms:modified xsi:type="dcterms:W3CDTF">2019-08-22T14:16:15Z</dcterms:modified>
</cp:coreProperties>
</file>