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25400">
              <a:lnSpc>
                <a:spcPts val="1335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00A9E0"/>
                </a:solidFill>
                <a:latin typeface="Segoe UI Semibold"/>
                <a:cs typeface="Segoe UI Semi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25400">
              <a:lnSpc>
                <a:spcPts val="1335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2668" y="6903719"/>
            <a:ext cx="128015" cy="2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298447" y="6903719"/>
            <a:ext cx="214884" cy="2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559052" y="6899147"/>
            <a:ext cx="81533" cy="3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461772" y="6711695"/>
            <a:ext cx="1176527" cy="192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078991" y="6903719"/>
            <a:ext cx="13716" cy="22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60119" y="6903719"/>
            <a:ext cx="77723" cy="27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170432" y="6903719"/>
            <a:ext cx="86868" cy="27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461772" y="6903719"/>
            <a:ext cx="301752" cy="137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477773" y="7036307"/>
            <a:ext cx="66294" cy="4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685800" y="7036307"/>
            <a:ext cx="82296" cy="45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00A9E0"/>
                </a:solidFill>
                <a:latin typeface="Segoe UI Semibold"/>
                <a:cs typeface="Segoe UI Semi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25400">
              <a:lnSpc>
                <a:spcPts val="1335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00A9E0"/>
                </a:solidFill>
                <a:latin typeface="Segoe UI Semibold"/>
                <a:cs typeface="Segoe UI Semi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25400">
              <a:lnSpc>
                <a:spcPts val="1335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69975" y="1004316"/>
            <a:ext cx="565403" cy="598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22959" y="3494532"/>
            <a:ext cx="312419" cy="292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25400">
              <a:lnSpc>
                <a:spcPts val="1335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2668" y="6903719"/>
            <a:ext cx="128015" cy="22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298447" y="6903719"/>
            <a:ext cx="214884" cy="27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559052" y="6899147"/>
            <a:ext cx="81533" cy="320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461772" y="6711695"/>
            <a:ext cx="1176527" cy="1920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078991" y="6903719"/>
            <a:ext cx="13716" cy="22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60119" y="6903719"/>
            <a:ext cx="77723" cy="27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170432" y="6903719"/>
            <a:ext cx="86868" cy="27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461772" y="6903719"/>
            <a:ext cx="306324" cy="1371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071" y="801369"/>
            <a:ext cx="9160256" cy="564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00A9E0"/>
                </a:solidFill>
                <a:latin typeface="Segoe UI Semibold"/>
                <a:cs typeface="Segoe UI Semi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6543" y="2001011"/>
            <a:ext cx="8465312" cy="3647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94440" y="6795381"/>
            <a:ext cx="230504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25400">
              <a:lnSpc>
                <a:spcPts val="1335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png"/><Relationship Id="rId7" Type="http://schemas.openxmlformats.org/officeDocument/2006/relationships/image" Target="../media/image28.jpg"/><Relationship Id="rId8" Type="http://schemas.openxmlformats.org/officeDocument/2006/relationships/image" Target="../media/image29.jpg"/><Relationship Id="rId9" Type="http://schemas.openxmlformats.org/officeDocument/2006/relationships/image" Target="../media/image30.jp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Relationship Id="rId25" Type="http://schemas.openxmlformats.org/officeDocument/2006/relationships/image" Target="../media/image46.png"/><Relationship Id="rId26" Type="http://schemas.openxmlformats.org/officeDocument/2006/relationships/image" Target="../media/image47.png"/><Relationship Id="rId27" Type="http://schemas.openxmlformats.org/officeDocument/2006/relationships/image" Target="../media/image48.png"/><Relationship Id="rId28" Type="http://schemas.openxmlformats.org/officeDocument/2006/relationships/image" Target="../media/image49.png"/><Relationship Id="rId29" Type="http://schemas.openxmlformats.org/officeDocument/2006/relationships/image" Target="../media/image50.png"/><Relationship Id="rId30" Type="http://schemas.openxmlformats.org/officeDocument/2006/relationships/image" Target="../media/image51.png"/><Relationship Id="rId31" Type="http://schemas.openxmlformats.org/officeDocument/2006/relationships/image" Target="../media/image5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Relationship Id="rId11" Type="http://schemas.openxmlformats.org/officeDocument/2006/relationships/image" Target="../media/image68.png"/><Relationship Id="rId12" Type="http://schemas.openxmlformats.org/officeDocument/2006/relationships/image" Target="../media/image69.png"/><Relationship Id="rId13" Type="http://schemas.openxmlformats.org/officeDocument/2006/relationships/image" Target="../media/image70.png"/><Relationship Id="rId14" Type="http://schemas.openxmlformats.org/officeDocument/2006/relationships/image" Target="../media/image7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jpg"/><Relationship Id="rId3" Type="http://schemas.openxmlformats.org/officeDocument/2006/relationships/image" Target="../media/image73.jpg"/><Relationship Id="rId4" Type="http://schemas.openxmlformats.org/officeDocument/2006/relationships/image" Target="../media/image74.jp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jpg"/><Relationship Id="rId9" Type="http://schemas.openxmlformats.org/officeDocument/2006/relationships/image" Target="../media/image79.jpg"/><Relationship Id="rId10" Type="http://schemas.openxmlformats.org/officeDocument/2006/relationships/image" Target="../media/image80.jpg"/><Relationship Id="rId11" Type="http://schemas.openxmlformats.org/officeDocument/2006/relationships/image" Target="../media/image8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png"/><Relationship Id="rId3" Type="http://schemas.openxmlformats.org/officeDocument/2006/relationships/image" Target="../media/image83.jpg"/><Relationship Id="rId4" Type="http://schemas.openxmlformats.org/officeDocument/2006/relationships/image" Target="../media/image84.jpg"/><Relationship Id="rId5" Type="http://schemas.openxmlformats.org/officeDocument/2006/relationships/image" Target="../media/image85.jpg"/><Relationship Id="rId6" Type="http://schemas.openxmlformats.org/officeDocument/2006/relationships/image" Target="../media/image86.jp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90.jpg"/><Relationship Id="rId11" Type="http://schemas.openxmlformats.org/officeDocument/2006/relationships/image" Target="../media/image91.jpg"/><Relationship Id="rId12" Type="http://schemas.openxmlformats.org/officeDocument/2006/relationships/image" Target="../media/image9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png"/><Relationship Id="rId11" Type="http://schemas.openxmlformats.org/officeDocument/2006/relationships/image" Target="../media/image102.png"/><Relationship Id="rId12" Type="http://schemas.openxmlformats.org/officeDocument/2006/relationships/image" Target="../media/image103.png"/><Relationship Id="rId13" Type="http://schemas.openxmlformats.org/officeDocument/2006/relationships/image" Target="../media/image104.jpg"/><Relationship Id="rId14" Type="http://schemas.openxmlformats.org/officeDocument/2006/relationships/image" Target="../media/image105.jpg"/><Relationship Id="rId15" Type="http://schemas.openxmlformats.org/officeDocument/2006/relationships/image" Target="../media/image106.jpg"/><Relationship Id="rId16" Type="http://schemas.openxmlformats.org/officeDocument/2006/relationships/image" Target="../media/image10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Relationship Id="rId3" Type="http://schemas.openxmlformats.org/officeDocument/2006/relationships/image" Target="../media/image109.jpg"/><Relationship Id="rId4" Type="http://schemas.openxmlformats.org/officeDocument/2006/relationships/image" Target="../media/image110.jpg"/><Relationship Id="rId5" Type="http://schemas.openxmlformats.org/officeDocument/2006/relationships/image" Target="../media/image111.jpg"/><Relationship Id="rId6" Type="http://schemas.openxmlformats.org/officeDocument/2006/relationships/image" Target="../media/image112.jpg"/><Relationship Id="rId7" Type="http://schemas.openxmlformats.org/officeDocument/2006/relationships/image" Target="../media/image113.jpg"/><Relationship Id="rId8" Type="http://schemas.openxmlformats.org/officeDocument/2006/relationships/image" Target="../media/image114.jpg"/><Relationship Id="rId9" Type="http://schemas.openxmlformats.org/officeDocument/2006/relationships/image" Target="../media/image115.jpg"/><Relationship Id="rId10" Type="http://schemas.openxmlformats.org/officeDocument/2006/relationships/image" Target="../media/image116.jpg"/><Relationship Id="rId11" Type="http://schemas.openxmlformats.org/officeDocument/2006/relationships/image" Target="../media/image11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4599" y="3445254"/>
            <a:ext cx="5189855" cy="891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500"/>
              </a:lnSpc>
            </a:pPr>
            <a:r>
              <a:rPr dirty="0" sz="3250" spc="-80">
                <a:solidFill>
                  <a:srgbClr val="00A9E0"/>
                </a:solidFill>
                <a:latin typeface="Segoe UI Semibold"/>
                <a:cs typeface="Segoe UI Semibold"/>
              </a:rPr>
              <a:t>Additional </a:t>
            </a:r>
            <a:r>
              <a:rPr dirty="0" sz="3250" spc="-75">
                <a:solidFill>
                  <a:srgbClr val="00A9E0"/>
                </a:solidFill>
                <a:latin typeface="Segoe UI Semibold"/>
                <a:cs typeface="Segoe UI Semibold"/>
              </a:rPr>
              <a:t>slides </a:t>
            </a:r>
            <a:r>
              <a:rPr dirty="0" sz="3250" spc="-65">
                <a:solidFill>
                  <a:srgbClr val="00A9E0"/>
                </a:solidFill>
                <a:latin typeface="Segoe UI Semibold"/>
                <a:cs typeface="Segoe UI Semibold"/>
              </a:rPr>
              <a:t>that </a:t>
            </a:r>
            <a:r>
              <a:rPr dirty="0" sz="3250" spc="-60">
                <a:solidFill>
                  <a:srgbClr val="00A9E0"/>
                </a:solidFill>
                <a:latin typeface="Segoe UI Semibold"/>
                <a:cs typeface="Segoe UI Semibold"/>
              </a:rPr>
              <a:t>may</a:t>
            </a:r>
            <a:r>
              <a:rPr dirty="0" sz="3250" spc="-450">
                <a:solidFill>
                  <a:srgbClr val="00A9E0"/>
                </a:solidFill>
                <a:latin typeface="Segoe UI Semibold"/>
                <a:cs typeface="Segoe UI Semibold"/>
              </a:rPr>
              <a:t> </a:t>
            </a:r>
            <a:r>
              <a:rPr dirty="0" sz="3250" spc="-45">
                <a:solidFill>
                  <a:srgbClr val="00A9E0"/>
                </a:solidFill>
                <a:latin typeface="Segoe UI Semibold"/>
                <a:cs typeface="Segoe UI Semibold"/>
              </a:rPr>
              <a:t>be  </a:t>
            </a:r>
            <a:r>
              <a:rPr dirty="0" sz="3250" spc="-75">
                <a:solidFill>
                  <a:srgbClr val="00A9E0"/>
                </a:solidFill>
                <a:latin typeface="Segoe UI Semibold"/>
                <a:cs typeface="Segoe UI Semibold"/>
              </a:rPr>
              <a:t>useful</a:t>
            </a:r>
            <a:endParaRPr sz="325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68623" y="2536951"/>
            <a:ext cx="926591" cy="1155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6211" y="1668779"/>
            <a:ext cx="1309116" cy="2033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84704" y="3310128"/>
            <a:ext cx="423672" cy="399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78379" y="2299207"/>
            <a:ext cx="1008887" cy="1026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5"/>
              <a:t>Your </a:t>
            </a:r>
            <a:r>
              <a:rPr dirty="0" spc="-75"/>
              <a:t>changing </a:t>
            </a:r>
            <a:r>
              <a:rPr dirty="0" spc="-70"/>
              <a:t>income</a:t>
            </a:r>
            <a:r>
              <a:rPr dirty="0" spc="-415"/>
              <a:t> </a:t>
            </a:r>
            <a:r>
              <a:rPr dirty="0" spc="-65"/>
              <a:t>needs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07140" y="6781796"/>
            <a:ext cx="205104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0" b="1">
                <a:latin typeface="Segoe UI"/>
                <a:cs typeface="Segoe UI"/>
              </a:rPr>
              <a:t>28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18303" y="1658111"/>
            <a:ext cx="1120139" cy="20436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16508" y="3622547"/>
            <a:ext cx="7722234" cy="213360"/>
          </a:xfrm>
          <a:custGeom>
            <a:avLst/>
            <a:gdLst/>
            <a:ahLst/>
            <a:cxnLst/>
            <a:rect l="l" t="t" r="r" b="b"/>
            <a:pathLst>
              <a:path w="7722234" h="213360">
                <a:moveTo>
                  <a:pt x="168730" y="58341"/>
                </a:moveTo>
                <a:lnTo>
                  <a:pt x="146093" y="23848"/>
                </a:lnTo>
                <a:lnTo>
                  <a:pt x="108828" y="2912"/>
                </a:lnTo>
                <a:lnTo>
                  <a:pt x="86867" y="0"/>
                </a:lnTo>
                <a:lnTo>
                  <a:pt x="81068" y="181"/>
                </a:lnTo>
                <a:lnTo>
                  <a:pt x="44226" y="10805"/>
                </a:lnTo>
                <a:lnTo>
                  <a:pt x="13533" y="39626"/>
                </a:lnTo>
                <a:lnTo>
                  <a:pt x="181" y="81068"/>
                </a:lnTo>
                <a:lnTo>
                  <a:pt x="0" y="86867"/>
                </a:lnTo>
                <a:lnTo>
                  <a:pt x="12" y="92498"/>
                </a:lnTo>
                <a:lnTo>
                  <a:pt x="12788" y="133435"/>
                </a:lnTo>
                <a:lnTo>
                  <a:pt x="43429" y="162612"/>
                </a:lnTo>
                <a:lnTo>
                  <a:pt x="85343" y="173735"/>
                </a:lnTo>
                <a:lnTo>
                  <a:pt x="86867" y="173688"/>
                </a:lnTo>
                <a:lnTo>
                  <a:pt x="86867" y="57911"/>
                </a:lnTo>
                <a:lnTo>
                  <a:pt x="168730" y="58341"/>
                </a:lnTo>
                <a:close/>
              </a:path>
              <a:path w="7722234" h="213360">
                <a:moveTo>
                  <a:pt x="173735" y="86867"/>
                </a:moveTo>
                <a:lnTo>
                  <a:pt x="86867" y="57911"/>
                </a:lnTo>
                <a:lnTo>
                  <a:pt x="86867" y="115823"/>
                </a:lnTo>
                <a:lnTo>
                  <a:pt x="168618" y="116253"/>
                </a:lnTo>
                <a:lnTo>
                  <a:pt x="169224" y="114629"/>
                </a:lnTo>
                <a:lnTo>
                  <a:pt x="173735" y="86867"/>
                </a:lnTo>
                <a:close/>
              </a:path>
              <a:path w="7722234" h="213360">
                <a:moveTo>
                  <a:pt x="168618" y="116253"/>
                </a:moveTo>
                <a:lnTo>
                  <a:pt x="86867" y="115823"/>
                </a:lnTo>
                <a:lnTo>
                  <a:pt x="86867" y="173688"/>
                </a:lnTo>
                <a:lnTo>
                  <a:pt x="128353" y="162930"/>
                </a:lnTo>
                <a:lnTo>
                  <a:pt x="159752" y="134109"/>
                </a:lnTo>
                <a:lnTo>
                  <a:pt x="168618" y="116253"/>
                </a:lnTo>
                <a:close/>
              </a:path>
              <a:path w="7722234" h="213360">
                <a:moveTo>
                  <a:pt x="170823" y="116264"/>
                </a:moveTo>
                <a:lnTo>
                  <a:pt x="170823" y="109318"/>
                </a:lnTo>
                <a:lnTo>
                  <a:pt x="169224" y="114629"/>
                </a:lnTo>
                <a:lnTo>
                  <a:pt x="168618" y="116253"/>
                </a:lnTo>
                <a:lnTo>
                  <a:pt x="170823" y="116264"/>
                </a:lnTo>
                <a:close/>
              </a:path>
              <a:path w="7722234" h="213360">
                <a:moveTo>
                  <a:pt x="7635239" y="155447"/>
                </a:moveTo>
                <a:lnTo>
                  <a:pt x="7635239" y="97535"/>
                </a:lnTo>
                <a:lnTo>
                  <a:pt x="168730" y="58341"/>
                </a:lnTo>
                <a:lnTo>
                  <a:pt x="169237" y="59692"/>
                </a:lnTo>
                <a:lnTo>
                  <a:pt x="170823" y="64907"/>
                </a:lnTo>
                <a:lnTo>
                  <a:pt x="172079" y="70244"/>
                </a:lnTo>
                <a:lnTo>
                  <a:pt x="172991" y="75692"/>
                </a:lnTo>
                <a:lnTo>
                  <a:pt x="173547" y="81237"/>
                </a:lnTo>
                <a:lnTo>
                  <a:pt x="173735" y="86867"/>
                </a:lnTo>
                <a:lnTo>
                  <a:pt x="173735" y="116279"/>
                </a:lnTo>
                <a:lnTo>
                  <a:pt x="7548371" y="154991"/>
                </a:lnTo>
                <a:lnTo>
                  <a:pt x="7548371" y="124967"/>
                </a:lnTo>
                <a:lnTo>
                  <a:pt x="7548559" y="119337"/>
                </a:lnTo>
                <a:lnTo>
                  <a:pt x="7553133" y="97104"/>
                </a:lnTo>
                <a:lnTo>
                  <a:pt x="7553133" y="154034"/>
                </a:lnTo>
                <a:lnTo>
                  <a:pt x="7553484" y="155018"/>
                </a:lnTo>
                <a:lnTo>
                  <a:pt x="7635239" y="155447"/>
                </a:lnTo>
                <a:close/>
              </a:path>
              <a:path w="7722234" h="213360">
                <a:moveTo>
                  <a:pt x="173735" y="116279"/>
                </a:moveTo>
                <a:lnTo>
                  <a:pt x="173735" y="86867"/>
                </a:lnTo>
                <a:lnTo>
                  <a:pt x="173547" y="92667"/>
                </a:lnTo>
                <a:lnTo>
                  <a:pt x="172990" y="98353"/>
                </a:lnTo>
                <a:lnTo>
                  <a:pt x="172079" y="103900"/>
                </a:lnTo>
                <a:lnTo>
                  <a:pt x="172079" y="116271"/>
                </a:lnTo>
                <a:lnTo>
                  <a:pt x="173735" y="116279"/>
                </a:lnTo>
                <a:close/>
              </a:path>
              <a:path w="7722234" h="213360">
                <a:moveTo>
                  <a:pt x="7553133" y="154034"/>
                </a:moveTo>
                <a:lnTo>
                  <a:pt x="7553133" y="97104"/>
                </a:lnTo>
                <a:lnTo>
                  <a:pt x="7552870" y="97804"/>
                </a:lnTo>
                <a:lnTo>
                  <a:pt x="7548371" y="124967"/>
                </a:lnTo>
                <a:lnTo>
                  <a:pt x="7548552" y="130774"/>
                </a:lnTo>
                <a:lnTo>
                  <a:pt x="7553133" y="154034"/>
                </a:lnTo>
                <a:close/>
              </a:path>
              <a:path w="7722234" h="213360">
                <a:moveTo>
                  <a:pt x="7553484" y="155018"/>
                </a:moveTo>
                <a:lnTo>
                  <a:pt x="7548371" y="124967"/>
                </a:lnTo>
                <a:lnTo>
                  <a:pt x="7548371" y="154991"/>
                </a:lnTo>
                <a:lnTo>
                  <a:pt x="7553484" y="155018"/>
                </a:lnTo>
                <a:close/>
              </a:path>
              <a:path w="7722234" h="213360">
                <a:moveTo>
                  <a:pt x="7722107" y="126491"/>
                </a:moveTo>
                <a:lnTo>
                  <a:pt x="7713748" y="88638"/>
                </a:lnTo>
                <a:lnTo>
                  <a:pt x="7686885" y="56156"/>
                </a:lnTo>
                <a:lnTo>
                  <a:pt x="7646725" y="40341"/>
                </a:lnTo>
                <a:lnTo>
                  <a:pt x="7635239" y="39623"/>
                </a:lnTo>
                <a:lnTo>
                  <a:pt x="7629609" y="39636"/>
                </a:lnTo>
                <a:lnTo>
                  <a:pt x="7588672" y="52412"/>
                </a:lnTo>
                <a:lnTo>
                  <a:pt x="7559495" y="83053"/>
                </a:lnTo>
                <a:lnTo>
                  <a:pt x="7553133" y="97104"/>
                </a:lnTo>
                <a:lnTo>
                  <a:pt x="7635239" y="97535"/>
                </a:lnTo>
                <a:lnTo>
                  <a:pt x="7635239" y="213359"/>
                </a:lnTo>
                <a:lnTo>
                  <a:pt x="7672430" y="205001"/>
                </a:lnTo>
                <a:lnTo>
                  <a:pt x="7705136" y="178137"/>
                </a:lnTo>
                <a:lnTo>
                  <a:pt x="7721363" y="137977"/>
                </a:lnTo>
                <a:lnTo>
                  <a:pt x="7721919" y="132291"/>
                </a:lnTo>
                <a:lnTo>
                  <a:pt x="7722107" y="126491"/>
                </a:lnTo>
                <a:close/>
              </a:path>
              <a:path w="7722234" h="213360">
                <a:moveTo>
                  <a:pt x="7635239" y="213359"/>
                </a:moveTo>
                <a:lnTo>
                  <a:pt x="7635239" y="155447"/>
                </a:lnTo>
                <a:lnTo>
                  <a:pt x="7553484" y="155018"/>
                </a:lnTo>
                <a:lnTo>
                  <a:pt x="7575421" y="189342"/>
                </a:lnTo>
                <a:lnTo>
                  <a:pt x="7612762" y="210441"/>
                </a:lnTo>
                <a:lnTo>
                  <a:pt x="7635239" y="213359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3736" y="2951988"/>
            <a:ext cx="1859279" cy="15148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357616" y="2795016"/>
            <a:ext cx="1389888" cy="1905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25896" y="4186428"/>
            <a:ext cx="179831" cy="172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39028" y="4465320"/>
            <a:ext cx="179831" cy="1722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187440" y="4744211"/>
            <a:ext cx="176784" cy="1722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27191" y="5023103"/>
            <a:ext cx="179831" cy="1706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809488" y="5300471"/>
            <a:ext cx="179831" cy="1722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429755" y="5579364"/>
            <a:ext cx="163068" cy="1722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79235" y="5858255"/>
            <a:ext cx="169163" cy="1706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49923" y="6135623"/>
            <a:ext cx="164592" cy="1722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470903" y="6414515"/>
            <a:ext cx="163068" cy="1722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420611" y="6693407"/>
            <a:ext cx="167639" cy="1722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011669" y="3857150"/>
            <a:ext cx="2282190" cy="3074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4154" marR="217804" indent="55880">
              <a:lnSpc>
                <a:spcPct val="101699"/>
              </a:lnSpc>
            </a:pPr>
            <a:r>
              <a:rPr dirty="0" sz="1800" spc="5" b="1">
                <a:solidFill>
                  <a:srgbClr val="A83D05"/>
                </a:solidFill>
                <a:latin typeface="Segoe UI"/>
                <a:cs typeface="Segoe UI"/>
              </a:rPr>
              <a:t>In retirement  </a:t>
            </a:r>
            <a:r>
              <a:rPr dirty="0" sz="1800" spc="10">
                <a:solidFill>
                  <a:srgbClr val="323B40"/>
                </a:solidFill>
                <a:latin typeface="Segoe UI"/>
                <a:cs typeface="Segoe UI"/>
              </a:rPr>
              <a:t>Holidays </a:t>
            </a:r>
            <a:r>
              <a:rPr dirty="0" sz="1800" spc="5">
                <a:solidFill>
                  <a:srgbClr val="323B40"/>
                </a:solidFill>
                <a:latin typeface="Segoe UI"/>
                <a:cs typeface="Segoe UI"/>
              </a:rPr>
              <a:t>/ travel  </a:t>
            </a:r>
            <a:r>
              <a:rPr dirty="0" sz="1800" spc="15">
                <a:solidFill>
                  <a:srgbClr val="323B40"/>
                </a:solidFill>
                <a:latin typeface="Segoe UI"/>
                <a:cs typeface="Segoe UI"/>
              </a:rPr>
              <a:t>Supporting</a:t>
            </a:r>
            <a:r>
              <a:rPr dirty="0" sz="1800" spc="-7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10">
                <a:solidFill>
                  <a:srgbClr val="323B40"/>
                </a:solidFill>
                <a:latin typeface="Segoe UI"/>
                <a:cs typeface="Segoe UI"/>
              </a:rPr>
              <a:t>family</a:t>
            </a:r>
            <a:endParaRPr sz="1800">
              <a:latin typeface="Segoe UI"/>
              <a:cs typeface="Segoe UI"/>
            </a:endParaRPr>
          </a:p>
          <a:p>
            <a:pPr marL="12700" marR="5080" indent="458470">
              <a:lnSpc>
                <a:spcPts val="2200"/>
              </a:lnSpc>
              <a:spcBef>
                <a:spcPts val="60"/>
              </a:spcBef>
            </a:pPr>
            <a:r>
              <a:rPr dirty="0" sz="1800" spc="5">
                <a:solidFill>
                  <a:srgbClr val="323B40"/>
                </a:solidFill>
                <a:latin typeface="Segoe UI"/>
                <a:cs typeface="Segoe UI"/>
              </a:rPr>
              <a:t>Health needs  Utility bills / insurance  </a:t>
            </a:r>
            <a:r>
              <a:rPr dirty="0" sz="1800">
                <a:solidFill>
                  <a:srgbClr val="323B40"/>
                </a:solidFill>
                <a:latin typeface="Segoe UI"/>
                <a:cs typeface="Segoe UI"/>
              </a:rPr>
              <a:t>Recreation </a:t>
            </a:r>
            <a:r>
              <a:rPr dirty="0" sz="1800" spc="15">
                <a:solidFill>
                  <a:srgbClr val="323B40"/>
                </a:solidFill>
                <a:latin typeface="Segoe UI"/>
                <a:cs typeface="Segoe UI"/>
              </a:rPr>
              <a:t>&amp;</a:t>
            </a:r>
            <a:r>
              <a:rPr dirty="0" sz="1800" spc="-6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5">
                <a:solidFill>
                  <a:srgbClr val="323B40"/>
                </a:solidFill>
                <a:latin typeface="Segoe UI"/>
                <a:cs typeface="Segoe UI"/>
              </a:rPr>
              <a:t>culture</a:t>
            </a:r>
            <a:endParaRPr sz="1800">
              <a:latin typeface="Segoe UI"/>
              <a:cs typeface="Segoe UI"/>
            </a:endParaRPr>
          </a:p>
          <a:p>
            <a:pPr marL="713105">
              <a:lnSpc>
                <a:spcPts val="2105"/>
              </a:lnSpc>
            </a:pPr>
            <a:r>
              <a:rPr dirty="0" sz="1800" spc="10">
                <a:solidFill>
                  <a:srgbClr val="323B40"/>
                </a:solidFill>
                <a:latin typeface="Segoe UI"/>
                <a:cs typeface="Segoe UI"/>
              </a:rPr>
              <a:t>Housing</a:t>
            </a:r>
            <a:endParaRPr sz="1800">
              <a:latin typeface="Segoe UI"/>
              <a:cs typeface="Segoe UI"/>
            </a:endParaRPr>
          </a:p>
          <a:p>
            <a:pPr algn="ctr" marL="364490" marR="356235">
              <a:lnSpc>
                <a:spcPct val="101499"/>
              </a:lnSpc>
            </a:pPr>
            <a:r>
              <a:rPr dirty="0" sz="1800" spc="5">
                <a:solidFill>
                  <a:srgbClr val="323B40"/>
                </a:solidFill>
                <a:latin typeface="Segoe UI"/>
                <a:cs typeface="Segoe UI"/>
              </a:rPr>
              <a:t>Food </a:t>
            </a:r>
            <a:r>
              <a:rPr dirty="0" sz="1800" spc="10">
                <a:solidFill>
                  <a:srgbClr val="323B40"/>
                </a:solidFill>
                <a:latin typeface="Segoe UI"/>
                <a:cs typeface="Segoe UI"/>
              </a:rPr>
              <a:t>and</a:t>
            </a:r>
            <a:r>
              <a:rPr dirty="0" sz="1800" spc="-6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10">
                <a:solidFill>
                  <a:srgbClr val="323B40"/>
                </a:solidFill>
                <a:latin typeface="Segoe UI"/>
                <a:cs typeface="Segoe UI"/>
              </a:rPr>
              <a:t>drink  Commuting  Savings  Clothing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15995" y="4186428"/>
            <a:ext cx="176784" cy="1722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34055" y="4465320"/>
            <a:ext cx="179831" cy="1722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717292" y="4744211"/>
            <a:ext cx="176784" cy="1722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667000" y="5023103"/>
            <a:ext cx="176784" cy="1706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054095" y="5300471"/>
            <a:ext cx="176784" cy="1722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546604" y="5579364"/>
            <a:ext cx="181355" cy="1722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613660" y="5858255"/>
            <a:ext cx="175260" cy="1706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833116" y="6135623"/>
            <a:ext cx="181355" cy="1722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08376" y="6414515"/>
            <a:ext cx="176784" cy="1722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107435" y="6693407"/>
            <a:ext cx="164592" cy="1722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2780790" y="3861814"/>
            <a:ext cx="1864360" cy="3069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5" b="1">
                <a:solidFill>
                  <a:srgbClr val="A83D05"/>
                </a:solidFill>
                <a:latin typeface="Segoe UI"/>
                <a:cs typeface="Segoe UI"/>
              </a:rPr>
              <a:t>When</a:t>
            </a:r>
            <a:r>
              <a:rPr dirty="0" sz="1800" spc="-50" b="1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800" spc="5" b="1">
                <a:solidFill>
                  <a:srgbClr val="A83D05"/>
                </a:solidFill>
                <a:latin typeface="Segoe UI"/>
                <a:cs typeface="Segoe UI"/>
              </a:rPr>
              <a:t>working</a:t>
            </a:r>
            <a:endParaRPr sz="1800">
              <a:latin typeface="Segoe UI"/>
              <a:cs typeface="Segoe UI"/>
            </a:endParaRPr>
          </a:p>
          <a:p>
            <a:pPr algn="ctr" marL="179705" marR="123189" indent="-1905">
              <a:lnSpc>
                <a:spcPct val="101499"/>
              </a:lnSpc>
            </a:pPr>
            <a:r>
              <a:rPr dirty="0" sz="1800" spc="10">
                <a:solidFill>
                  <a:srgbClr val="323B40"/>
                </a:solidFill>
                <a:latin typeface="Segoe UI"/>
                <a:cs typeface="Segoe UI"/>
              </a:rPr>
              <a:t>Housing  </a:t>
            </a:r>
            <a:r>
              <a:rPr dirty="0" sz="1800" spc="5">
                <a:solidFill>
                  <a:srgbClr val="323B40"/>
                </a:solidFill>
                <a:latin typeface="Segoe UI"/>
                <a:cs typeface="Segoe UI"/>
              </a:rPr>
              <a:t>Raising </a:t>
            </a:r>
            <a:r>
              <a:rPr dirty="0" sz="1800" spc="10">
                <a:solidFill>
                  <a:srgbClr val="323B40"/>
                </a:solidFill>
                <a:latin typeface="Segoe UI"/>
                <a:cs typeface="Segoe UI"/>
              </a:rPr>
              <a:t>family  Entertainment  </a:t>
            </a:r>
            <a:r>
              <a:rPr dirty="0" sz="1800" spc="5">
                <a:solidFill>
                  <a:srgbClr val="323B40"/>
                </a:solidFill>
                <a:latin typeface="Segoe UI"/>
                <a:cs typeface="Segoe UI"/>
              </a:rPr>
              <a:t>Food </a:t>
            </a:r>
            <a:r>
              <a:rPr dirty="0" sz="1800" spc="10">
                <a:solidFill>
                  <a:srgbClr val="323B40"/>
                </a:solidFill>
                <a:latin typeface="Segoe UI"/>
                <a:cs typeface="Segoe UI"/>
              </a:rPr>
              <a:t>and</a:t>
            </a:r>
            <a:r>
              <a:rPr dirty="0" sz="1800" spc="-6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10">
                <a:solidFill>
                  <a:srgbClr val="323B40"/>
                </a:solidFill>
                <a:latin typeface="Segoe UI"/>
                <a:cs typeface="Segoe UI"/>
              </a:rPr>
              <a:t>drink  Savings</a:t>
            </a:r>
            <a:endParaRPr sz="1800">
              <a:latin typeface="Segoe UI"/>
              <a:cs typeface="Segoe UI"/>
            </a:endParaRPr>
          </a:p>
          <a:p>
            <a:pPr algn="ctr" marL="62865" marR="5080">
              <a:lnSpc>
                <a:spcPts val="2200"/>
              </a:lnSpc>
              <a:spcBef>
                <a:spcPts val="60"/>
              </a:spcBef>
            </a:pPr>
            <a:r>
              <a:rPr dirty="0" sz="1800" spc="5">
                <a:solidFill>
                  <a:srgbClr val="323B40"/>
                </a:solidFill>
                <a:latin typeface="Segoe UI"/>
                <a:cs typeface="Segoe UI"/>
              </a:rPr>
              <a:t>Utility /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5">
                <a:solidFill>
                  <a:srgbClr val="323B40"/>
                </a:solidFill>
                <a:latin typeface="Segoe UI"/>
                <a:cs typeface="Segoe UI"/>
              </a:rPr>
              <a:t>insurance  </a:t>
            </a:r>
            <a:r>
              <a:rPr dirty="0" sz="1800" spc="10">
                <a:solidFill>
                  <a:srgbClr val="323B40"/>
                </a:solidFill>
                <a:latin typeface="Segoe UI"/>
                <a:cs typeface="Segoe UI"/>
              </a:rPr>
              <a:t>Holidays </a:t>
            </a:r>
            <a:r>
              <a:rPr dirty="0" sz="1800" spc="5">
                <a:solidFill>
                  <a:srgbClr val="323B40"/>
                </a:solidFill>
                <a:latin typeface="Segoe UI"/>
                <a:cs typeface="Segoe UI"/>
              </a:rPr>
              <a:t>/ travel  </a:t>
            </a:r>
            <a:r>
              <a:rPr dirty="0" sz="1800" spc="10">
                <a:solidFill>
                  <a:srgbClr val="323B40"/>
                </a:solidFill>
                <a:latin typeface="Segoe UI"/>
                <a:cs typeface="Segoe UI"/>
              </a:rPr>
              <a:t>Commuting  Clothing</a:t>
            </a:r>
            <a:endParaRPr sz="1800">
              <a:latin typeface="Segoe UI"/>
              <a:cs typeface="Segoe UI"/>
            </a:endParaRPr>
          </a:p>
          <a:p>
            <a:pPr algn="ctr" marL="48895">
              <a:lnSpc>
                <a:spcPts val="2105"/>
              </a:lnSpc>
            </a:pPr>
            <a:r>
              <a:rPr dirty="0" sz="1800" spc="5">
                <a:solidFill>
                  <a:srgbClr val="323B40"/>
                </a:solidFill>
                <a:latin typeface="Segoe UI"/>
                <a:cs typeface="Segoe UI"/>
              </a:rPr>
              <a:t>Health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298691" y="2537205"/>
            <a:ext cx="1705355" cy="101218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404604" y="598931"/>
            <a:ext cx="437387" cy="4236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">
              <a:lnSpc>
                <a:spcPct val="100000"/>
              </a:lnSpc>
            </a:pPr>
            <a:r>
              <a:rPr dirty="0" spc="-50"/>
              <a:t>Why </a:t>
            </a:r>
            <a:r>
              <a:rPr dirty="0" spc="-60"/>
              <a:t>join </a:t>
            </a:r>
            <a:r>
              <a:rPr dirty="0" spc="-55"/>
              <a:t>the </a:t>
            </a:r>
            <a:r>
              <a:rPr dirty="0" spc="-70"/>
              <a:t>pension</a:t>
            </a:r>
            <a:r>
              <a:rPr dirty="0" spc="-610"/>
              <a:t> </a:t>
            </a:r>
            <a:r>
              <a:rPr dirty="0" spc="-70"/>
              <a:t>scheme?</a:t>
            </a:r>
          </a:p>
        </p:txBody>
      </p:sp>
      <p:sp>
        <p:nvSpPr>
          <p:cNvPr id="3" name="object 3"/>
          <p:cNvSpPr/>
          <p:nvPr/>
        </p:nvSpPr>
        <p:spPr>
          <a:xfrm>
            <a:off x="1479823" y="2052547"/>
            <a:ext cx="3468585" cy="1202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83407" y="5000244"/>
            <a:ext cx="673735" cy="431800"/>
          </a:xfrm>
          <a:custGeom>
            <a:avLst/>
            <a:gdLst/>
            <a:ahLst/>
            <a:cxnLst/>
            <a:rect l="l" t="t" r="r" b="b"/>
            <a:pathLst>
              <a:path w="673735" h="431800">
                <a:moveTo>
                  <a:pt x="673607" y="214883"/>
                </a:moveTo>
                <a:lnTo>
                  <a:pt x="504443" y="214883"/>
                </a:lnTo>
                <a:lnTo>
                  <a:pt x="504443" y="0"/>
                </a:lnTo>
                <a:lnTo>
                  <a:pt x="169163" y="0"/>
                </a:lnTo>
                <a:lnTo>
                  <a:pt x="169163" y="214883"/>
                </a:lnTo>
                <a:lnTo>
                  <a:pt x="0" y="214883"/>
                </a:lnTo>
                <a:lnTo>
                  <a:pt x="336803" y="431291"/>
                </a:lnTo>
                <a:lnTo>
                  <a:pt x="673607" y="214883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62072" y="4994147"/>
            <a:ext cx="716280" cy="445134"/>
          </a:xfrm>
          <a:custGeom>
            <a:avLst/>
            <a:gdLst/>
            <a:ahLst/>
            <a:cxnLst/>
            <a:rect l="l" t="t" r="r" b="b"/>
            <a:pathLst>
              <a:path w="716279" h="445135">
                <a:moveTo>
                  <a:pt x="190499" y="214883"/>
                </a:moveTo>
                <a:lnTo>
                  <a:pt x="0" y="214883"/>
                </a:lnTo>
                <a:lnTo>
                  <a:pt x="21337" y="228594"/>
                </a:lnTo>
                <a:lnTo>
                  <a:pt x="25907" y="216407"/>
                </a:lnTo>
                <a:lnTo>
                  <a:pt x="44930" y="228599"/>
                </a:lnTo>
                <a:lnTo>
                  <a:pt x="182879" y="228599"/>
                </a:lnTo>
                <a:lnTo>
                  <a:pt x="182879" y="220979"/>
                </a:lnTo>
                <a:lnTo>
                  <a:pt x="190499" y="214883"/>
                </a:lnTo>
                <a:close/>
              </a:path>
              <a:path w="716279" h="445135">
                <a:moveTo>
                  <a:pt x="44930" y="228599"/>
                </a:moveTo>
                <a:lnTo>
                  <a:pt x="25907" y="216407"/>
                </a:lnTo>
                <a:lnTo>
                  <a:pt x="21337" y="228594"/>
                </a:lnTo>
                <a:lnTo>
                  <a:pt x="44930" y="228599"/>
                </a:lnTo>
                <a:close/>
              </a:path>
              <a:path w="716279" h="445135">
                <a:moveTo>
                  <a:pt x="358139" y="429338"/>
                </a:moveTo>
                <a:lnTo>
                  <a:pt x="44930" y="228599"/>
                </a:lnTo>
                <a:lnTo>
                  <a:pt x="21346" y="228599"/>
                </a:lnTo>
                <a:lnTo>
                  <a:pt x="355091" y="443049"/>
                </a:lnTo>
                <a:lnTo>
                  <a:pt x="355091" y="431291"/>
                </a:lnTo>
                <a:lnTo>
                  <a:pt x="358139" y="429338"/>
                </a:lnTo>
                <a:close/>
              </a:path>
              <a:path w="716279" h="445135">
                <a:moveTo>
                  <a:pt x="531875" y="214883"/>
                </a:moveTo>
                <a:lnTo>
                  <a:pt x="531875" y="0"/>
                </a:lnTo>
                <a:lnTo>
                  <a:pt x="182879" y="0"/>
                </a:lnTo>
                <a:lnTo>
                  <a:pt x="182879" y="214883"/>
                </a:lnTo>
                <a:lnTo>
                  <a:pt x="190499" y="214883"/>
                </a:lnTo>
                <a:lnTo>
                  <a:pt x="190499" y="12191"/>
                </a:lnTo>
                <a:lnTo>
                  <a:pt x="196595" y="6095"/>
                </a:lnTo>
                <a:lnTo>
                  <a:pt x="196595" y="12191"/>
                </a:lnTo>
                <a:lnTo>
                  <a:pt x="519683" y="12191"/>
                </a:lnTo>
                <a:lnTo>
                  <a:pt x="519683" y="6095"/>
                </a:lnTo>
                <a:lnTo>
                  <a:pt x="525779" y="12191"/>
                </a:lnTo>
                <a:lnTo>
                  <a:pt x="525779" y="214883"/>
                </a:lnTo>
                <a:lnTo>
                  <a:pt x="531875" y="214883"/>
                </a:lnTo>
                <a:close/>
              </a:path>
              <a:path w="716279" h="445135">
                <a:moveTo>
                  <a:pt x="196595" y="228599"/>
                </a:moveTo>
                <a:lnTo>
                  <a:pt x="196595" y="12191"/>
                </a:lnTo>
                <a:lnTo>
                  <a:pt x="190499" y="12191"/>
                </a:lnTo>
                <a:lnTo>
                  <a:pt x="190499" y="214883"/>
                </a:lnTo>
                <a:lnTo>
                  <a:pt x="182879" y="220979"/>
                </a:lnTo>
                <a:lnTo>
                  <a:pt x="182879" y="228599"/>
                </a:lnTo>
                <a:lnTo>
                  <a:pt x="196595" y="228599"/>
                </a:lnTo>
                <a:close/>
              </a:path>
              <a:path w="716279" h="445135">
                <a:moveTo>
                  <a:pt x="196595" y="12191"/>
                </a:moveTo>
                <a:lnTo>
                  <a:pt x="196595" y="6095"/>
                </a:lnTo>
                <a:lnTo>
                  <a:pt x="190499" y="12191"/>
                </a:lnTo>
                <a:lnTo>
                  <a:pt x="196595" y="12191"/>
                </a:lnTo>
                <a:close/>
              </a:path>
              <a:path w="716279" h="445135">
                <a:moveTo>
                  <a:pt x="361187" y="431291"/>
                </a:moveTo>
                <a:lnTo>
                  <a:pt x="358139" y="429338"/>
                </a:lnTo>
                <a:lnTo>
                  <a:pt x="355091" y="431291"/>
                </a:lnTo>
                <a:lnTo>
                  <a:pt x="361187" y="431291"/>
                </a:lnTo>
                <a:close/>
              </a:path>
              <a:path w="716279" h="445135">
                <a:moveTo>
                  <a:pt x="361187" y="443049"/>
                </a:moveTo>
                <a:lnTo>
                  <a:pt x="361187" y="431291"/>
                </a:lnTo>
                <a:lnTo>
                  <a:pt x="355091" y="431291"/>
                </a:lnTo>
                <a:lnTo>
                  <a:pt x="355091" y="443049"/>
                </a:lnTo>
                <a:lnTo>
                  <a:pt x="358139" y="445007"/>
                </a:lnTo>
                <a:lnTo>
                  <a:pt x="361187" y="443049"/>
                </a:lnTo>
                <a:close/>
              </a:path>
              <a:path w="716279" h="445135">
                <a:moveTo>
                  <a:pt x="694933" y="228599"/>
                </a:moveTo>
                <a:lnTo>
                  <a:pt x="671349" y="228599"/>
                </a:lnTo>
                <a:lnTo>
                  <a:pt x="358139" y="429338"/>
                </a:lnTo>
                <a:lnTo>
                  <a:pt x="361187" y="431291"/>
                </a:lnTo>
                <a:lnTo>
                  <a:pt x="361187" y="443049"/>
                </a:lnTo>
                <a:lnTo>
                  <a:pt x="694933" y="228599"/>
                </a:lnTo>
                <a:close/>
              </a:path>
              <a:path w="716279" h="445135">
                <a:moveTo>
                  <a:pt x="525779" y="12191"/>
                </a:moveTo>
                <a:lnTo>
                  <a:pt x="519683" y="6095"/>
                </a:lnTo>
                <a:lnTo>
                  <a:pt x="519683" y="12191"/>
                </a:lnTo>
                <a:lnTo>
                  <a:pt x="525779" y="12191"/>
                </a:lnTo>
                <a:close/>
              </a:path>
              <a:path w="716279" h="445135">
                <a:moveTo>
                  <a:pt x="531875" y="228599"/>
                </a:moveTo>
                <a:lnTo>
                  <a:pt x="531875" y="220979"/>
                </a:lnTo>
                <a:lnTo>
                  <a:pt x="525779" y="214883"/>
                </a:lnTo>
                <a:lnTo>
                  <a:pt x="525779" y="12191"/>
                </a:lnTo>
                <a:lnTo>
                  <a:pt x="519683" y="12191"/>
                </a:lnTo>
                <a:lnTo>
                  <a:pt x="519683" y="228599"/>
                </a:lnTo>
                <a:lnTo>
                  <a:pt x="531875" y="228599"/>
                </a:lnTo>
                <a:close/>
              </a:path>
              <a:path w="716279" h="445135">
                <a:moveTo>
                  <a:pt x="716279" y="214883"/>
                </a:moveTo>
                <a:lnTo>
                  <a:pt x="525779" y="214883"/>
                </a:lnTo>
                <a:lnTo>
                  <a:pt x="531875" y="220979"/>
                </a:lnTo>
                <a:lnTo>
                  <a:pt x="531875" y="228599"/>
                </a:lnTo>
                <a:lnTo>
                  <a:pt x="671349" y="228599"/>
                </a:lnTo>
                <a:lnTo>
                  <a:pt x="690371" y="216407"/>
                </a:lnTo>
                <a:lnTo>
                  <a:pt x="694942" y="228594"/>
                </a:lnTo>
                <a:lnTo>
                  <a:pt x="716279" y="214883"/>
                </a:lnTo>
                <a:close/>
              </a:path>
              <a:path w="716279" h="445135">
                <a:moveTo>
                  <a:pt x="694942" y="228594"/>
                </a:moveTo>
                <a:lnTo>
                  <a:pt x="690371" y="216407"/>
                </a:lnTo>
                <a:lnTo>
                  <a:pt x="671349" y="228599"/>
                </a:lnTo>
                <a:lnTo>
                  <a:pt x="694942" y="2285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54199" y="5391279"/>
            <a:ext cx="2727960" cy="690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7490" marR="5080" indent="-225425">
              <a:lnSpc>
                <a:spcPct val="101400"/>
              </a:lnSpc>
            </a:pPr>
            <a:r>
              <a:rPr dirty="0" sz="2200" spc="10" b="1">
                <a:solidFill>
                  <a:srgbClr val="323B40"/>
                </a:solidFill>
                <a:latin typeface="Segoe UI"/>
                <a:cs typeface="Segoe UI"/>
              </a:rPr>
              <a:t>Security for you</a:t>
            </a:r>
            <a:r>
              <a:rPr dirty="0" sz="2200" spc="-35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15" b="1">
                <a:solidFill>
                  <a:srgbClr val="323B40"/>
                </a:solidFill>
                <a:latin typeface="Segoe UI"/>
                <a:cs typeface="Segoe UI"/>
              </a:rPr>
              <a:t>and  </a:t>
            </a:r>
            <a:r>
              <a:rPr dirty="0" sz="2200" spc="10" b="1">
                <a:solidFill>
                  <a:srgbClr val="323B40"/>
                </a:solidFill>
                <a:latin typeface="Segoe UI"/>
                <a:cs typeface="Segoe UI"/>
              </a:rPr>
              <a:t>your</a:t>
            </a:r>
            <a:r>
              <a:rPr dirty="0" sz="2200" spc="-70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15" b="1">
                <a:solidFill>
                  <a:srgbClr val="323B40"/>
                </a:solidFill>
                <a:latin typeface="Segoe UI"/>
                <a:cs typeface="Segoe UI"/>
              </a:rPr>
              <a:t>dependents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7559" y="2802710"/>
            <a:ext cx="1630045" cy="1383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7804" marR="812165" indent="-205740">
              <a:lnSpc>
                <a:spcPct val="101299"/>
              </a:lnSpc>
            </a:pPr>
            <a:r>
              <a:rPr dirty="0" sz="1500" spc="5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dirty="0" sz="1500" spc="1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dirty="0" sz="1500" spc="10">
                <a:solidFill>
                  <a:srgbClr val="FFFFFF"/>
                </a:solidFill>
                <a:latin typeface="Segoe UI"/>
                <a:cs typeface="Segoe UI"/>
              </a:rPr>
              <a:t>pl</a:t>
            </a:r>
            <a:r>
              <a:rPr dirty="0" sz="1500" spc="5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dirty="0" sz="1500" spc="-1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dirty="0" sz="1500" spc="5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dirty="0" sz="1500" spc="5">
                <a:solidFill>
                  <a:srgbClr val="FFFFFF"/>
                </a:solidFill>
                <a:latin typeface="Segoe UI"/>
                <a:cs typeface="Segoe UI"/>
              </a:rPr>
              <a:t>r  </a:t>
            </a:r>
            <a:r>
              <a:rPr dirty="0" sz="1500" spc="5">
                <a:solidFill>
                  <a:srgbClr val="FFFFFF"/>
                </a:solidFill>
                <a:latin typeface="Segoe UI"/>
                <a:cs typeface="Segoe UI"/>
              </a:rPr>
              <a:t>pays</a:t>
            </a:r>
            <a:endParaRPr sz="15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935990" marR="5080" indent="95885">
              <a:lnSpc>
                <a:spcPct val="101299"/>
              </a:lnSpc>
              <a:spcBef>
                <a:spcPts val="5"/>
              </a:spcBef>
            </a:pPr>
            <a:r>
              <a:rPr dirty="0" sz="1500" spc="10">
                <a:solidFill>
                  <a:srgbClr val="FFFFFF"/>
                </a:solidFill>
                <a:latin typeface="Segoe UI"/>
                <a:cs typeface="Segoe UI"/>
              </a:rPr>
              <a:t>Other  </a:t>
            </a:r>
            <a:r>
              <a:rPr dirty="0" sz="1500" spc="1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dirty="0" sz="1500" spc="5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dirty="0" sz="1500" spc="1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dirty="0" sz="1500" spc="5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dirty="0" sz="1500" spc="5">
                <a:solidFill>
                  <a:srgbClr val="FFFFFF"/>
                </a:solidFill>
                <a:latin typeface="Segoe UI"/>
                <a:cs typeface="Segoe UI"/>
              </a:rPr>
              <a:t>fi</a:t>
            </a:r>
            <a:r>
              <a:rPr dirty="0" sz="150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dirty="0" sz="1500" spc="1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62958" y="2510103"/>
            <a:ext cx="708660" cy="474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05740">
              <a:lnSpc>
                <a:spcPct val="101299"/>
              </a:lnSpc>
            </a:pPr>
            <a:r>
              <a:rPr dirty="0" sz="1500" spc="-40">
                <a:solidFill>
                  <a:srgbClr val="FFFFFF"/>
                </a:solidFill>
                <a:latin typeface="Segoe UI"/>
                <a:cs typeface="Segoe UI"/>
              </a:rPr>
              <a:t>Tax  </a:t>
            </a:r>
            <a:r>
              <a:rPr dirty="0" sz="1500" spc="5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dirty="0" sz="1500" spc="5">
                <a:solidFill>
                  <a:srgbClr val="FFFFFF"/>
                </a:solidFill>
                <a:latin typeface="Segoe UI"/>
                <a:cs typeface="Segoe UI"/>
              </a:rPr>
              <a:t>ffici</a:t>
            </a:r>
            <a:r>
              <a:rPr dirty="0" sz="1500" spc="5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dirty="0" sz="1500" spc="10">
                <a:solidFill>
                  <a:srgbClr val="FFFFFF"/>
                </a:solidFill>
                <a:latin typeface="Segoe UI"/>
                <a:cs typeface="Segoe UI"/>
              </a:rPr>
              <a:t>nt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37823" y="1905147"/>
            <a:ext cx="3764472" cy="300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35023" y="1900427"/>
            <a:ext cx="3764279" cy="3017520"/>
          </a:xfrm>
          <a:custGeom>
            <a:avLst/>
            <a:gdLst/>
            <a:ahLst/>
            <a:cxnLst/>
            <a:rect l="l" t="t" r="r" b="b"/>
            <a:pathLst>
              <a:path w="3764279" h="3017520">
                <a:moveTo>
                  <a:pt x="3749039" y="678179"/>
                </a:moveTo>
                <a:lnTo>
                  <a:pt x="3749039" y="649223"/>
                </a:lnTo>
                <a:lnTo>
                  <a:pt x="3733799" y="611123"/>
                </a:lnTo>
                <a:lnTo>
                  <a:pt x="3703319" y="573023"/>
                </a:lnTo>
                <a:lnTo>
                  <a:pt x="3688079" y="536447"/>
                </a:lnTo>
                <a:lnTo>
                  <a:pt x="3657599" y="499871"/>
                </a:lnTo>
                <a:lnTo>
                  <a:pt x="3627119" y="464819"/>
                </a:lnTo>
                <a:lnTo>
                  <a:pt x="3535679" y="397763"/>
                </a:lnTo>
                <a:lnTo>
                  <a:pt x="3489959" y="365759"/>
                </a:lnTo>
                <a:lnTo>
                  <a:pt x="3398519" y="304799"/>
                </a:lnTo>
                <a:lnTo>
                  <a:pt x="3337559" y="275843"/>
                </a:lnTo>
                <a:lnTo>
                  <a:pt x="3276599" y="248411"/>
                </a:lnTo>
                <a:lnTo>
                  <a:pt x="3215639" y="222503"/>
                </a:lnTo>
                <a:lnTo>
                  <a:pt x="3154679" y="198119"/>
                </a:lnTo>
                <a:lnTo>
                  <a:pt x="3078479" y="173735"/>
                </a:lnTo>
                <a:lnTo>
                  <a:pt x="3017519" y="150875"/>
                </a:lnTo>
                <a:lnTo>
                  <a:pt x="2941319" y="129539"/>
                </a:lnTo>
                <a:lnTo>
                  <a:pt x="2865119" y="109727"/>
                </a:lnTo>
                <a:lnTo>
                  <a:pt x="2621279" y="60959"/>
                </a:lnTo>
                <a:lnTo>
                  <a:pt x="2529839" y="47243"/>
                </a:lnTo>
                <a:lnTo>
                  <a:pt x="2453639" y="35051"/>
                </a:lnTo>
                <a:lnTo>
                  <a:pt x="2362199" y="24383"/>
                </a:lnTo>
                <a:lnTo>
                  <a:pt x="2270759" y="15239"/>
                </a:lnTo>
                <a:lnTo>
                  <a:pt x="2179319" y="9143"/>
                </a:lnTo>
                <a:lnTo>
                  <a:pt x="2087879" y="4571"/>
                </a:lnTo>
                <a:lnTo>
                  <a:pt x="1996439" y="1523"/>
                </a:lnTo>
                <a:lnTo>
                  <a:pt x="1904999" y="0"/>
                </a:lnTo>
                <a:lnTo>
                  <a:pt x="1813559" y="0"/>
                </a:lnTo>
                <a:lnTo>
                  <a:pt x="1615439" y="6095"/>
                </a:lnTo>
                <a:lnTo>
                  <a:pt x="1432559" y="21335"/>
                </a:lnTo>
                <a:lnTo>
                  <a:pt x="1249679" y="42671"/>
                </a:lnTo>
                <a:lnTo>
                  <a:pt x="1158239" y="56387"/>
                </a:lnTo>
                <a:lnTo>
                  <a:pt x="1066799" y="71627"/>
                </a:lnTo>
                <a:lnTo>
                  <a:pt x="990599" y="88391"/>
                </a:lnTo>
                <a:lnTo>
                  <a:pt x="914399" y="106679"/>
                </a:lnTo>
                <a:lnTo>
                  <a:pt x="761999" y="146303"/>
                </a:lnTo>
                <a:lnTo>
                  <a:pt x="685799" y="169163"/>
                </a:lnTo>
                <a:lnTo>
                  <a:pt x="624839" y="193547"/>
                </a:lnTo>
                <a:lnTo>
                  <a:pt x="548639" y="217931"/>
                </a:lnTo>
                <a:lnTo>
                  <a:pt x="487679" y="243839"/>
                </a:lnTo>
                <a:lnTo>
                  <a:pt x="426719" y="271271"/>
                </a:lnTo>
                <a:lnTo>
                  <a:pt x="380999" y="300227"/>
                </a:lnTo>
                <a:lnTo>
                  <a:pt x="320039" y="329183"/>
                </a:lnTo>
                <a:lnTo>
                  <a:pt x="228599" y="390143"/>
                </a:lnTo>
                <a:lnTo>
                  <a:pt x="182879" y="423671"/>
                </a:lnTo>
                <a:lnTo>
                  <a:pt x="152399" y="455675"/>
                </a:lnTo>
                <a:lnTo>
                  <a:pt x="106679" y="490727"/>
                </a:lnTo>
                <a:lnTo>
                  <a:pt x="76199" y="524255"/>
                </a:lnTo>
                <a:lnTo>
                  <a:pt x="60959" y="560831"/>
                </a:lnTo>
                <a:lnTo>
                  <a:pt x="30479" y="595883"/>
                </a:lnTo>
                <a:lnTo>
                  <a:pt x="0" y="669035"/>
                </a:lnTo>
                <a:lnTo>
                  <a:pt x="0" y="708659"/>
                </a:lnTo>
                <a:lnTo>
                  <a:pt x="45719" y="598931"/>
                </a:lnTo>
                <a:lnTo>
                  <a:pt x="60959" y="563879"/>
                </a:lnTo>
                <a:lnTo>
                  <a:pt x="121919" y="493775"/>
                </a:lnTo>
                <a:lnTo>
                  <a:pt x="121919" y="495299"/>
                </a:lnTo>
                <a:lnTo>
                  <a:pt x="152399" y="460247"/>
                </a:lnTo>
                <a:lnTo>
                  <a:pt x="182879" y="428243"/>
                </a:lnTo>
                <a:lnTo>
                  <a:pt x="274319" y="364235"/>
                </a:lnTo>
                <a:lnTo>
                  <a:pt x="320039" y="333755"/>
                </a:lnTo>
                <a:lnTo>
                  <a:pt x="320039" y="335279"/>
                </a:lnTo>
                <a:lnTo>
                  <a:pt x="380999" y="304799"/>
                </a:lnTo>
                <a:lnTo>
                  <a:pt x="426719" y="277367"/>
                </a:lnTo>
                <a:lnTo>
                  <a:pt x="487679" y="249935"/>
                </a:lnTo>
                <a:lnTo>
                  <a:pt x="548639" y="224027"/>
                </a:lnTo>
                <a:lnTo>
                  <a:pt x="624839" y="198119"/>
                </a:lnTo>
                <a:lnTo>
                  <a:pt x="624839" y="199643"/>
                </a:lnTo>
                <a:lnTo>
                  <a:pt x="685799" y="175259"/>
                </a:lnTo>
                <a:lnTo>
                  <a:pt x="761999" y="152399"/>
                </a:lnTo>
                <a:lnTo>
                  <a:pt x="914399" y="112775"/>
                </a:lnTo>
                <a:lnTo>
                  <a:pt x="990599" y="94487"/>
                </a:lnTo>
                <a:lnTo>
                  <a:pt x="1082039" y="77723"/>
                </a:lnTo>
                <a:lnTo>
                  <a:pt x="1158239" y="62483"/>
                </a:lnTo>
                <a:lnTo>
                  <a:pt x="1249679" y="48767"/>
                </a:lnTo>
                <a:lnTo>
                  <a:pt x="1432559" y="27431"/>
                </a:lnTo>
                <a:lnTo>
                  <a:pt x="1523999" y="19811"/>
                </a:lnTo>
                <a:lnTo>
                  <a:pt x="1615439" y="13715"/>
                </a:lnTo>
                <a:lnTo>
                  <a:pt x="1706879" y="9143"/>
                </a:lnTo>
                <a:lnTo>
                  <a:pt x="1813559" y="6095"/>
                </a:lnTo>
                <a:lnTo>
                  <a:pt x="1904999" y="6095"/>
                </a:lnTo>
                <a:lnTo>
                  <a:pt x="1996439" y="7619"/>
                </a:lnTo>
                <a:lnTo>
                  <a:pt x="2087879" y="10667"/>
                </a:lnTo>
                <a:lnTo>
                  <a:pt x="2179319" y="15239"/>
                </a:lnTo>
                <a:lnTo>
                  <a:pt x="2362199" y="30479"/>
                </a:lnTo>
                <a:lnTo>
                  <a:pt x="2453639" y="41147"/>
                </a:lnTo>
                <a:lnTo>
                  <a:pt x="2529839" y="53339"/>
                </a:lnTo>
                <a:lnTo>
                  <a:pt x="2621279" y="67055"/>
                </a:lnTo>
                <a:lnTo>
                  <a:pt x="2697479" y="82295"/>
                </a:lnTo>
                <a:lnTo>
                  <a:pt x="2788919" y="99059"/>
                </a:lnTo>
                <a:lnTo>
                  <a:pt x="2941319" y="135635"/>
                </a:lnTo>
                <a:lnTo>
                  <a:pt x="3017519" y="156971"/>
                </a:lnTo>
                <a:lnTo>
                  <a:pt x="3078479" y="179831"/>
                </a:lnTo>
                <a:lnTo>
                  <a:pt x="3154679" y="204215"/>
                </a:lnTo>
                <a:lnTo>
                  <a:pt x="3154679" y="202691"/>
                </a:lnTo>
                <a:lnTo>
                  <a:pt x="3276599" y="254507"/>
                </a:lnTo>
                <a:lnTo>
                  <a:pt x="3337559" y="281939"/>
                </a:lnTo>
                <a:lnTo>
                  <a:pt x="3398519" y="310895"/>
                </a:lnTo>
                <a:lnTo>
                  <a:pt x="3398519" y="318515"/>
                </a:lnTo>
                <a:lnTo>
                  <a:pt x="3444239" y="341375"/>
                </a:lnTo>
                <a:lnTo>
                  <a:pt x="3444239" y="339851"/>
                </a:lnTo>
                <a:lnTo>
                  <a:pt x="3581399" y="435863"/>
                </a:lnTo>
                <a:lnTo>
                  <a:pt x="3611879" y="469391"/>
                </a:lnTo>
                <a:lnTo>
                  <a:pt x="3642359" y="504443"/>
                </a:lnTo>
                <a:lnTo>
                  <a:pt x="3703319" y="577595"/>
                </a:lnTo>
                <a:lnTo>
                  <a:pt x="3703319" y="576071"/>
                </a:lnTo>
                <a:lnTo>
                  <a:pt x="3733799" y="652271"/>
                </a:lnTo>
                <a:lnTo>
                  <a:pt x="3749039" y="678179"/>
                </a:lnTo>
                <a:close/>
              </a:path>
              <a:path w="3764279" h="3017520">
                <a:moveTo>
                  <a:pt x="1417319" y="2860547"/>
                </a:moveTo>
                <a:lnTo>
                  <a:pt x="1417319" y="2849879"/>
                </a:lnTo>
                <a:lnTo>
                  <a:pt x="15239" y="858011"/>
                </a:lnTo>
                <a:lnTo>
                  <a:pt x="15239" y="859535"/>
                </a:lnTo>
                <a:lnTo>
                  <a:pt x="0" y="821435"/>
                </a:lnTo>
                <a:lnTo>
                  <a:pt x="0" y="822959"/>
                </a:lnTo>
                <a:lnTo>
                  <a:pt x="15239" y="861059"/>
                </a:lnTo>
                <a:lnTo>
                  <a:pt x="1402079" y="2854451"/>
                </a:lnTo>
                <a:lnTo>
                  <a:pt x="1402079" y="2852927"/>
                </a:lnTo>
                <a:lnTo>
                  <a:pt x="1417319" y="2860547"/>
                </a:lnTo>
                <a:close/>
              </a:path>
              <a:path w="3764279" h="3017520">
                <a:moveTo>
                  <a:pt x="152399" y="786383"/>
                </a:moveTo>
                <a:lnTo>
                  <a:pt x="152399" y="723899"/>
                </a:lnTo>
                <a:lnTo>
                  <a:pt x="137159" y="755903"/>
                </a:lnTo>
                <a:lnTo>
                  <a:pt x="152399" y="786383"/>
                </a:lnTo>
                <a:close/>
              </a:path>
              <a:path w="3764279" h="3017520">
                <a:moveTo>
                  <a:pt x="3611879" y="725423"/>
                </a:moveTo>
                <a:lnTo>
                  <a:pt x="3611879" y="723899"/>
                </a:lnTo>
                <a:lnTo>
                  <a:pt x="3596639" y="693419"/>
                </a:lnTo>
                <a:lnTo>
                  <a:pt x="3596639" y="662939"/>
                </a:lnTo>
                <a:lnTo>
                  <a:pt x="3581399" y="632459"/>
                </a:lnTo>
                <a:lnTo>
                  <a:pt x="3550919" y="603503"/>
                </a:lnTo>
                <a:lnTo>
                  <a:pt x="3535679" y="574547"/>
                </a:lnTo>
                <a:lnTo>
                  <a:pt x="3505199" y="545591"/>
                </a:lnTo>
                <a:lnTo>
                  <a:pt x="3474719" y="518159"/>
                </a:lnTo>
                <a:lnTo>
                  <a:pt x="3444239" y="492251"/>
                </a:lnTo>
                <a:lnTo>
                  <a:pt x="3398519" y="466343"/>
                </a:lnTo>
                <a:lnTo>
                  <a:pt x="3368039" y="440435"/>
                </a:lnTo>
                <a:lnTo>
                  <a:pt x="3322319" y="416051"/>
                </a:lnTo>
                <a:lnTo>
                  <a:pt x="3261359" y="391667"/>
                </a:lnTo>
                <a:lnTo>
                  <a:pt x="3215639" y="368807"/>
                </a:lnTo>
                <a:lnTo>
                  <a:pt x="3154679" y="347471"/>
                </a:lnTo>
                <a:lnTo>
                  <a:pt x="3108959" y="326135"/>
                </a:lnTo>
                <a:lnTo>
                  <a:pt x="3047999" y="306323"/>
                </a:lnTo>
                <a:lnTo>
                  <a:pt x="2987039" y="288035"/>
                </a:lnTo>
                <a:lnTo>
                  <a:pt x="2910839" y="269747"/>
                </a:lnTo>
                <a:lnTo>
                  <a:pt x="2849879" y="252983"/>
                </a:lnTo>
                <a:lnTo>
                  <a:pt x="2697479" y="222503"/>
                </a:lnTo>
                <a:lnTo>
                  <a:pt x="2636519" y="208787"/>
                </a:lnTo>
                <a:lnTo>
                  <a:pt x="2560319" y="196595"/>
                </a:lnTo>
                <a:lnTo>
                  <a:pt x="2468879" y="185927"/>
                </a:lnTo>
                <a:lnTo>
                  <a:pt x="2392679" y="176783"/>
                </a:lnTo>
                <a:lnTo>
                  <a:pt x="2316479" y="169163"/>
                </a:lnTo>
                <a:lnTo>
                  <a:pt x="2225039" y="161543"/>
                </a:lnTo>
                <a:lnTo>
                  <a:pt x="2057399" y="152399"/>
                </a:lnTo>
                <a:lnTo>
                  <a:pt x="1874519" y="149351"/>
                </a:lnTo>
                <a:lnTo>
                  <a:pt x="1783079" y="150875"/>
                </a:lnTo>
                <a:lnTo>
                  <a:pt x="1706879" y="152399"/>
                </a:lnTo>
                <a:lnTo>
                  <a:pt x="1523999" y="161543"/>
                </a:lnTo>
                <a:lnTo>
                  <a:pt x="1447799" y="169163"/>
                </a:lnTo>
                <a:lnTo>
                  <a:pt x="1356359" y="176783"/>
                </a:lnTo>
                <a:lnTo>
                  <a:pt x="1280159" y="185927"/>
                </a:lnTo>
                <a:lnTo>
                  <a:pt x="1203959" y="196595"/>
                </a:lnTo>
                <a:lnTo>
                  <a:pt x="1127759" y="208787"/>
                </a:lnTo>
                <a:lnTo>
                  <a:pt x="1051559" y="222503"/>
                </a:lnTo>
                <a:lnTo>
                  <a:pt x="975359" y="237743"/>
                </a:lnTo>
                <a:lnTo>
                  <a:pt x="914399" y="252983"/>
                </a:lnTo>
                <a:lnTo>
                  <a:pt x="838199" y="269747"/>
                </a:lnTo>
                <a:lnTo>
                  <a:pt x="716279" y="306323"/>
                </a:lnTo>
                <a:lnTo>
                  <a:pt x="655319" y="326135"/>
                </a:lnTo>
                <a:lnTo>
                  <a:pt x="533399" y="368807"/>
                </a:lnTo>
                <a:lnTo>
                  <a:pt x="487679" y="391667"/>
                </a:lnTo>
                <a:lnTo>
                  <a:pt x="396239" y="440435"/>
                </a:lnTo>
                <a:lnTo>
                  <a:pt x="350519" y="466343"/>
                </a:lnTo>
                <a:lnTo>
                  <a:pt x="320039" y="492251"/>
                </a:lnTo>
                <a:lnTo>
                  <a:pt x="274319" y="518159"/>
                </a:lnTo>
                <a:lnTo>
                  <a:pt x="243839" y="545591"/>
                </a:lnTo>
                <a:lnTo>
                  <a:pt x="228599" y="574547"/>
                </a:lnTo>
                <a:lnTo>
                  <a:pt x="198119" y="603503"/>
                </a:lnTo>
                <a:lnTo>
                  <a:pt x="182879" y="632459"/>
                </a:lnTo>
                <a:lnTo>
                  <a:pt x="152399" y="693419"/>
                </a:lnTo>
                <a:lnTo>
                  <a:pt x="152399" y="694943"/>
                </a:lnTo>
                <a:lnTo>
                  <a:pt x="167639" y="664463"/>
                </a:lnTo>
                <a:lnTo>
                  <a:pt x="167639" y="665987"/>
                </a:lnTo>
                <a:lnTo>
                  <a:pt x="182879" y="635507"/>
                </a:lnTo>
                <a:lnTo>
                  <a:pt x="198119" y="606551"/>
                </a:lnTo>
                <a:lnTo>
                  <a:pt x="228599" y="579119"/>
                </a:lnTo>
                <a:lnTo>
                  <a:pt x="259079" y="550163"/>
                </a:lnTo>
                <a:lnTo>
                  <a:pt x="289559" y="522731"/>
                </a:lnTo>
                <a:lnTo>
                  <a:pt x="289559" y="524255"/>
                </a:lnTo>
                <a:lnTo>
                  <a:pt x="320039" y="496823"/>
                </a:lnTo>
                <a:lnTo>
                  <a:pt x="350519" y="470915"/>
                </a:lnTo>
                <a:lnTo>
                  <a:pt x="487679" y="397763"/>
                </a:lnTo>
                <a:lnTo>
                  <a:pt x="548639" y="374903"/>
                </a:lnTo>
                <a:lnTo>
                  <a:pt x="594359" y="353567"/>
                </a:lnTo>
                <a:lnTo>
                  <a:pt x="655319" y="332231"/>
                </a:lnTo>
                <a:lnTo>
                  <a:pt x="716279" y="312419"/>
                </a:lnTo>
                <a:lnTo>
                  <a:pt x="838199" y="275843"/>
                </a:lnTo>
                <a:lnTo>
                  <a:pt x="914399" y="259079"/>
                </a:lnTo>
                <a:lnTo>
                  <a:pt x="975359" y="243839"/>
                </a:lnTo>
                <a:lnTo>
                  <a:pt x="1051559" y="228599"/>
                </a:lnTo>
                <a:lnTo>
                  <a:pt x="1203959" y="204215"/>
                </a:lnTo>
                <a:lnTo>
                  <a:pt x="1356359" y="182879"/>
                </a:lnTo>
                <a:lnTo>
                  <a:pt x="1447799" y="175259"/>
                </a:lnTo>
                <a:lnTo>
                  <a:pt x="1523999" y="169163"/>
                </a:lnTo>
                <a:lnTo>
                  <a:pt x="1706879" y="160019"/>
                </a:lnTo>
                <a:lnTo>
                  <a:pt x="1783079" y="156971"/>
                </a:lnTo>
                <a:lnTo>
                  <a:pt x="1965959" y="156971"/>
                </a:lnTo>
                <a:lnTo>
                  <a:pt x="2057399" y="160019"/>
                </a:lnTo>
                <a:lnTo>
                  <a:pt x="2225039" y="169163"/>
                </a:lnTo>
                <a:lnTo>
                  <a:pt x="2316479" y="175259"/>
                </a:lnTo>
                <a:lnTo>
                  <a:pt x="2392679" y="182879"/>
                </a:lnTo>
                <a:lnTo>
                  <a:pt x="2545079" y="204215"/>
                </a:lnTo>
                <a:lnTo>
                  <a:pt x="2697479" y="228599"/>
                </a:lnTo>
                <a:lnTo>
                  <a:pt x="2849879" y="259079"/>
                </a:lnTo>
                <a:lnTo>
                  <a:pt x="2910839" y="275843"/>
                </a:lnTo>
                <a:lnTo>
                  <a:pt x="2971799" y="294131"/>
                </a:lnTo>
                <a:lnTo>
                  <a:pt x="3047999" y="312419"/>
                </a:lnTo>
                <a:lnTo>
                  <a:pt x="3108959" y="332231"/>
                </a:lnTo>
                <a:lnTo>
                  <a:pt x="3154679" y="353567"/>
                </a:lnTo>
                <a:lnTo>
                  <a:pt x="3215639" y="374903"/>
                </a:lnTo>
                <a:lnTo>
                  <a:pt x="3261359" y="397763"/>
                </a:lnTo>
                <a:lnTo>
                  <a:pt x="3398519" y="470915"/>
                </a:lnTo>
                <a:lnTo>
                  <a:pt x="3444239" y="496823"/>
                </a:lnTo>
                <a:lnTo>
                  <a:pt x="3474719" y="524255"/>
                </a:lnTo>
                <a:lnTo>
                  <a:pt x="3474719" y="522731"/>
                </a:lnTo>
                <a:lnTo>
                  <a:pt x="3505199" y="550163"/>
                </a:lnTo>
                <a:lnTo>
                  <a:pt x="3535679" y="579119"/>
                </a:lnTo>
                <a:lnTo>
                  <a:pt x="3566159" y="635507"/>
                </a:lnTo>
                <a:lnTo>
                  <a:pt x="3581399" y="665987"/>
                </a:lnTo>
                <a:lnTo>
                  <a:pt x="3581399" y="664463"/>
                </a:lnTo>
                <a:lnTo>
                  <a:pt x="3611879" y="725423"/>
                </a:lnTo>
                <a:close/>
              </a:path>
              <a:path w="3764279" h="3017520">
                <a:moveTo>
                  <a:pt x="3596639" y="848867"/>
                </a:moveTo>
                <a:lnTo>
                  <a:pt x="3596639" y="815339"/>
                </a:lnTo>
                <a:lnTo>
                  <a:pt x="3581399" y="845819"/>
                </a:lnTo>
                <a:lnTo>
                  <a:pt x="3535679" y="932687"/>
                </a:lnTo>
                <a:lnTo>
                  <a:pt x="3474719" y="987551"/>
                </a:lnTo>
                <a:lnTo>
                  <a:pt x="3444239" y="1013459"/>
                </a:lnTo>
                <a:lnTo>
                  <a:pt x="3352799" y="1065275"/>
                </a:lnTo>
                <a:lnTo>
                  <a:pt x="3307079" y="1089659"/>
                </a:lnTo>
                <a:lnTo>
                  <a:pt x="3215639" y="1135379"/>
                </a:lnTo>
                <a:lnTo>
                  <a:pt x="3154679" y="1156715"/>
                </a:lnTo>
                <a:lnTo>
                  <a:pt x="3108959" y="1178051"/>
                </a:lnTo>
                <a:lnTo>
                  <a:pt x="3047999" y="1197863"/>
                </a:lnTo>
                <a:lnTo>
                  <a:pt x="2971799" y="1217675"/>
                </a:lnTo>
                <a:lnTo>
                  <a:pt x="2849879" y="1251203"/>
                </a:lnTo>
                <a:lnTo>
                  <a:pt x="2773679" y="1267967"/>
                </a:lnTo>
                <a:lnTo>
                  <a:pt x="2621279" y="1295399"/>
                </a:lnTo>
                <a:lnTo>
                  <a:pt x="2545079" y="1307591"/>
                </a:lnTo>
                <a:lnTo>
                  <a:pt x="2468879" y="1318259"/>
                </a:lnTo>
                <a:lnTo>
                  <a:pt x="2392679" y="1327403"/>
                </a:lnTo>
                <a:lnTo>
                  <a:pt x="2316479" y="1335023"/>
                </a:lnTo>
                <a:lnTo>
                  <a:pt x="2225039" y="1342643"/>
                </a:lnTo>
                <a:lnTo>
                  <a:pt x="2057399" y="1351787"/>
                </a:lnTo>
                <a:lnTo>
                  <a:pt x="1874519" y="1354835"/>
                </a:lnTo>
                <a:lnTo>
                  <a:pt x="1706879" y="1351787"/>
                </a:lnTo>
                <a:lnTo>
                  <a:pt x="1523999" y="1342643"/>
                </a:lnTo>
                <a:lnTo>
                  <a:pt x="1447799" y="1335023"/>
                </a:lnTo>
                <a:lnTo>
                  <a:pt x="1356359" y="1327403"/>
                </a:lnTo>
                <a:lnTo>
                  <a:pt x="1280159" y="1318259"/>
                </a:lnTo>
                <a:lnTo>
                  <a:pt x="1203959" y="1307591"/>
                </a:lnTo>
                <a:lnTo>
                  <a:pt x="1127759" y="1295399"/>
                </a:lnTo>
                <a:lnTo>
                  <a:pt x="975359" y="1267967"/>
                </a:lnTo>
                <a:lnTo>
                  <a:pt x="914399" y="1251203"/>
                </a:lnTo>
                <a:lnTo>
                  <a:pt x="838199" y="1234439"/>
                </a:lnTo>
                <a:lnTo>
                  <a:pt x="777239" y="1217675"/>
                </a:lnTo>
                <a:lnTo>
                  <a:pt x="655319" y="1178051"/>
                </a:lnTo>
                <a:lnTo>
                  <a:pt x="594359" y="1156715"/>
                </a:lnTo>
                <a:lnTo>
                  <a:pt x="548639" y="1135379"/>
                </a:lnTo>
                <a:lnTo>
                  <a:pt x="487679" y="1112519"/>
                </a:lnTo>
                <a:lnTo>
                  <a:pt x="441959" y="1089659"/>
                </a:lnTo>
                <a:lnTo>
                  <a:pt x="396239" y="1065275"/>
                </a:lnTo>
                <a:lnTo>
                  <a:pt x="350519" y="1039367"/>
                </a:lnTo>
                <a:lnTo>
                  <a:pt x="289559" y="987551"/>
                </a:lnTo>
                <a:lnTo>
                  <a:pt x="228599" y="932687"/>
                </a:lnTo>
                <a:lnTo>
                  <a:pt x="198119" y="903731"/>
                </a:lnTo>
                <a:lnTo>
                  <a:pt x="167639" y="845819"/>
                </a:lnTo>
                <a:lnTo>
                  <a:pt x="152399" y="815339"/>
                </a:lnTo>
                <a:lnTo>
                  <a:pt x="152399" y="818387"/>
                </a:lnTo>
                <a:lnTo>
                  <a:pt x="167639" y="848867"/>
                </a:lnTo>
                <a:lnTo>
                  <a:pt x="182879" y="877823"/>
                </a:lnTo>
                <a:lnTo>
                  <a:pt x="198119" y="908303"/>
                </a:lnTo>
                <a:lnTo>
                  <a:pt x="228599" y="937259"/>
                </a:lnTo>
                <a:lnTo>
                  <a:pt x="243839" y="964691"/>
                </a:lnTo>
                <a:lnTo>
                  <a:pt x="274319" y="992123"/>
                </a:lnTo>
                <a:lnTo>
                  <a:pt x="320039" y="1019555"/>
                </a:lnTo>
                <a:lnTo>
                  <a:pt x="350519" y="1045463"/>
                </a:lnTo>
                <a:lnTo>
                  <a:pt x="396239" y="1071371"/>
                </a:lnTo>
                <a:lnTo>
                  <a:pt x="441959" y="1095755"/>
                </a:lnTo>
                <a:lnTo>
                  <a:pt x="533399" y="1141475"/>
                </a:lnTo>
                <a:lnTo>
                  <a:pt x="655319" y="1184147"/>
                </a:lnTo>
                <a:lnTo>
                  <a:pt x="777239" y="1223771"/>
                </a:lnTo>
                <a:lnTo>
                  <a:pt x="838199" y="1240535"/>
                </a:lnTo>
                <a:lnTo>
                  <a:pt x="914399" y="1258823"/>
                </a:lnTo>
                <a:lnTo>
                  <a:pt x="975359" y="1274063"/>
                </a:lnTo>
                <a:lnTo>
                  <a:pt x="1127759" y="1301495"/>
                </a:lnTo>
                <a:lnTo>
                  <a:pt x="1203959" y="1313687"/>
                </a:lnTo>
                <a:lnTo>
                  <a:pt x="1280159" y="1324355"/>
                </a:lnTo>
                <a:lnTo>
                  <a:pt x="1356359" y="1333499"/>
                </a:lnTo>
                <a:lnTo>
                  <a:pt x="1447799" y="1342643"/>
                </a:lnTo>
                <a:lnTo>
                  <a:pt x="1523999" y="1348739"/>
                </a:lnTo>
                <a:lnTo>
                  <a:pt x="1706879" y="1357883"/>
                </a:lnTo>
                <a:lnTo>
                  <a:pt x="1783079" y="1360931"/>
                </a:lnTo>
                <a:lnTo>
                  <a:pt x="1965959" y="1360931"/>
                </a:lnTo>
                <a:lnTo>
                  <a:pt x="2057399" y="1357883"/>
                </a:lnTo>
                <a:lnTo>
                  <a:pt x="2225039" y="1348739"/>
                </a:lnTo>
                <a:lnTo>
                  <a:pt x="2316479" y="1342643"/>
                </a:lnTo>
                <a:lnTo>
                  <a:pt x="2468879" y="1324355"/>
                </a:lnTo>
                <a:lnTo>
                  <a:pt x="2560319" y="1313687"/>
                </a:lnTo>
                <a:lnTo>
                  <a:pt x="2636519" y="1301495"/>
                </a:lnTo>
                <a:lnTo>
                  <a:pt x="2697479" y="1287779"/>
                </a:lnTo>
                <a:lnTo>
                  <a:pt x="2773679" y="1274063"/>
                </a:lnTo>
                <a:lnTo>
                  <a:pt x="2849879" y="1258823"/>
                </a:lnTo>
                <a:lnTo>
                  <a:pt x="2910839" y="1240535"/>
                </a:lnTo>
                <a:lnTo>
                  <a:pt x="2987039" y="1223771"/>
                </a:lnTo>
                <a:lnTo>
                  <a:pt x="3108959" y="1184147"/>
                </a:lnTo>
                <a:lnTo>
                  <a:pt x="3154679" y="1162811"/>
                </a:lnTo>
                <a:lnTo>
                  <a:pt x="3215639" y="1141475"/>
                </a:lnTo>
                <a:lnTo>
                  <a:pt x="3261359" y="1118615"/>
                </a:lnTo>
                <a:lnTo>
                  <a:pt x="3322319" y="1095755"/>
                </a:lnTo>
                <a:lnTo>
                  <a:pt x="3368039" y="1071371"/>
                </a:lnTo>
                <a:lnTo>
                  <a:pt x="3398519" y="1045463"/>
                </a:lnTo>
                <a:lnTo>
                  <a:pt x="3444239" y="1019555"/>
                </a:lnTo>
                <a:lnTo>
                  <a:pt x="3535679" y="937259"/>
                </a:lnTo>
                <a:lnTo>
                  <a:pt x="3550919" y="908303"/>
                </a:lnTo>
                <a:lnTo>
                  <a:pt x="3581399" y="877823"/>
                </a:lnTo>
                <a:lnTo>
                  <a:pt x="3596639" y="848867"/>
                </a:lnTo>
                <a:close/>
              </a:path>
              <a:path w="3764279" h="3017520">
                <a:moveTo>
                  <a:pt x="1463039" y="2913887"/>
                </a:moveTo>
                <a:lnTo>
                  <a:pt x="1463039" y="2907791"/>
                </a:lnTo>
                <a:lnTo>
                  <a:pt x="1447799" y="2901695"/>
                </a:lnTo>
                <a:lnTo>
                  <a:pt x="1432559" y="2887979"/>
                </a:lnTo>
                <a:lnTo>
                  <a:pt x="1432559" y="2880359"/>
                </a:lnTo>
                <a:lnTo>
                  <a:pt x="1417319" y="2865119"/>
                </a:lnTo>
                <a:lnTo>
                  <a:pt x="1417319" y="2877311"/>
                </a:lnTo>
                <a:lnTo>
                  <a:pt x="1432559" y="2892551"/>
                </a:lnTo>
                <a:lnTo>
                  <a:pt x="1447799" y="2906267"/>
                </a:lnTo>
                <a:lnTo>
                  <a:pt x="1463039" y="2913887"/>
                </a:lnTo>
                <a:close/>
              </a:path>
              <a:path w="3764279" h="3017520">
                <a:moveTo>
                  <a:pt x="1466849" y="2916935"/>
                </a:moveTo>
                <a:lnTo>
                  <a:pt x="1463039" y="2913887"/>
                </a:lnTo>
                <a:lnTo>
                  <a:pt x="1463039" y="2915411"/>
                </a:lnTo>
                <a:lnTo>
                  <a:pt x="1466849" y="2916935"/>
                </a:lnTo>
                <a:close/>
              </a:path>
              <a:path w="3764279" h="3017520">
                <a:moveTo>
                  <a:pt x="1554479" y="2956559"/>
                </a:moveTo>
                <a:lnTo>
                  <a:pt x="1523999" y="2945891"/>
                </a:lnTo>
                <a:lnTo>
                  <a:pt x="1508759" y="2939795"/>
                </a:lnTo>
                <a:lnTo>
                  <a:pt x="1478279" y="2921507"/>
                </a:lnTo>
                <a:lnTo>
                  <a:pt x="1466849" y="2916935"/>
                </a:lnTo>
                <a:lnTo>
                  <a:pt x="1478279" y="2926079"/>
                </a:lnTo>
                <a:lnTo>
                  <a:pt x="1478279" y="2933699"/>
                </a:lnTo>
                <a:lnTo>
                  <a:pt x="1508759" y="2945891"/>
                </a:lnTo>
                <a:lnTo>
                  <a:pt x="1523999" y="2950463"/>
                </a:lnTo>
                <a:lnTo>
                  <a:pt x="1539239" y="2962655"/>
                </a:lnTo>
                <a:lnTo>
                  <a:pt x="1539239" y="2956559"/>
                </a:lnTo>
                <a:lnTo>
                  <a:pt x="1554479" y="2956559"/>
                </a:lnTo>
                <a:close/>
              </a:path>
              <a:path w="3764279" h="3017520">
                <a:moveTo>
                  <a:pt x="2301239" y="2916935"/>
                </a:moveTo>
                <a:lnTo>
                  <a:pt x="2301239" y="2903219"/>
                </a:lnTo>
                <a:lnTo>
                  <a:pt x="2285999" y="2912363"/>
                </a:lnTo>
                <a:lnTo>
                  <a:pt x="2285999" y="2919983"/>
                </a:lnTo>
                <a:lnTo>
                  <a:pt x="2240279" y="2942843"/>
                </a:lnTo>
                <a:lnTo>
                  <a:pt x="2164079" y="2973323"/>
                </a:lnTo>
                <a:lnTo>
                  <a:pt x="2148839" y="2977895"/>
                </a:lnTo>
                <a:lnTo>
                  <a:pt x="2118359" y="2983991"/>
                </a:lnTo>
                <a:lnTo>
                  <a:pt x="2103119" y="2988563"/>
                </a:lnTo>
                <a:lnTo>
                  <a:pt x="2042159" y="2999231"/>
                </a:lnTo>
                <a:lnTo>
                  <a:pt x="1996439" y="3005327"/>
                </a:lnTo>
                <a:lnTo>
                  <a:pt x="1950719" y="3008375"/>
                </a:lnTo>
                <a:lnTo>
                  <a:pt x="1859279" y="3011423"/>
                </a:lnTo>
                <a:lnTo>
                  <a:pt x="1813559" y="3009899"/>
                </a:lnTo>
                <a:lnTo>
                  <a:pt x="1767839" y="3006851"/>
                </a:lnTo>
                <a:lnTo>
                  <a:pt x="1706879" y="2997707"/>
                </a:lnTo>
                <a:lnTo>
                  <a:pt x="1661159" y="2991611"/>
                </a:lnTo>
                <a:lnTo>
                  <a:pt x="1630679" y="2983991"/>
                </a:lnTo>
                <a:lnTo>
                  <a:pt x="1539239" y="2956559"/>
                </a:lnTo>
                <a:lnTo>
                  <a:pt x="1539239" y="2962655"/>
                </a:lnTo>
                <a:lnTo>
                  <a:pt x="1630679" y="2990087"/>
                </a:lnTo>
                <a:lnTo>
                  <a:pt x="1661159" y="2997707"/>
                </a:lnTo>
                <a:lnTo>
                  <a:pt x="1706879" y="3003803"/>
                </a:lnTo>
                <a:lnTo>
                  <a:pt x="1767839" y="3012947"/>
                </a:lnTo>
                <a:lnTo>
                  <a:pt x="1813559" y="3015995"/>
                </a:lnTo>
                <a:lnTo>
                  <a:pt x="1859279" y="3017519"/>
                </a:lnTo>
                <a:lnTo>
                  <a:pt x="1904999" y="3017519"/>
                </a:lnTo>
                <a:lnTo>
                  <a:pt x="1996439" y="3011423"/>
                </a:lnTo>
                <a:lnTo>
                  <a:pt x="2042159" y="3005327"/>
                </a:lnTo>
                <a:lnTo>
                  <a:pt x="2087879" y="2997707"/>
                </a:lnTo>
                <a:lnTo>
                  <a:pt x="2118359" y="2990087"/>
                </a:lnTo>
                <a:lnTo>
                  <a:pt x="2148839" y="2983991"/>
                </a:lnTo>
                <a:lnTo>
                  <a:pt x="2164079" y="2979419"/>
                </a:lnTo>
                <a:lnTo>
                  <a:pt x="2225039" y="2955035"/>
                </a:lnTo>
                <a:lnTo>
                  <a:pt x="2240279" y="2947415"/>
                </a:lnTo>
                <a:lnTo>
                  <a:pt x="2255519" y="2941319"/>
                </a:lnTo>
                <a:lnTo>
                  <a:pt x="2285999" y="2926079"/>
                </a:lnTo>
                <a:lnTo>
                  <a:pt x="2301239" y="2916935"/>
                </a:lnTo>
                <a:close/>
              </a:path>
              <a:path w="3764279" h="3017520">
                <a:moveTo>
                  <a:pt x="2327030" y="2881180"/>
                </a:moveTo>
                <a:lnTo>
                  <a:pt x="2316479" y="2886455"/>
                </a:lnTo>
                <a:lnTo>
                  <a:pt x="2316479" y="2895599"/>
                </a:lnTo>
                <a:lnTo>
                  <a:pt x="2301239" y="2904743"/>
                </a:lnTo>
                <a:lnTo>
                  <a:pt x="2301239" y="2909315"/>
                </a:lnTo>
                <a:lnTo>
                  <a:pt x="2316479" y="2900171"/>
                </a:lnTo>
                <a:lnTo>
                  <a:pt x="2327030" y="2881180"/>
                </a:lnTo>
                <a:close/>
              </a:path>
              <a:path w="3764279" h="3017520">
                <a:moveTo>
                  <a:pt x="2331719" y="2878835"/>
                </a:moveTo>
                <a:lnTo>
                  <a:pt x="2331719" y="2872739"/>
                </a:lnTo>
                <a:lnTo>
                  <a:pt x="2327030" y="2881180"/>
                </a:lnTo>
                <a:lnTo>
                  <a:pt x="2331719" y="2878835"/>
                </a:lnTo>
                <a:close/>
              </a:path>
              <a:path w="3764279" h="3017520">
                <a:moveTo>
                  <a:pt x="3749039" y="861059"/>
                </a:moveTo>
                <a:lnTo>
                  <a:pt x="3749039" y="833627"/>
                </a:lnTo>
                <a:lnTo>
                  <a:pt x="3733799" y="859535"/>
                </a:lnTo>
                <a:lnTo>
                  <a:pt x="3733799" y="858011"/>
                </a:lnTo>
                <a:lnTo>
                  <a:pt x="2346959" y="2849879"/>
                </a:lnTo>
                <a:lnTo>
                  <a:pt x="2331719" y="2860547"/>
                </a:lnTo>
                <a:lnTo>
                  <a:pt x="2331719" y="2872739"/>
                </a:lnTo>
                <a:lnTo>
                  <a:pt x="2346959" y="2863595"/>
                </a:lnTo>
                <a:lnTo>
                  <a:pt x="2346959" y="2854451"/>
                </a:lnTo>
                <a:lnTo>
                  <a:pt x="3749039" y="861059"/>
                </a:lnTo>
                <a:close/>
              </a:path>
              <a:path w="3764279" h="3017520">
                <a:moveTo>
                  <a:pt x="3398519" y="318515"/>
                </a:moveTo>
                <a:lnTo>
                  <a:pt x="3398519" y="310895"/>
                </a:lnTo>
                <a:lnTo>
                  <a:pt x="3383279" y="310895"/>
                </a:lnTo>
                <a:lnTo>
                  <a:pt x="3398519" y="318515"/>
                </a:lnTo>
                <a:close/>
              </a:path>
              <a:path w="3764279" h="3017520">
                <a:moveTo>
                  <a:pt x="3611879" y="786383"/>
                </a:moveTo>
                <a:lnTo>
                  <a:pt x="3596639" y="816863"/>
                </a:lnTo>
                <a:lnTo>
                  <a:pt x="3596639" y="818387"/>
                </a:lnTo>
                <a:lnTo>
                  <a:pt x="3611879" y="786383"/>
                </a:lnTo>
                <a:close/>
              </a:path>
              <a:path w="3764279" h="3017520">
                <a:moveTo>
                  <a:pt x="3764279" y="755903"/>
                </a:moveTo>
                <a:lnTo>
                  <a:pt x="3764279" y="702563"/>
                </a:lnTo>
                <a:lnTo>
                  <a:pt x="3749039" y="676655"/>
                </a:lnTo>
                <a:lnTo>
                  <a:pt x="3749039" y="729995"/>
                </a:lnTo>
                <a:lnTo>
                  <a:pt x="3764279" y="755903"/>
                </a:lnTo>
                <a:close/>
              </a:path>
              <a:path w="3764279" h="3017520">
                <a:moveTo>
                  <a:pt x="3764279" y="809243"/>
                </a:moveTo>
                <a:lnTo>
                  <a:pt x="3764279" y="755903"/>
                </a:lnTo>
                <a:lnTo>
                  <a:pt x="3749039" y="781811"/>
                </a:lnTo>
                <a:lnTo>
                  <a:pt x="3749039" y="835151"/>
                </a:lnTo>
                <a:lnTo>
                  <a:pt x="3764279" y="809243"/>
                </a:lnTo>
                <a:close/>
              </a:path>
            </a:pathLst>
          </a:custGeom>
          <a:solidFill>
            <a:srgbClr val="7272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80175" y="1885188"/>
            <a:ext cx="3244595" cy="1223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08547" y="3328415"/>
            <a:ext cx="3246119" cy="1548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08547" y="5096255"/>
            <a:ext cx="3246119" cy="1280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650225" y="2149092"/>
            <a:ext cx="1830070" cy="3763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850" spc="-5" b="1">
                <a:solidFill>
                  <a:srgbClr val="00B04F"/>
                </a:solidFill>
                <a:latin typeface="Segoe UI"/>
                <a:cs typeface="Segoe UI"/>
              </a:rPr>
              <a:t>Exempt</a:t>
            </a:r>
            <a:endParaRPr sz="3850">
              <a:latin typeface="Segoe UI"/>
              <a:cs typeface="Segoe UI"/>
            </a:endParaRPr>
          </a:p>
          <a:p>
            <a:pPr algn="ctr" marL="12700" marR="74930">
              <a:lnSpc>
                <a:spcPts val="12550"/>
              </a:lnSpc>
              <a:spcBef>
                <a:spcPts val="1585"/>
              </a:spcBef>
            </a:pPr>
            <a:r>
              <a:rPr dirty="0" sz="3850" spc="-5" b="1">
                <a:solidFill>
                  <a:srgbClr val="00B04F"/>
                </a:solidFill>
                <a:latin typeface="Segoe UI"/>
                <a:cs typeface="Segoe UI"/>
              </a:rPr>
              <a:t>E</a:t>
            </a:r>
            <a:r>
              <a:rPr dirty="0" sz="3850" spc="-55" b="1">
                <a:solidFill>
                  <a:srgbClr val="00B04F"/>
                </a:solidFill>
                <a:latin typeface="Segoe UI"/>
                <a:cs typeface="Segoe UI"/>
              </a:rPr>
              <a:t>x</a:t>
            </a:r>
            <a:r>
              <a:rPr dirty="0" sz="3850" b="1">
                <a:solidFill>
                  <a:srgbClr val="00B04F"/>
                </a:solidFill>
                <a:latin typeface="Segoe UI"/>
                <a:cs typeface="Segoe UI"/>
              </a:rPr>
              <a:t>e</a:t>
            </a:r>
            <a:r>
              <a:rPr dirty="0" sz="3850" spc="5" b="1">
                <a:solidFill>
                  <a:srgbClr val="00B04F"/>
                </a:solidFill>
                <a:latin typeface="Segoe UI"/>
                <a:cs typeface="Segoe UI"/>
              </a:rPr>
              <a:t>mpt  </a:t>
            </a:r>
            <a:r>
              <a:rPr dirty="0" sz="3850" spc="-70" b="1">
                <a:solidFill>
                  <a:srgbClr val="FF0000"/>
                </a:solidFill>
                <a:latin typeface="Segoe UI"/>
                <a:cs typeface="Segoe UI"/>
              </a:rPr>
              <a:t>Taxed</a:t>
            </a:r>
            <a:endParaRPr sz="3850">
              <a:latin typeface="Segoe UI"/>
              <a:cs typeface="Segoe U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404604" y="598931"/>
            <a:ext cx="437387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6903719"/>
            <a:ext cx="128015" cy="2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8447" y="6903719"/>
            <a:ext cx="214884" cy="2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59052" y="6899147"/>
            <a:ext cx="81533" cy="3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1772" y="6711695"/>
            <a:ext cx="1176527" cy="192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8991" y="6903719"/>
            <a:ext cx="13716" cy="22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0119" y="6903719"/>
            <a:ext cx="77723" cy="27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0432" y="6903719"/>
            <a:ext cx="86868" cy="27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1772" y="6903719"/>
            <a:ext cx="301752" cy="137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7773" y="7036307"/>
            <a:ext cx="66294" cy="4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5800" y="7036307"/>
            <a:ext cx="82296" cy="45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">
              <a:lnSpc>
                <a:spcPct val="100000"/>
              </a:lnSpc>
            </a:pPr>
            <a:r>
              <a:rPr dirty="0" spc="-70"/>
              <a:t>Defined </a:t>
            </a:r>
            <a:r>
              <a:rPr dirty="0" spc="-80"/>
              <a:t>Contribution </a:t>
            </a:r>
            <a:r>
              <a:rPr dirty="0" spc="-65"/>
              <a:t>(DC) </a:t>
            </a:r>
            <a:r>
              <a:rPr dirty="0" spc="-70"/>
              <a:t>pension</a:t>
            </a:r>
            <a:r>
              <a:rPr dirty="0" spc="-459"/>
              <a:t> </a:t>
            </a:r>
            <a:r>
              <a:rPr dirty="0" spc="-70"/>
              <a:t>schemes</a:t>
            </a:r>
          </a:p>
        </p:txBody>
      </p:sp>
      <p:sp>
        <p:nvSpPr>
          <p:cNvPr id="13" name="object 13"/>
          <p:cNvSpPr/>
          <p:nvPr/>
        </p:nvSpPr>
        <p:spPr>
          <a:xfrm>
            <a:off x="871727" y="405384"/>
            <a:ext cx="9186671" cy="69631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29911" y="2841243"/>
            <a:ext cx="1667255" cy="1549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701799" y="5859147"/>
            <a:ext cx="6953250" cy="1031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1400"/>
              </a:lnSpc>
            </a:pPr>
            <a:r>
              <a:rPr dirty="0" sz="2200" spc="10" b="1" i="1">
                <a:solidFill>
                  <a:srgbClr val="A83D05"/>
                </a:solidFill>
                <a:latin typeface="Segoe UI"/>
                <a:cs typeface="Segoe UI"/>
              </a:rPr>
              <a:t>The </a:t>
            </a:r>
            <a:r>
              <a:rPr dirty="0" sz="2200" spc="5" b="1" i="1">
                <a:solidFill>
                  <a:srgbClr val="A83D05"/>
                </a:solidFill>
                <a:latin typeface="Segoe UI"/>
                <a:cs typeface="Segoe UI"/>
              </a:rPr>
              <a:t>income </a:t>
            </a:r>
            <a:r>
              <a:rPr dirty="0" sz="2200" spc="10" b="1" i="1">
                <a:solidFill>
                  <a:srgbClr val="A83D05"/>
                </a:solidFill>
                <a:latin typeface="Segoe UI"/>
                <a:cs typeface="Segoe UI"/>
              </a:rPr>
              <a:t>you </a:t>
            </a:r>
            <a:r>
              <a:rPr dirty="0" sz="2200" b="1" i="1">
                <a:solidFill>
                  <a:srgbClr val="A83D05"/>
                </a:solidFill>
                <a:latin typeface="Segoe UI"/>
                <a:cs typeface="Segoe UI"/>
              </a:rPr>
              <a:t>receive </a:t>
            </a:r>
            <a:r>
              <a:rPr dirty="0" sz="2200" spc="10" b="1" i="1">
                <a:solidFill>
                  <a:srgbClr val="A83D05"/>
                </a:solidFill>
                <a:latin typeface="Segoe UI"/>
                <a:cs typeface="Segoe UI"/>
              </a:rPr>
              <a:t>in </a:t>
            </a:r>
            <a:r>
              <a:rPr dirty="0" sz="2200" b="1" i="1">
                <a:solidFill>
                  <a:srgbClr val="A83D05"/>
                </a:solidFill>
                <a:latin typeface="Segoe UI"/>
                <a:cs typeface="Segoe UI"/>
              </a:rPr>
              <a:t>retirement </a:t>
            </a:r>
            <a:r>
              <a:rPr dirty="0" sz="2200" spc="5" b="1" i="1">
                <a:solidFill>
                  <a:srgbClr val="A83D05"/>
                </a:solidFill>
                <a:latin typeface="Segoe UI"/>
                <a:cs typeface="Segoe UI"/>
              </a:rPr>
              <a:t>is </a:t>
            </a:r>
            <a:r>
              <a:rPr dirty="0" sz="2200" b="1" i="1">
                <a:solidFill>
                  <a:srgbClr val="A83D05"/>
                </a:solidFill>
                <a:latin typeface="Segoe UI"/>
                <a:cs typeface="Segoe UI"/>
              </a:rPr>
              <a:t>based </a:t>
            </a:r>
            <a:r>
              <a:rPr dirty="0" sz="2200" spc="15" b="1" i="1">
                <a:solidFill>
                  <a:srgbClr val="A83D05"/>
                </a:solidFill>
                <a:latin typeface="Segoe UI"/>
                <a:cs typeface="Segoe UI"/>
              </a:rPr>
              <a:t>on the  </a:t>
            </a:r>
            <a:r>
              <a:rPr dirty="0" sz="2200" spc="10" b="1" i="1">
                <a:solidFill>
                  <a:srgbClr val="A83D05"/>
                </a:solidFill>
                <a:latin typeface="Segoe UI"/>
                <a:cs typeface="Segoe UI"/>
              </a:rPr>
              <a:t>amount you </a:t>
            </a:r>
            <a:r>
              <a:rPr dirty="0" sz="2200" b="1" i="1">
                <a:solidFill>
                  <a:srgbClr val="A83D05"/>
                </a:solidFill>
                <a:latin typeface="Segoe UI"/>
                <a:cs typeface="Segoe UI"/>
              </a:rPr>
              <a:t>save </a:t>
            </a:r>
            <a:r>
              <a:rPr dirty="0" sz="2200" spc="15" b="1" i="1">
                <a:solidFill>
                  <a:srgbClr val="A83D05"/>
                </a:solidFill>
                <a:latin typeface="Segoe UI"/>
                <a:cs typeface="Segoe UI"/>
              </a:rPr>
              <a:t>and </a:t>
            </a:r>
            <a:r>
              <a:rPr dirty="0" sz="2200" spc="5" b="1" i="1">
                <a:solidFill>
                  <a:srgbClr val="A83D05"/>
                </a:solidFill>
                <a:latin typeface="Segoe UI"/>
                <a:cs typeface="Segoe UI"/>
              </a:rPr>
              <a:t>investment</a:t>
            </a:r>
            <a:r>
              <a:rPr dirty="0" sz="2200" b="1" i="1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2200" spc="5" b="1" i="1">
                <a:solidFill>
                  <a:srgbClr val="A83D05"/>
                </a:solidFill>
                <a:latin typeface="Segoe UI"/>
                <a:cs typeface="Segoe UI"/>
              </a:rPr>
              <a:t>returns.</a:t>
            </a:r>
            <a:endParaRPr sz="2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2200" spc="5" b="1" i="1" u="heavy">
                <a:solidFill>
                  <a:srgbClr val="A83D05"/>
                </a:solidFill>
                <a:latin typeface="Segoe UI"/>
                <a:cs typeface="Segoe UI"/>
              </a:rPr>
              <a:t>There is </a:t>
            </a:r>
            <a:r>
              <a:rPr dirty="0" sz="2200" spc="15" b="1" i="1" u="heavy">
                <a:solidFill>
                  <a:srgbClr val="A83D05"/>
                </a:solidFill>
                <a:latin typeface="Segoe UI"/>
                <a:cs typeface="Segoe UI"/>
              </a:rPr>
              <a:t>no </a:t>
            </a:r>
            <a:r>
              <a:rPr dirty="0" sz="2200" spc="10" b="1" i="1" u="heavy">
                <a:solidFill>
                  <a:srgbClr val="A83D05"/>
                </a:solidFill>
                <a:latin typeface="Segoe UI"/>
                <a:cs typeface="Segoe UI"/>
              </a:rPr>
              <a:t>guaranteed pension</a:t>
            </a:r>
            <a:r>
              <a:rPr dirty="0" sz="2200" spc="-35" b="1" i="1" u="heavy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2200" b="1" i="1" u="heavy">
                <a:solidFill>
                  <a:srgbClr val="A83D05"/>
                </a:solidFill>
                <a:latin typeface="Segoe UI"/>
                <a:cs typeface="Segoe UI"/>
              </a:rPr>
              <a:t>promise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29459" y="4802122"/>
            <a:ext cx="253111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" b="1">
                <a:solidFill>
                  <a:srgbClr val="A6A6A6"/>
                </a:solidFill>
                <a:latin typeface="Segoe UI"/>
                <a:cs typeface="Segoe UI"/>
              </a:rPr>
              <a:t>Grow </a:t>
            </a:r>
            <a:r>
              <a:rPr dirty="0" sz="1800" spc="10" b="1">
                <a:solidFill>
                  <a:srgbClr val="A6A6A6"/>
                </a:solidFill>
                <a:latin typeface="Segoe UI"/>
                <a:cs typeface="Segoe UI"/>
              </a:rPr>
              <a:t>your pension</a:t>
            </a:r>
            <a:r>
              <a:rPr dirty="0" sz="1800" spc="-55" b="1">
                <a:solidFill>
                  <a:srgbClr val="A6A6A6"/>
                </a:solidFill>
                <a:latin typeface="Segoe UI"/>
                <a:cs typeface="Segoe UI"/>
              </a:rPr>
              <a:t> </a:t>
            </a:r>
            <a:r>
              <a:rPr dirty="0" sz="1800" spc="10" b="1">
                <a:solidFill>
                  <a:srgbClr val="A6A6A6"/>
                </a:solidFill>
                <a:latin typeface="Segoe UI"/>
                <a:cs typeface="Segoe UI"/>
              </a:rPr>
              <a:t>pot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53529" y="4802122"/>
            <a:ext cx="263207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0" b="1">
                <a:solidFill>
                  <a:srgbClr val="006FC0"/>
                </a:solidFill>
                <a:latin typeface="Segoe UI"/>
                <a:cs typeface="Segoe UI"/>
              </a:rPr>
              <a:t>Spend your pension</a:t>
            </a:r>
            <a:r>
              <a:rPr dirty="0" sz="1800" spc="-75" b="1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800" spc="10" b="1">
                <a:solidFill>
                  <a:srgbClr val="006FC0"/>
                </a:solidFill>
                <a:latin typeface="Segoe UI"/>
                <a:cs typeface="Segoe UI"/>
              </a:rPr>
              <a:t>pot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91243" y="522731"/>
            <a:ext cx="694944" cy="4587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35"/>
              </a:lnSpc>
            </a:pPr>
            <a:r>
              <a:rPr dirty="0" spc="10"/>
              <a:t>30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7155" y="3497579"/>
            <a:ext cx="1245108" cy="1719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61844" y="3558540"/>
            <a:ext cx="1399032" cy="1235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5"/>
              <a:t>Risks </a:t>
            </a:r>
            <a:r>
              <a:rPr dirty="0" spc="-40"/>
              <a:t>in DB</a:t>
            </a:r>
            <a:r>
              <a:rPr dirty="0" spc="-500"/>
              <a:t> </a:t>
            </a:r>
            <a:r>
              <a:rPr dirty="0" spc="-70"/>
              <a:t>Schemes</a:t>
            </a:r>
          </a:p>
        </p:txBody>
      </p:sp>
      <p:sp>
        <p:nvSpPr>
          <p:cNvPr id="5" name="object 5"/>
          <p:cNvSpPr/>
          <p:nvPr/>
        </p:nvSpPr>
        <p:spPr>
          <a:xfrm>
            <a:off x="4488179" y="4407408"/>
            <a:ext cx="1106424" cy="24825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65376" y="5564123"/>
            <a:ext cx="890016" cy="944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1040" y="3214116"/>
            <a:ext cx="8685276" cy="23576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76159" y="1735836"/>
            <a:ext cx="1831848" cy="12176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28672" y="1493520"/>
            <a:ext cx="2176272" cy="17023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0455" y="2322575"/>
            <a:ext cx="1588008" cy="10561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191243" y="522731"/>
            <a:ext cx="694944" cy="4587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35"/>
              </a:lnSpc>
            </a:pPr>
            <a:r>
              <a:rPr dirty="0" spc="10"/>
              <a:t>31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82940" y="4113276"/>
            <a:ext cx="1584960" cy="1328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38416" y="3710940"/>
            <a:ext cx="1399032" cy="1234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52744" y="2348483"/>
            <a:ext cx="1245108" cy="17205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5"/>
              <a:t>Risks </a:t>
            </a:r>
            <a:r>
              <a:rPr dirty="0" spc="-40"/>
              <a:t>in DC</a:t>
            </a:r>
            <a:r>
              <a:rPr dirty="0" spc="-505"/>
              <a:t> </a:t>
            </a:r>
            <a:r>
              <a:rPr dirty="0" spc="-70"/>
              <a:t>Schemes</a:t>
            </a:r>
          </a:p>
        </p:txBody>
      </p:sp>
      <p:sp>
        <p:nvSpPr>
          <p:cNvPr id="7" name="object 7"/>
          <p:cNvSpPr/>
          <p:nvPr/>
        </p:nvSpPr>
        <p:spPr>
          <a:xfrm>
            <a:off x="4488179" y="4407408"/>
            <a:ext cx="1106424" cy="24825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65376" y="5564123"/>
            <a:ext cx="890016" cy="944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99831" y="5554979"/>
            <a:ext cx="608076" cy="896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1040" y="3247644"/>
            <a:ext cx="8651747" cy="2362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49311" y="1450847"/>
            <a:ext cx="2176272" cy="17038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48911" y="3037332"/>
            <a:ext cx="1588008" cy="10576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91243" y="522731"/>
            <a:ext cx="694944" cy="4587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35"/>
              </a:lnSpc>
            </a:pPr>
            <a:r>
              <a:rPr dirty="0" spc="10"/>
              <a:t>32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6903719"/>
            <a:ext cx="128015" cy="2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8447" y="6903719"/>
            <a:ext cx="214884" cy="2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59052" y="6899147"/>
            <a:ext cx="81533" cy="3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1772" y="6711695"/>
            <a:ext cx="1176527" cy="192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8991" y="6903719"/>
            <a:ext cx="13716" cy="22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0119" y="6903719"/>
            <a:ext cx="77723" cy="27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0432" y="6903719"/>
            <a:ext cx="86868" cy="27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1772" y="6903719"/>
            <a:ext cx="301752" cy="137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7773" y="7036307"/>
            <a:ext cx="66294" cy="4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5800" y="7036307"/>
            <a:ext cx="82296" cy="45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">
              <a:lnSpc>
                <a:spcPct val="100000"/>
              </a:lnSpc>
            </a:pPr>
            <a:r>
              <a:rPr dirty="0" spc="-75"/>
              <a:t>Accessing </a:t>
            </a:r>
            <a:r>
              <a:rPr dirty="0" spc="-65"/>
              <a:t>your </a:t>
            </a:r>
            <a:r>
              <a:rPr dirty="0" spc="-40"/>
              <a:t>DC </a:t>
            </a:r>
            <a:r>
              <a:rPr dirty="0" spc="-70"/>
              <a:t>pension</a:t>
            </a:r>
            <a:r>
              <a:rPr dirty="0" spc="-560"/>
              <a:t> </a:t>
            </a:r>
            <a:r>
              <a:rPr dirty="0" spc="-70"/>
              <a:t>savings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7547" y="1618995"/>
            <a:ext cx="912939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00A9E0"/>
                </a:solidFill>
                <a:latin typeface="Segoe UI"/>
                <a:cs typeface="Segoe UI"/>
              </a:rPr>
              <a:t>DC</a:t>
            </a:r>
            <a:r>
              <a:rPr dirty="0" sz="2000" spc="-9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00A9E0"/>
                </a:solidFill>
                <a:latin typeface="Segoe UI"/>
                <a:cs typeface="Segoe UI"/>
              </a:rPr>
              <a:t>members</a:t>
            </a:r>
            <a:r>
              <a:rPr dirty="0" sz="2000" spc="-8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00A9E0"/>
                </a:solidFill>
                <a:latin typeface="Segoe UI"/>
                <a:cs typeface="Segoe UI"/>
              </a:rPr>
              <a:t>can</a:t>
            </a:r>
            <a:r>
              <a:rPr dirty="0" sz="2000" spc="-10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00A9E0"/>
                </a:solidFill>
                <a:latin typeface="Segoe UI"/>
                <a:cs typeface="Segoe UI"/>
              </a:rPr>
              <a:t>tailor</a:t>
            </a:r>
            <a:r>
              <a:rPr dirty="0" sz="2000" spc="-9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00A9E0"/>
                </a:solidFill>
                <a:latin typeface="Segoe UI"/>
                <a:cs typeface="Segoe UI"/>
              </a:rPr>
              <a:t>the</a:t>
            </a:r>
            <a:r>
              <a:rPr dirty="0" sz="2000" spc="-85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00A9E0"/>
                </a:solidFill>
                <a:latin typeface="Segoe UI"/>
                <a:cs typeface="Segoe UI"/>
              </a:rPr>
              <a:t>shape</a:t>
            </a:r>
            <a:r>
              <a:rPr dirty="0" sz="2000" spc="-10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00A9E0"/>
                </a:solidFill>
                <a:latin typeface="Segoe UI"/>
                <a:cs typeface="Segoe UI"/>
              </a:rPr>
              <a:t>of</a:t>
            </a:r>
            <a:r>
              <a:rPr dirty="0" sz="2000" spc="-95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00A9E0"/>
                </a:solidFill>
                <a:latin typeface="Segoe UI"/>
                <a:cs typeface="Segoe UI"/>
              </a:rPr>
              <a:t>their</a:t>
            </a:r>
            <a:r>
              <a:rPr dirty="0" sz="2000" spc="-8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00A9E0"/>
                </a:solidFill>
                <a:latin typeface="Segoe UI"/>
                <a:cs typeface="Segoe UI"/>
              </a:rPr>
              <a:t>pension</a:t>
            </a:r>
            <a:r>
              <a:rPr dirty="0" sz="2000" spc="-9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00A9E0"/>
                </a:solidFill>
                <a:latin typeface="Segoe UI"/>
                <a:cs typeface="Segoe UI"/>
              </a:rPr>
              <a:t>income</a:t>
            </a:r>
            <a:r>
              <a:rPr dirty="0" sz="2000" spc="-85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00A9E0"/>
                </a:solidFill>
                <a:latin typeface="Segoe UI"/>
                <a:cs typeface="Segoe UI"/>
              </a:rPr>
              <a:t>to</a:t>
            </a:r>
            <a:r>
              <a:rPr dirty="0" sz="2000" spc="-95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00A9E0"/>
                </a:solidFill>
                <a:latin typeface="Segoe UI"/>
                <a:cs typeface="Segoe UI"/>
              </a:rPr>
              <a:t>suit</a:t>
            </a:r>
            <a:r>
              <a:rPr dirty="0" sz="2000" spc="-95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00A9E0"/>
                </a:solidFill>
                <a:latin typeface="Segoe UI"/>
                <a:cs typeface="Segoe UI"/>
              </a:rPr>
              <a:t>needs</a:t>
            </a:r>
            <a:r>
              <a:rPr dirty="0" sz="2000" spc="-9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15">
                <a:solidFill>
                  <a:srgbClr val="00A9E0"/>
                </a:solidFill>
                <a:latin typeface="Segoe UI"/>
                <a:cs typeface="Segoe UI"/>
              </a:rPr>
              <a:t>in</a:t>
            </a:r>
            <a:r>
              <a:rPr dirty="0" sz="2000" spc="-8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40">
                <a:solidFill>
                  <a:srgbClr val="00A9E0"/>
                </a:solidFill>
                <a:latin typeface="Segoe UI"/>
                <a:cs typeface="Segoe UI"/>
              </a:rPr>
              <a:t>retirement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90244" y="2087879"/>
            <a:ext cx="1179575" cy="11658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57275" y="3295902"/>
            <a:ext cx="2420620" cy="1646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200" spc="15" b="1" u="heavy">
                <a:solidFill>
                  <a:srgbClr val="323B40"/>
                </a:solidFill>
                <a:latin typeface="Segoe UI"/>
                <a:cs typeface="Segoe UI"/>
              </a:rPr>
              <a:t>Annuity</a:t>
            </a:r>
            <a:endParaRPr sz="2200">
              <a:latin typeface="Segoe UI"/>
              <a:cs typeface="Segoe UI"/>
            </a:endParaRPr>
          </a:p>
          <a:p>
            <a:pPr algn="ctr" marL="12065" marR="5080" indent="-1270">
              <a:lnSpc>
                <a:spcPct val="157800"/>
              </a:lnSpc>
              <a:spcBef>
                <a:spcPts val="15"/>
              </a:spcBef>
            </a:pPr>
            <a:r>
              <a:rPr dirty="0" sz="1800" spc="5">
                <a:solidFill>
                  <a:srgbClr val="00B04F"/>
                </a:solidFill>
                <a:latin typeface="Segoe UI"/>
                <a:cs typeface="Segoe UI"/>
              </a:rPr>
              <a:t>Guaranteed </a:t>
            </a:r>
            <a:r>
              <a:rPr dirty="0" sz="1800" spc="10">
                <a:solidFill>
                  <a:srgbClr val="00B04F"/>
                </a:solidFill>
                <a:latin typeface="Segoe UI"/>
                <a:cs typeface="Segoe UI"/>
              </a:rPr>
              <a:t>income  </a:t>
            </a:r>
            <a:r>
              <a:rPr dirty="0" sz="1800" spc="5">
                <a:solidFill>
                  <a:srgbClr val="00B04F"/>
                </a:solidFill>
                <a:latin typeface="Segoe UI"/>
                <a:cs typeface="Segoe UI"/>
              </a:rPr>
              <a:t>Choose </a:t>
            </a:r>
            <a:r>
              <a:rPr dirty="0" sz="1800" spc="10">
                <a:solidFill>
                  <a:srgbClr val="00B04F"/>
                </a:solidFill>
                <a:latin typeface="Segoe UI"/>
                <a:cs typeface="Segoe UI"/>
              </a:rPr>
              <a:t>form </a:t>
            </a:r>
            <a:r>
              <a:rPr dirty="0" sz="1800" spc="-10">
                <a:solidFill>
                  <a:srgbClr val="00B04F"/>
                </a:solidFill>
                <a:latin typeface="Segoe UI"/>
                <a:cs typeface="Segoe UI"/>
              </a:rPr>
              <a:t>of</a:t>
            </a:r>
            <a:r>
              <a:rPr dirty="0" sz="1800" spc="-85">
                <a:solidFill>
                  <a:srgbClr val="00B04F"/>
                </a:solidFill>
                <a:latin typeface="Segoe UI"/>
                <a:cs typeface="Segoe UI"/>
              </a:rPr>
              <a:t> </a:t>
            </a:r>
            <a:r>
              <a:rPr dirty="0" sz="1800" spc="10">
                <a:solidFill>
                  <a:srgbClr val="00B04F"/>
                </a:solidFill>
                <a:latin typeface="Segoe UI"/>
                <a:cs typeface="Segoe UI"/>
              </a:rPr>
              <a:t>income  </a:t>
            </a:r>
            <a:r>
              <a:rPr dirty="0" sz="1800" spc="5">
                <a:solidFill>
                  <a:srgbClr val="FF0000"/>
                </a:solidFill>
                <a:latin typeface="Segoe UI"/>
                <a:cs typeface="Segoe UI"/>
              </a:rPr>
              <a:t>Expensive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67328" y="2153411"/>
            <a:ext cx="2087879" cy="11750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299959" y="2112264"/>
            <a:ext cx="1676400" cy="11170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618990" y="3370578"/>
            <a:ext cx="2381250" cy="2792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200" spc="15" b="1" u="heavy">
                <a:solidFill>
                  <a:srgbClr val="323B40"/>
                </a:solidFill>
                <a:latin typeface="Segoe UI"/>
                <a:cs typeface="Segoe UI"/>
              </a:rPr>
              <a:t>Cash</a:t>
            </a:r>
            <a:r>
              <a:rPr dirty="0" sz="2200" spc="-75" b="1" u="heavy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15" b="1" u="heavy">
                <a:solidFill>
                  <a:srgbClr val="323B40"/>
                </a:solidFill>
                <a:latin typeface="Segoe UI"/>
                <a:cs typeface="Segoe UI"/>
              </a:rPr>
              <a:t>out</a:t>
            </a:r>
            <a:endParaRPr sz="2200">
              <a:latin typeface="Segoe UI"/>
              <a:cs typeface="Segoe UI"/>
            </a:endParaRPr>
          </a:p>
          <a:p>
            <a:pPr algn="ctr" marL="207645" marR="203200" indent="1270">
              <a:lnSpc>
                <a:spcPct val="157800"/>
              </a:lnSpc>
              <a:spcBef>
                <a:spcPts val="15"/>
              </a:spcBef>
            </a:pPr>
            <a:r>
              <a:rPr dirty="0" sz="1800" spc="5">
                <a:solidFill>
                  <a:srgbClr val="00B04F"/>
                </a:solidFill>
                <a:latin typeface="Segoe UI"/>
                <a:cs typeface="Segoe UI"/>
              </a:rPr>
              <a:t>Instant access  Complete</a:t>
            </a:r>
            <a:r>
              <a:rPr dirty="0" sz="1800" spc="-35">
                <a:solidFill>
                  <a:srgbClr val="00B04F"/>
                </a:solidFill>
                <a:latin typeface="Segoe UI"/>
                <a:cs typeface="Segoe UI"/>
              </a:rPr>
              <a:t> </a:t>
            </a:r>
            <a:r>
              <a:rPr dirty="0" sz="1800" spc="5">
                <a:solidFill>
                  <a:srgbClr val="00B04F"/>
                </a:solidFill>
                <a:latin typeface="Segoe UI"/>
                <a:cs typeface="Segoe UI"/>
              </a:rPr>
              <a:t>flexibility  </a:t>
            </a:r>
            <a:r>
              <a:rPr dirty="0" sz="1800" spc="5">
                <a:solidFill>
                  <a:srgbClr val="FF0000"/>
                </a:solidFill>
                <a:latin typeface="Segoe UI"/>
                <a:cs typeface="Segoe UI"/>
              </a:rPr>
              <a:t>Large </a:t>
            </a:r>
            <a:r>
              <a:rPr dirty="0" sz="1800" spc="10">
                <a:solidFill>
                  <a:srgbClr val="FF0000"/>
                </a:solidFill>
                <a:latin typeface="Segoe UI"/>
                <a:cs typeface="Segoe UI"/>
              </a:rPr>
              <a:t>tax</a:t>
            </a:r>
            <a:r>
              <a:rPr dirty="0" sz="1800" spc="-95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dirty="0" sz="1800" spc="5">
                <a:solidFill>
                  <a:srgbClr val="FF0000"/>
                </a:solidFill>
                <a:latin typeface="Segoe UI"/>
                <a:cs typeface="Segoe UI"/>
              </a:rPr>
              <a:t>bill</a:t>
            </a:r>
            <a:endParaRPr sz="1800">
              <a:latin typeface="Segoe UI"/>
              <a:cs typeface="Segoe UI"/>
            </a:endParaRPr>
          </a:p>
          <a:p>
            <a:pPr algn="ctr" marL="47625" marR="40640">
              <a:lnSpc>
                <a:spcPct val="101099"/>
              </a:lnSpc>
              <a:spcBef>
                <a:spcPts val="1235"/>
              </a:spcBef>
            </a:pPr>
            <a:r>
              <a:rPr dirty="0" sz="1800" spc="10">
                <a:solidFill>
                  <a:srgbClr val="FF0000"/>
                </a:solidFill>
                <a:latin typeface="Segoe UI"/>
                <a:cs typeface="Segoe UI"/>
              </a:rPr>
              <a:t>May run out </a:t>
            </a:r>
            <a:r>
              <a:rPr dirty="0" sz="1800" spc="-10">
                <a:solidFill>
                  <a:srgbClr val="FF0000"/>
                </a:solidFill>
                <a:latin typeface="Segoe UI"/>
                <a:cs typeface="Segoe UI"/>
              </a:rPr>
              <a:t>of </a:t>
            </a:r>
            <a:r>
              <a:rPr dirty="0" sz="1800" spc="5">
                <a:solidFill>
                  <a:srgbClr val="FF0000"/>
                </a:solidFill>
                <a:latin typeface="Segoe UI"/>
                <a:cs typeface="Segoe UI"/>
              </a:rPr>
              <a:t>cash</a:t>
            </a:r>
            <a:r>
              <a:rPr dirty="0" sz="1800" spc="-8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dirty="0" sz="1800" spc="5">
                <a:solidFill>
                  <a:srgbClr val="FF0000"/>
                </a:solidFill>
                <a:latin typeface="Segoe UI"/>
                <a:cs typeface="Segoe UI"/>
              </a:rPr>
              <a:t>in  </a:t>
            </a:r>
            <a:r>
              <a:rPr dirty="0" sz="1800">
                <a:solidFill>
                  <a:srgbClr val="FF0000"/>
                </a:solidFill>
                <a:latin typeface="Segoe UI"/>
                <a:cs typeface="Segoe UI"/>
              </a:rPr>
              <a:t>retirement</a:t>
            </a:r>
            <a:endParaRPr sz="18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1260"/>
              </a:spcBef>
            </a:pPr>
            <a:r>
              <a:rPr dirty="0" sz="1800" spc="15">
                <a:solidFill>
                  <a:srgbClr val="FF0000"/>
                </a:solidFill>
                <a:latin typeface="Segoe UI"/>
                <a:cs typeface="Segoe UI"/>
              </a:rPr>
              <a:t>No </a:t>
            </a:r>
            <a:r>
              <a:rPr dirty="0" sz="1800" spc="5">
                <a:solidFill>
                  <a:srgbClr val="FF0000"/>
                </a:solidFill>
                <a:latin typeface="Segoe UI"/>
                <a:cs typeface="Segoe UI"/>
              </a:rPr>
              <a:t>guaranteed</a:t>
            </a:r>
            <a:r>
              <a:rPr dirty="0" sz="1800" spc="-7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dirty="0" sz="1800" spc="10">
                <a:solidFill>
                  <a:srgbClr val="FF0000"/>
                </a:solidFill>
                <a:latin typeface="Segoe UI"/>
                <a:cs typeface="Segoe UI"/>
              </a:rPr>
              <a:t>income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4253" y="3370578"/>
            <a:ext cx="2439035" cy="2358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1965" indent="15240">
              <a:lnSpc>
                <a:spcPct val="100000"/>
              </a:lnSpc>
            </a:pPr>
            <a:r>
              <a:rPr dirty="0" sz="2200" spc="10" b="1" u="heavy">
                <a:solidFill>
                  <a:srgbClr val="323B40"/>
                </a:solidFill>
                <a:latin typeface="Segoe UI"/>
                <a:cs typeface="Segoe UI"/>
              </a:rPr>
              <a:t>Drawdown</a:t>
            </a:r>
            <a:endParaRPr sz="2200">
              <a:latin typeface="Segoe UI"/>
              <a:cs typeface="Segoe UI"/>
            </a:endParaRPr>
          </a:p>
          <a:p>
            <a:pPr marL="12700" marR="5080" indent="469265">
              <a:lnSpc>
                <a:spcPct val="157800"/>
              </a:lnSpc>
              <a:spcBef>
                <a:spcPts val="15"/>
              </a:spcBef>
            </a:pPr>
            <a:r>
              <a:rPr dirty="0" sz="1800" spc="5">
                <a:solidFill>
                  <a:srgbClr val="00B04F"/>
                </a:solidFill>
                <a:latin typeface="Segoe UI"/>
                <a:cs typeface="Segoe UI"/>
              </a:rPr>
              <a:t>Flexible access  </a:t>
            </a:r>
            <a:r>
              <a:rPr dirty="0" sz="1800" spc="10">
                <a:solidFill>
                  <a:srgbClr val="00B04F"/>
                </a:solidFill>
                <a:latin typeface="Segoe UI"/>
                <a:cs typeface="Segoe UI"/>
              </a:rPr>
              <a:t>Fund </a:t>
            </a:r>
            <a:r>
              <a:rPr dirty="0" sz="1800" spc="5">
                <a:solidFill>
                  <a:srgbClr val="00B04F"/>
                </a:solidFill>
                <a:latin typeface="Segoe UI"/>
                <a:cs typeface="Segoe UI"/>
              </a:rPr>
              <a:t>remains </a:t>
            </a:r>
            <a:r>
              <a:rPr dirty="0" sz="1800">
                <a:solidFill>
                  <a:srgbClr val="00B04F"/>
                </a:solidFill>
                <a:latin typeface="Segoe UI"/>
                <a:cs typeface="Segoe UI"/>
              </a:rPr>
              <a:t>invested  </a:t>
            </a:r>
            <a:r>
              <a:rPr dirty="0" sz="1800" spc="5">
                <a:solidFill>
                  <a:srgbClr val="DFA602"/>
                </a:solidFill>
                <a:latin typeface="Segoe UI"/>
                <a:cs typeface="Segoe UI"/>
              </a:rPr>
              <a:t>Careful </a:t>
            </a:r>
            <a:r>
              <a:rPr dirty="0" sz="1800" spc="10">
                <a:solidFill>
                  <a:srgbClr val="DFA602"/>
                </a:solidFill>
                <a:latin typeface="Segoe UI"/>
                <a:cs typeface="Segoe UI"/>
              </a:rPr>
              <a:t>planning</a:t>
            </a:r>
            <a:r>
              <a:rPr dirty="0" sz="1800" spc="-85">
                <a:solidFill>
                  <a:srgbClr val="DFA602"/>
                </a:solidFill>
                <a:latin typeface="Segoe UI"/>
                <a:cs typeface="Segoe UI"/>
              </a:rPr>
              <a:t> </a:t>
            </a:r>
            <a:r>
              <a:rPr dirty="0" sz="1800" spc="10">
                <a:solidFill>
                  <a:srgbClr val="DFA602"/>
                </a:solidFill>
                <a:latin typeface="Segoe UI"/>
                <a:cs typeface="Segoe UI"/>
              </a:rPr>
              <a:t>during</a:t>
            </a:r>
            <a:endParaRPr sz="1800">
              <a:latin typeface="Segoe UI"/>
              <a:cs typeface="Segoe UI"/>
            </a:endParaRPr>
          </a:p>
          <a:p>
            <a:pPr algn="ctr" marL="1270">
              <a:lnSpc>
                <a:spcPct val="100000"/>
              </a:lnSpc>
              <a:spcBef>
                <a:spcPts val="35"/>
              </a:spcBef>
            </a:pPr>
            <a:r>
              <a:rPr dirty="0" sz="1800">
                <a:solidFill>
                  <a:srgbClr val="DFA602"/>
                </a:solidFill>
                <a:latin typeface="Segoe UI"/>
                <a:cs typeface="Segoe UI"/>
              </a:rPr>
              <a:t>retirement</a:t>
            </a:r>
            <a:endParaRPr sz="1800">
              <a:latin typeface="Segoe UI"/>
              <a:cs typeface="Segoe UI"/>
            </a:endParaRPr>
          </a:p>
          <a:p>
            <a:pPr algn="ctr" marL="2540">
              <a:lnSpc>
                <a:spcPct val="100000"/>
              </a:lnSpc>
              <a:spcBef>
                <a:spcPts val="1245"/>
              </a:spcBef>
            </a:pPr>
            <a:r>
              <a:rPr dirty="0" sz="1800" spc="15">
                <a:solidFill>
                  <a:srgbClr val="FF0000"/>
                </a:solidFill>
                <a:latin typeface="Segoe UI"/>
                <a:cs typeface="Segoe UI"/>
              </a:rPr>
              <a:t>No </a:t>
            </a:r>
            <a:r>
              <a:rPr dirty="0" sz="1800" spc="5">
                <a:solidFill>
                  <a:srgbClr val="FF0000"/>
                </a:solidFill>
                <a:latin typeface="Segoe UI"/>
                <a:cs typeface="Segoe UI"/>
              </a:rPr>
              <a:t>guaranteed</a:t>
            </a:r>
            <a:r>
              <a:rPr dirty="0" sz="1800" spc="-7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dirty="0" sz="1800" spc="10">
                <a:solidFill>
                  <a:srgbClr val="FF0000"/>
                </a:solidFill>
                <a:latin typeface="Segoe UI"/>
                <a:cs typeface="Segoe UI"/>
              </a:rPr>
              <a:t>income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73195" y="1982723"/>
            <a:ext cx="6064250" cy="4758055"/>
          </a:xfrm>
          <a:custGeom>
            <a:avLst/>
            <a:gdLst/>
            <a:ahLst/>
            <a:cxnLst/>
            <a:rect l="l" t="t" r="r" b="b"/>
            <a:pathLst>
              <a:path w="6064250" h="4758055">
                <a:moveTo>
                  <a:pt x="6063995" y="4757927"/>
                </a:moveTo>
                <a:lnTo>
                  <a:pt x="6063995" y="0"/>
                </a:lnTo>
                <a:lnTo>
                  <a:pt x="0" y="0"/>
                </a:lnTo>
                <a:lnTo>
                  <a:pt x="0" y="4757927"/>
                </a:lnTo>
                <a:lnTo>
                  <a:pt x="30479" y="4757927"/>
                </a:lnTo>
                <a:lnTo>
                  <a:pt x="30479" y="57911"/>
                </a:lnTo>
                <a:lnTo>
                  <a:pt x="59435" y="28955"/>
                </a:lnTo>
                <a:lnTo>
                  <a:pt x="59435" y="57911"/>
                </a:lnTo>
                <a:lnTo>
                  <a:pt x="6006083" y="57911"/>
                </a:lnTo>
                <a:lnTo>
                  <a:pt x="6006083" y="28955"/>
                </a:lnTo>
                <a:lnTo>
                  <a:pt x="6035039" y="57911"/>
                </a:lnTo>
                <a:lnTo>
                  <a:pt x="6035039" y="4757927"/>
                </a:lnTo>
                <a:lnTo>
                  <a:pt x="6063995" y="4757927"/>
                </a:lnTo>
                <a:close/>
              </a:path>
              <a:path w="6064250" h="4758055">
                <a:moveTo>
                  <a:pt x="59435" y="57911"/>
                </a:moveTo>
                <a:lnTo>
                  <a:pt x="59435" y="28955"/>
                </a:lnTo>
                <a:lnTo>
                  <a:pt x="30479" y="57911"/>
                </a:lnTo>
                <a:lnTo>
                  <a:pt x="59435" y="57911"/>
                </a:lnTo>
                <a:close/>
              </a:path>
              <a:path w="6064250" h="4758055">
                <a:moveTo>
                  <a:pt x="59435" y="4700015"/>
                </a:moveTo>
                <a:lnTo>
                  <a:pt x="59435" y="57911"/>
                </a:lnTo>
                <a:lnTo>
                  <a:pt x="30479" y="57911"/>
                </a:lnTo>
                <a:lnTo>
                  <a:pt x="30479" y="4700015"/>
                </a:lnTo>
                <a:lnTo>
                  <a:pt x="59435" y="4700015"/>
                </a:lnTo>
                <a:close/>
              </a:path>
              <a:path w="6064250" h="4758055">
                <a:moveTo>
                  <a:pt x="6035039" y="4700015"/>
                </a:moveTo>
                <a:lnTo>
                  <a:pt x="30479" y="4700015"/>
                </a:lnTo>
                <a:lnTo>
                  <a:pt x="59435" y="4728971"/>
                </a:lnTo>
                <a:lnTo>
                  <a:pt x="59435" y="4757927"/>
                </a:lnTo>
                <a:lnTo>
                  <a:pt x="6006083" y="4757927"/>
                </a:lnTo>
                <a:lnTo>
                  <a:pt x="6006083" y="4728971"/>
                </a:lnTo>
                <a:lnTo>
                  <a:pt x="6035039" y="4700015"/>
                </a:lnTo>
                <a:close/>
              </a:path>
              <a:path w="6064250" h="4758055">
                <a:moveTo>
                  <a:pt x="59435" y="4757927"/>
                </a:moveTo>
                <a:lnTo>
                  <a:pt x="59435" y="4728971"/>
                </a:lnTo>
                <a:lnTo>
                  <a:pt x="30479" y="4700015"/>
                </a:lnTo>
                <a:lnTo>
                  <a:pt x="30479" y="4757927"/>
                </a:lnTo>
                <a:lnTo>
                  <a:pt x="59435" y="4757927"/>
                </a:lnTo>
                <a:close/>
              </a:path>
              <a:path w="6064250" h="4758055">
                <a:moveTo>
                  <a:pt x="6035039" y="57911"/>
                </a:moveTo>
                <a:lnTo>
                  <a:pt x="6006083" y="28955"/>
                </a:lnTo>
                <a:lnTo>
                  <a:pt x="6006083" y="57911"/>
                </a:lnTo>
                <a:lnTo>
                  <a:pt x="6035039" y="57911"/>
                </a:lnTo>
                <a:close/>
              </a:path>
              <a:path w="6064250" h="4758055">
                <a:moveTo>
                  <a:pt x="6035039" y="4700015"/>
                </a:moveTo>
                <a:lnTo>
                  <a:pt x="6035039" y="57911"/>
                </a:lnTo>
                <a:lnTo>
                  <a:pt x="6006083" y="57911"/>
                </a:lnTo>
                <a:lnTo>
                  <a:pt x="6006083" y="4700015"/>
                </a:lnTo>
                <a:lnTo>
                  <a:pt x="6035039" y="4700015"/>
                </a:lnTo>
                <a:close/>
              </a:path>
              <a:path w="6064250" h="4758055">
                <a:moveTo>
                  <a:pt x="6035039" y="4757927"/>
                </a:moveTo>
                <a:lnTo>
                  <a:pt x="6035039" y="4700015"/>
                </a:lnTo>
                <a:lnTo>
                  <a:pt x="6006083" y="4728971"/>
                </a:lnTo>
                <a:lnTo>
                  <a:pt x="6006083" y="4757927"/>
                </a:lnTo>
                <a:lnTo>
                  <a:pt x="6035039" y="4757927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031994" y="6324597"/>
            <a:ext cx="494284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" b="1" i="1">
                <a:solidFill>
                  <a:srgbClr val="006FC0"/>
                </a:solidFill>
                <a:latin typeface="Segoe UI"/>
                <a:cs typeface="Segoe UI"/>
              </a:rPr>
              <a:t>These options </a:t>
            </a:r>
            <a:r>
              <a:rPr dirty="0" sz="1800" b="1" i="1">
                <a:solidFill>
                  <a:srgbClr val="006FC0"/>
                </a:solidFill>
                <a:latin typeface="Segoe UI"/>
                <a:cs typeface="Segoe UI"/>
              </a:rPr>
              <a:t>were </a:t>
            </a:r>
            <a:r>
              <a:rPr dirty="0" sz="1800" spc="5" b="1" i="1">
                <a:solidFill>
                  <a:srgbClr val="006FC0"/>
                </a:solidFill>
                <a:latin typeface="Segoe UI"/>
                <a:cs typeface="Segoe UI"/>
              </a:rPr>
              <a:t>not </a:t>
            </a:r>
            <a:r>
              <a:rPr dirty="0" sz="1800" b="1" i="1">
                <a:solidFill>
                  <a:srgbClr val="006FC0"/>
                </a:solidFill>
                <a:latin typeface="Segoe UI"/>
                <a:cs typeface="Segoe UI"/>
              </a:rPr>
              <a:t>available before</a:t>
            </a:r>
            <a:r>
              <a:rPr dirty="0" sz="1800" spc="165" b="1" i="1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800" spc="10" b="1" i="1">
                <a:solidFill>
                  <a:srgbClr val="006FC0"/>
                </a:solidFill>
                <a:latin typeface="Segoe UI"/>
                <a:cs typeface="Segoe UI"/>
              </a:rPr>
              <a:t>2015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191243" y="522731"/>
            <a:ext cx="694944" cy="4587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35"/>
              </a:lnSpc>
            </a:pPr>
            <a:r>
              <a:rPr dirty="0" spc="10"/>
              <a:t>33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DB</a:t>
            </a:r>
            <a:r>
              <a:rPr dirty="0" spc="-170"/>
              <a:t> </a:t>
            </a:r>
            <a:r>
              <a:rPr dirty="0" spc="-45"/>
              <a:t>to</a:t>
            </a:r>
            <a:r>
              <a:rPr dirty="0" spc="-170"/>
              <a:t> </a:t>
            </a:r>
            <a:r>
              <a:rPr dirty="0" spc="-40"/>
              <a:t>DC</a:t>
            </a:r>
            <a:r>
              <a:rPr dirty="0" spc="-170"/>
              <a:t> </a:t>
            </a:r>
            <a:r>
              <a:rPr dirty="0" spc="-75"/>
              <a:t>transfers</a:t>
            </a:r>
            <a:r>
              <a:rPr dirty="0" spc="-170"/>
              <a:t> </a:t>
            </a:r>
            <a:r>
              <a:rPr dirty="0" spc="5"/>
              <a:t>–</a:t>
            </a:r>
            <a:r>
              <a:rPr dirty="0" spc="-160"/>
              <a:t> </a:t>
            </a:r>
            <a:r>
              <a:rPr dirty="0" spc="-55"/>
              <a:t>key</a:t>
            </a:r>
            <a:r>
              <a:rPr dirty="0" spc="-180"/>
              <a:t> </a:t>
            </a:r>
            <a:r>
              <a:rPr dirty="0" spc="-80"/>
              <a:t>considerations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2063495"/>
            <a:ext cx="17526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7200" y="2624327"/>
            <a:ext cx="175260" cy="172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7200" y="3185160"/>
            <a:ext cx="175260" cy="172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" y="3745991"/>
            <a:ext cx="175260" cy="172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7200" y="4303776"/>
            <a:ext cx="175260" cy="175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" y="4864608"/>
            <a:ext cx="175260" cy="1752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7200" y="5425440"/>
            <a:ext cx="175260" cy="1722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96543" y="2001011"/>
            <a:ext cx="5046980" cy="3647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5">
                <a:solidFill>
                  <a:srgbClr val="323B40"/>
                </a:solidFill>
                <a:latin typeface="Segoe UI"/>
                <a:cs typeface="Segoe UI"/>
              </a:rPr>
              <a:t>Know</a:t>
            </a:r>
            <a:r>
              <a:rPr dirty="0" sz="18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what</a:t>
            </a:r>
            <a:r>
              <a:rPr dirty="0" sz="18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25">
                <a:solidFill>
                  <a:srgbClr val="323B40"/>
                </a:solidFill>
                <a:latin typeface="Segoe UI"/>
                <a:cs typeface="Segoe UI"/>
              </a:rPr>
              <a:t>you</a:t>
            </a:r>
            <a:r>
              <a:rPr dirty="0" sz="18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are</a:t>
            </a:r>
            <a:r>
              <a:rPr dirty="0" sz="18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giving</a:t>
            </a:r>
            <a:r>
              <a:rPr dirty="0" sz="1800" spc="-12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15">
                <a:solidFill>
                  <a:srgbClr val="323B40"/>
                </a:solidFill>
                <a:latin typeface="Segoe UI"/>
                <a:cs typeface="Segoe UI"/>
              </a:rPr>
              <a:t>up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Choice of </a:t>
            </a:r>
            <a:r>
              <a:rPr dirty="0" sz="1800" spc="-40">
                <a:solidFill>
                  <a:srgbClr val="323B40"/>
                </a:solidFill>
                <a:latin typeface="Segoe UI"/>
                <a:cs typeface="Segoe UI"/>
              </a:rPr>
              <a:t>receiving</a:t>
            </a:r>
            <a:r>
              <a:rPr dirty="0" sz="1800" spc="-27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40">
                <a:solidFill>
                  <a:srgbClr val="323B40"/>
                </a:solidFill>
                <a:latin typeface="Segoe UI"/>
                <a:cs typeface="Segoe UI"/>
              </a:rPr>
              <a:t>vehicle</a:t>
            </a:r>
            <a:endParaRPr sz="1800">
              <a:latin typeface="Segoe UI"/>
              <a:cs typeface="Segoe UI"/>
            </a:endParaRPr>
          </a:p>
          <a:p>
            <a:pPr marL="12700" marR="5080">
              <a:lnSpc>
                <a:spcPct val="204400"/>
              </a:lnSpc>
            </a:pP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Level </a:t>
            </a:r>
            <a:r>
              <a:rPr dirty="0" sz="1800" spc="-25">
                <a:solidFill>
                  <a:srgbClr val="323B40"/>
                </a:solidFill>
                <a:latin typeface="Segoe UI"/>
                <a:cs typeface="Segoe UI"/>
              </a:rPr>
              <a:t>and form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of pension </a:t>
            </a:r>
            <a:r>
              <a:rPr dirty="0" sz="1800" spc="5">
                <a:solidFill>
                  <a:srgbClr val="323B40"/>
                </a:solidFill>
                <a:latin typeface="Segoe UI"/>
                <a:cs typeface="Segoe UI"/>
              </a:rPr>
              <a:t>/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dependants’ benefits  Health</a:t>
            </a:r>
            <a:r>
              <a:rPr dirty="0" sz="1800" spc="-12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status</a:t>
            </a:r>
            <a:r>
              <a:rPr dirty="0" sz="18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(loss</a:t>
            </a:r>
            <a:r>
              <a:rPr dirty="0" sz="18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of</a:t>
            </a:r>
            <a:r>
              <a:rPr dirty="0" sz="18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18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savings</a:t>
            </a:r>
            <a:r>
              <a:rPr dirty="0" sz="18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20">
                <a:solidFill>
                  <a:srgbClr val="323B40"/>
                </a:solidFill>
                <a:latin typeface="Segoe UI"/>
                <a:cs typeface="Segoe UI"/>
              </a:rPr>
              <a:t>in</a:t>
            </a:r>
            <a:r>
              <a:rPr dirty="0" sz="18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10">
                <a:solidFill>
                  <a:srgbClr val="323B40"/>
                </a:solidFill>
                <a:latin typeface="Segoe UI"/>
                <a:cs typeface="Segoe UI"/>
              </a:rPr>
              <a:t>DB</a:t>
            </a:r>
            <a:r>
              <a:rPr dirty="0" sz="18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Scheme) 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Advice</a:t>
            </a:r>
            <a:r>
              <a:rPr dirty="0" sz="18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40">
                <a:solidFill>
                  <a:srgbClr val="323B40"/>
                </a:solidFill>
                <a:latin typeface="Segoe UI"/>
                <a:cs typeface="Segoe UI"/>
              </a:rPr>
              <a:t>requirements</a:t>
            </a:r>
            <a:r>
              <a:rPr dirty="0" sz="1800" spc="-15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(if</a:t>
            </a:r>
            <a:r>
              <a:rPr dirty="0" sz="18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15">
                <a:solidFill>
                  <a:srgbClr val="323B40"/>
                </a:solidFill>
                <a:latin typeface="Segoe UI"/>
                <a:cs typeface="Segoe UI"/>
              </a:rPr>
              <a:t>CETV</a:t>
            </a:r>
            <a:r>
              <a:rPr dirty="0" sz="1800" spc="-12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over</a:t>
            </a:r>
            <a:r>
              <a:rPr dirty="0" sz="18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£30k)</a:t>
            </a:r>
            <a:endParaRPr sz="1800">
              <a:latin typeface="Segoe UI"/>
              <a:cs typeface="Segoe UI"/>
            </a:endParaRPr>
          </a:p>
          <a:p>
            <a:pPr marL="12700" marR="2667635">
              <a:lnSpc>
                <a:spcPct val="203900"/>
              </a:lnSpc>
              <a:spcBef>
                <a:spcPts val="10"/>
              </a:spcBef>
            </a:pP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Other </a:t>
            </a:r>
            <a:r>
              <a:rPr dirty="0" sz="1800" spc="-40">
                <a:solidFill>
                  <a:srgbClr val="323B40"/>
                </a:solidFill>
                <a:latin typeface="Segoe UI"/>
                <a:cs typeface="Segoe UI"/>
              </a:rPr>
              <a:t>sources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of</a:t>
            </a:r>
            <a:r>
              <a:rPr dirty="0" sz="1800" spc="-3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income  Risk</a:t>
            </a:r>
            <a:r>
              <a:rPr dirty="0" sz="1800" spc="-15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40">
                <a:solidFill>
                  <a:srgbClr val="323B40"/>
                </a:solidFill>
                <a:latin typeface="Segoe UI"/>
                <a:cs typeface="Segoe UI"/>
              </a:rPr>
              <a:t>appetite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200" y="5986271"/>
            <a:ext cx="175260" cy="172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407140" y="6781796"/>
            <a:ext cx="205104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0" b="1">
                <a:latin typeface="Segoe UI"/>
                <a:cs typeface="Segoe UI"/>
              </a:rPr>
              <a:t>34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6543" y="5923785"/>
            <a:ext cx="7766684" cy="10013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Understand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fees </a:t>
            </a:r>
            <a:r>
              <a:rPr dirty="0" sz="1800" spc="-40">
                <a:solidFill>
                  <a:srgbClr val="323B40"/>
                </a:solidFill>
                <a:latin typeface="Segoe UI"/>
                <a:cs typeface="Segoe UI"/>
              </a:rPr>
              <a:t>payable </a:t>
            </a:r>
            <a:r>
              <a:rPr dirty="0" sz="1800" spc="-20">
                <a:solidFill>
                  <a:srgbClr val="323B40"/>
                </a:solidFill>
                <a:latin typeface="Segoe UI"/>
                <a:cs typeface="Segoe UI"/>
              </a:rPr>
              <a:t>to</a:t>
            </a:r>
            <a:r>
              <a:rPr dirty="0" sz="1800" spc="-33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advisors</a:t>
            </a:r>
            <a:endParaRPr sz="1800">
              <a:latin typeface="Segoe UI"/>
              <a:cs typeface="Segoe UI"/>
            </a:endParaRPr>
          </a:p>
          <a:p>
            <a:pPr marL="3065145" marR="5080" indent="-1910080">
              <a:lnSpc>
                <a:spcPct val="101699"/>
              </a:lnSpc>
              <a:spcBef>
                <a:spcPts val="1245"/>
              </a:spcBef>
            </a:pPr>
            <a:r>
              <a:rPr dirty="0" sz="1800" b="1" i="1">
                <a:solidFill>
                  <a:srgbClr val="A83D05"/>
                </a:solidFill>
                <a:latin typeface="Segoe UI"/>
                <a:cs typeface="Segoe UI"/>
              </a:rPr>
              <a:t>At present, </a:t>
            </a:r>
            <a:r>
              <a:rPr dirty="0" sz="1800" spc="5" b="1" i="1">
                <a:solidFill>
                  <a:srgbClr val="A83D05"/>
                </a:solidFill>
                <a:latin typeface="Segoe UI"/>
                <a:cs typeface="Segoe UI"/>
              </a:rPr>
              <a:t>you have </a:t>
            </a:r>
            <a:r>
              <a:rPr dirty="0" sz="1800" spc="10" b="1" i="1">
                <a:solidFill>
                  <a:srgbClr val="A83D05"/>
                </a:solidFill>
                <a:latin typeface="Segoe UI"/>
                <a:cs typeface="Segoe UI"/>
              </a:rPr>
              <a:t>an </a:t>
            </a:r>
            <a:r>
              <a:rPr dirty="0" sz="1800" spc="5" b="1" i="1">
                <a:solidFill>
                  <a:srgbClr val="A83D05"/>
                </a:solidFill>
                <a:latin typeface="Segoe UI"/>
                <a:cs typeface="Segoe UI"/>
              </a:rPr>
              <a:t>‘all or nothing’ decision </a:t>
            </a:r>
            <a:r>
              <a:rPr dirty="0" sz="1800" spc="10" b="1" i="1">
                <a:solidFill>
                  <a:srgbClr val="A83D05"/>
                </a:solidFill>
                <a:latin typeface="Segoe UI"/>
                <a:cs typeface="Segoe UI"/>
              </a:rPr>
              <a:t>to </a:t>
            </a:r>
            <a:r>
              <a:rPr dirty="0" sz="1800" spc="-5" b="1" i="1">
                <a:solidFill>
                  <a:srgbClr val="A83D05"/>
                </a:solidFill>
                <a:latin typeface="Segoe UI"/>
                <a:cs typeface="Segoe UI"/>
              </a:rPr>
              <a:t>make </a:t>
            </a:r>
            <a:r>
              <a:rPr dirty="0" sz="1800" spc="10" b="1" i="1">
                <a:solidFill>
                  <a:srgbClr val="A83D05"/>
                </a:solidFill>
                <a:latin typeface="Segoe UI"/>
                <a:cs typeface="Segoe UI"/>
              </a:rPr>
              <a:t>– to  </a:t>
            </a:r>
            <a:r>
              <a:rPr dirty="0" sz="1800" spc="5" b="1" i="1">
                <a:solidFill>
                  <a:srgbClr val="A83D05"/>
                </a:solidFill>
                <a:latin typeface="Segoe UI"/>
                <a:cs typeface="Segoe UI"/>
              </a:rPr>
              <a:t>transfer or not </a:t>
            </a:r>
            <a:r>
              <a:rPr dirty="0" sz="1800" spc="10" b="1" i="1">
                <a:solidFill>
                  <a:srgbClr val="A83D05"/>
                </a:solidFill>
                <a:latin typeface="Segoe UI"/>
                <a:cs typeface="Segoe UI"/>
              </a:rPr>
              <a:t>to</a:t>
            </a:r>
            <a:r>
              <a:rPr dirty="0" sz="1800" spc="30" b="1" i="1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800" spc="5" b="1" i="1">
                <a:solidFill>
                  <a:srgbClr val="A83D05"/>
                </a:solidFill>
                <a:latin typeface="Segoe UI"/>
                <a:cs typeface="Segoe UI"/>
              </a:rPr>
              <a:t>transfer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91243" y="522731"/>
            <a:ext cx="694944" cy="4587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marri.russell</dc:creator>
  <dc:title>Microsoft PowerPoint - UASLAS member presentation 4 June 2019 (complete).pptx</dc:title>
  <dcterms:created xsi:type="dcterms:W3CDTF">2019-06-05T10:28:02Z</dcterms:created>
  <dcterms:modified xsi:type="dcterms:W3CDTF">2019-06-05T10:28:02Z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2019-06-05T00:00:00Z</vt:filetime>
  </property>
  <property fmtid="{D5CDD505-2E9C-101B-9397-08002B2CF9AE}" pid="3" name="Creator">
    <vt:lpwstr>PrimoPDF http://www.primopdf.com</vt:lpwstr>
  </property>
  <property fmtid="{D5CDD505-2E9C-101B-9397-08002B2CF9AE}" pid="4" name="LastSaved">
    <vt:filetime>2019-06-05T00:00:00Z</vt:filetime>
  </property>
</Properties>
</file>