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25"/>
  </p:notesMasterIdLst>
  <p:handoutMasterIdLst>
    <p:handoutMasterId r:id="rId26"/>
  </p:handoutMasterIdLst>
  <p:sldIdLst>
    <p:sldId id="275" r:id="rId2"/>
    <p:sldId id="276" r:id="rId3"/>
    <p:sldId id="278" r:id="rId4"/>
    <p:sldId id="349" r:id="rId5"/>
    <p:sldId id="347" r:id="rId6"/>
    <p:sldId id="381" r:id="rId7"/>
    <p:sldId id="361" r:id="rId8"/>
    <p:sldId id="387" r:id="rId9"/>
    <p:sldId id="419" r:id="rId10"/>
    <p:sldId id="279" r:id="rId11"/>
    <p:sldId id="403" r:id="rId12"/>
    <p:sldId id="365" r:id="rId13"/>
    <p:sldId id="389" r:id="rId14"/>
    <p:sldId id="404" r:id="rId15"/>
    <p:sldId id="407" r:id="rId16"/>
    <p:sldId id="418" r:id="rId17"/>
    <p:sldId id="420" r:id="rId18"/>
    <p:sldId id="391" r:id="rId19"/>
    <p:sldId id="421" r:id="rId20"/>
    <p:sldId id="409" r:id="rId21"/>
    <p:sldId id="412" r:id="rId22"/>
    <p:sldId id="415" r:id="rId23"/>
    <p:sldId id="422" r:id="rId24"/>
  </p:sldIdLst>
  <p:sldSz cx="12192000" cy="6858000"/>
  <p:notesSz cx="6797675" cy="99266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B1A"/>
    <a:srgbClr val="59155F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3021" autoAdjust="0"/>
  </p:normalViewPr>
  <p:slideViewPr>
    <p:cSldViewPr snapToGrid="0" snapToObjects="1">
      <p:cViewPr varScale="1">
        <p:scale>
          <a:sx n="74" d="100"/>
          <a:sy n="74" d="100"/>
        </p:scale>
        <p:origin x="118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1836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5AC5E-72A0-4043-B58D-3427E227A8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0B10141-ED96-431B-A56A-CA41A4F6F3D8}">
      <dgm:prSet phldrT="[Text]"/>
      <dgm:spPr/>
      <dgm:t>
        <a:bodyPr/>
        <a:lstStyle/>
        <a:p>
          <a:r>
            <a:rPr lang="en-GB" dirty="0"/>
            <a:t>Peer Reviewer approval</a:t>
          </a:r>
        </a:p>
      </dgm:t>
    </dgm:pt>
    <dgm:pt modelId="{8E799F0D-8C7C-486A-821B-90938CB65039}" type="parTrans" cxnId="{8D31113D-D646-46F7-AC61-C8BE16BB761B}">
      <dgm:prSet/>
      <dgm:spPr/>
      <dgm:t>
        <a:bodyPr/>
        <a:lstStyle/>
        <a:p>
          <a:endParaRPr lang="en-GB"/>
        </a:p>
      </dgm:t>
    </dgm:pt>
    <dgm:pt modelId="{4E1D30CB-0BCC-470C-ADCD-66038092C533}" type="sibTrans" cxnId="{8D31113D-D646-46F7-AC61-C8BE16BB761B}">
      <dgm:prSet/>
      <dgm:spPr/>
      <dgm:t>
        <a:bodyPr/>
        <a:lstStyle/>
        <a:p>
          <a:endParaRPr lang="en-GB"/>
        </a:p>
      </dgm:t>
    </dgm:pt>
    <dgm:pt modelId="{D3D59D79-344D-43EE-A387-FD90C0CA191C}">
      <dgm:prSet phldrT="[Text]"/>
      <dgm:spPr/>
      <dgm:t>
        <a:bodyPr/>
        <a:lstStyle/>
        <a:p>
          <a:r>
            <a:rPr lang="en-GB" dirty="0"/>
            <a:t>Head of School approval</a:t>
          </a:r>
        </a:p>
      </dgm:t>
    </dgm:pt>
    <dgm:pt modelId="{31AD2472-7758-49DA-8423-A2C1C7B1A54B}" type="parTrans" cxnId="{69B89922-B3BC-42BF-B8F9-01DA83278223}">
      <dgm:prSet/>
      <dgm:spPr/>
      <dgm:t>
        <a:bodyPr/>
        <a:lstStyle/>
        <a:p>
          <a:endParaRPr lang="en-GB"/>
        </a:p>
      </dgm:t>
    </dgm:pt>
    <dgm:pt modelId="{3D98F126-52B7-41DA-A174-C4358BB86D38}" type="sibTrans" cxnId="{69B89922-B3BC-42BF-B8F9-01DA83278223}">
      <dgm:prSet/>
      <dgm:spPr/>
      <dgm:t>
        <a:bodyPr/>
        <a:lstStyle/>
        <a:p>
          <a:endParaRPr lang="en-GB"/>
        </a:p>
      </dgm:t>
    </dgm:pt>
    <dgm:pt modelId="{20BC3070-8629-470E-A474-B61804E88238}">
      <dgm:prSet phldrT="[Text]"/>
      <dgm:spPr/>
      <dgm:t>
        <a:bodyPr/>
        <a:lstStyle/>
        <a:p>
          <a:r>
            <a:rPr lang="en-GB" dirty="0"/>
            <a:t>RFS approval</a:t>
          </a:r>
        </a:p>
      </dgm:t>
    </dgm:pt>
    <dgm:pt modelId="{15401F4C-EB14-486E-A2D8-4EAF030BF879}" type="parTrans" cxnId="{185AD6B5-40FB-4372-91CF-99F3D131A65C}">
      <dgm:prSet/>
      <dgm:spPr/>
      <dgm:t>
        <a:bodyPr/>
        <a:lstStyle/>
        <a:p>
          <a:endParaRPr lang="en-GB"/>
        </a:p>
      </dgm:t>
    </dgm:pt>
    <dgm:pt modelId="{56550921-1FEF-484E-A02D-7660DFCBC9D9}" type="sibTrans" cxnId="{185AD6B5-40FB-4372-91CF-99F3D131A65C}">
      <dgm:prSet/>
      <dgm:spPr/>
      <dgm:t>
        <a:bodyPr/>
        <a:lstStyle/>
        <a:p>
          <a:endParaRPr lang="en-GB"/>
        </a:p>
      </dgm:t>
    </dgm:pt>
    <dgm:pt modelId="{6E000B68-C456-42F7-B19B-05E58D42750A}">
      <dgm:prSet phldrT="[Text]"/>
      <dgm:spPr/>
      <dgm:t>
        <a:bodyPr/>
        <a:lstStyle/>
        <a:p>
          <a:r>
            <a:rPr lang="en-GB" dirty="0"/>
            <a:t>Facilities approval (if required)</a:t>
          </a:r>
        </a:p>
      </dgm:t>
    </dgm:pt>
    <dgm:pt modelId="{95968331-EC24-4629-A2CA-9CC3E8B7BDC8}" type="parTrans" cxnId="{75F72CB0-967E-4484-8972-B2B0DBD3D0D7}">
      <dgm:prSet/>
      <dgm:spPr/>
      <dgm:t>
        <a:bodyPr/>
        <a:lstStyle/>
        <a:p>
          <a:endParaRPr lang="en-GB"/>
        </a:p>
      </dgm:t>
    </dgm:pt>
    <dgm:pt modelId="{C06BF2F5-B733-4A3D-A055-C65FE679BBA0}" type="sibTrans" cxnId="{75F72CB0-967E-4484-8972-B2B0DBD3D0D7}">
      <dgm:prSet/>
      <dgm:spPr/>
      <dgm:t>
        <a:bodyPr/>
        <a:lstStyle/>
        <a:p>
          <a:endParaRPr lang="en-GB"/>
        </a:p>
      </dgm:t>
    </dgm:pt>
    <dgm:pt modelId="{C40629D4-257D-4A87-BF0C-627B6CD6DAEB}">
      <dgm:prSet phldrT="[Text]"/>
      <dgm:spPr/>
      <dgm:t>
        <a:bodyPr/>
        <a:lstStyle/>
        <a:p>
          <a:r>
            <a:rPr lang="en-GB" dirty="0"/>
            <a:t>Senior Management approval (where grants in excess of £1million)</a:t>
          </a:r>
        </a:p>
      </dgm:t>
    </dgm:pt>
    <dgm:pt modelId="{DE12696D-C0DD-4CB6-AB3D-D9BE351A34FC}" type="parTrans" cxnId="{F4BF2946-770D-4D97-BD5A-B587CAC4E1B3}">
      <dgm:prSet/>
      <dgm:spPr/>
      <dgm:t>
        <a:bodyPr/>
        <a:lstStyle/>
        <a:p>
          <a:endParaRPr lang="en-GB"/>
        </a:p>
      </dgm:t>
    </dgm:pt>
    <dgm:pt modelId="{6AE948C2-6425-42BA-95F5-88D5983E0503}" type="sibTrans" cxnId="{F4BF2946-770D-4D97-BD5A-B587CAC4E1B3}">
      <dgm:prSet/>
      <dgm:spPr/>
      <dgm:t>
        <a:bodyPr/>
        <a:lstStyle/>
        <a:p>
          <a:endParaRPr lang="en-GB"/>
        </a:p>
      </dgm:t>
    </dgm:pt>
    <dgm:pt modelId="{C7E5A452-C1DF-4049-85E6-C95889CA47B8}">
      <dgm:prSet phldrT="[Text]"/>
      <dgm:spPr/>
      <dgm:t>
        <a:bodyPr/>
        <a:lstStyle/>
        <a:p>
          <a:r>
            <a:rPr lang="en-GB" dirty="0"/>
            <a:t>BDO</a:t>
          </a:r>
        </a:p>
      </dgm:t>
    </dgm:pt>
    <dgm:pt modelId="{FB11137A-4065-459C-9179-41A830AA892C}" type="parTrans" cxnId="{12EBE8B4-BB7F-4FC2-A847-699A2188BBCB}">
      <dgm:prSet/>
      <dgm:spPr/>
      <dgm:t>
        <a:bodyPr/>
        <a:lstStyle/>
        <a:p>
          <a:endParaRPr lang="en-GB"/>
        </a:p>
      </dgm:t>
    </dgm:pt>
    <dgm:pt modelId="{A6640F49-8AA4-4AD5-9757-3E1BD94D6E5E}" type="sibTrans" cxnId="{12EBE8B4-BB7F-4FC2-A847-699A2188BBCB}">
      <dgm:prSet/>
      <dgm:spPr/>
      <dgm:t>
        <a:bodyPr/>
        <a:lstStyle/>
        <a:p>
          <a:endParaRPr lang="en-GB"/>
        </a:p>
      </dgm:t>
    </dgm:pt>
    <dgm:pt modelId="{5D25118D-13F8-4609-94A4-DAD2989A6BCC}">
      <dgm:prSet phldrT="[Text]"/>
      <dgm:spPr/>
      <dgm:t>
        <a:bodyPr/>
        <a:lstStyle/>
        <a:p>
          <a:r>
            <a:rPr lang="en-GB" dirty="0"/>
            <a:t>Approval to submit</a:t>
          </a:r>
        </a:p>
      </dgm:t>
    </dgm:pt>
    <dgm:pt modelId="{1F19F87B-AE88-4413-8E19-9035D768FDCB}" type="parTrans" cxnId="{3335714E-82FC-4C43-A825-DF04E94FB1FC}">
      <dgm:prSet/>
      <dgm:spPr/>
      <dgm:t>
        <a:bodyPr/>
        <a:lstStyle/>
        <a:p>
          <a:endParaRPr lang="en-GB"/>
        </a:p>
      </dgm:t>
    </dgm:pt>
    <dgm:pt modelId="{CB41284E-0227-46AE-804A-2B980C1F8310}" type="sibTrans" cxnId="{3335714E-82FC-4C43-A825-DF04E94FB1FC}">
      <dgm:prSet/>
      <dgm:spPr/>
      <dgm:t>
        <a:bodyPr/>
        <a:lstStyle/>
        <a:p>
          <a:endParaRPr lang="en-GB"/>
        </a:p>
      </dgm:t>
    </dgm:pt>
    <dgm:pt modelId="{2C81AA58-95FE-4CD6-873E-8B789DD61CFC}" type="pres">
      <dgm:prSet presAssocID="{BAD5AC5E-72A0-4043-B58D-3427E227A8F6}" presName="CompostProcess" presStyleCnt="0">
        <dgm:presLayoutVars>
          <dgm:dir/>
          <dgm:resizeHandles val="exact"/>
        </dgm:presLayoutVars>
      </dgm:prSet>
      <dgm:spPr/>
    </dgm:pt>
    <dgm:pt modelId="{D5523360-8406-45B8-9B61-98087A8C8809}" type="pres">
      <dgm:prSet presAssocID="{BAD5AC5E-72A0-4043-B58D-3427E227A8F6}" presName="arrow" presStyleLbl="bgShp" presStyleIdx="0" presStyleCnt="1"/>
      <dgm:spPr/>
    </dgm:pt>
    <dgm:pt modelId="{3B7C1420-5E22-487D-96AC-643978409757}" type="pres">
      <dgm:prSet presAssocID="{BAD5AC5E-72A0-4043-B58D-3427E227A8F6}" presName="linearProcess" presStyleCnt="0"/>
      <dgm:spPr/>
    </dgm:pt>
    <dgm:pt modelId="{753B6F14-E8BD-402A-BF26-36A884C975CC}" type="pres">
      <dgm:prSet presAssocID="{D0B10141-ED96-431B-A56A-CA41A4F6F3D8}" presName="textNode" presStyleLbl="node1" presStyleIdx="0" presStyleCnt="7">
        <dgm:presLayoutVars>
          <dgm:bulletEnabled val="1"/>
        </dgm:presLayoutVars>
      </dgm:prSet>
      <dgm:spPr/>
    </dgm:pt>
    <dgm:pt modelId="{81AE1136-021E-4E8F-8F11-DD61F4B3C5B6}" type="pres">
      <dgm:prSet presAssocID="{4E1D30CB-0BCC-470C-ADCD-66038092C533}" presName="sibTrans" presStyleCnt="0"/>
      <dgm:spPr/>
    </dgm:pt>
    <dgm:pt modelId="{4ABCC3BB-36A4-4B58-87DB-06EB417E0D84}" type="pres">
      <dgm:prSet presAssocID="{D3D59D79-344D-43EE-A387-FD90C0CA191C}" presName="textNode" presStyleLbl="node1" presStyleIdx="1" presStyleCnt="7">
        <dgm:presLayoutVars>
          <dgm:bulletEnabled val="1"/>
        </dgm:presLayoutVars>
      </dgm:prSet>
      <dgm:spPr/>
    </dgm:pt>
    <dgm:pt modelId="{2DEAFC85-8561-4D6B-9C3D-61F34345E4F8}" type="pres">
      <dgm:prSet presAssocID="{3D98F126-52B7-41DA-A174-C4358BB86D38}" presName="sibTrans" presStyleCnt="0"/>
      <dgm:spPr/>
    </dgm:pt>
    <dgm:pt modelId="{172B923A-49CC-4834-8BD1-58B3108A5D7A}" type="pres">
      <dgm:prSet presAssocID="{6E000B68-C456-42F7-B19B-05E58D42750A}" presName="textNode" presStyleLbl="node1" presStyleIdx="2" presStyleCnt="7">
        <dgm:presLayoutVars>
          <dgm:bulletEnabled val="1"/>
        </dgm:presLayoutVars>
      </dgm:prSet>
      <dgm:spPr/>
    </dgm:pt>
    <dgm:pt modelId="{AD940D37-E70B-4220-9CCF-9795F8FBCAC7}" type="pres">
      <dgm:prSet presAssocID="{C06BF2F5-B733-4A3D-A055-C65FE679BBA0}" presName="sibTrans" presStyleCnt="0"/>
      <dgm:spPr/>
    </dgm:pt>
    <dgm:pt modelId="{965B38EA-15F1-44B0-B4B8-C692A8F4BB51}" type="pres">
      <dgm:prSet presAssocID="{C40629D4-257D-4A87-BF0C-627B6CD6DAEB}" presName="textNode" presStyleLbl="node1" presStyleIdx="3" presStyleCnt="7">
        <dgm:presLayoutVars>
          <dgm:bulletEnabled val="1"/>
        </dgm:presLayoutVars>
      </dgm:prSet>
      <dgm:spPr/>
    </dgm:pt>
    <dgm:pt modelId="{4B1DFE1C-762C-42F0-A8D5-D2641834E7DD}" type="pres">
      <dgm:prSet presAssocID="{6AE948C2-6425-42BA-95F5-88D5983E0503}" presName="sibTrans" presStyleCnt="0"/>
      <dgm:spPr/>
    </dgm:pt>
    <dgm:pt modelId="{40211C1A-AF20-4039-A7E7-9DC245D36618}" type="pres">
      <dgm:prSet presAssocID="{20BC3070-8629-470E-A474-B61804E88238}" presName="textNode" presStyleLbl="node1" presStyleIdx="4" presStyleCnt="7">
        <dgm:presLayoutVars>
          <dgm:bulletEnabled val="1"/>
        </dgm:presLayoutVars>
      </dgm:prSet>
      <dgm:spPr/>
    </dgm:pt>
    <dgm:pt modelId="{AF14CBE3-6449-4EE9-9DEB-80969C42A546}" type="pres">
      <dgm:prSet presAssocID="{56550921-1FEF-484E-A02D-7660DFCBC9D9}" presName="sibTrans" presStyleCnt="0"/>
      <dgm:spPr/>
    </dgm:pt>
    <dgm:pt modelId="{352DB08A-3B12-45E6-BC39-2D4D2805ED4E}" type="pres">
      <dgm:prSet presAssocID="{C7E5A452-C1DF-4049-85E6-C95889CA47B8}" presName="textNode" presStyleLbl="node1" presStyleIdx="5" presStyleCnt="7">
        <dgm:presLayoutVars>
          <dgm:bulletEnabled val="1"/>
        </dgm:presLayoutVars>
      </dgm:prSet>
      <dgm:spPr/>
    </dgm:pt>
    <dgm:pt modelId="{6E50B4B0-F2EE-4F51-81AE-DD286228A632}" type="pres">
      <dgm:prSet presAssocID="{A6640F49-8AA4-4AD5-9757-3E1BD94D6E5E}" presName="sibTrans" presStyleCnt="0"/>
      <dgm:spPr/>
    </dgm:pt>
    <dgm:pt modelId="{9573A952-CD32-4848-964D-5E178A681B16}" type="pres">
      <dgm:prSet presAssocID="{5D25118D-13F8-4609-94A4-DAD2989A6BCC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613FB00-DCB4-4953-A1DB-A052C879A26B}" type="presOf" srcId="{C7E5A452-C1DF-4049-85E6-C95889CA47B8}" destId="{352DB08A-3B12-45E6-BC39-2D4D2805ED4E}" srcOrd="0" destOrd="0" presId="urn:microsoft.com/office/officeart/2005/8/layout/hProcess9"/>
    <dgm:cxn modelId="{F7A6DC0B-BE65-463C-8524-744AD2BF2902}" type="presOf" srcId="{5D25118D-13F8-4609-94A4-DAD2989A6BCC}" destId="{9573A952-CD32-4848-964D-5E178A681B16}" srcOrd="0" destOrd="0" presId="urn:microsoft.com/office/officeart/2005/8/layout/hProcess9"/>
    <dgm:cxn modelId="{69B89922-B3BC-42BF-B8F9-01DA83278223}" srcId="{BAD5AC5E-72A0-4043-B58D-3427E227A8F6}" destId="{D3D59D79-344D-43EE-A387-FD90C0CA191C}" srcOrd="1" destOrd="0" parTransId="{31AD2472-7758-49DA-8423-A2C1C7B1A54B}" sibTransId="{3D98F126-52B7-41DA-A174-C4358BB86D38}"/>
    <dgm:cxn modelId="{8D31113D-D646-46F7-AC61-C8BE16BB761B}" srcId="{BAD5AC5E-72A0-4043-B58D-3427E227A8F6}" destId="{D0B10141-ED96-431B-A56A-CA41A4F6F3D8}" srcOrd="0" destOrd="0" parTransId="{8E799F0D-8C7C-486A-821B-90938CB65039}" sibTransId="{4E1D30CB-0BCC-470C-ADCD-66038092C533}"/>
    <dgm:cxn modelId="{B1914661-D27F-4C51-A3AC-A8940A2FB362}" type="presOf" srcId="{6E000B68-C456-42F7-B19B-05E58D42750A}" destId="{172B923A-49CC-4834-8BD1-58B3108A5D7A}" srcOrd="0" destOrd="0" presId="urn:microsoft.com/office/officeart/2005/8/layout/hProcess9"/>
    <dgm:cxn modelId="{F4BF2946-770D-4D97-BD5A-B587CAC4E1B3}" srcId="{BAD5AC5E-72A0-4043-B58D-3427E227A8F6}" destId="{C40629D4-257D-4A87-BF0C-627B6CD6DAEB}" srcOrd="3" destOrd="0" parTransId="{DE12696D-C0DD-4CB6-AB3D-D9BE351A34FC}" sibTransId="{6AE948C2-6425-42BA-95F5-88D5983E0503}"/>
    <dgm:cxn modelId="{3335714E-82FC-4C43-A825-DF04E94FB1FC}" srcId="{BAD5AC5E-72A0-4043-B58D-3427E227A8F6}" destId="{5D25118D-13F8-4609-94A4-DAD2989A6BCC}" srcOrd="6" destOrd="0" parTransId="{1F19F87B-AE88-4413-8E19-9035D768FDCB}" sibTransId="{CB41284E-0227-46AE-804A-2B980C1F8310}"/>
    <dgm:cxn modelId="{9C78C370-5830-4DB5-8F35-F86489F4AC76}" type="presOf" srcId="{C40629D4-257D-4A87-BF0C-627B6CD6DAEB}" destId="{965B38EA-15F1-44B0-B4B8-C692A8F4BB51}" srcOrd="0" destOrd="0" presId="urn:microsoft.com/office/officeart/2005/8/layout/hProcess9"/>
    <dgm:cxn modelId="{E169E653-A759-45D7-BC34-9A1012885360}" type="presOf" srcId="{D0B10141-ED96-431B-A56A-CA41A4F6F3D8}" destId="{753B6F14-E8BD-402A-BF26-36A884C975CC}" srcOrd="0" destOrd="0" presId="urn:microsoft.com/office/officeart/2005/8/layout/hProcess9"/>
    <dgm:cxn modelId="{0828BD56-7609-48A7-8DC3-D974ECD2E670}" type="presOf" srcId="{BAD5AC5E-72A0-4043-B58D-3427E227A8F6}" destId="{2C81AA58-95FE-4CD6-873E-8B789DD61CFC}" srcOrd="0" destOrd="0" presId="urn:microsoft.com/office/officeart/2005/8/layout/hProcess9"/>
    <dgm:cxn modelId="{9ADAF48B-63FB-4DF4-B821-FF9E30048CFB}" type="presOf" srcId="{D3D59D79-344D-43EE-A387-FD90C0CA191C}" destId="{4ABCC3BB-36A4-4B58-87DB-06EB417E0D84}" srcOrd="0" destOrd="0" presId="urn:microsoft.com/office/officeart/2005/8/layout/hProcess9"/>
    <dgm:cxn modelId="{75F72CB0-967E-4484-8972-B2B0DBD3D0D7}" srcId="{BAD5AC5E-72A0-4043-B58D-3427E227A8F6}" destId="{6E000B68-C456-42F7-B19B-05E58D42750A}" srcOrd="2" destOrd="0" parTransId="{95968331-EC24-4629-A2CA-9CC3E8B7BDC8}" sibTransId="{C06BF2F5-B733-4A3D-A055-C65FE679BBA0}"/>
    <dgm:cxn modelId="{12EBE8B4-BB7F-4FC2-A847-699A2188BBCB}" srcId="{BAD5AC5E-72A0-4043-B58D-3427E227A8F6}" destId="{C7E5A452-C1DF-4049-85E6-C95889CA47B8}" srcOrd="5" destOrd="0" parTransId="{FB11137A-4065-459C-9179-41A830AA892C}" sibTransId="{A6640F49-8AA4-4AD5-9757-3E1BD94D6E5E}"/>
    <dgm:cxn modelId="{185AD6B5-40FB-4372-91CF-99F3D131A65C}" srcId="{BAD5AC5E-72A0-4043-B58D-3427E227A8F6}" destId="{20BC3070-8629-470E-A474-B61804E88238}" srcOrd="4" destOrd="0" parTransId="{15401F4C-EB14-486E-A2D8-4EAF030BF879}" sibTransId="{56550921-1FEF-484E-A02D-7660DFCBC9D9}"/>
    <dgm:cxn modelId="{DB27B3BB-D1FF-4F64-B94D-52DA50CCB749}" type="presOf" srcId="{20BC3070-8629-470E-A474-B61804E88238}" destId="{40211C1A-AF20-4039-A7E7-9DC245D36618}" srcOrd="0" destOrd="0" presId="urn:microsoft.com/office/officeart/2005/8/layout/hProcess9"/>
    <dgm:cxn modelId="{F2EDD465-14FE-4023-8564-78FC5B6FF193}" type="presParOf" srcId="{2C81AA58-95FE-4CD6-873E-8B789DD61CFC}" destId="{D5523360-8406-45B8-9B61-98087A8C8809}" srcOrd="0" destOrd="0" presId="urn:microsoft.com/office/officeart/2005/8/layout/hProcess9"/>
    <dgm:cxn modelId="{6F8C66CA-C53E-4857-B44B-C2EBC7DB4D7D}" type="presParOf" srcId="{2C81AA58-95FE-4CD6-873E-8B789DD61CFC}" destId="{3B7C1420-5E22-487D-96AC-643978409757}" srcOrd="1" destOrd="0" presId="urn:microsoft.com/office/officeart/2005/8/layout/hProcess9"/>
    <dgm:cxn modelId="{919F19C2-E7A5-4F97-AFD4-DA8D3A298ADD}" type="presParOf" srcId="{3B7C1420-5E22-487D-96AC-643978409757}" destId="{753B6F14-E8BD-402A-BF26-36A884C975CC}" srcOrd="0" destOrd="0" presId="urn:microsoft.com/office/officeart/2005/8/layout/hProcess9"/>
    <dgm:cxn modelId="{6ED2BE4A-57B2-4E42-AA9B-E1BCCC6CC10A}" type="presParOf" srcId="{3B7C1420-5E22-487D-96AC-643978409757}" destId="{81AE1136-021E-4E8F-8F11-DD61F4B3C5B6}" srcOrd="1" destOrd="0" presId="urn:microsoft.com/office/officeart/2005/8/layout/hProcess9"/>
    <dgm:cxn modelId="{0200F15E-3D13-404C-A936-F25E09E0BD48}" type="presParOf" srcId="{3B7C1420-5E22-487D-96AC-643978409757}" destId="{4ABCC3BB-36A4-4B58-87DB-06EB417E0D84}" srcOrd="2" destOrd="0" presId="urn:microsoft.com/office/officeart/2005/8/layout/hProcess9"/>
    <dgm:cxn modelId="{172D75F0-7595-4E8D-A9BF-06E7DCCA302B}" type="presParOf" srcId="{3B7C1420-5E22-487D-96AC-643978409757}" destId="{2DEAFC85-8561-4D6B-9C3D-61F34345E4F8}" srcOrd="3" destOrd="0" presId="urn:microsoft.com/office/officeart/2005/8/layout/hProcess9"/>
    <dgm:cxn modelId="{54A3982B-0B3B-4BDD-BC47-08F5F8A74940}" type="presParOf" srcId="{3B7C1420-5E22-487D-96AC-643978409757}" destId="{172B923A-49CC-4834-8BD1-58B3108A5D7A}" srcOrd="4" destOrd="0" presId="urn:microsoft.com/office/officeart/2005/8/layout/hProcess9"/>
    <dgm:cxn modelId="{E9BD529F-3558-4D0E-A10C-AB854E3868FA}" type="presParOf" srcId="{3B7C1420-5E22-487D-96AC-643978409757}" destId="{AD940D37-E70B-4220-9CCF-9795F8FBCAC7}" srcOrd="5" destOrd="0" presId="urn:microsoft.com/office/officeart/2005/8/layout/hProcess9"/>
    <dgm:cxn modelId="{C460682A-08EE-4881-A764-22EC5F6DC954}" type="presParOf" srcId="{3B7C1420-5E22-487D-96AC-643978409757}" destId="{965B38EA-15F1-44B0-B4B8-C692A8F4BB51}" srcOrd="6" destOrd="0" presId="urn:microsoft.com/office/officeart/2005/8/layout/hProcess9"/>
    <dgm:cxn modelId="{A7E84827-A4BB-42AD-93AC-14EB7AE5D712}" type="presParOf" srcId="{3B7C1420-5E22-487D-96AC-643978409757}" destId="{4B1DFE1C-762C-42F0-A8D5-D2641834E7DD}" srcOrd="7" destOrd="0" presId="urn:microsoft.com/office/officeart/2005/8/layout/hProcess9"/>
    <dgm:cxn modelId="{FFE8947D-296E-4719-8756-C16AE650D246}" type="presParOf" srcId="{3B7C1420-5E22-487D-96AC-643978409757}" destId="{40211C1A-AF20-4039-A7E7-9DC245D36618}" srcOrd="8" destOrd="0" presId="urn:microsoft.com/office/officeart/2005/8/layout/hProcess9"/>
    <dgm:cxn modelId="{3B201CF8-36F1-4250-8EB5-E2CB30C3B5FD}" type="presParOf" srcId="{3B7C1420-5E22-487D-96AC-643978409757}" destId="{AF14CBE3-6449-4EE9-9DEB-80969C42A546}" srcOrd="9" destOrd="0" presId="urn:microsoft.com/office/officeart/2005/8/layout/hProcess9"/>
    <dgm:cxn modelId="{74C712E9-4E57-47CA-A35C-89193E2BFAD2}" type="presParOf" srcId="{3B7C1420-5E22-487D-96AC-643978409757}" destId="{352DB08A-3B12-45E6-BC39-2D4D2805ED4E}" srcOrd="10" destOrd="0" presId="urn:microsoft.com/office/officeart/2005/8/layout/hProcess9"/>
    <dgm:cxn modelId="{9E8FD79A-2E73-419D-868E-CB608F087C1A}" type="presParOf" srcId="{3B7C1420-5E22-487D-96AC-643978409757}" destId="{6E50B4B0-F2EE-4F51-81AE-DD286228A632}" srcOrd="11" destOrd="0" presId="urn:microsoft.com/office/officeart/2005/8/layout/hProcess9"/>
    <dgm:cxn modelId="{0C2C5749-552E-47B6-95BF-BB89DBD53030}" type="presParOf" srcId="{3B7C1420-5E22-487D-96AC-643978409757}" destId="{9573A952-CD32-4848-964D-5E178A681B1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23360-8406-45B8-9B61-98087A8C8809}">
      <dsp:nvSpPr>
        <dsp:cNvPr id="0" name=""/>
        <dsp:cNvSpPr/>
      </dsp:nvSpPr>
      <dsp:spPr>
        <a:xfrm>
          <a:off x="835699" y="0"/>
          <a:ext cx="9471262" cy="47513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B6F14-E8BD-402A-BF26-36A884C975CC}">
      <dsp:nvSpPr>
        <dsp:cNvPr id="0" name=""/>
        <dsp:cNvSpPr/>
      </dsp:nvSpPr>
      <dsp:spPr>
        <a:xfrm>
          <a:off x="952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Peer Reviewer approval</a:t>
          </a:r>
        </a:p>
      </dsp:txBody>
      <dsp:txXfrm>
        <a:off x="75452" y="1499916"/>
        <a:ext cx="1377131" cy="1751554"/>
      </dsp:txXfrm>
    </dsp:sp>
    <dsp:sp modelId="{4ABCC3BB-36A4-4B58-87DB-06EB417E0D84}">
      <dsp:nvSpPr>
        <dsp:cNvPr id="0" name=""/>
        <dsp:cNvSpPr/>
      </dsp:nvSpPr>
      <dsp:spPr>
        <a:xfrm>
          <a:off x="1603389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Head of School approval</a:t>
          </a:r>
        </a:p>
      </dsp:txBody>
      <dsp:txXfrm>
        <a:off x="1677889" y="1499916"/>
        <a:ext cx="1377131" cy="1751554"/>
      </dsp:txXfrm>
    </dsp:sp>
    <dsp:sp modelId="{172B923A-49CC-4834-8BD1-58B3108A5D7A}">
      <dsp:nvSpPr>
        <dsp:cNvPr id="0" name=""/>
        <dsp:cNvSpPr/>
      </dsp:nvSpPr>
      <dsp:spPr>
        <a:xfrm>
          <a:off x="3205827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Facilities approval (if required)</a:t>
          </a:r>
        </a:p>
      </dsp:txBody>
      <dsp:txXfrm>
        <a:off x="3280327" y="1499916"/>
        <a:ext cx="1377131" cy="1751554"/>
      </dsp:txXfrm>
    </dsp:sp>
    <dsp:sp modelId="{965B38EA-15F1-44B0-B4B8-C692A8F4BB51}">
      <dsp:nvSpPr>
        <dsp:cNvPr id="0" name=""/>
        <dsp:cNvSpPr/>
      </dsp:nvSpPr>
      <dsp:spPr>
        <a:xfrm>
          <a:off x="4808265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Senior Management approval (where grants in excess of £1million)</a:t>
          </a:r>
        </a:p>
      </dsp:txBody>
      <dsp:txXfrm>
        <a:off x="4882765" y="1499916"/>
        <a:ext cx="1377131" cy="1751554"/>
      </dsp:txXfrm>
    </dsp:sp>
    <dsp:sp modelId="{40211C1A-AF20-4039-A7E7-9DC245D36618}">
      <dsp:nvSpPr>
        <dsp:cNvPr id="0" name=""/>
        <dsp:cNvSpPr/>
      </dsp:nvSpPr>
      <dsp:spPr>
        <a:xfrm>
          <a:off x="6410703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RFS approval</a:t>
          </a:r>
        </a:p>
      </dsp:txBody>
      <dsp:txXfrm>
        <a:off x="6485203" y="1499916"/>
        <a:ext cx="1377131" cy="1751554"/>
      </dsp:txXfrm>
    </dsp:sp>
    <dsp:sp modelId="{352DB08A-3B12-45E6-BC39-2D4D2805ED4E}">
      <dsp:nvSpPr>
        <dsp:cNvPr id="0" name=""/>
        <dsp:cNvSpPr/>
      </dsp:nvSpPr>
      <dsp:spPr>
        <a:xfrm>
          <a:off x="8013140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BDO</a:t>
          </a:r>
        </a:p>
      </dsp:txBody>
      <dsp:txXfrm>
        <a:off x="8087640" y="1499916"/>
        <a:ext cx="1377131" cy="1751554"/>
      </dsp:txXfrm>
    </dsp:sp>
    <dsp:sp modelId="{9573A952-CD32-4848-964D-5E178A681B16}">
      <dsp:nvSpPr>
        <dsp:cNvPr id="0" name=""/>
        <dsp:cNvSpPr/>
      </dsp:nvSpPr>
      <dsp:spPr>
        <a:xfrm>
          <a:off x="9615578" y="1425416"/>
          <a:ext cx="1526131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Approval to submit</a:t>
          </a:r>
        </a:p>
      </dsp:txBody>
      <dsp:txXfrm>
        <a:off x="9690078" y="1499916"/>
        <a:ext cx="1377131" cy="175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8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Varies by</a:t>
            </a:r>
          </a:p>
          <a:p>
            <a:r>
              <a:rPr lang="en-GB" dirty="0"/>
              <a:t>Level of funding on offer</a:t>
            </a:r>
          </a:p>
          <a:p>
            <a:r>
              <a:rPr lang="en-GB" dirty="0"/>
              <a:t>Remit of the organisation</a:t>
            </a:r>
          </a:p>
          <a:p>
            <a:r>
              <a:rPr lang="en-GB" dirty="0"/>
              <a:t>Priorities – national, organisational</a:t>
            </a:r>
          </a:p>
          <a:p>
            <a:r>
              <a:rPr lang="en-GB" dirty="0"/>
              <a:t>What the funds can be used for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7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B1BE-22D1-4F6B-9AC9-1C692CF6292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66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1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Once you submit a request for approval, the </a:t>
            </a:r>
            <a:r>
              <a:rPr lang="en-GB" dirty="0" err="1"/>
              <a:t>eAAP</a:t>
            </a:r>
            <a:r>
              <a:rPr lang="en-GB" dirty="0"/>
              <a:t> system will automatically notify the relevant approvers in the workflow, including your peer-reviewers, Head of School, and where appropriate facility managers and senior management.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0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Date, if required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790594"/>
            <a:ext cx="2282400" cy="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3130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1114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5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49922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387600" y="6597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0063" y="1411200"/>
            <a:ext cx="11142662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91137" y="676800"/>
            <a:ext cx="5504863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8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8437326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0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08049"/>
            <a:ext cx="10972800" cy="547370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9698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212209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515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22588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7" r:id="rId3"/>
    <p:sldLayoutId id="2147493471" r:id="rId4"/>
    <p:sldLayoutId id="2147493478" r:id="rId5"/>
    <p:sldLayoutId id="2147493479" r:id="rId6"/>
    <p:sldLayoutId id="2147493480" r:id="rId7"/>
    <p:sldLayoutId id="2147493481" r:id="rId8"/>
    <p:sldLayoutId id="2147493482" r:id="rId9"/>
    <p:sldLayoutId id="2147493457" r:id="rId10"/>
    <p:sldLayoutId id="2147493473" r:id="rId11"/>
    <p:sldLayoutId id="2147493472" r:id="rId12"/>
    <p:sldLayoutId id="2147493474" r:id="rId13"/>
    <p:sldLayoutId id="2147493469" r:id="rId14"/>
    <p:sldLayoutId id="2147493475" r:id="rId15"/>
    <p:sldLayoutId id="2147493459" r:id="rId16"/>
    <p:sldLayoutId id="2147493476" r:id="rId17"/>
    <p:sldLayoutId id="2147493462" r:id="rId18"/>
    <p:sldLayoutId id="2147493467" r:id="rId19"/>
    <p:sldLayoutId id="2147493483" r:id="rId20"/>
    <p:sldLayoutId id="2147493484" r:id="rId21"/>
    <p:sldLayoutId id="2147493485" r:id="rId22"/>
  </p:sldLayoutIdLst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dn.ac.uk/staffnet/research/research-governance-304.php" TargetMode="External"/><Relationship Id="rId2" Type="http://schemas.openxmlformats.org/officeDocument/2006/relationships/hyperlink" Target="http://www.abdn.ac.uk/myaberdeen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staffnet/secure/impact-plans-2377.php" TargetMode="External"/><Relationship Id="rId2" Type="http://schemas.openxmlformats.org/officeDocument/2006/relationships/hyperlink" Target="http://www.abdn.ac.uk/engage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staffnet/secure/funding-259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dn.ac.uk/staffnet/secure/electronic-application-approval-portal-eaap-5502.php" TargetMode="External"/><Relationship Id="rId2" Type="http://schemas.openxmlformats.org/officeDocument/2006/relationships/hyperlink" Target="http://www.abdn.ac.uk/eaap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dn.ac.uk/staffnet/secure/research-connect.php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4624" y="2558406"/>
            <a:ext cx="3635965" cy="2987532"/>
            <a:chOff x="844663" y="1549743"/>
            <a:chExt cx="3635965" cy="2987532"/>
          </a:xfrm>
        </p:grpSpPr>
        <p:sp>
          <p:nvSpPr>
            <p:cNvPr id="6" name="Oval 5"/>
            <p:cNvSpPr/>
            <p:nvPr/>
          </p:nvSpPr>
          <p:spPr>
            <a:xfrm>
              <a:off x="844663" y="1549743"/>
              <a:ext cx="2845987" cy="28459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32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87719" y="3144366"/>
              <a:ext cx="1392909" cy="1392909"/>
            </a:xfrm>
            <a:prstGeom prst="ellipse">
              <a:avLst/>
            </a:prstGeom>
            <a:solidFill>
              <a:srgbClr val="CA9718"/>
            </a:solidFill>
            <a:ln w="44450" cmpd="sng">
              <a:solidFill>
                <a:schemeClr val="bg1">
                  <a:alpha val="20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0276" y="3517654"/>
              <a:ext cx="12432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Research &amp;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Innovation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62260" y="2141934"/>
              <a:ext cx="19607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Aberdeen</a:t>
              </a:r>
            </a:p>
            <a:p>
              <a:r>
                <a:rPr lang="en-GB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</a:t>
              </a:r>
            </a:p>
            <a:p>
              <a:r>
                <a:rPr lang="en-GB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763" y="5724782"/>
            <a:ext cx="3932725" cy="1036459"/>
            <a:chOff x="919360" y="5689907"/>
            <a:chExt cx="3932725" cy="1036459"/>
          </a:xfrm>
        </p:grpSpPr>
        <p:grpSp>
          <p:nvGrpSpPr>
            <p:cNvPr id="13" name="Group 12"/>
            <p:cNvGrpSpPr/>
            <p:nvPr/>
          </p:nvGrpSpPr>
          <p:grpSpPr>
            <a:xfrm>
              <a:off x="919360" y="6001435"/>
              <a:ext cx="3932725" cy="724931"/>
              <a:chOff x="919360" y="6001435"/>
              <a:chExt cx="3932725" cy="72493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26994" y="6133069"/>
                <a:ext cx="3325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@UoAResInnov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60" y="6001435"/>
                <a:ext cx="724931" cy="724931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919360" y="5689907"/>
              <a:ext cx="313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Follow us on Twitter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4636" y="1405037"/>
            <a:ext cx="872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ResearchBite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 with Research Funding</a:t>
            </a:r>
            <a:endParaRPr lang="en-GB" sz="2000" b="1" dirty="0">
              <a:solidFill>
                <a:srgbClr val="2E3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5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831D04-EE32-459C-B4D4-D9449879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to tell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5A34F2-2832-458D-9DF8-80E4A02E8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Alert your School Director of Research, Head of School and BDO telling them:</a:t>
            </a:r>
          </a:p>
          <a:p>
            <a:pPr lvl="1"/>
            <a:r>
              <a:rPr lang="en-GB" dirty="0"/>
              <a:t>Funder and scheme (if possible provide link)</a:t>
            </a:r>
          </a:p>
          <a:p>
            <a:pPr lvl="1"/>
            <a:r>
              <a:rPr lang="en-GB" dirty="0"/>
              <a:t>Deadline date or if an “open call” anticipated submission date</a:t>
            </a:r>
          </a:p>
          <a:p>
            <a:pPr lvl="1"/>
            <a:r>
              <a:rPr lang="en-GB" dirty="0"/>
              <a:t>Confirm if Aberdeen will be the lead institution or a partner</a:t>
            </a:r>
          </a:p>
          <a:p>
            <a:pPr lvl="1"/>
            <a:endParaRPr lang="en-GB" dirty="0"/>
          </a:p>
          <a:p>
            <a:r>
              <a:rPr lang="en-GB" dirty="0"/>
              <a:t>If Wellcome Trust or RCUK complete an ‘Intention to Submit’ form </a:t>
            </a:r>
          </a:p>
          <a:p>
            <a:r>
              <a:rPr lang="en-GB" dirty="0"/>
              <a:t>Arrange Peer Review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0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EFF9-E5A6-4A8E-9726-7A6C881E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Intention to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D9C2-1EF3-485B-9360-BD59694B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Required if you are making an application to the Wellcome Trust or a RCRI</a:t>
            </a:r>
          </a:p>
          <a:p>
            <a:r>
              <a:rPr lang="en-GB" dirty="0"/>
              <a:t>Return to BDO at least </a:t>
            </a:r>
            <a:r>
              <a:rPr lang="en-GB" b="1" i="1" dirty="0"/>
              <a:t>8 weeks </a:t>
            </a:r>
            <a:r>
              <a:rPr lang="en-GB" dirty="0"/>
              <a:t>prior to submission</a:t>
            </a:r>
          </a:p>
          <a:p>
            <a:r>
              <a:rPr lang="en-GB" dirty="0"/>
              <a:t>This will be circulated to your Director of Research, the relevant Dean of Research and the internal panel for that funder</a:t>
            </a:r>
          </a:p>
          <a:p>
            <a:r>
              <a:rPr lang="en-GB" dirty="0"/>
              <a:t>We will use it to identify:</a:t>
            </a:r>
          </a:p>
          <a:p>
            <a:pPr lvl="1"/>
            <a:r>
              <a:rPr lang="en-GB" dirty="0"/>
              <a:t>Further support within the University</a:t>
            </a:r>
          </a:p>
          <a:p>
            <a:pPr lvl="1"/>
            <a:r>
              <a:rPr lang="en-GB" dirty="0"/>
              <a:t>Any potential issues so that these can be addressed early on in the grant development process</a:t>
            </a:r>
          </a:p>
          <a:p>
            <a:pPr lvl="1"/>
            <a:r>
              <a:rPr lang="en-GB" dirty="0"/>
              <a:t>Identify peer reviewers – they may be from outside your school</a:t>
            </a:r>
          </a:p>
        </p:txBody>
      </p:sp>
    </p:spTree>
    <p:extLst>
      <p:ext uri="{BB962C8B-B14F-4D97-AF65-F5344CB8AC3E}">
        <p14:creationId xmlns:p14="http://schemas.microsoft.com/office/powerpoint/2010/main" val="81947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Business Development Officer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 Light" panose="020F0302020204030204" pitchFamily="34" charset="0"/>
              </a:rPr>
              <a:t>Identifying Impact opportunities from research – “pathways to impact”</a:t>
            </a:r>
          </a:p>
          <a:p>
            <a:r>
              <a:rPr lang="en-GB" dirty="0">
                <a:cs typeface="Calibri Light" panose="020F0302020204030204" pitchFamily="34" charset="0"/>
              </a:rPr>
              <a:t>Ensuring the right resources have been requested</a:t>
            </a:r>
          </a:p>
          <a:p>
            <a:r>
              <a:rPr lang="en-GB" dirty="0">
                <a:cs typeface="Calibri Light" panose="020F0302020204030204" pitchFamily="34" charset="0"/>
              </a:rPr>
              <a:t>Ensuring PIs understand the budget and eligible spend</a:t>
            </a:r>
          </a:p>
          <a:p>
            <a:r>
              <a:rPr lang="en-GB" dirty="0">
                <a:cs typeface="Calibri Light" panose="020F0302020204030204" pitchFamily="34" charset="0"/>
              </a:rPr>
              <a:t>Understanding Funder’s Terms and Conditions</a:t>
            </a:r>
          </a:p>
          <a:p>
            <a:r>
              <a:rPr lang="en-GB" dirty="0">
                <a:cs typeface="Calibri Light" panose="020F0302020204030204" pitchFamily="34" charset="0"/>
              </a:rPr>
              <a:t>Consideration of VAT, or other tax issues e.g. withholding taxes if deploying a service overseas</a:t>
            </a:r>
          </a:p>
          <a:p>
            <a:r>
              <a:rPr lang="en-GB" dirty="0">
                <a:cs typeface="Calibri Light" panose="020F0302020204030204" pitchFamily="34" charset="0"/>
              </a:rPr>
              <a:t>Risk assessment and mitigation </a:t>
            </a:r>
            <a:r>
              <a:rPr lang="en-GB" dirty="0" err="1">
                <a:cs typeface="Calibri Light" panose="020F0302020204030204" pitchFamily="34" charset="0"/>
              </a:rPr>
              <a:t>e.g</a:t>
            </a:r>
            <a:r>
              <a:rPr lang="en-GB" dirty="0">
                <a:cs typeface="Calibri Light" panose="020F0302020204030204" pitchFamily="34" charset="0"/>
              </a:rPr>
              <a:t> confidentiality agreement</a:t>
            </a:r>
          </a:p>
        </p:txBody>
      </p:sp>
    </p:spTree>
    <p:extLst>
      <p:ext uri="{BB962C8B-B14F-4D97-AF65-F5344CB8AC3E}">
        <p14:creationId xmlns:p14="http://schemas.microsoft.com/office/powerpoint/2010/main" val="57149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GB" dirty="0"/>
              <a:t>Supporting and constructive process to raise standard of grant applications</a:t>
            </a:r>
          </a:p>
          <a:p>
            <a:pPr>
              <a:spcBef>
                <a:spcPts val="500"/>
              </a:spcBef>
            </a:pPr>
            <a:r>
              <a:rPr lang="en-GB" dirty="0"/>
              <a:t>If Aberdeen is leading : peer review will normally apply</a:t>
            </a:r>
          </a:p>
          <a:p>
            <a:pPr>
              <a:spcBef>
                <a:spcPts val="500"/>
              </a:spcBef>
            </a:pPr>
            <a:r>
              <a:rPr lang="en-GB" dirty="0"/>
              <a:t>If Aberdeen is no lead applicant : peer review is not normally required</a:t>
            </a:r>
          </a:p>
          <a:p>
            <a:pPr>
              <a:spcBef>
                <a:spcPts val="500"/>
              </a:spcBef>
            </a:pPr>
            <a:r>
              <a:rPr lang="en-GB" dirty="0"/>
              <a:t>Two peer reviewers required if 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submitting to Wellcome Trust or UKRI OR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Value is &gt;£150k OR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You haven’t secured a grant over £20k before OR</a:t>
            </a:r>
          </a:p>
          <a:p>
            <a:pPr lvl="1">
              <a:spcBef>
                <a:spcPts val="500"/>
              </a:spcBef>
            </a:pPr>
            <a:r>
              <a:rPr lang="en-GB" dirty="0"/>
              <a:t>PI hasn’t secured a grant in last 18months</a:t>
            </a:r>
          </a:p>
          <a:p>
            <a:pPr>
              <a:spcBef>
                <a:spcPts val="500"/>
              </a:spcBef>
            </a:pPr>
            <a:r>
              <a:rPr lang="en-GB" dirty="0"/>
              <a:t>Peer reviewers should be identified at least 2 weeks ahead of deadline</a:t>
            </a:r>
          </a:p>
          <a:p>
            <a:pPr lvl="1">
              <a:spcBef>
                <a:spcPts val="5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9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Building your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defTabSz="628650">
              <a:buNone/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Pre-Award Research Finance Accountant: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Interpreting the finance guidelines for the scheme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Salary costs for </a:t>
            </a:r>
            <a:r>
              <a:rPr lang="en-GB" dirty="0" err="1">
                <a:cs typeface="Calibri Light" panose="020F0302020204030204" pitchFamily="34" charset="0"/>
              </a:rPr>
              <a:t>UoA</a:t>
            </a:r>
            <a:r>
              <a:rPr lang="en-GB" dirty="0">
                <a:cs typeface="Calibri Light" panose="020F0302020204030204" pitchFamily="34" charset="0"/>
              </a:rPr>
              <a:t> staff on the grant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Checking you are requesting funds for everything you can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Approval of the budget before submission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0DBE3-68CE-4EFC-9B7B-B1C14989B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defTabSz="628650">
              <a:buNone/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It is your responsibility to obtain costs for: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Travel and subsistence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Quotes for equipment, consumables etc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Costs of running events or workshops</a:t>
            </a:r>
          </a:p>
          <a:p>
            <a:pPr defTabSz="628650">
              <a:tabLst>
                <a:tab pos="85725" algn="l"/>
                <a:tab pos="542925" algn="l"/>
              </a:tabLst>
            </a:pPr>
            <a:r>
              <a:rPr lang="en-GB" dirty="0">
                <a:cs typeface="Calibri Light" panose="020F0302020204030204" pitchFamily="34" charset="0"/>
              </a:rPr>
              <a:t>Salary costs for Co-I’s at other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238430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CA1188-B818-4E66-9C15-8FBA938E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Ethics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7D4140-303F-4835-B953-812A29BF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Almost all funders will ask if there are ethical issues to be considered in the proposed research</a:t>
            </a:r>
          </a:p>
          <a:p>
            <a:r>
              <a:rPr lang="en-GB" dirty="0"/>
              <a:t>If you are unsure or know there will be particular issues speak to your School Ethics Officer in the first instance</a:t>
            </a:r>
          </a:p>
          <a:p>
            <a:r>
              <a:rPr lang="en-GB" dirty="0"/>
              <a:t>Ethical approval may be required from</a:t>
            </a:r>
          </a:p>
          <a:p>
            <a:pPr lvl="1"/>
            <a:r>
              <a:rPr lang="en-GB" dirty="0"/>
              <a:t>Relevant Research Ethics and Governance Committee</a:t>
            </a:r>
          </a:p>
          <a:p>
            <a:pPr lvl="1"/>
            <a:r>
              <a:rPr lang="en-GB" dirty="0"/>
              <a:t>Other external ethics body</a:t>
            </a:r>
          </a:p>
          <a:p>
            <a:r>
              <a:rPr lang="en-GB" dirty="0"/>
              <a:t>Online training available at </a:t>
            </a:r>
            <a:r>
              <a:rPr lang="en-GB" dirty="0">
                <a:hlinkClick r:id="rId2"/>
              </a:rPr>
              <a:t>www.abdn.ac.uk/myaberdeen</a:t>
            </a:r>
            <a:r>
              <a:rPr lang="en-GB" dirty="0"/>
              <a:t> - please complete this even if you don’t think your research raises any ethical issues</a:t>
            </a:r>
          </a:p>
          <a:p>
            <a:r>
              <a:rPr lang="en-GB" dirty="0">
                <a:hlinkClick r:id="rId3"/>
              </a:rPr>
              <a:t>www.abdn.ac.uk/staffnet/research/research-governance-304.php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41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9567-BC75-42F6-AE31-AC8FA537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and public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A335-5CDC-407E-B4DB-41E122DD6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Increasingly funders expect you to have plans in place to ensure your research will have impact</a:t>
            </a:r>
          </a:p>
          <a:p>
            <a:r>
              <a:rPr lang="en-GB" dirty="0"/>
              <a:t>UKRI funders will need a ‘pathway to impact’ document</a:t>
            </a:r>
          </a:p>
          <a:p>
            <a:r>
              <a:rPr lang="en-GB" dirty="0"/>
              <a:t>Often you’ll want to include some Public Engagement activity</a:t>
            </a:r>
          </a:p>
          <a:p>
            <a:r>
              <a:rPr lang="en-GB" dirty="0"/>
              <a:t>Engage with Public Engagement with Research Unit early in the bid development, </a:t>
            </a:r>
            <a:r>
              <a:rPr lang="en-GB" dirty="0">
                <a:hlinkClick r:id="rId2"/>
              </a:rPr>
              <a:t>www.abdn.ac.uk/engage</a:t>
            </a:r>
            <a:endParaRPr lang="en-GB" dirty="0"/>
          </a:p>
          <a:p>
            <a:r>
              <a:rPr lang="en-GB" dirty="0">
                <a:hlinkClick r:id="rId3"/>
              </a:rPr>
              <a:t>https://www.abdn.ac.uk/staffnet/secure/impact-plans-2377.php</a:t>
            </a:r>
            <a:endParaRPr lang="en-GB" dirty="0"/>
          </a:p>
          <a:p>
            <a:r>
              <a:rPr lang="en-GB" dirty="0" err="1"/>
              <a:t>ReserachBite</a:t>
            </a:r>
            <a:r>
              <a:rPr lang="en-GB" dirty="0"/>
              <a:t> ‘ Impact: The Basics’</a:t>
            </a:r>
          </a:p>
        </p:txBody>
      </p:sp>
    </p:spTree>
    <p:extLst>
      <p:ext uri="{BB962C8B-B14F-4D97-AF65-F5344CB8AC3E}">
        <p14:creationId xmlns:p14="http://schemas.microsoft.com/office/powerpoint/2010/main" val="7695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BA0C-77CE-4702-869D-C3C04ECF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Support and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D7E1-CA79-4CA8-A213-7C0783CC5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Will your project require a website, extra server storage space, special equipment or other additional IT requirements?</a:t>
            </a:r>
          </a:p>
          <a:p>
            <a:r>
              <a:rPr lang="en-GB" dirty="0"/>
              <a:t>Have you considered these costs in your budget?</a:t>
            </a:r>
          </a:p>
          <a:p>
            <a:r>
              <a:rPr lang="en-GB" dirty="0"/>
              <a:t>Do you know what data you are gathering and how you’re going to store it?</a:t>
            </a:r>
          </a:p>
          <a:p>
            <a:r>
              <a:rPr lang="en-GB" dirty="0"/>
              <a:t>www.abdn.ac.uk/it/service-portfolio/research-computing.php</a:t>
            </a:r>
          </a:p>
          <a:p>
            <a:r>
              <a:rPr lang="en-GB" dirty="0"/>
              <a:t>All UKRI funders require a Data Management Plan</a:t>
            </a:r>
          </a:p>
          <a:p>
            <a:r>
              <a:rPr lang="en-GB" dirty="0" err="1"/>
              <a:t>ResearchBite</a:t>
            </a:r>
            <a:r>
              <a:rPr lang="en-GB" dirty="0"/>
              <a:t>: Data Management and Digital Support</a:t>
            </a:r>
          </a:p>
        </p:txBody>
      </p:sp>
    </p:spTree>
    <p:extLst>
      <p:ext uri="{BB962C8B-B14F-4D97-AF65-F5344CB8AC3E}">
        <p14:creationId xmlns:p14="http://schemas.microsoft.com/office/powerpoint/2010/main" val="65510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Realistic timeframes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Writing a grant application requires involvement from a number of people.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 descr="http://static.dreamstime.com/t/rubiks-cube-geiselbach-germany-april-isolated-photo-rubik-s-invented-hungarian-sculptor-professor-erno-rubik-510875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11873" r="27839" b="12148"/>
          <a:stretch/>
        </p:blipFill>
        <p:spPr bwMode="auto">
          <a:xfrm>
            <a:off x="5015880" y="2276873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1258" y="30750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Reviewer(s)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7848" y="3964019"/>
            <a:ext cx="303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Development Officer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4028" y="1989419"/>
            <a:ext cx="3034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School and potentially other approvers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3451555"/>
            <a:ext cx="303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 with Research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4028" y="4527015"/>
            <a:ext cx="303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Services for Researchers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9967" y="4965578"/>
            <a:ext cx="303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collaborators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3128" y="2092207"/>
            <a:ext cx="303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Director of Research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96611" y="5794996"/>
            <a:ext cx="840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: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https://www.abdn.ac.uk/staffnet/secure/funding-259.php</a:t>
            </a: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3436" y="5052267"/>
            <a:ext cx="303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Accountant</a:t>
            </a:r>
          </a:p>
        </p:txBody>
      </p:sp>
    </p:spTree>
    <p:extLst>
      <p:ext uri="{BB962C8B-B14F-4D97-AF65-F5344CB8AC3E}">
        <p14:creationId xmlns:p14="http://schemas.microsoft.com/office/powerpoint/2010/main" val="9943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CE98-9ED1-4C74-B9A1-721AAB74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 you need to contact?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D362-92A0-44D9-9E4B-F7F04477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Looking at your list of activities for your project:</a:t>
            </a:r>
          </a:p>
          <a:p>
            <a:r>
              <a:rPr lang="en-GB" dirty="0"/>
              <a:t>Who do you need to talk to?</a:t>
            </a:r>
          </a:p>
          <a:p>
            <a:r>
              <a:rPr lang="en-GB" dirty="0"/>
              <a:t>Sketch out a time line for the whole process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8514D4-B29F-4675-8A16-21028115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8E8F1-A3E1-4932-8875-5B95C6DFA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you may need funding for and who might provide it</a:t>
            </a:r>
          </a:p>
          <a:p>
            <a:r>
              <a:rPr lang="en-GB" dirty="0"/>
              <a:t>The internal research funding application process</a:t>
            </a:r>
          </a:p>
          <a:p>
            <a:r>
              <a:rPr lang="en-GB" dirty="0"/>
              <a:t>Support available at Aberdeen</a:t>
            </a:r>
          </a:p>
          <a:p>
            <a:r>
              <a:rPr lang="en-GB" dirty="0"/>
              <a:t>What you’ll need to think about and do before you start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376314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Obtaining Institutional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www.abdn.ac.uk/eaap</a:t>
            </a:r>
            <a:r>
              <a:rPr lang="en-GB" dirty="0"/>
              <a:t>  </a:t>
            </a:r>
          </a:p>
          <a:p>
            <a:r>
              <a:rPr lang="en-GB" dirty="0"/>
              <a:t>Full instructions and ‘how to’ videos are available at </a:t>
            </a:r>
            <a:r>
              <a:rPr lang="en-GB" dirty="0">
                <a:hlinkClick r:id="rId3"/>
              </a:rPr>
              <a:t>www.abdn.ac.uk/staffnet/secure/electronic-application-approval-portal-eaap-5502.php</a:t>
            </a:r>
            <a:endParaRPr lang="en-GB" dirty="0"/>
          </a:p>
          <a:p>
            <a:r>
              <a:rPr lang="en-GB" dirty="0"/>
              <a:t>Online system to obtain and maintain record of approval from peer reviewers, Head of School, RFS and BDO </a:t>
            </a:r>
            <a:r>
              <a:rPr lang="en-GB" u="sng" dirty="0"/>
              <a:t>before</a:t>
            </a:r>
            <a:r>
              <a:rPr lang="en-GB" dirty="0"/>
              <a:t> an application is submitted</a:t>
            </a:r>
          </a:p>
          <a:p>
            <a:r>
              <a:rPr lang="en-GB" dirty="0"/>
              <a:t>We recommend you allow </a:t>
            </a:r>
            <a:r>
              <a:rPr lang="en-GB" b="1" i="1" dirty="0"/>
              <a:t>at least 5 working days </a:t>
            </a:r>
            <a:r>
              <a:rPr lang="en-GB" dirty="0"/>
              <a:t>for this process to complete</a:t>
            </a:r>
          </a:p>
          <a:p>
            <a:r>
              <a:rPr lang="en-GB" dirty="0"/>
              <a:t>If you need further assistance please contact your BDO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76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must be able to demonstrate due diligence and an auditable process in the grant application process</a:t>
            </a:r>
          </a:p>
          <a:p>
            <a:r>
              <a:rPr lang="en-GB" dirty="0"/>
              <a:t>Therefor internal approval must be obtained for EVERY external grant application including:</a:t>
            </a:r>
          </a:p>
          <a:p>
            <a:pPr lvl="1"/>
            <a:r>
              <a:rPr lang="en-GB" dirty="0"/>
              <a:t>Where you are the PI, regardless of size of grant</a:t>
            </a:r>
          </a:p>
          <a:p>
            <a:pPr lvl="1"/>
            <a:r>
              <a:rPr lang="en-GB" dirty="0"/>
              <a:t>Where the lead applicant is applying for funding to visit Aberdeen (</a:t>
            </a:r>
            <a:r>
              <a:rPr lang="en-GB" dirty="0" err="1"/>
              <a:t>eg</a:t>
            </a:r>
            <a:r>
              <a:rPr lang="en-GB" dirty="0"/>
              <a:t> British Academy Visiting Fellowships) </a:t>
            </a:r>
          </a:p>
          <a:p>
            <a:pPr lvl="1"/>
            <a:r>
              <a:rPr lang="en-GB" dirty="0"/>
              <a:t>Applications being led by another institution/organisation but with involvement of </a:t>
            </a:r>
            <a:r>
              <a:rPr lang="en-GB" dirty="0" err="1"/>
              <a:t>UoA</a:t>
            </a:r>
            <a:r>
              <a:rPr lang="en-GB" dirty="0"/>
              <a:t> staff</a:t>
            </a:r>
          </a:p>
          <a:p>
            <a:r>
              <a:rPr lang="en-GB" dirty="0"/>
              <a:t>Use the </a:t>
            </a:r>
            <a:r>
              <a:rPr lang="en-GB" dirty="0" err="1"/>
              <a:t>eAAP</a:t>
            </a:r>
            <a:r>
              <a:rPr lang="en-GB" dirty="0"/>
              <a:t> portal www.abdn.ac.uk/eaap</a:t>
            </a:r>
          </a:p>
        </p:txBody>
      </p:sp>
    </p:spTree>
    <p:extLst>
      <p:ext uri="{BB962C8B-B14F-4D97-AF65-F5344CB8AC3E}">
        <p14:creationId xmlns:p14="http://schemas.microsoft.com/office/powerpoint/2010/main" val="136243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eAAP</a:t>
            </a:r>
            <a:r>
              <a:rPr lang="en-GB" dirty="0"/>
              <a:t> automatically seeks approval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0063" y="1411288"/>
          <a:ext cx="11142662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62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D339B0-F4C0-4F7E-808D-7227EE8A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80FBF9-412F-4069-ABCC-840ECF17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the remit of the scheme and that it is suitable for your project</a:t>
            </a:r>
          </a:p>
          <a:p>
            <a:r>
              <a:rPr lang="en-GB" dirty="0"/>
              <a:t>Give yourself enough time!!</a:t>
            </a:r>
          </a:p>
          <a:p>
            <a:r>
              <a:rPr lang="en-GB" dirty="0"/>
              <a:t>Tell the relevant people you’re making the application</a:t>
            </a:r>
          </a:p>
          <a:p>
            <a:r>
              <a:rPr lang="en-GB" dirty="0"/>
              <a:t>There’s lots of support available – use </a:t>
            </a:r>
            <a:r>
              <a:rPr lang="en-GB"/>
              <a:t>it and </a:t>
            </a:r>
            <a:r>
              <a:rPr lang="en-GB" dirty="0"/>
              <a:t>make sure you contact people in good time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7192-CD38-471D-ACC0-8BE8B107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for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2D36-2682-4BD3-9F8C-DAB12E0B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your group decide on a research project – this can be as ‘blue sky’ as you like.</a:t>
            </a:r>
          </a:p>
          <a:p>
            <a:pPr>
              <a:buFontTx/>
              <a:buChar char="-"/>
            </a:pPr>
            <a:r>
              <a:rPr lang="en-GB" dirty="0"/>
              <a:t>Give your project a title</a:t>
            </a:r>
          </a:p>
          <a:p>
            <a:pPr>
              <a:buFontTx/>
              <a:buChar char="-"/>
            </a:pPr>
            <a:r>
              <a:rPr lang="en-GB" dirty="0"/>
              <a:t>List the main activities you’ll want to undertake to achieve your project</a:t>
            </a:r>
          </a:p>
          <a:p>
            <a:pPr>
              <a:buFontTx/>
              <a:buChar char="-"/>
            </a:pPr>
            <a:r>
              <a:rPr lang="en-GB" dirty="0"/>
              <a:t>Identify which of these will require funding</a:t>
            </a:r>
          </a:p>
        </p:txBody>
      </p:sp>
    </p:spTree>
    <p:extLst>
      <p:ext uri="{BB962C8B-B14F-4D97-AF65-F5344CB8AC3E}">
        <p14:creationId xmlns:p14="http://schemas.microsoft.com/office/powerpoint/2010/main" val="252488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are you applying for external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Time to manage your own research project</a:t>
            </a:r>
          </a:p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Broaden the scope of your research by linking up with researchers in other disciplines </a:t>
            </a:r>
          </a:p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Enhance your experience by working with more experienced academic colleagues</a:t>
            </a:r>
          </a:p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Assistance with data collection and analysis</a:t>
            </a:r>
          </a:p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Specialised IT or software requirements</a:t>
            </a:r>
          </a:p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Engage with users of the research</a:t>
            </a:r>
          </a:p>
          <a:p>
            <a:pPr marL="266700" indent="-266700" defTabSz="180975">
              <a:spcBef>
                <a:spcPts val="1200"/>
              </a:spcBef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Grow the research team by funding postdocs/students</a:t>
            </a:r>
          </a:p>
        </p:txBody>
      </p:sp>
    </p:spTree>
    <p:extLst>
      <p:ext uri="{BB962C8B-B14F-4D97-AF65-F5344CB8AC3E}">
        <p14:creationId xmlns:p14="http://schemas.microsoft.com/office/powerpoint/2010/main" val="319228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Who is willing to fund your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Research Councils  -UK Research &amp; Innovation (UKRI) </a:t>
            </a:r>
            <a:r>
              <a:rPr lang="en-GB" dirty="0" err="1">
                <a:cs typeface="Calibri Light" panose="020F0302020204030204" pitchFamily="34" charset="0"/>
              </a:rPr>
              <a:t>eg</a:t>
            </a:r>
            <a:r>
              <a:rPr lang="en-GB" dirty="0">
                <a:cs typeface="Calibri Light" panose="020F0302020204030204" pitchFamily="34" charset="0"/>
              </a:rPr>
              <a:t> ESRC, AHRC, NERC</a:t>
            </a:r>
          </a:p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Charities </a:t>
            </a:r>
            <a:r>
              <a:rPr lang="en-GB" dirty="0" err="1">
                <a:cs typeface="Calibri Light" panose="020F0302020204030204" pitchFamily="34" charset="0"/>
              </a:rPr>
              <a:t>eg</a:t>
            </a:r>
            <a:r>
              <a:rPr lang="en-GB" dirty="0">
                <a:cs typeface="Calibri Light" panose="020F0302020204030204" pitchFamily="34" charset="0"/>
              </a:rPr>
              <a:t> Cancer Research UK</a:t>
            </a:r>
          </a:p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Trusts </a:t>
            </a:r>
            <a:r>
              <a:rPr lang="en-GB" dirty="0" err="1">
                <a:cs typeface="Calibri Light" panose="020F0302020204030204" pitchFamily="34" charset="0"/>
              </a:rPr>
              <a:t>eg</a:t>
            </a:r>
            <a:r>
              <a:rPr lang="en-GB" dirty="0">
                <a:cs typeface="Calibri Light" panose="020F0302020204030204" pitchFamily="34" charset="0"/>
              </a:rPr>
              <a:t> Carnegie, </a:t>
            </a:r>
            <a:r>
              <a:rPr lang="en-GB" dirty="0" err="1">
                <a:cs typeface="Calibri Light" panose="020F0302020204030204" pitchFamily="34" charset="0"/>
              </a:rPr>
              <a:t>Wellcome</a:t>
            </a:r>
            <a:r>
              <a:rPr lang="en-GB" dirty="0">
                <a:cs typeface="Calibri Light" panose="020F0302020204030204" pitchFamily="34" charset="0"/>
              </a:rPr>
              <a:t> Trust, Leverhulme Trust</a:t>
            </a:r>
          </a:p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Professional Bodies</a:t>
            </a:r>
          </a:p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Industry/Commercial Sector</a:t>
            </a:r>
          </a:p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Innovation Centres </a:t>
            </a:r>
            <a:r>
              <a:rPr lang="en-GB" dirty="0" err="1">
                <a:cs typeface="Calibri Light" panose="020F0302020204030204" pitchFamily="34" charset="0"/>
              </a:rPr>
              <a:t>eg</a:t>
            </a:r>
            <a:r>
              <a:rPr lang="en-GB" dirty="0">
                <a:cs typeface="Calibri Light" panose="020F0302020204030204" pitchFamily="34" charset="0"/>
              </a:rPr>
              <a:t> OGTC, DATALAB, CENSIS, OGIC</a:t>
            </a:r>
          </a:p>
          <a:p>
            <a:pPr>
              <a:buFontTx/>
              <a:buChar char="•"/>
            </a:pPr>
            <a:r>
              <a:rPr lang="en-GB" dirty="0">
                <a:cs typeface="Calibri Light" panose="020F0302020204030204" pitchFamily="34" charset="0"/>
              </a:rPr>
              <a:t>UK/International Governments </a:t>
            </a:r>
            <a:r>
              <a:rPr lang="en-GB" dirty="0" err="1">
                <a:cs typeface="Calibri Light" panose="020F0302020204030204" pitchFamily="34" charset="0"/>
              </a:rPr>
              <a:t>eg</a:t>
            </a:r>
            <a:r>
              <a:rPr lang="en-GB" dirty="0">
                <a:cs typeface="Calibri Light" panose="020F0302020204030204" pitchFamily="34" charset="0"/>
              </a:rPr>
              <a:t>, specific tenders, Newton and GCRF funding, EU funding</a:t>
            </a:r>
          </a:p>
        </p:txBody>
      </p:sp>
    </p:spTree>
    <p:extLst>
      <p:ext uri="{BB962C8B-B14F-4D97-AF65-F5344CB8AC3E}">
        <p14:creationId xmlns:p14="http://schemas.microsoft.com/office/powerpoint/2010/main" val="352986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D7A2-9FCB-4D65-BD3F-FE12344F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opportunities differ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390E62-6673-4A8E-BC41-1FF6DDB7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of funding available</a:t>
            </a:r>
          </a:p>
          <a:p>
            <a:r>
              <a:rPr lang="en-GB" dirty="0"/>
              <a:t>Remit of the funder</a:t>
            </a:r>
          </a:p>
          <a:p>
            <a:r>
              <a:rPr lang="en-GB" dirty="0"/>
              <a:t>National and organisational priorities</a:t>
            </a:r>
          </a:p>
          <a:p>
            <a:r>
              <a:rPr lang="en-GB" dirty="0"/>
              <a:t>What the funds can be used for</a:t>
            </a:r>
          </a:p>
          <a:p>
            <a:r>
              <a:rPr lang="en-GB" dirty="0"/>
              <a:t>Who can apply for the funds</a:t>
            </a:r>
          </a:p>
          <a:p>
            <a:r>
              <a:rPr lang="en-GB" dirty="0"/>
              <a:t>Any other specific criteria set by the funder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13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61950" algn="l"/>
              </a:tabLst>
            </a:pPr>
            <a:r>
              <a:rPr lang="en-GB" dirty="0"/>
              <a:t>Choose the right scheme for your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266700" algn="l"/>
              </a:tabLst>
            </a:pPr>
            <a:r>
              <a:rPr lang="en-GB" dirty="0">
                <a:cs typeface="Calibri Light" panose="020F0302020204030204" pitchFamily="34" charset="0"/>
              </a:rPr>
              <a:t>How does your research fit with the funder’s strategy/priorities?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266700" algn="l"/>
              </a:tabLst>
            </a:pPr>
            <a:r>
              <a:rPr lang="en-GB" dirty="0">
                <a:cs typeface="Calibri Light" panose="020F0302020204030204" pitchFamily="34" charset="0"/>
              </a:rPr>
              <a:t>Scheme remit</a:t>
            </a:r>
          </a:p>
          <a:p>
            <a:pPr lvl="1">
              <a:spcBef>
                <a:spcPts val="0"/>
              </a:spcBef>
            </a:pPr>
            <a:r>
              <a:rPr lang="en-GB" altLang="en-US" dirty="0">
                <a:cs typeface="Calibri Light" panose="020F0302020204030204" pitchFamily="34" charset="0"/>
              </a:rPr>
              <a:t>All funders have a remit, some are general, others more specific</a:t>
            </a:r>
          </a:p>
          <a:p>
            <a:pPr lvl="1">
              <a:spcBef>
                <a:spcPts val="0"/>
              </a:spcBef>
            </a:pPr>
            <a:r>
              <a:rPr lang="en-GB" altLang="en-US" dirty="0">
                <a:cs typeface="Calibri Light" panose="020F0302020204030204" pitchFamily="34" charset="0"/>
              </a:rPr>
              <a:t>If you are not within remit, an application is very likely to be rejected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266700" algn="l"/>
              </a:tabLst>
            </a:pPr>
            <a:r>
              <a:rPr lang="en-GB" dirty="0">
                <a:cs typeface="Calibri Light" panose="020F0302020204030204" pitchFamily="34" charset="0"/>
              </a:rPr>
              <a:t>Eligibility criteria </a:t>
            </a:r>
          </a:p>
          <a:p>
            <a:pPr lvl="1"/>
            <a:r>
              <a:rPr lang="en-GB" altLang="en-US" dirty="0">
                <a:cs typeface="Calibri Light" panose="020F0302020204030204" pitchFamily="34" charset="0"/>
              </a:rPr>
              <a:t>Is the timing right for you?</a:t>
            </a:r>
          </a:p>
          <a:p>
            <a:pPr lvl="1"/>
            <a:r>
              <a:rPr lang="en-GB" altLang="en-US" dirty="0">
                <a:cs typeface="Calibri Light" panose="020F0302020204030204" pitchFamily="34" charset="0"/>
              </a:rPr>
              <a:t>Check for nationality and residency criteria</a:t>
            </a:r>
          </a:p>
          <a:p>
            <a:pPr lvl="1"/>
            <a:r>
              <a:rPr lang="en-GB" altLang="en-US" dirty="0">
                <a:cs typeface="Calibri Light" panose="020F0302020204030204" pitchFamily="34" charset="0"/>
              </a:rPr>
              <a:t>Can you demonstrate the required experience or connections, for example, Are your key papers published?</a:t>
            </a:r>
          </a:p>
          <a:p>
            <a:pPr marL="0" indent="0">
              <a:buNone/>
            </a:pPr>
            <a:r>
              <a:rPr lang="en-GB" altLang="en-US" dirty="0">
                <a:cs typeface="Calibri Light" panose="020F0302020204030204" pitchFamily="34" charset="0"/>
              </a:rPr>
              <a:t>Remember: eligibility does not necessarily make it the right scheme for you</a:t>
            </a: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A5B0-3536-4433-B948-863FB155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F918-7033-41C0-ABAC-AD0A0C23F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ResearchConnect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https://www.abdn.ac.uk/staffnet/secure/research-connect.php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Select ‘University of Aberdeen’ at the log in page </a:t>
            </a:r>
          </a:p>
          <a:p>
            <a:pPr marL="0" indent="0">
              <a:buNone/>
            </a:pPr>
            <a:r>
              <a:rPr lang="en-GB" dirty="0"/>
              <a:t>You’ll then be able to log in with your </a:t>
            </a:r>
            <a:r>
              <a:rPr lang="en-GB" dirty="0" err="1"/>
              <a:t>UoA</a:t>
            </a:r>
            <a:r>
              <a:rPr lang="en-GB" dirty="0"/>
              <a:t> 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318050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1F0A-7F2A-4D44-BB95-DDDA9F2F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for funding through University of Aberdeen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0171-99F1-4C98-9A74-279318B1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Tell the relevant people – you may need an Intention to Submit</a:t>
            </a:r>
          </a:p>
          <a:p>
            <a:pPr marL="514350" indent="-51435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Identify peer reviewers</a:t>
            </a:r>
          </a:p>
          <a:p>
            <a:pPr marL="514350" indent="-51435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Develop your proposal and liaise with your peer reviewer(s), BDO (and collaborators) and Research Finance Accountant (if required)</a:t>
            </a:r>
          </a:p>
          <a:p>
            <a:pPr marL="514350" indent="-51435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Ensure you fully understand the budget</a:t>
            </a:r>
          </a:p>
          <a:p>
            <a:pPr marL="514350" indent="-51435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Secure internal approval for submission (eAAP)</a:t>
            </a:r>
          </a:p>
          <a:p>
            <a:pPr marL="514350" indent="-51435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Submit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/>
              <a:t>Timeline: the final application should be ready for submission </a:t>
            </a:r>
            <a:r>
              <a:rPr lang="en-GB" b="1" i="1" dirty="0"/>
              <a:t>5 working days prior to deadline</a:t>
            </a:r>
            <a:r>
              <a:rPr lang="en-GB" dirty="0"/>
              <a:t> for R&amp;I and Research Finance to check application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6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ff Alumni Corporate Public Template.potx" id="{34085372-F02E-400A-BB64-018933E240AC}" vid="{52D82305-1436-4837-BAB5-EC1E6BAD4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Alumni Corporate Public Template</Template>
  <TotalTime>0</TotalTime>
  <Words>1554</Words>
  <Application>Microsoft Office PowerPoint</Application>
  <PresentationFormat>Widescreen</PresentationFormat>
  <Paragraphs>186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Cambria</vt:lpstr>
      <vt:lpstr>Office Theme</vt:lpstr>
      <vt:lpstr>PowerPoint Presentation</vt:lpstr>
      <vt:lpstr>Session Outline</vt:lpstr>
      <vt:lpstr>Funding for Research</vt:lpstr>
      <vt:lpstr>Why are you applying for external funding?</vt:lpstr>
      <vt:lpstr>Who is willing to fund your research?</vt:lpstr>
      <vt:lpstr>Funding opportunities differ</vt:lpstr>
      <vt:lpstr>Choose the right scheme for your purpose</vt:lpstr>
      <vt:lpstr>Finding Funding</vt:lpstr>
      <vt:lpstr>Applying for funding through University of Aberdeen</vt:lpstr>
      <vt:lpstr>Who to tell</vt:lpstr>
      <vt:lpstr>Intention to Submit</vt:lpstr>
      <vt:lpstr>Business Development Officer Support</vt:lpstr>
      <vt:lpstr>Peer Review</vt:lpstr>
      <vt:lpstr>Building your budget</vt:lpstr>
      <vt:lpstr>Research Ethics</vt:lpstr>
      <vt:lpstr>Impact and public engagement</vt:lpstr>
      <vt:lpstr>IT Support and Data Management</vt:lpstr>
      <vt:lpstr>Realistic timeframes</vt:lpstr>
      <vt:lpstr>Who do you need to contact?</vt:lpstr>
      <vt:lpstr>Obtaining Institutional Approval</vt:lpstr>
      <vt:lpstr>Internal Approval</vt:lpstr>
      <vt:lpstr>eAAP automatically seeks approval</vt:lpstr>
      <vt:lpstr>Top tips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2017-10-03T08:09:56Z</dcterms:created>
  <dcterms:modified xsi:type="dcterms:W3CDTF">2020-01-22T11:34:13Z</dcterms:modified>
  <cp:contentStatus/>
</cp:coreProperties>
</file>