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2" r:id="rId2"/>
    <p:sldMasterId id="2147483716" r:id="rId3"/>
    <p:sldMasterId id="2147483730" r:id="rId4"/>
    <p:sldMasterId id="2147483744" r:id="rId5"/>
    <p:sldMasterId id="2147483772" r:id="rId6"/>
    <p:sldMasterId id="2147483786" r:id="rId7"/>
    <p:sldMasterId id="2147483813" r:id="rId8"/>
  </p:sldMasterIdLst>
  <p:notesMasterIdLst>
    <p:notesMasterId r:id="rId48"/>
  </p:notesMasterIdLst>
  <p:sldIdLst>
    <p:sldId id="257" r:id="rId9"/>
    <p:sldId id="258" r:id="rId10"/>
    <p:sldId id="259" r:id="rId11"/>
    <p:sldId id="260" r:id="rId12"/>
    <p:sldId id="262" r:id="rId13"/>
    <p:sldId id="264" r:id="rId14"/>
    <p:sldId id="294" r:id="rId15"/>
    <p:sldId id="265" r:id="rId16"/>
    <p:sldId id="306" r:id="rId17"/>
    <p:sldId id="291" r:id="rId18"/>
    <p:sldId id="278" r:id="rId19"/>
    <p:sldId id="268" r:id="rId20"/>
    <p:sldId id="300" r:id="rId21"/>
    <p:sldId id="269" r:id="rId22"/>
    <p:sldId id="270" r:id="rId23"/>
    <p:sldId id="271" r:id="rId24"/>
    <p:sldId id="299" r:id="rId25"/>
    <p:sldId id="292" r:id="rId26"/>
    <p:sldId id="284" r:id="rId27"/>
    <p:sldId id="275" r:id="rId28"/>
    <p:sldId id="296" r:id="rId29"/>
    <p:sldId id="297" r:id="rId30"/>
    <p:sldId id="298" r:id="rId31"/>
    <p:sldId id="303" r:id="rId32"/>
    <p:sldId id="295" r:id="rId33"/>
    <p:sldId id="279" r:id="rId34"/>
    <p:sldId id="280" r:id="rId35"/>
    <p:sldId id="285" r:id="rId36"/>
    <p:sldId id="281" r:id="rId37"/>
    <p:sldId id="282" r:id="rId38"/>
    <p:sldId id="293" r:id="rId39"/>
    <p:sldId id="305" r:id="rId40"/>
    <p:sldId id="272" r:id="rId41"/>
    <p:sldId id="273" r:id="rId42"/>
    <p:sldId id="288" r:id="rId43"/>
    <p:sldId id="302" r:id="rId44"/>
    <p:sldId id="289" r:id="rId45"/>
    <p:sldId id="290" r:id="rId46"/>
    <p:sldId id="30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ks, Ruth" initials="BR" lastIdx="0" clrIdx="0">
    <p:extLst>
      <p:ext uri="{19B8F6BF-5375-455C-9EA6-DF929625EA0E}">
        <p15:presenceInfo xmlns:p15="http://schemas.microsoft.com/office/powerpoint/2012/main" userId="S-1-5-21-1658995823-507913555-681994661-264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5FD"/>
    <a:srgbClr val="FFF8FF"/>
    <a:srgbClr val="FFFFFF"/>
    <a:srgbClr val="EE6638"/>
    <a:srgbClr val="BBDB92"/>
    <a:srgbClr val="7ACED8"/>
    <a:srgbClr val="871867"/>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2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0FD4E-256E-4E46-9AA7-243CA0F52E07}" type="datetimeFigureOut">
              <a:rPr lang="en-GB" smtClean="0"/>
              <a:t>13/05/2020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4907E-3098-46EE-B780-4163A67F6984}" type="slidenum">
              <a:rPr lang="en-GB" smtClean="0"/>
              <a:t>‹#›</a:t>
            </a:fld>
            <a:endParaRPr lang="en-GB"/>
          </a:p>
        </p:txBody>
      </p:sp>
    </p:spTree>
    <p:extLst>
      <p:ext uri="{BB962C8B-B14F-4D97-AF65-F5344CB8AC3E}">
        <p14:creationId xmlns:p14="http://schemas.microsoft.com/office/powerpoint/2010/main" val="1824540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2842BE-0857-4D7D-9ADE-C7D212E39C0C}"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32814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 retrospective analysis of the success of your approach to impact; scoping exercise</a:t>
            </a:r>
            <a:endParaRPr lang="en-GB" dirty="0"/>
          </a:p>
        </p:txBody>
      </p:sp>
      <p:sp>
        <p:nvSpPr>
          <p:cNvPr id="4" name="Slide Number Placeholder 3"/>
          <p:cNvSpPr>
            <a:spLocks noGrp="1"/>
          </p:cNvSpPr>
          <p:nvPr>
            <p:ph type="sldNum" sz="quarter" idx="10"/>
          </p:nvPr>
        </p:nvSpPr>
        <p:spPr/>
        <p:txBody>
          <a:bodyPr/>
          <a:lstStyle/>
          <a:p>
            <a:fld id="{560B9359-071F-46BC-AF94-4CF576BA63A1}"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86970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913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78976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20180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64105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2317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81713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4369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000" y="2491199"/>
            <a:ext cx="8380800" cy="2448000"/>
          </a:xfrm>
        </p:spPr>
        <p:txBody>
          <a:bodyPr tIns="46800" anchor="t" anchorCtr="0">
            <a:noAutofit/>
          </a:bodyPr>
          <a:lstStyle>
            <a:lvl1pPr algn="l" defTabSz="914400" rtl="0" eaLnBrk="1" fontAlgn="base" latinLnBrk="0" hangingPunct="1">
              <a:spcBef>
                <a:spcPct val="0"/>
              </a:spcBef>
              <a:spcAft>
                <a:spcPct val="0"/>
              </a:spcAft>
              <a:buNone/>
              <a:defRPr lang="en-US" sz="5000" b="0" kern="1200" baseline="0" dirty="0">
                <a:solidFill>
                  <a:schemeClr val="accent4"/>
                </a:solidFill>
                <a:latin typeface="+mn-lt"/>
                <a:ea typeface="+mj-ea"/>
                <a:cs typeface="Arial" charset="0"/>
                <a:sym typeface="Arial" charset="0"/>
              </a:defRPr>
            </a:lvl1pPr>
          </a:lstStyle>
          <a:p>
            <a:r>
              <a:rPr lang="en-US" dirty="0"/>
              <a:t>Presentation Title</a:t>
            </a:r>
          </a:p>
        </p:txBody>
      </p:sp>
      <p:sp>
        <p:nvSpPr>
          <p:cNvPr id="3" name="Subtitle 2"/>
          <p:cNvSpPr>
            <a:spLocks noGrp="1"/>
          </p:cNvSpPr>
          <p:nvPr>
            <p:ph type="subTitle" idx="1" hasCustomPrompt="1"/>
          </p:nvPr>
        </p:nvSpPr>
        <p:spPr>
          <a:xfrm>
            <a:off x="450000" y="5014800"/>
            <a:ext cx="8380800" cy="576000"/>
          </a:xfrm>
        </p:spPr>
        <p:txBody>
          <a:bodyPr>
            <a:normAutofit/>
          </a:bodyPr>
          <a:lstStyle>
            <a:lvl1pPr marL="0" indent="0" algn="l">
              <a:buNone/>
              <a:defRPr sz="2800">
                <a:solidFill>
                  <a:schemeClr val="tx1"/>
                </a:solidFill>
                <a:latin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if required</a:t>
            </a:r>
          </a:p>
        </p:txBody>
      </p:sp>
      <p:sp>
        <p:nvSpPr>
          <p:cNvPr id="12" name="Text Placeholder 11"/>
          <p:cNvSpPr>
            <a:spLocks noGrp="1"/>
          </p:cNvSpPr>
          <p:nvPr>
            <p:ph type="body" sz="quarter" idx="10" hasCustomPrompt="1"/>
          </p:nvPr>
        </p:nvSpPr>
        <p:spPr>
          <a:xfrm>
            <a:off x="449263" y="5679407"/>
            <a:ext cx="8382000" cy="576000"/>
          </a:xfrm>
        </p:spPr>
        <p:txBody>
          <a:bodyPr/>
          <a:lstStyle>
            <a:lvl1pPr marL="0" indent="0">
              <a:buNone/>
              <a:defRPr/>
            </a:lvl1pPr>
          </a:lstStyle>
          <a:p>
            <a:pPr lvl="0"/>
            <a:r>
              <a:rPr lang="en-US" dirty="0"/>
              <a:t>Date, if required</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000" y="790594"/>
            <a:ext cx="2282400" cy="507852"/>
          </a:xfrm>
          <a:prstGeom prst="rect">
            <a:avLst/>
          </a:prstGeom>
        </p:spPr>
      </p:pic>
    </p:spTree>
    <p:extLst>
      <p:ext uri="{BB962C8B-B14F-4D97-AF65-F5344CB8AC3E}">
        <p14:creationId xmlns:p14="http://schemas.microsoft.com/office/powerpoint/2010/main" val="10438770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Content (Gradient 1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31305"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9" name="Picture 8">
            <a:extLst>
              <a:ext uri="{FF2B5EF4-FFF2-40B4-BE49-F238E27FC236}">
                <a16:creationId xmlns:a16="http://schemas.microsoft.com/office/drawing/2014/main" id="{16251D59-B2F3-497C-AAC0-C07CB5ADF8DF}"/>
              </a:ext>
            </a:extLst>
          </p:cNvPr>
          <p:cNvPicPr>
            <a:picLocks noChangeAspect="1"/>
          </p:cNvPicPr>
          <p:nvPr userDrawn="1"/>
        </p:nvPicPr>
        <p:blipFill>
          <a:blip r:embed="rId3"/>
          <a:stretch>
            <a:fillRect/>
          </a:stretch>
        </p:blipFill>
        <p:spPr>
          <a:xfrm>
            <a:off x="9591828" y="259200"/>
            <a:ext cx="2287159" cy="624260"/>
          </a:xfrm>
          <a:prstGeom prst="rect">
            <a:avLst/>
          </a:prstGeom>
        </p:spPr>
      </p:pic>
    </p:spTree>
    <p:extLst>
      <p:ext uri="{BB962C8B-B14F-4D97-AF65-F5344CB8AC3E}">
        <p14:creationId xmlns:p14="http://schemas.microsoft.com/office/powerpoint/2010/main" val="19040781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7458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000" y="2491199"/>
            <a:ext cx="8380800" cy="2448000"/>
          </a:xfrm>
        </p:spPr>
        <p:txBody>
          <a:bodyPr tIns="46800" anchor="t" anchorCtr="0">
            <a:noAutofit/>
          </a:bodyPr>
          <a:lstStyle>
            <a:lvl1pPr algn="l" defTabSz="914400" rtl="0" eaLnBrk="1" fontAlgn="base" latinLnBrk="0" hangingPunct="1">
              <a:spcBef>
                <a:spcPct val="0"/>
              </a:spcBef>
              <a:spcAft>
                <a:spcPct val="0"/>
              </a:spcAft>
              <a:buNone/>
              <a:defRPr lang="en-US" sz="5000" b="0" kern="1200" baseline="0" dirty="0">
                <a:solidFill>
                  <a:schemeClr val="accent4"/>
                </a:solidFill>
                <a:latin typeface="+mn-lt"/>
                <a:ea typeface="+mj-ea"/>
                <a:cs typeface="Arial" charset="0"/>
                <a:sym typeface="Arial" charset="0"/>
              </a:defRPr>
            </a:lvl1pPr>
          </a:lstStyle>
          <a:p>
            <a:r>
              <a:rPr lang="en-US" dirty="0"/>
              <a:t>Presentation Title</a:t>
            </a:r>
          </a:p>
        </p:txBody>
      </p:sp>
      <p:sp>
        <p:nvSpPr>
          <p:cNvPr id="3" name="Subtitle 2"/>
          <p:cNvSpPr>
            <a:spLocks noGrp="1"/>
          </p:cNvSpPr>
          <p:nvPr>
            <p:ph type="subTitle" idx="1" hasCustomPrompt="1"/>
          </p:nvPr>
        </p:nvSpPr>
        <p:spPr>
          <a:xfrm>
            <a:off x="450000" y="5014800"/>
            <a:ext cx="8380800" cy="576000"/>
          </a:xfrm>
        </p:spPr>
        <p:txBody>
          <a:bodyPr>
            <a:normAutofit/>
          </a:bodyPr>
          <a:lstStyle>
            <a:lvl1pPr marL="0" indent="0" algn="l">
              <a:buNone/>
              <a:defRPr sz="2800">
                <a:solidFill>
                  <a:schemeClr val="tx1"/>
                </a:solidFill>
                <a:latin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if required</a:t>
            </a:r>
          </a:p>
        </p:txBody>
      </p:sp>
      <p:sp>
        <p:nvSpPr>
          <p:cNvPr id="12" name="Text Placeholder 11"/>
          <p:cNvSpPr>
            <a:spLocks noGrp="1"/>
          </p:cNvSpPr>
          <p:nvPr>
            <p:ph type="body" sz="quarter" idx="10" hasCustomPrompt="1"/>
          </p:nvPr>
        </p:nvSpPr>
        <p:spPr>
          <a:xfrm>
            <a:off x="449263" y="5679407"/>
            <a:ext cx="8382000" cy="576000"/>
          </a:xfrm>
        </p:spPr>
        <p:txBody>
          <a:bodyPr/>
          <a:lstStyle>
            <a:lvl1pPr marL="0" indent="0">
              <a:buNone/>
              <a:defRPr/>
            </a:lvl1pPr>
          </a:lstStyle>
          <a:p>
            <a:pPr lvl="0"/>
            <a:r>
              <a:rPr lang="en-US" dirty="0"/>
              <a:t>Date, if required</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000" y="790594"/>
            <a:ext cx="2282400" cy="507852"/>
          </a:xfrm>
          <a:prstGeom prst="rect">
            <a:avLst/>
          </a:prstGeom>
        </p:spPr>
      </p:pic>
    </p:spTree>
    <p:extLst>
      <p:ext uri="{BB962C8B-B14F-4D97-AF65-F5344CB8AC3E}">
        <p14:creationId xmlns:p14="http://schemas.microsoft.com/office/powerpoint/2010/main" val="245801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Gradient 1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31305"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9" name="Picture 8">
            <a:extLst>
              <a:ext uri="{FF2B5EF4-FFF2-40B4-BE49-F238E27FC236}">
                <a16:creationId xmlns:a16="http://schemas.microsoft.com/office/drawing/2014/main" id="{16251D59-B2F3-497C-AAC0-C07CB5ADF8DF}"/>
              </a:ext>
            </a:extLst>
          </p:cNvPr>
          <p:cNvPicPr>
            <a:picLocks noChangeAspect="1"/>
          </p:cNvPicPr>
          <p:nvPr userDrawn="1"/>
        </p:nvPicPr>
        <p:blipFill>
          <a:blip r:embed="rId3"/>
          <a:stretch>
            <a:fillRect/>
          </a:stretch>
        </p:blipFill>
        <p:spPr>
          <a:xfrm>
            <a:off x="9591828" y="259200"/>
            <a:ext cx="2287159" cy="624260"/>
          </a:xfrm>
          <a:prstGeom prst="rect">
            <a:avLst/>
          </a:prstGeom>
        </p:spPr>
      </p:pic>
    </p:spTree>
    <p:extLst>
      <p:ext uri="{BB962C8B-B14F-4D97-AF65-F5344CB8AC3E}">
        <p14:creationId xmlns:p14="http://schemas.microsoft.com/office/powerpoint/2010/main" val="25287428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Gradient 1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31305"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9" name="Picture 8">
            <a:extLst>
              <a:ext uri="{FF2B5EF4-FFF2-40B4-BE49-F238E27FC236}">
                <a16:creationId xmlns:a16="http://schemas.microsoft.com/office/drawing/2014/main" id="{16251D59-B2F3-497C-AAC0-C07CB5ADF8DF}"/>
              </a:ext>
            </a:extLst>
          </p:cNvPr>
          <p:cNvPicPr>
            <a:picLocks noChangeAspect="1"/>
          </p:cNvPicPr>
          <p:nvPr userDrawn="1"/>
        </p:nvPicPr>
        <p:blipFill>
          <a:blip r:embed="rId3"/>
          <a:stretch>
            <a:fillRect/>
          </a:stretch>
        </p:blipFill>
        <p:spPr>
          <a:xfrm>
            <a:off x="9591828" y="259200"/>
            <a:ext cx="2287159" cy="624260"/>
          </a:xfrm>
          <a:prstGeom prst="rect">
            <a:avLst/>
          </a:prstGeom>
        </p:spPr>
      </p:pic>
    </p:spTree>
    <p:extLst>
      <p:ext uri="{BB962C8B-B14F-4D97-AF65-F5344CB8AC3E}">
        <p14:creationId xmlns:p14="http://schemas.microsoft.com/office/powerpoint/2010/main" val="275523239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000" y="2491199"/>
            <a:ext cx="8380800" cy="2448000"/>
          </a:xfrm>
        </p:spPr>
        <p:txBody>
          <a:bodyPr tIns="46800" anchor="t" anchorCtr="0">
            <a:noAutofit/>
          </a:bodyPr>
          <a:lstStyle>
            <a:lvl1pPr algn="l" defTabSz="914400" rtl="0" eaLnBrk="1" fontAlgn="base" latinLnBrk="0" hangingPunct="1">
              <a:spcBef>
                <a:spcPct val="0"/>
              </a:spcBef>
              <a:spcAft>
                <a:spcPct val="0"/>
              </a:spcAft>
              <a:buNone/>
              <a:defRPr lang="en-US" sz="5000" b="0" kern="1200" baseline="0" dirty="0">
                <a:solidFill>
                  <a:schemeClr val="accent4"/>
                </a:solidFill>
                <a:latin typeface="+mn-lt"/>
                <a:ea typeface="+mj-ea"/>
                <a:cs typeface="Arial" charset="0"/>
                <a:sym typeface="Arial" charset="0"/>
              </a:defRPr>
            </a:lvl1pPr>
          </a:lstStyle>
          <a:p>
            <a:r>
              <a:rPr lang="en-US" dirty="0"/>
              <a:t>Presentation Title</a:t>
            </a:r>
          </a:p>
        </p:txBody>
      </p:sp>
      <p:sp>
        <p:nvSpPr>
          <p:cNvPr id="3" name="Subtitle 2"/>
          <p:cNvSpPr>
            <a:spLocks noGrp="1"/>
          </p:cNvSpPr>
          <p:nvPr>
            <p:ph type="subTitle" idx="1" hasCustomPrompt="1"/>
          </p:nvPr>
        </p:nvSpPr>
        <p:spPr>
          <a:xfrm>
            <a:off x="450000" y="5014800"/>
            <a:ext cx="8380800" cy="576000"/>
          </a:xfrm>
        </p:spPr>
        <p:txBody>
          <a:bodyPr>
            <a:normAutofit/>
          </a:bodyPr>
          <a:lstStyle>
            <a:lvl1pPr marL="0" indent="0" algn="l">
              <a:buNone/>
              <a:defRPr sz="2800">
                <a:solidFill>
                  <a:schemeClr val="tx1"/>
                </a:solidFill>
                <a:latin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if required</a:t>
            </a:r>
          </a:p>
        </p:txBody>
      </p:sp>
      <p:sp>
        <p:nvSpPr>
          <p:cNvPr id="12" name="Text Placeholder 11"/>
          <p:cNvSpPr>
            <a:spLocks noGrp="1"/>
          </p:cNvSpPr>
          <p:nvPr>
            <p:ph type="body" sz="quarter" idx="10" hasCustomPrompt="1"/>
          </p:nvPr>
        </p:nvSpPr>
        <p:spPr>
          <a:xfrm>
            <a:off x="449263" y="5679407"/>
            <a:ext cx="8382000" cy="576000"/>
          </a:xfrm>
        </p:spPr>
        <p:txBody>
          <a:bodyPr/>
          <a:lstStyle>
            <a:lvl1pPr marL="0" indent="0">
              <a:buNone/>
              <a:defRPr/>
            </a:lvl1pPr>
          </a:lstStyle>
          <a:p>
            <a:pPr lvl="0"/>
            <a:r>
              <a:rPr lang="en-US" dirty="0"/>
              <a:t>Date, if required</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000" y="790594"/>
            <a:ext cx="2282400" cy="507852"/>
          </a:xfrm>
          <a:prstGeom prst="rect">
            <a:avLst/>
          </a:prstGeom>
        </p:spPr>
      </p:pic>
    </p:spTree>
    <p:extLst>
      <p:ext uri="{BB962C8B-B14F-4D97-AF65-F5344CB8AC3E}">
        <p14:creationId xmlns:p14="http://schemas.microsoft.com/office/powerpoint/2010/main" val="2493964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4193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8863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2634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1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9327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1660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7696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1031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0078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1852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5856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2525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000" y="2491199"/>
            <a:ext cx="8380800" cy="2448000"/>
          </a:xfrm>
        </p:spPr>
        <p:txBody>
          <a:bodyPr tIns="46800" anchor="t" anchorCtr="0">
            <a:noAutofit/>
          </a:bodyPr>
          <a:lstStyle>
            <a:lvl1pPr algn="l" defTabSz="914400" rtl="0" eaLnBrk="1" fontAlgn="base" latinLnBrk="0" hangingPunct="1">
              <a:spcBef>
                <a:spcPct val="0"/>
              </a:spcBef>
              <a:spcAft>
                <a:spcPct val="0"/>
              </a:spcAft>
              <a:buNone/>
              <a:defRPr lang="en-US" sz="5000" b="0" kern="1200" baseline="0" dirty="0">
                <a:solidFill>
                  <a:schemeClr val="accent4"/>
                </a:solidFill>
                <a:latin typeface="+mn-lt"/>
                <a:ea typeface="+mj-ea"/>
                <a:cs typeface="Arial" charset="0"/>
                <a:sym typeface="Arial" charset="0"/>
              </a:defRPr>
            </a:lvl1pPr>
          </a:lstStyle>
          <a:p>
            <a:r>
              <a:rPr lang="en-US" dirty="0"/>
              <a:t>Presentation Title</a:t>
            </a:r>
          </a:p>
        </p:txBody>
      </p:sp>
      <p:sp>
        <p:nvSpPr>
          <p:cNvPr id="3" name="Subtitle 2"/>
          <p:cNvSpPr>
            <a:spLocks noGrp="1"/>
          </p:cNvSpPr>
          <p:nvPr>
            <p:ph type="subTitle" idx="1" hasCustomPrompt="1"/>
          </p:nvPr>
        </p:nvSpPr>
        <p:spPr>
          <a:xfrm>
            <a:off x="450000" y="5014800"/>
            <a:ext cx="8380800" cy="576000"/>
          </a:xfrm>
        </p:spPr>
        <p:txBody>
          <a:bodyPr>
            <a:normAutofit/>
          </a:bodyPr>
          <a:lstStyle>
            <a:lvl1pPr marL="0" indent="0" algn="l">
              <a:buNone/>
              <a:defRPr sz="2800">
                <a:solidFill>
                  <a:schemeClr val="tx1"/>
                </a:solidFill>
                <a:latin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if required</a:t>
            </a:r>
          </a:p>
        </p:txBody>
      </p:sp>
      <p:sp>
        <p:nvSpPr>
          <p:cNvPr id="12" name="Text Placeholder 11"/>
          <p:cNvSpPr>
            <a:spLocks noGrp="1"/>
          </p:cNvSpPr>
          <p:nvPr>
            <p:ph type="body" sz="quarter" idx="10" hasCustomPrompt="1"/>
          </p:nvPr>
        </p:nvSpPr>
        <p:spPr>
          <a:xfrm>
            <a:off x="449263" y="5679407"/>
            <a:ext cx="8382000" cy="576000"/>
          </a:xfrm>
        </p:spPr>
        <p:txBody>
          <a:bodyPr/>
          <a:lstStyle>
            <a:lvl1pPr marL="0" indent="0">
              <a:buNone/>
              <a:defRPr/>
            </a:lvl1pPr>
          </a:lstStyle>
          <a:p>
            <a:pPr lvl="0"/>
            <a:r>
              <a:rPr lang="en-US" dirty="0"/>
              <a:t>Date, if required</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000" y="790594"/>
            <a:ext cx="2282400" cy="507852"/>
          </a:xfrm>
          <a:prstGeom prst="rect">
            <a:avLst/>
          </a:prstGeom>
        </p:spPr>
      </p:pic>
    </p:spTree>
    <p:extLst>
      <p:ext uri="{BB962C8B-B14F-4D97-AF65-F5344CB8AC3E}">
        <p14:creationId xmlns:p14="http://schemas.microsoft.com/office/powerpoint/2010/main" val="243826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Gradient 1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31305"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9" name="Picture 8">
            <a:extLst>
              <a:ext uri="{FF2B5EF4-FFF2-40B4-BE49-F238E27FC236}">
                <a16:creationId xmlns:a16="http://schemas.microsoft.com/office/drawing/2014/main" id="{16251D59-B2F3-497C-AAC0-C07CB5ADF8DF}"/>
              </a:ext>
            </a:extLst>
          </p:cNvPr>
          <p:cNvPicPr>
            <a:picLocks noChangeAspect="1"/>
          </p:cNvPicPr>
          <p:nvPr userDrawn="1"/>
        </p:nvPicPr>
        <p:blipFill>
          <a:blip r:embed="rId3"/>
          <a:stretch>
            <a:fillRect/>
          </a:stretch>
        </p:blipFill>
        <p:spPr>
          <a:xfrm>
            <a:off x="9591828" y="259200"/>
            <a:ext cx="2287159" cy="624260"/>
          </a:xfrm>
          <a:prstGeom prst="rect">
            <a:avLst/>
          </a:prstGeom>
        </p:spPr>
      </p:pic>
    </p:spTree>
    <p:extLst>
      <p:ext uri="{BB962C8B-B14F-4D97-AF65-F5344CB8AC3E}">
        <p14:creationId xmlns:p14="http://schemas.microsoft.com/office/powerpoint/2010/main" val="330170618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25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5869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7722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6169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5014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7850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7858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1832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3946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8010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263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583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48811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000" y="2491199"/>
            <a:ext cx="8380800" cy="2448000"/>
          </a:xfrm>
        </p:spPr>
        <p:txBody>
          <a:bodyPr tIns="46800" anchor="t" anchorCtr="0">
            <a:noAutofit/>
          </a:bodyPr>
          <a:lstStyle>
            <a:lvl1pPr algn="l" defTabSz="914400" rtl="0" eaLnBrk="1" fontAlgn="base" latinLnBrk="0" hangingPunct="1">
              <a:spcBef>
                <a:spcPct val="0"/>
              </a:spcBef>
              <a:spcAft>
                <a:spcPct val="0"/>
              </a:spcAft>
              <a:buNone/>
              <a:defRPr lang="en-US" sz="5000" b="0" kern="1200" baseline="0" dirty="0">
                <a:solidFill>
                  <a:schemeClr val="accent4"/>
                </a:solidFill>
                <a:latin typeface="+mn-lt"/>
                <a:ea typeface="+mj-ea"/>
                <a:cs typeface="Arial" charset="0"/>
                <a:sym typeface="Arial" charset="0"/>
              </a:defRPr>
            </a:lvl1pPr>
          </a:lstStyle>
          <a:p>
            <a:r>
              <a:rPr lang="en-US" dirty="0"/>
              <a:t>Presentation Title</a:t>
            </a:r>
          </a:p>
        </p:txBody>
      </p:sp>
      <p:sp>
        <p:nvSpPr>
          <p:cNvPr id="3" name="Subtitle 2"/>
          <p:cNvSpPr>
            <a:spLocks noGrp="1"/>
          </p:cNvSpPr>
          <p:nvPr>
            <p:ph type="subTitle" idx="1" hasCustomPrompt="1"/>
          </p:nvPr>
        </p:nvSpPr>
        <p:spPr>
          <a:xfrm>
            <a:off x="450000" y="5014800"/>
            <a:ext cx="8380800" cy="576000"/>
          </a:xfrm>
        </p:spPr>
        <p:txBody>
          <a:bodyPr>
            <a:normAutofit/>
          </a:bodyPr>
          <a:lstStyle>
            <a:lvl1pPr marL="0" indent="0" algn="l">
              <a:buNone/>
              <a:defRPr sz="2800">
                <a:solidFill>
                  <a:schemeClr val="tx1"/>
                </a:solidFill>
                <a:latin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if required</a:t>
            </a:r>
          </a:p>
        </p:txBody>
      </p:sp>
      <p:sp>
        <p:nvSpPr>
          <p:cNvPr id="12" name="Text Placeholder 11"/>
          <p:cNvSpPr>
            <a:spLocks noGrp="1"/>
          </p:cNvSpPr>
          <p:nvPr>
            <p:ph type="body" sz="quarter" idx="10" hasCustomPrompt="1"/>
          </p:nvPr>
        </p:nvSpPr>
        <p:spPr>
          <a:xfrm>
            <a:off x="449263" y="5679407"/>
            <a:ext cx="8382000" cy="576000"/>
          </a:xfrm>
        </p:spPr>
        <p:txBody>
          <a:bodyPr/>
          <a:lstStyle>
            <a:lvl1pPr marL="0" indent="0">
              <a:buNone/>
              <a:defRPr/>
            </a:lvl1pPr>
          </a:lstStyle>
          <a:p>
            <a:pPr lvl="0"/>
            <a:r>
              <a:rPr lang="en-US" dirty="0"/>
              <a:t>Date, if required</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000" y="790594"/>
            <a:ext cx="2282400" cy="507852"/>
          </a:xfrm>
          <a:prstGeom prst="rect">
            <a:avLst/>
          </a:prstGeom>
        </p:spPr>
      </p:pic>
    </p:spTree>
    <p:extLst>
      <p:ext uri="{BB962C8B-B14F-4D97-AF65-F5344CB8AC3E}">
        <p14:creationId xmlns:p14="http://schemas.microsoft.com/office/powerpoint/2010/main" val="3288849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Gradient 1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31305"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9" name="Picture 8">
            <a:extLst>
              <a:ext uri="{FF2B5EF4-FFF2-40B4-BE49-F238E27FC236}">
                <a16:creationId xmlns:a16="http://schemas.microsoft.com/office/drawing/2014/main" id="{16251D59-B2F3-497C-AAC0-C07CB5ADF8DF}"/>
              </a:ext>
            </a:extLst>
          </p:cNvPr>
          <p:cNvPicPr>
            <a:picLocks noChangeAspect="1"/>
          </p:cNvPicPr>
          <p:nvPr userDrawn="1"/>
        </p:nvPicPr>
        <p:blipFill>
          <a:blip r:embed="rId3"/>
          <a:stretch>
            <a:fillRect/>
          </a:stretch>
        </p:blipFill>
        <p:spPr>
          <a:xfrm>
            <a:off x="9591828" y="259200"/>
            <a:ext cx="2287159" cy="624260"/>
          </a:xfrm>
          <a:prstGeom prst="rect">
            <a:avLst/>
          </a:prstGeom>
        </p:spPr>
      </p:pic>
    </p:spTree>
    <p:extLst>
      <p:ext uri="{BB962C8B-B14F-4D97-AF65-F5344CB8AC3E}">
        <p14:creationId xmlns:p14="http://schemas.microsoft.com/office/powerpoint/2010/main" val="8442715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47350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8417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4754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0984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4903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1672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05992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6176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4538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3006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8314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0270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000" y="2491199"/>
            <a:ext cx="8380800" cy="2448000"/>
          </a:xfrm>
        </p:spPr>
        <p:txBody>
          <a:bodyPr tIns="46800" anchor="t" anchorCtr="0">
            <a:noAutofit/>
          </a:bodyPr>
          <a:lstStyle>
            <a:lvl1pPr algn="l" defTabSz="914400" rtl="0" eaLnBrk="1" fontAlgn="base" latinLnBrk="0" hangingPunct="1">
              <a:spcBef>
                <a:spcPct val="0"/>
              </a:spcBef>
              <a:spcAft>
                <a:spcPct val="0"/>
              </a:spcAft>
              <a:buNone/>
              <a:defRPr lang="en-US" sz="5000" b="0" kern="1200" baseline="0" dirty="0">
                <a:solidFill>
                  <a:schemeClr val="accent4"/>
                </a:solidFill>
                <a:latin typeface="+mn-lt"/>
                <a:ea typeface="+mj-ea"/>
                <a:cs typeface="Arial" charset="0"/>
                <a:sym typeface="Arial" charset="0"/>
              </a:defRPr>
            </a:lvl1pPr>
          </a:lstStyle>
          <a:p>
            <a:r>
              <a:rPr lang="en-US" dirty="0"/>
              <a:t>Presentation Title</a:t>
            </a:r>
          </a:p>
        </p:txBody>
      </p:sp>
      <p:sp>
        <p:nvSpPr>
          <p:cNvPr id="3" name="Subtitle 2"/>
          <p:cNvSpPr>
            <a:spLocks noGrp="1"/>
          </p:cNvSpPr>
          <p:nvPr>
            <p:ph type="subTitle" idx="1" hasCustomPrompt="1"/>
          </p:nvPr>
        </p:nvSpPr>
        <p:spPr>
          <a:xfrm>
            <a:off x="450000" y="5014800"/>
            <a:ext cx="8380800" cy="576000"/>
          </a:xfrm>
        </p:spPr>
        <p:txBody>
          <a:bodyPr>
            <a:normAutofit/>
          </a:bodyPr>
          <a:lstStyle>
            <a:lvl1pPr marL="0" indent="0" algn="l">
              <a:buNone/>
              <a:defRPr sz="2800">
                <a:solidFill>
                  <a:schemeClr val="tx1"/>
                </a:solidFill>
                <a:latin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if required</a:t>
            </a:r>
          </a:p>
        </p:txBody>
      </p:sp>
      <p:sp>
        <p:nvSpPr>
          <p:cNvPr id="12" name="Text Placeholder 11"/>
          <p:cNvSpPr>
            <a:spLocks noGrp="1"/>
          </p:cNvSpPr>
          <p:nvPr>
            <p:ph type="body" sz="quarter" idx="10" hasCustomPrompt="1"/>
          </p:nvPr>
        </p:nvSpPr>
        <p:spPr>
          <a:xfrm>
            <a:off x="449263" y="5679407"/>
            <a:ext cx="8382000" cy="576000"/>
          </a:xfrm>
        </p:spPr>
        <p:txBody>
          <a:bodyPr/>
          <a:lstStyle>
            <a:lvl1pPr marL="0" indent="0">
              <a:buNone/>
              <a:defRPr/>
            </a:lvl1pPr>
          </a:lstStyle>
          <a:p>
            <a:pPr lvl="0"/>
            <a:r>
              <a:rPr lang="en-US" dirty="0"/>
              <a:t>Date, if required</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000" y="790594"/>
            <a:ext cx="2282400" cy="507852"/>
          </a:xfrm>
          <a:prstGeom prst="rect">
            <a:avLst/>
          </a:prstGeom>
        </p:spPr>
      </p:pic>
    </p:spTree>
    <p:extLst>
      <p:ext uri="{BB962C8B-B14F-4D97-AF65-F5344CB8AC3E}">
        <p14:creationId xmlns:p14="http://schemas.microsoft.com/office/powerpoint/2010/main" val="33670709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ntent (Gradient 1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31305"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9" name="Picture 8">
            <a:extLst>
              <a:ext uri="{FF2B5EF4-FFF2-40B4-BE49-F238E27FC236}">
                <a16:creationId xmlns:a16="http://schemas.microsoft.com/office/drawing/2014/main" id="{16251D59-B2F3-497C-AAC0-C07CB5ADF8DF}"/>
              </a:ext>
            </a:extLst>
          </p:cNvPr>
          <p:cNvPicPr>
            <a:picLocks noChangeAspect="1"/>
          </p:cNvPicPr>
          <p:nvPr userDrawn="1"/>
        </p:nvPicPr>
        <p:blipFill>
          <a:blip r:embed="rId3"/>
          <a:stretch>
            <a:fillRect/>
          </a:stretch>
        </p:blipFill>
        <p:spPr>
          <a:xfrm>
            <a:off x="9591828" y="259200"/>
            <a:ext cx="2287159" cy="624260"/>
          </a:xfrm>
          <a:prstGeom prst="rect">
            <a:avLst/>
          </a:prstGeom>
        </p:spPr>
      </p:pic>
    </p:spTree>
    <p:extLst>
      <p:ext uri="{BB962C8B-B14F-4D97-AF65-F5344CB8AC3E}">
        <p14:creationId xmlns:p14="http://schemas.microsoft.com/office/powerpoint/2010/main" val="15632152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85182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5247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05471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60130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804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1981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33410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02873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42118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70870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66106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8007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000" y="2491199"/>
            <a:ext cx="8380800" cy="2448000"/>
          </a:xfrm>
        </p:spPr>
        <p:txBody>
          <a:bodyPr tIns="46800" anchor="t" anchorCtr="0">
            <a:noAutofit/>
          </a:bodyPr>
          <a:lstStyle>
            <a:lvl1pPr algn="l" defTabSz="914400" rtl="0" eaLnBrk="1" fontAlgn="base" latinLnBrk="0" hangingPunct="1">
              <a:spcBef>
                <a:spcPct val="0"/>
              </a:spcBef>
              <a:spcAft>
                <a:spcPct val="0"/>
              </a:spcAft>
              <a:buNone/>
              <a:defRPr lang="en-US" sz="5000" b="0" kern="1200" baseline="0" dirty="0">
                <a:solidFill>
                  <a:schemeClr val="accent4"/>
                </a:solidFill>
                <a:latin typeface="+mn-lt"/>
                <a:ea typeface="+mj-ea"/>
                <a:cs typeface="Arial" charset="0"/>
                <a:sym typeface="Arial" charset="0"/>
              </a:defRPr>
            </a:lvl1pPr>
          </a:lstStyle>
          <a:p>
            <a:r>
              <a:rPr lang="en-US" dirty="0"/>
              <a:t>Presentation Title</a:t>
            </a:r>
          </a:p>
        </p:txBody>
      </p:sp>
      <p:sp>
        <p:nvSpPr>
          <p:cNvPr id="3" name="Subtitle 2"/>
          <p:cNvSpPr>
            <a:spLocks noGrp="1"/>
          </p:cNvSpPr>
          <p:nvPr>
            <p:ph type="subTitle" idx="1" hasCustomPrompt="1"/>
          </p:nvPr>
        </p:nvSpPr>
        <p:spPr>
          <a:xfrm>
            <a:off x="450000" y="5014800"/>
            <a:ext cx="8380800" cy="576000"/>
          </a:xfrm>
        </p:spPr>
        <p:txBody>
          <a:bodyPr>
            <a:normAutofit/>
          </a:bodyPr>
          <a:lstStyle>
            <a:lvl1pPr marL="0" indent="0" algn="l">
              <a:buNone/>
              <a:defRPr sz="2800">
                <a:solidFill>
                  <a:schemeClr val="tx1"/>
                </a:solidFill>
                <a:latin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if required</a:t>
            </a:r>
          </a:p>
        </p:txBody>
      </p:sp>
      <p:sp>
        <p:nvSpPr>
          <p:cNvPr id="12" name="Text Placeholder 11"/>
          <p:cNvSpPr>
            <a:spLocks noGrp="1"/>
          </p:cNvSpPr>
          <p:nvPr>
            <p:ph type="body" sz="quarter" idx="10" hasCustomPrompt="1"/>
          </p:nvPr>
        </p:nvSpPr>
        <p:spPr>
          <a:xfrm>
            <a:off x="449263" y="5679407"/>
            <a:ext cx="8382000" cy="576000"/>
          </a:xfrm>
        </p:spPr>
        <p:txBody>
          <a:bodyPr/>
          <a:lstStyle>
            <a:lvl1pPr marL="0" indent="0">
              <a:buNone/>
              <a:defRPr/>
            </a:lvl1pPr>
          </a:lstStyle>
          <a:p>
            <a:pPr lvl="0"/>
            <a:r>
              <a:rPr lang="en-US" dirty="0"/>
              <a:t>Date, if required</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000" y="790594"/>
            <a:ext cx="2282400" cy="507852"/>
          </a:xfrm>
          <a:prstGeom prst="rect">
            <a:avLst/>
          </a:prstGeom>
        </p:spPr>
      </p:pic>
    </p:spTree>
    <p:extLst>
      <p:ext uri="{BB962C8B-B14F-4D97-AF65-F5344CB8AC3E}">
        <p14:creationId xmlns:p14="http://schemas.microsoft.com/office/powerpoint/2010/main" val="27632293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ntent (Gradient 1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31305"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9" name="Picture 8">
            <a:extLst>
              <a:ext uri="{FF2B5EF4-FFF2-40B4-BE49-F238E27FC236}">
                <a16:creationId xmlns:a16="http://schemas.microsoft.com/office/drawing/2014/main" id="{16251D59-B2F3-497C-AAC0-C07CB5ADF8DF}"/>
              </a:ext>
            </a:extLst>
          </p:cNvPr>
          <p:cNvPicPr>
            <a:picLocks noChangeAspect="1"/>
          </p:cNvPicPr>
          <p:nvPr userDrawn="1"/>
        </p:nvPicPr>
        <p:blipFill>
          <a:blip r:embed="rId3"/>
          <a:stretch>
            <a:fillRect/>
          </a:stretch>
        </p:blipFill>
        <p:spPr>
          <a:xfrm>
            <a:off x="9591828" y="259200"/>
            <a:ext cx="2287159" cy="624260"/>
          </a:xfrm>
          <a:prstGeom prst="rect">
            <a:avLst/>
          </a:prstGeom>
        </p:spPr>
      </p:pic>
    </p:spTree>
    <p:extLst>
      <p:ext uri="{BB962C8B-B14F-4D97-AF65-F5344CB8AC3E}">
        <p14:creationId xmlns:p14="http://schemas.microsoft.com/office/powerpoint/2010/main" val="42911344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48572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265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54132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30723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42685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88354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57750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67944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83153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42183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5557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36594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000" y="2491199"/>
            <a:ext cx="8380800" cy="2448000"/>
          </a:xfrm>
        </p:spPr>
        <p:txBody>
          <a:bodyPr tIns="46800" anchor="t" anchorCtr="0">
            <a:noAutofit/>
          </a:bodyPr>
          <a:lstStyle>
            <a:lvl1pPr algn="l" defTabSz="914400" rtl="0" eaLnBrk="1" fontAlgn="base" latinLnBrk="0" hangingPunct="1">
              <a:spcBef>
                <a:spcPct val="0"/>
              </a:spcBef>
              <a:spcAft>
                <a:spcPct val="0"/>
              </a:spcAft>
              <a:buNone/>
              <a:defRPr lang="en-US" sz="5000" b="0" kern="1200" baseline="0" dirty="0">
                <a:solidFill>
                  <a:schemeClr val="accent4"/>
                </a:solidFill>
                <a:latin typeface="+mn-lt"/>
                <a:ea typeface="+mj-ea"/>
                <a:cs typeface="Arial" charset="0"/>
                <a:sym typeface="Arial" charset="0"/>
              </a:defRPr>
            </a:lvl1pPr>
          </a:lstStyle>
          <a:p>
            <a:r>
              <a:rPr lang="en-US" dirty="0"/>
              <a:t>Presentation Title</a:t>
            </a:r>
          </a:p>
        </p:txBody>
      </p:sp>
      <p:sp>
        <p:nvSpPr>
          <p:cNvPr id="3" name="Subtitle 2"/>
          <p:cNvSpPr>
            <a:spLocks noGrp="1"/>
          </p:cNvSpPr>
          <p:nvPr>
            <p:ph type="subTitle" idx="1" hasCustomPrompt="1"/>
          </p:nvPr>
        </p:nvSpPr>
        <p:spPr>
          <a:xfrm>
            <a:off x="450000" y="5014800"/>
            <a:ext cx="8380800" cy="576000"/>
          </a:xfrm>
        </p:spPr>
        <p:txBody>
          <a:bodyPr>
            <a:normAutofit/>
          </a:bodyPr>
          <a:lstStyle>
            <a:lvl1pPr marL="0" indent="0" algn="l">
              <a:buNone/>
              <a:defRPr sz="2800">
                <a:solidFill>
                  <a:schemeClr val="tx1"/>
                </a:solidFill>
                <a:latin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if required</a:t>
            </a:r>
          </a:p>
        </p:txBody>
      </p:sp>
      <p:sp>
        <p:nvSpPr>
          <p:cNvPr id="12" name="Text Placeholder 11"/>
          <p:cNvSpPr>
            <a:spLocks noGrp="1"/>
          </p:cNvSpPr>
          <p:nvPr>
            <p:ph type="body" sz="quarter" idx="10" hasCustomPrompt="1"/>
          </p:nvPr>
        </p:nvSpPr>
        <p:spPr>
          <a:xfrm>
            <a:off x="449263" y="5679407"/>
            <a:ext cx="8382000" cy="576000"/>
          </a:xfrm>
        </p:spPr>
        <p:txBody>
          <a:bodyPr/>
          <a:lstStyle>
            <a:lvl1pPr marL="0" indent="0">
              <a:buNone/>
              <a:defRPr/>
            </a:lvl1pPr>
          </a:lstStyle>
          <a:p>
            <a:pPr lvl="0"/>
            <a:r>
              <a:rPr lang="en-US" dirty="0"/>
              <a:t>Date, if required</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000" y="790594"/>
            <a:ext cx="2282400" cy="507852"/>
          </a:xfrm>
          <a:prstGeom prst="rect">
            <a:avLst/>
          </a:prstGeom>
        </p:spPr>
      </p:pic>
    </p:spTree>
    <p:extLst>
      <p:ext uri="{BB962C8B-B14F-4D97-AF65-F5344CB8AC3E}">
        <p14:creationId xmlns:p14="http://schemas.microsoft.com/office/powerpoint/2010/main" val="235256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41628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ntent (Gradient 1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31305"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9" name="Picture 8">
            <a:extLst>
              <a:ext uri="{FF2B5EF4-FFF2-40B4-BE49-F238E27FC236}">
                <a16:creationId xmlns:a16="http://schemas.microsoft.com/office/drawing/2014/main" id="{16251D59-B2F3-497C-AAC0-C07CB5ADF8DF}"/>
              </a:ext>
            </a:extLst>
          </p:cNvPr>
          <p:cNvPicPr>
            <a:picLocks noChangeAspect="1"/>
          </p:cNvPicPr>
          <p:nvPr userDrawn="1"/>
        </p:nvPicPr>
        <p:blipFill>
          <a:blip r:embed="rId3"/>
          <a:stretch>
            <a:fillRect/>
          </a:stretch>
        </p:blipFill>
        <p:spPr>
          <a:xfrm>
            <a:off x="9591828" y="259200"/>
            <a:ext cx="2287159" cy="624260"/>
          </a:xfrm>
          <a:prstGeom prst="rect">
            <a:avLst/>
          </a:prstGeom>
        </p:spPr>
      </p:pic>
    </p:spTree>
    <p:extLst>
      <p:ext uri="{BB962C8B-B14F-4D97-AF65-F5344CB8AC3E}">
        <p14:creationId xmlns:p14="http://schemas.microsoft.com/office/powerpoint/2010/main" val="29425370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85524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29682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38372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22448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53880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60998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9617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99506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422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484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80059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58887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000" y="2491199"/>
            <a:ext cx="8380800" cy="2448000"/>
          </a:xfrm>
        </p:spPr>
        <p:txBody>
          <a:bodyPr tIns="46800" anchor="t" anchorCtr="0">
            <a:noAutofit/>
          </a:bodyPr>
          <a:lstStyle>
            <a:lvl1pPr algn="l" defTabSz="914400" rtl="0" eaLnBrk="1" fontAlgn="base" latinLnBrk="0" hangingPunct="1">
              <a:spcBef>
                <a:spcPct val="0"/>
              </a:spcBef>
              <a:spcAft>
                <a:spcPct val="0"/>
              </a:spcAft>
              <a:buNone/>
              <a:defRPr lang="en-US" sz="5000" b="0" kern="1200" baseline="0" dirty="0">
                <a:solidFill>
                  <a:schemeClr val="accent4"/>
                </a:solidFill>
                <a:latin typeface="+mn-lt"/>
                <a:ea typeface="+mj-ea"/>
                <a:cs typeface="Arial" charset="0"/>
                <a:sym typeface="Arial" charset="0"/>
              </a:defRPr>
            </a:lvl1pPr>
          </a:lstStyle>
          <a:p>
            <a:r>
              <a:rPr lang="en-US" dirty="0"/>
              <a:t>Presentation Title</a:t>
            </a:r>
          </a:p>
        </p:txBody>
      </p:sp>
      <p:sp>
        <p:nvSpPr>
          <p:cNvPr id="3" name="Subtitle 2"/>
          <p:cNvSpPr>
            <a:spLocks noGrp="1"/>
          </p:cNvSpPr>
          <p:nvPr>
            <p:ph type="subTitle" idx="1" hasCustomPrompt="1"/>
          </p:nvPr>
        </p:nvSpPr>
        <p:spPr>
          <a:xfrm>
            <a:off x="450000" y="5014800"/>
            <a:ext cx="8380800" cy="576000"/>
          </a:xfrm>
        </p:spPr>
        <p:txBody>
          <a:bodyPr>
            <a:normAutofit/>
          </a:bodyPr>
          <a:lstStyle>
            <a:lvl1pPr marL="0" indent="0" algn="l">
              <a:buNone/>
              <a:defRPr sz="2800">
                <a:solidFill>
                  <a:schemeClr val="tx1"/>
                </a:solidFill>
                <a:latin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if required</a:t>
            </a:r>
          </a:p>
        </p:txBody>
      </p:sp>
      <p:sp>
        <p:nvSpPr>
          <p:cNvPr id="12" name="Text Placeholder 11"/>
          <p:cNvSpPr>
            <a:spLocks noGrp="1"/>
          </p:cNvSpPr>
          <p:nvPr>
            <p:ph type="body" sz="quarter" idx="10" hasCustomPrompt="1"/>
          </p:nvPr>
        </p:nvSpPr>
        <p:spPr>
          <a:xfrm>
            <a:off x="449263" y="5679407"/>
            <a:ext cx="8382000" cy="576000"/>
          </a:xfrm>
        </p:spPr>
        <p:txBody>
          <a:bodyPr/>
          <a:lstStyle>
            <a:lvl1pPr marL="0" indent="0">
              <a:buNone/>
              <a:defRPr/>
            </a:lvl1pPr>
          </a:lstStyle>
          <a:p>
            <a:pPr lvl="0"/>
            <a:r>
              <a:rPr lang="en-US" dirty="0"/>
              <a:t>Date, if required</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000" y="790594"/>
            <a:ext cx="2282400" cy="507852"/>
          </a:xfrm>
          <a:prstGeom prst="rect">
            <a:avLst/>
          </a:prstGeom>
        </p:spPr>
      </p:pic>
    </p:spTree>
    <p:extLst>
      <p:ext uri="{BB962C8B-B14F-4D97-AF65-F5344CB8AC3E}">
        <p14:creationId xmlns:p14="http://schemas.microsoft.com/office/powerpoint/2010/main" val="10425203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ontent (Gradient 1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31305"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9" name="Picture 8">
            <a:extLst>
              <a:ext uri="{FF2B5EF4-FFF2-40B4-BE49-F238E27FC236}">
                <a16:creationId xmlns:a16="http://schemas.microsoft.com/office/drawing/2014/main" id="{16251D59-B2F3-497C-AAC0-C07CB5ADF8DF}"/>
              </a:ext>
            </a:extLst>
          </p:cNvPr>
          <p:cNvPicPr>
            <a:picLocks noChangeAspect="1"/>
          </p:cNvPicPr>
          <p:nvPr userDrawn="1"/>
        </p:nvPicPr>
        <p:blipFill>
          <a:blip r:embed="rId3"/>
          <a:stretch>
            <a:fillRect/>
          </a:stretch>
        </p:blipFill>
        <p:spPr>
          <a:xfrm>
            <a:off x="9591828" y="259200"/>
            <a:ext cx="2287159" cy="624260"/>
          </a:xfrm>
          <a:prstGeom prst="rect">
            <a:avLst/>
          </a:prstGeom>
        </p:spPr>
      </p:pic>
    </p:spTree>
    <p:extLst>
      <p:ext uri="{BB962C8B-B14F-4D97-AF65-F5344CB8AC3E}">
        <p14:creationId xmlns:p14="http://schemas.microsoft.com/office/powerpoint/2010/main" val="326149539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4731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36096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22896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94927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60104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1FB438-6824-44E3-AD9D-5683543B286C}" type="datetimeFigureOut">
              <a:rPr lang="en-GB" smtClean="0">
                <a:solidFill>
                  <a:prstClr val="black">
                    <a:tint val="75000"/>
                  </a:prstClr>
                </a:solidFill>
              </a:rPr>
              <a:pPr/>
              <a:t>13/05/2020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781635D-5005-48AC-8D3F-692DA47609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586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B1FB438-6824-44E3-AD9D-5683543B286C}" type="datetimeFigureOut">
              <a:rPr lang="en-GB" smtClean="0">
                <a:solidFill>
                  <a:prstClr val="black">
                    <a:tint val="75000"/>
                  </a:prstClr>
                </a:solidFill>
              </a:rPr>
              <a:pPr defTabSz="457200"/>
              <a:t>13/05/2020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781635D-5005-48AC-8D3F-692DA476095C}"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27728071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812" r:id="rId14"/>
    <p:sldLayoutId id="21474837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B1FB438-6824-44E3-AD9D-5683543B286C}" type="datetimeFigureOut">
              <a:rPr lang="en-GB" smtClean="0">
                <a:solidFill>
                  <a:prstClr val="black">
                    <a:tint val="75000"/>
                  </a:prstClr>
                </a:solidFill>
              </a:rPr>
              <a:pPr defTabSz="457200"/>
              <a:t>13/05/2020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781635D-5005-48AC-8D3F-692DA476095C}"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2117230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B1FB438-6824-44E3-AD9D-5683543B286C}" type="datetimeFigureOut">
              <a:rPr lang="en-GB" smtClean="0">
                <a:solidFill>
                  <a:prstClr val="black">
                    <a:tint val="75000"/>
                  </a:prstClr>
                </a:solidFill>
              </a:rPr>
              <a:pPr defTabSz="457200"/>
              <a:t>13/05/2020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781635D-5005-48AC-8D3F-692DA476095C}"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35829588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B1FB438-6824-44E3-AD9D-5683543B286C}" type="datetimeFigureOut">
              <a:rPr lang="en-GB" smtClean="0">
                <a:solidFill>
                  <a:prstClr val="black">
                    <a:tint val="75000"/>
                  </a:prstClr>
                </a:solidFill>
              </a:rPr>
              <a:pPr defTabSz="457200"/>
              <a:t>13/05/2020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781635D-5005-48AC-8D3F-692DA476095C}"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15721898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B1FB438-6824-44E3-AD9D-5683543B286C}" type="datetimeFigureOut">
              <a:rPr lang="en-GB" smtClean="0">
                <a:solidFill>
                  <a:prstClr val="black">
                    <a:tint val="75000"/>
                  </a:prstClr>
                </a:solidFill>
              </a:rPr>
              <a:pPr defTabSz="457200"/>
              <a:t>13/05/2020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781635D-5005-48AC-8D3F-692DA476095C}"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69076223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B1FB438-6824-44E3-AD9D-5683543B286C}" type="datetimeFigureOut">
              <a:rPr lang="en-GB" smtClean="0">
                <a:solidFill>
                  <a:prstClr val="black">
                    <a:tint val="75000"/>
                  </a:prstClr>
                </a:solidFill>
              </a:rPr>
              <a:pPr defTabSz="457200"/>
              <a:t>13/05/2020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781635D-5005-48AC-8D3F-692DA476095C}"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5759408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B1FB438-6824-44E3-AD9D-5683543B286C}" type="datetimeFigureOut">
              <a:rPr lang="en-GB" smtClean="0">
                <a:solidFill>
                  <a:prstClr val="black">
                    <a:tint val="75000"/>
                  </a:prstClr>
                </a:solidFill>
              </a:rPr>
              <a:pPr defTabSz="457200"/>
              <a:t>13/05/2020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781635D-5005-48AC-8D3F-692DA476095C}"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235218104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B1FB438-6824-44E3-AD9D-5683543B286C}" type="datetimeFigureOut">
              <a:rPr lang="en-GB" smtClean="0">
                <a:solidFill>
                  <a:prstClr val="black">
                    <a:tint val="75000"/>
                  </a:prstClr>
                </a:solidFill>
              </a:rPr>
              <a:pPr defTabSz="457200"/>
              <a:t>13/05/2020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781635D-5005-48AC-8D3F-692DA476095C}"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409852939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Layout" Target="../slideLayouts/slideLayout106.xml"/><Relationship Id="rId6" Type="http://schemas.openxmlformats.org/officeDocument/2006/relationships/hyperlink" Target="https://www.researchconnect.eu/" TargetMode="External"/><Relationship Id="rId5" Type="http://schemas.openxmlformats.org/officeDocument/2006/relationships/image" Target="../media/image12.png"/><Relationship Id="rId4" Type="http://schemas.openxmlformats.org/officeDocument/2006/relationships/hyperlink" Target="https://www.ukri.or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6.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0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tiff"/><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41.xml"/><Relationship Id="rId5" Type="http://schemas.openxmlformats.org/officeDocument/2006/relationships/hyperlink" Target="http://www.abdn.ac.uk/engage" TargetMode="External"/><Relationship Id="rId4" Type="http://schemas.openxmlformats.org/officeDocument/2006/relationships/hyperlink" Target="mailto:peru@abdn.ac.uk"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grantsacademy@abdn.ac.uk" TargetMode="External"/><Relationship Id="rId1" Type="http://schemas.openxmlformats.org/officeDocument/2006/relationships/slideLayout" Target="../slideLayouts/slideLayout106.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10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mailto:angela.michael@abdn.ac.uk" TargetMode="External"/><Relationship Id="rId2" Type="http://schemas.openxmlformats.org/officeDocument/2006/relationships/image" Target="../media/image7.png"/><Relationship Id="rId1" Type="http://schemas.openxmlformats.org/officeDocument/2006/relationships/slideLayout" Target="../slideLayouts/slideLayout106.xml"/><Relationship Id="rId4" Type="http://schemas.openxmlformats.org/officeDocument/2006/relationships/hyperlink" Target="mailto:alexander.ross3@abdn.ac.uk"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6.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diytoolkit.org/media/DIY-Toolkit-Full-Download-A4-Size.pdf" TargetMode="External"/><Relationship Id="rId2" Type="http://schemas.openxmlformats.org/officeDocument/2006/relationships/image" Target="../media/image33.png"/><Relationship Id="rId1" Type="http://schemas.openxmlformats.org/officeDocument/2006/relationships/slideLayout" Target="../slideLayouts/slideLayout106.xml"/></Relationships>
</file>

<file path=ppt/slides/_rels/slide37.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hyperlink" Target="https://spice-spotlight.scot/" TargetMode="External"/><Relationship Id="rId3" Type="http://schemas.openxmlformats.org/officeDocument/2006/relationships/image" Target="../media/image35.png"/><Relationship Id="rId7" Type="http://schemas.openxmlformats.org/officeDocument/2006/relationships/image" Target="../media/image39.jpg"/><Relationship Id="rId12" Type="http://schemas.openxmlformats.org/officeDocument/2006/relationships/hyperlink" Target="https://spre.scot/" TargetMode="External"/><Relationship Id="rId2" Type="http://schemas.openxmlformats.org/officeDocument/2006/relationships/image" Target="../media/image34.jpg"/><Relationship Id="rId16" Type="http://schemas.openxmlformats.org/officeDocument/2006/relationships/image" Target="../media/image7.png"/><Relationship Id="rId1" Type="http://schemas.openxmlformats.org/officeDocument/2006/relationships/slideLayout" Target="../slideLayouts/slideLayout80.xml"/><Relationship Id="rId6" Type="http://schemas.openxmlformats.org/officeDocument/2006/relationships/image" Target="../media/image38.png"/><Relationship Id="rId11" Type="http://schemas.openxmlformats.org/officeDocument/2006/relationships/hyperlink" Target="https://www.sgsss.ac.uk/" TargetMode="External"/><Relationship Id="rId5" Type="http://schemas.openxmlformats.org/officeDocument/2006/relationships/image" Target="../media/image37.png"/><Relationship Id="rId15" Type="http://schemas.openxmlformats.org/officeDocument/2006/relationships/hyperlink" Target="https://www.abdn.ac.uk/engage/" TargetMode="External"/><Relationship Id="rId10" Type="http://schemas.openxmlformats.org/officeDocument/2006/relationships/hyperlink" Target="https://interface-online.org.uk/" TargetMode="External"/><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hyperlink" Target="https://twitter.com/post_uk?lang=e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93.xml"/><Relationship Id="rId6" Type="http://schemas.openxmlformats.org/officeDocument/2006/relationships/image" Target="../media/image42.jpg"/><Relationship Id="rId5" Type="http://schemas.openxmlformats.org/officeDocument/2006/relationships/hyperlink" Target="mailto:Jude.bain@abdn.ac.uk" TargetMode="External"/><Relationship Id="rId4" Type="http://schemas.openxmlformats.org/officeDocument/2006/relationships/hyperlink" Target="mailto:ruthbanks@abdn.ac.uk"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6.xml"/><Relationship Id="rId5" Type="http://schemas.openxmlformats.org/officeDocument/2006/relationships/image" Target="../media/image10.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2" Type="http://schemas.openxmlformats.org/officeDocument/2006/relationships/hyperlink" Target="https://www.abdn.ac.uk/research/impact/" TargetMode="External"/><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473216-CED4-41E3-8659-064D0270B3B6}"/>
              </a:ext>
            </a:extLst>
          </p:cNvPr>
          <p:cNvPicPr>
            <a:picLocks noChangeAspect="1"/>
          </p:cNvPicPr>
          <p:nvPr/>
        </p:nvPicPr>
        <p:blipFill>
          <a:blip r:embed="rId3"/>
          <a:stretch>
            <a:fillRect/>
          </a:stretch>
        </p:blipFill>
        <p:spPr>
          <a:xfrm>
            <a:off x="458541" y="2147696"/>
            <a:ext cx="2932430" cy="2932430"/>
          </a:xfrm>
          <a:prstGeom prst="rect">
            <a:avLst/>
          </a:prstGeom>
        </p:spPr>
      </p:pic>
      <p:sp>
        <p:nvSpPr>
          <p:cNvPr id="7" name="Oval 6"/>
          <p:cNvSpPr/>
          <p:nvPr/>
        </p:nvSpPr>
        <p:spPr>
          <a:xfrm>
            <a:off x="2694516" y="3767194"/>
            <a:ext cx="1392909" cy="1392909"/>
          </a:xfrm>
          <a:prstGeom prst="ellipse">
            <a:avLst/>
          </a:prstGeom>
          <a:solidFill>
            <a:srgbClr val="CA9718"/>
          </a:solidFill>
          <a:ln w="44450" cmpd="sng">
            <a:solidFill>
              <a:schemeClr val="bg1">
                <a:alpha val="20000"/>
              </a:schemeClr>
            </a:solidFill>
          </a:ln>
          <a:effectLst>
            <a:glow>
              <a:schemeClr val="accent1">
                <a:alpha val="40000"/>
              </a:schemeClr>
            </a:glow>
            <a:innerShdw blurRad="63500" dist="50800" dir="13500000">
              <a:prstClr val="black">
                <a:alpha val="53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sp>
        <p:nvSpPr>
          <p:cNvPr id="8" name="TextBox 7"/>
          <p:cNvSpPr txBox="1"/>
          <p:nvPr/>
        </p:nvSpPr>
        <p:spPr>
          <a:xfrm>
            <a:off x="2797073" y="4140482"/>
            <a:ext cx="1243225" cy="646331"/>
          </a:xfrm>
          <a:prstGeom prst="rect">
            <a:avLst/>
          </a:prstGeom>
          <a:noFill/>
        </p:spPr>
        <p:txBody>
          <a:bodyPr wrap="none" rtlCol="0">
            <a:spAutoFit/>
          </a:bodyPr>
          <a:lstStyle/>
          <a:p>
            <a:pPr defTabSz="457200"/>
            <a:r>
              <a:rPr lang="en-GB" dirty="0">
                <a:solidFill>
                  <a:prstClr val="white"/>
                </a:solidFill>
              </a:rPr>
              <a:t>Research &amp;</a:t>
            </a:r>
          </a:p>
          <a:p>
            <a:pPr defTabSz="457200"/>
            <a:r>
              <a:rPr lang="en-GB" dirty="0">
                <a:solidFill>
                  <a:prstClr val="white"/>
                </a:solidFill>
              </a:rPr>
              <a:t>Innovation</a:t>
            </a:r>
          </a:p>
        </p:txBody>
      </p:sp>
      <p:sp>
        <p:nvSpPr>
          <p:cNvPr id="9" name="TextBox 8"/>
          <p:cNvSpPr txBox="1"/>
          <p:nvPr/>
        </p:nvSpPr>
        <p:spPr>
          <a:xfrm>
            <a:off x="919360" y="2739887"/>
            <a:ext cx="1960793" cy="1569660"/>
          </a:xfrm>
          <a:prstGeom prst="rect">
            <a:avLst/>
          </a:prstGeom>
          <a:noFill/>
        </p:spPr>
        <p:txBody>
          <a:bodyPr wrap="none" rtlCol="0">
            <a:spAutoFit/>
          </a:bodyPr>
          <a:lstStyle/>
          <a:p>
            <a:pPr defTabSz="457200"/>
            <a:r>
              <a:rPr lang="en-GB" sz="3200" dirty="0">
                <a:solidFill>
                  <a:prstClr val="white"/>
                </a:solidFill>
                <a:latin typeface="Arial" panose="020B0604020202020204" pitchFamily="34" charset="0"/>
                <a:cs typeface="Arial" panose="020B0604020202020204" pitchFamily="34" charset="0"/>
              </a:rPr>
              <a:t>Aberdeen</a:t>
            </a:r>
          </a:p>
          <a:p>
            <a:pPr defTabSz="457200"/>
            <a:r>
              <a:rPr lang="en-GB" sz="3200" b="1" dirty="0">
                <a:solidFill>
                  <a:prstClr val="white"/>
                </a:solidFill>
                <a:latin typeface="Arial" panose="020B0604020202020204" pitchFamily="34" charset="0"/>
                <a:cs typeface="Arial" panose="020B0604020202020204" pitchFamily="34" charset="0"/>
              </a:rPr>
              <a:t>Grants</a:t>
            </a:r>
          </a:p>
          <a:p>
            <a:pPr defTabSz="457200"/>
            <a:r>
              <a:rPr lang="en-GB" sz="3200" dirty="0">
                <a:solidFill>
                  <a:prstClr val="white"/>
                </a:solidFill>
                <a:latin typeface="Arial" panose="020B0604020202020204" pitchFamily="34" charset="0"/>
                <a:cs typeface="Arial" panose="020B0604020202020204" pitchFamily="34" charset="0"/>
              </a:rPr>
              <a:t>Academy</a:t>
            </a:r>
          </a:p>
        </p:txBody>
      </p:sp>
      <p:sp>
        <p:nvSpPr>
          <p:cNvPr id="4" name="Rectangle 3"/>
          <p:cNvSpPr/>
          <p:nvPr/>
        </p:nvSpPr>
        <p:spPr>
          <a:xfrm>
            <a:off x="309963" y="1383304"/>
            <a:ext cx="10339221" cy="584775"/>
          </a:xfrm>
          <a:prstGeom prst="rect">
            <a:avLst/>
          </a:prstGeom>
        </p:spPr>
        <p:txBody>
          <a:bodyPr wrap="square">
            <a:spAutoFit/>
          </a:bodyPr>
          <a:lstStyle/>
          <a:p>
            <a:pPr defTabSz="457200"/>
            <a:r>
              <a:rPr lang="en-GB" sz="3200" dirty="0">
                <a:solidFill>
                  <a:prstClr val="white"/>
                </a:solidFill>
              </a:rPr>
              <a:t>ResearchBite – </a:t>
            </a:r>
          </a:p>
        </p:txBody>
      </p:sp>
      <p:sp>
        <p:nvSpPr>
          <p:cNvPr id="5" name="Rectangle 4"/>
          <p:cNvSpPr/>
          <p:nvPr/>
        </p:nvSpPr>
        <p:spPr>
          <a:xfrm>
            <a:off x="202504" y="5453414"/>
            <a:ext cx="8663502" cy="923330"/>
          </a:xfrm>
          <a:prstGeom prst="rect">
            <a:avLst/>
          </a:prstGeom>
        </p:spPr>
        <p:txBody>
          <a:bodyPr wrap="square">
            <a:spAutoFit/>
          </a:bodyPr>
          <a:lstStyle/>
          <a:p>
            <a:pPr defTabSz="457200"/>
            <a:r>
              <a:rPr lang="en-GB" b="1" dirty="0">
                <a:solidFill>
                  <a:srgbClr val="4472C4">
                    <a:lumMod val="75000"/>
                  </a:srgbClr>
                </a:solidFill>
                <a:latin typeface="Arial" panose="020B0604020202020204" pitchFamily="34" charset="0"/>
                <a:cs typeface="Arial" panose="020B0604020202020204" pitchFamily="34" charset="0"/>
              </a:rPr>
              <a:t>Dr Ruth </a:t>
            </a:r>
            <a:r>
              <a:rPr lang="en-GB" b="1" dirty="0" smtClean="0">
                <a:solidFill>
                  <a:srgbClr val="4472C4">
                    <a:lumMod val="75000"/>
                  </a:srgbClr>
                </a:solidFill>
                <a:latin typeface="Arial" panose="020B0604020202020204" pitchFamily="34" charset="0"/>
                <a:cs typeface="Arial" panose="020B0604020202020204" pitchFamily="34" charset="0"/>
              </a:rPr>
              <a:t>Banks &amp; Dr Jude Bain</a:t>
            </a:r>
          </a:p>
          <a:p>
            <a:pPr defTabSz="457200"/>
            <a:r>
              <a:rPr lang="en-GB" b="1" dirty="0" smtClean="0">
                <a:solidFill>
                  <a:srgbClr val="4472C4">
                    <a:lumMod val="75000"/>
                  </a:srgbClr>
                </a:solidFill>
                <a:latin typeface="Arial" panose="020B0604020202020204" pitchFamily="34" charset="0"/>
                <a:cs typeface="Arial" panose="020B0604020202020204" pitchFamily="34" charset="0"/>
              </a:rPr>
              <a:t>Impact and Knowledge Exchange Team</a:t>
            </a:r>
            <a:endParaRPr lang="en-GB" b="1" dirty="0">
              <a:solidFill>
                <a:srgbClr val="4472C4">
                  <a:lumMod val="75000"/>
                </a:srgbClr>
              </a:solidFill>
              <a:latin typeface="Arial" panose="020B0604020202020204" pitchFamily="34" charset="0"/>
              <a:cs typeface="Arial" panose="020B0604020202020204" pitchFamily="34" charset="0"/>
            </a:endParaRPr>
          </a:p>
          <a:p>
            <a:pPr defTabSz="457200"/>
            <a:r>
              <a:rPr lang="en-GB" b="1" dirty="0">
                <a:solidFill>
                  <a:srgbClr val="4472C4">
                    <a:lumMod val="75000"/>
                  </a:srgbClr>
                </a:solidFill>
                <a:latin typeface="Arial" panose="020B0604020202020204" pitchFamily="34" charset="0"/>
                <a:cs typeface="Arial" panose="020B0604020202020204" pitchFamily="34" charset="0"/>
              </a:rPr>
              <a:t>Research And Innovation</a:t>
            </a:r>
          </a:p>
        </p:txBody>
      </p:sp>
      <p:sp>
        <p:nvSpPr>
          <p:cNvPr id="3" name="TextBox 2">
            <a:extLst>
              <a:ext uri="{FF2B5EF4-FFF2-40B4-BE49-F238E27FC236}">
                <a16:creationId xmlns:a16="http://schemas.microsoft.com/office/drawing/2014/main" id="{F168B538-BA70-4024-9886-EDAB7BAFE4EE}"/>
              </a:ext>
            </a:extLst>
          </p:cNvPr>
          <p:cNvSpPr txBox="1"/>
          <p:nvPr/>
        </p:nvSpPr>
        <p:spPr>
          <a:xfrm>
            <a:off x="501763" y="562761"/>
            <a:ext cx="490840" cy="253916"/>
          </a:xfrm>
          <a:prstGeom prst="rect">
            <a:avLst/>
          </a:prstGeom>
          <a:noFill/>
        </p:spPr>
        <p:txBody>
          <a:bodyPr wrap="none" rtlCol="0">
            <a:spAutoFit/>
          </a:bodyPr>
          <a:lstStyle/>
          <a:p>
            <a:pPr defTabSz="457200"/>
            <a:r>
              <a:rPr lang="en-GB" sz="1050" dirty="0" smtClean="0">
                <a:solidFill>
                  <a:schemeClr val="accent5">
                    <a:lumMod val="50000"/>
                  </a:schemeClr>
                </a:solidFill>
              </a:rPr>
              <a:t> 1495</a:t>
            </a:r>
            <a:endParaRPr lang="en-GB" sz="1050" dirty="0">
              <a:solidFill>
                <a:schemeClr val="accent5">
                  <a:lumMod val="50000"/>
                </a:schemeClr>
              </a:solidFill>
            </a:endParaRPr>
          </a:p>
        </p:txBody>
      </p:sp>
      <p:sp>
        <p:nvSpPr>
          <p:cNvPr id="6" name="Rectangle 5"/>
          <p:cNvSpPr/>
          <p:nvPr/>
        </p:nvSpPr>
        <p:spPr>
          <a:xfrm>
            <a:off x="2797073" y="1391528"/>
            <a:ext cx="9311847" cy="584775"/>
          </a:xfrm>
          <a:prstGeom prst="rect">
            <a:avLst/>
          </a:prstGeom>
        </p:spPr>
        <p:txBody>
          <a:bodyPr wrap="square">
            <a:spAutoFit/>
          </a:bodyPr>
          <a:lstStyle/>
          <a:p>
            <a:pPr defTabSz="457200"/>
            <a:r>
              <a:rPr lang="en-GB" sz="3200">
                <a:solidFill>
                  <a:prstClr val="white"/>
                </a:solidFill>
                <a:ea typeface="Calibri" panose="020F0502020204030204" pitchFamily="34" charset="0"/>
              </a:rPr>
              <a:t>Realising your Research Impact, now and for the future</a:t>
            </a:r>
            <a:endParaRPr lang="en-GB" sz="3200">
              <a:solidFill>
                <a:prstClr val="white"/>
              </a:solidFill>
            </a:endParaRPr>
          </a:p>
        </p:txBody>
      </p:sp>
    </p:spTree>
    <p:extLst>
      <p:ext uri="{BB962C8B-B14F-4D97-AF65-F5344CB8AC3E}">
        <p14:creationId xmlns:p14="http://schemas.microsoft.com/office/powerpoint/2010/main" val="3020423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522348" y="6319838"/>
            <a:ext cx="6462712" cy="593297"/>
            <a:chOff x="3731419" y="5598417"/>
            <a:chExt cx="6462712" cy="593297"/>
          </a:xfrm>
        </p:grpSpPr>
        <p:grpSp>
          <p:nvGrpSpPr>
            <p:cNvPr id="11" name="Group 10"/>
            <p:cNvGrpSpPr/>
            <p:nvPr/>
          </p:nvGrpSpPr>
          <p:grpSpPr>
            <a:xfrm>
              <a:off x="6403143" y="5598417"/>
              <a:ext cx="3790988" cy="593297"/>
              <a:chOff x="562134" y="6094412"/>
              <a:chExt cx="3790988" cy="593297"/>
            </a:xfrm>
          </p:grpSpPr>
          <p:sp>
            <p:nvSpPr>
              <p:cNvPr id="13" name="TextBox 12"/>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2" name="TextBox 11"/>
            <p:cNvSpPr txBox="1"/>
            <p:nvPr/>
          </p:nvSpPr>
          <p:spPr>
            <a:xfrm>
              <a:off x="3731419" y="5679240"/>
              <a:ext cx="2640659" cy="400110"/>
            </a:xfrm>
            <a:prstGeom prst="rect">
              <a:avLst/>
            </a:prstGeom>
            <a:noFill/>
          </p:spPr>
          <p:txBody>
            <a:bodyPr wrap="none" rtlCol="0" anchor="ctr">
              <a:spAutoFit/>
            </a:bodyPr>
            <a:lstStyle/>
            <a:p>
              <a:pPr defTabSz="457200"/>
              <a:r>
                <a:rPr lang="en-GB" sz="2000" b="1" dirty="0">
                  <a:solidFill>
                    <a:prstClr val="black"/>
                  </a:solidFill>
                  <a:latin typeface="Arial" panose="020B0604020202020204" pitchFamily="34" charset="0"/>
                  <a:cs typeface="Arial" panose="020B0604020202020204" pitchFamily="34" charset="0"/>
                </a:rPr>
                <a:t>Follow us on Twitter</a:t>
              </a:r>
            </a:p>
          </p:txBody>
        </p:sp>
      </p:grpSp>
      <p:sp>
        <p:nvSpPr>
          <p:cNvPr id="15" name="Text Placeholder 3"/>
          <p:cNvSpPr>
            <a:spLocks noGrp="1"/>
          </p:cNvSpPr>
          <p:nvPr>
            <p:ph type="body" sz="quarter" idx="10"/>
          </p:nvPr>
        </p:nvSpPr>
        <p:spPr/>
        <p:txBody>
          <a:bodyPr>
            <a:normAutofit/>
          </a:bodyPr>
          <a:lstStyle/>
          <a:p>
            <a:r>
              <a:rPr lang="en-GB" dirty="0"/>
              <a:t>Aberdeen Grants Academy</a:t>
            </a:r>
          </a:p>
        </p:txBody>
      </p:sp>
      <p:sp>
        <p:nvSpPr>
          <p:cNvPr id="3" name="Rectangle 2"/>
          <p:cNvSpPr/>
          <p:nvPr/>
        </p:nvSpPr>
        <p:spPr>
          <a:xfrm>
            <a:off x="488525" y="1906111"/>
            <a:ext cx="9171432" cy="1569660"/>
          </a:xfrm>
          <a:prstGeom prst="rect">
            <a:avLst/>
          </a:prstGeom>
        </p:spPr>
        <p:txBody>
          <a:bodyPr wrap="square">
            <a:spAutoFit/>
          </a:bodyPr>
          <a:lstStyle/>
          <a:p>
            <a:r>
              <a:rPr lang="en-GB" sz="2400" dirty="0" smtClean="0"/>
              <a:t>“The University of Aberdeen is a world-leading research institution renowned for innovation, collaboration and international reach.   </a:t>
            </a:r>
          </a:p>
          <a:p>
            <a:r>
              <a:rPr lang="en-GB" sz="2400" dirty="0" smtClean="0"/>
              <a:t>Find out how our interdisciplinary, award-winning research makes an impact locally and around the world.”</a:t>
            </a:r>
            <a:endParaRPr lang="en-GB" sz="2400" dirty="0"/>
          </a:p>
        </p:txBody>
      </p:sp>
    </p:spTree>
    <p:extLst>
      <p:ext uri="{BB962C8B-B14F-4D97-AF65-F5344CB8AC3E}">
        <p14:creationId xmlns:p14="http://schemas.microsoft.com/office/powerpoint/2010/main" val="2424081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6132482" y="925284"/>
            <a:ext cx="4584911" cy="4471792"/>
          </a:xfrm>
          <a:prstGeom prst="ellipse">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Oval 10"/>
          <p:cNvSpPr/>
          <p:nvPr/>
        </p:nvSpPr>
        <p:spPr>
          <a:xfrm>
            <a:off x="3487457" y="1718635"/>
            <a:ext cx="4678664" cy="4221729"/>
          </a:xfrm>
          <a:prstGeom prst="ellipse">
            <a:avLst/>
          </a:prstGeom>
          <a:gradFill flip="none" rotWithShape="1">
            <a:gsLst>
              <a:gs pos="0">
                <a:schemeClr val="accent1">
                  <a:tint val="66000"/>
                  <a:satMod val="160000"/>
                  <a:alpha val="74000"/>
                </a:schemeClr>
              </a:gs>
              <a:gs pos="50000">
                <a:schemeClr val="accent1">
                  <a:tint val="44500"/>
                  <a:satMod val="160000"/>
                  <a:alpha val="34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Oval 7"/>
          <p:cNvSpPr/>
          <p:nvPr/>
        </p:nvSpPr>
        <p:spPr>
          <a:xfrm>
            <a:off x="1348089" y="1413434"/>
            <a:ext cx="4672208" cy="4171167"/>
          </a:xfrm>
          <a:prstGeom prst="ellipse">
            <a:avLst/>
          </a:prstGeom>
          <a:gradFill flip="none" rotWithShape="1">
            <a:gsLst>
              <a:gs pos="0">
                <a:schemeClr val="accent1">
                  <a:tint val="66000"/>
                  <a:satMod val="160000"/>
                  <a:alpha val="0"/>
                </a:schemeClr>
              </a:gs>
              <a:gs pos="7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 name="TextBox 11"/>
          <p:cNvSpPr txBox="1"/>
          <p:nvPr/>
        </p:nvSpPr>
        <p:spPr>
          <a:xfrm>
            <a:off x="1406796" y="2429393"/>
            <a:ext cx="2277397" cy="1569660"/>
          </a:xfrm>
          <a:prstGeom prst="rect">
            <a:avLst/>
          </a:prstGeom>
          <a:noFill/>
        </p:spPr>
        <p:txBody>
          <a:bodyPr wrap="square" rtlCol="0">
            <a:spAutoFit/>
          </a:bodyPr>
          <a:lstStyle/>
          <a:p>
            <a:pPr algn="ctr" defTabSz="457200"/>
            <a:r>
              <a:rPr lang="en-US" sz="2400" b="1" dirty="0" smtClean="0">
                <a:solidFill>
                  <a:prstClr val="black"/>
                </a:solidFill>
              </a:rPr>
              <a:t>Research Excellence Framework (REF)</a:t>
            </a:r>
            <a:endParaRPr lang="en-US" sz="2400" b="1" dirty="0">
              <a:solidFill>
                <a:prstClr val="black"/>
              </a:solidFill>
            </a:endParaRPr>
          </a:p>
        </p:txBody>
      </p:sp>
      <p:sp>
        <p:nvSpPr>
          <p:cNvPr id="13" name="TextBox 12"/>
          <p:cNvSpPr txBox="1"/>
          <p:nvPr/>
        </p:nvSpPr>
        <p:spPr>
          <a:xfrm>
            <a:off x="9173025" y="2975797"/>
            <a:ext cx="1752307" cy="523220"/>
          </a:xfrm>
          <a:prstGeom prst="rect">
            <a:avLst/>
          </a:prstGeom>
          <a:noFill/>
        </p:spPr>
        <p:txBody>
          <a:bodyPr wrap="square" rtlCol="0">
            <a:spAutoFit/>
          </a:bodyPr>
          <a:lstStyle/>
          <a:p>
            <a:pPr defTabSz="457200"/>
            <a:r>
              <a:rPr lang="en-US" sz="2800" b="1" dirty="0" err="1">
                <a:solidFill>
                  <a:prstClr val="black"/>
                </a:solidFill>
              </a:rPr>
              <a:t>UoA</a:t>
            </a:r>
            <a:endParaRPr lang="en-US" sz="2800" b="1" dirty="0">
              <a:solidFill>
                <a:prstClr val="black"/>
              </a:solidFill>
            </a:endParaRPr>
          </a:p>
        </p:txBody>
      </p:sp>
      <p:sp>
        <p:nvSpPr>
          <p:cNvPr id="14" name="TextBox 13"/>
          <p:cNvSpPr txBox="1"/>
          <p:nvPr/>
        </p:nvSpPr>
        <p:spPr>
          <a:xfrm>
            <a:off x="5515973" y="4786020"/>
            <a:ext cx="1752307" cy="523220"/>
          </a:xfrm>
          <a:prstGeom prst="rect">
            <a:avLst/>
          </a:prstGeom>
          <a:noFill/>
        </p:spPr>
        <p:txBody>
          <a:bodyPr wrap="square" rtlCol="0">
            <a:spAutoFit/>
          </a:bodyPr>
          <a:lstStyle/>
          <a:p>
            <a:pPr defTabSz="457200"/>
            <a:r>
              <a:rPr lang="en-US" sz="2800" b="1" dirty="0">
                <a:solidFill>
                  <a:prstClr val="black"/>
                </a:solidFill>
              </a:rPr>
              <a:t>UKRI</a:t>
            </a:r>
          </a:p>
        </p:txBody>
      </p:sp>
      <p:sp>
        <p:nvSpPr>
          <p:cNvPr id="15" name="TextBox 14"/>
          <p:cNvSpPr txBox="1"/>
          <p:nvPr/>
        </p:nvSpPr>
        <p:spPr>
          <a:xfrm>
            <a:off x="4104564" y="2631250"/>
            <a:ext cx="2279930" cy="2031325"/>
          </a:xfrm>
          <a:prstGeom prst="rect">
            <a:avLst/>
          </a:prstGeom>
          <a:noFill/>
        </p:spPr>
        <p:txBody>
          <a:bodyPr wrap="square" rtlCol="0">
            <a:spAutoFit/>
          </a:bodyPr>
          <a:lstStyle/>
          <a:p>
            <a:pPr defTabSz="457200"/>
            <a:r>
              <a:rPr lang="en-US" dirty="0">
                <a:solidFill>
                  <a:prstClr val="black"/>
                </a:solidFill>
              </a:rPr>
              <a:t>Economic</a:t>
            </a:r>
          </a:p>
          <a:p>
            <a:pPr defTabSz="457200"/>
            <a:r>
              <a:rPr lang="en-US" dirty="0">
                <a:solidFill>
                  <a:prstClr val="black"/>
                </a:solidFill>
              </a:rPr>
              <a:t>Health</a:t>
            </a:r>
          </a:p>
          <a:p>
            <a:pPr defTabSz="457200"/>
            <a:r>
              <a:rPr lang="en-US" dirty="0">
                <a:solidFill>
                  <a:prstClr val="black"/>
                </a:solidFill>
              </a:rPr>
              <a:t>Environmental</a:t>
            </a:r>
          </a:p>
          <a:p>
            <a:pPr defTabSz="457200"/>
            <a:r>
              <a:rPr lang="en-US" dirty="0">
                <a:solidFill>
                  <a:prstClr val="black"/>
                </a:solidFill>
              </a:rPr>
              <a:t>Cultural</a:t>
            </a:r>
          </a:p>
          <a:p>
            <a:pPr defTabSz="457200"/>
            <a:r>
              <a:rPr lang="en-US" dirty="0">
                <a:solidFill>
                  <a:prstClr val="black"/>
                </a:solidFill>
              </a:rPr>
              <a:t>Social </a:t>
            </a:r>
          </a:p>
          <a:p>
            <a:pPr defTabSz="457200"/>
            <a:r>
              <a:rPr lang="en-US" dirty="0">
                <a:solidFill>
                  <a:prstClr val="black"/>
                </a:solidFill>
              </a:rPr>
              <a:t>Policy </a:t>
            </a:r>
            <a:endParaRPr lang="en-US" dirty="0" smtClean="0">
              <a:solidFill>
                <a:prstClr val="black"/>
              </a:solidFill>
            </a:endParaRPr>
          </a:p>
          <a:p>
            <a:pPr defTabSz="457200"/>
            <a:r>
              <a:rPr lang="en-US" dirty="0" smtClean="0">
                <a:solidFill>
                  <a:prstClr val="black"/>
                </a:solidFill>
              </a:rPr>
              <a:t>Commercial</a:t>
            </a:r>
            <a:endParaRPr lang="en-US" dirty="0">
              <a:solidFill>
                <a:prstClr val="black"/>
              </a:solidFill>
            </a:endParaRPr>
          </a:p>
        </p:txBody>
      </p:sp>
      <p:sp>
        <p:nvSpPr>
          <p:cNvPr id="16" name="TextBox 15"/>
          <p:cNvSpPr txBox="1"/>
          <p:nvPr/>
        </p:nvSpPr>
        <p:spPr>
          <a:xfrm>
            <a:off x="6496679" y="3485740"/>
            <a:ext cx="1253563" cy="369332"/>
          </a:xfrm>
          <a:prstGeom prst="rect">
            <a:avLst/>
          </a:prstGeom>
          <a:noFill/>
        </p:spPr>
        <p:txBody>
          <a:bodyPr wrap="square" rtlCol="0">
            <a:spAutoFit/>
          </a:bodyPr>
          <a:lstStyle/>
          <a:p>
            <a:pPr defTabSz="457200"/>
            <a:r>
              <a:rPr lang="en-US">
                <a:solidFill>
                  <a:prstClr val="black"/>
                </a:solidFill>
              </a:rPr>
              <a:t>Academic</a:t>
            </a:r>
          </a:p>
        </p:txBody>
      </p:sp>
      <p:sp>
        <p:nvSpPr>
          <p:cNvPr id="17" name="TextBox 16"/>
          <p:cNvSpPr txBox="1"/>
          <p:nvPr/>
        </p:nvSpPr>
        <p:spPr>
          <a:xfrm>
            <a:off x="1419067" y="3944459"/>
            <a:ext cx="2173750" cy="369332"/>
          </a:xfrm>
          <a:prstGeom prst="rect">
            <a:avLst/>
          </a:prstGeom>
          <a:noFill/>
        </p:spPr>
        <p:txBody>
          <a:bodyPr wrap="square" rtlCol="0">
            <a:spAutoFit/>
          </a:bodyPr>
          <a:lstStyle/>
          <a:p>
            <a:pPr defTabSz="457200"/>
            <a:r>
              <a:rPr lang="en-US" dirty="0" smtClean="0">
                <a:solidFill>
                  <a:prstClr val="black"/>
                </a:solidFill>
              </a:rPr>
              <a:t>[impact case </a:t>
            </a:r>
            <a:r>
              <a:rPr lang="en-US" dirty="0">
                <a:solidFill>
                  <a:prstClr val="black"/>
                </a:solidFill>
              </a:rPr>
              <a:t>studies]</a:t>
            </a:r>
          </a:p>
        </p:txBody>
      </p:sp>
      <p:sp>
        <p:nvSpPr>
          <p:cNvPr id="18" name="TextBox 17"/>
          <p:cNvSpPr txBox="1"/>
          <p:nvPr/>
        </p:nvSpPr>
        <p:spPr>
          <a:xfrm>
            <a:off x="4842501" y="5242120"/>
            <a:ext cx="2579961" cy="369332"/>
          </a:xfrm>
          <a:prstGeom prst="rect">
            <a:avLst/>
          </a:prstGeom>
          <a:noFill/>
        </p:spPr>
        <p:txBody>
          <a:bodyPr wrap="square" rtlCol="0">
            <a:spAutoFit/>
          </a:bodyPr>
          <a:lstStyle/>
          <a:p>
            <a:pPr defTabSz="457200"/>
            <a:r>
              <a:rPr lang="en-US" dirty="0" smtClean="0">
                <a:solidFill>
                  <a:prstClr val="black"/>
                </a:solidFill>
              </a:rPr>
              <a:t>&amp; other funding bodies</a:t>
            </a:r>
            <a:endParaRPr lang="en-US" dirty="0">
              <a:solidFill>
                <a:prstClr val="black"/>
              </a:solidFill>
            </a:endParaRPr>
          </a:p>
        </p:txBody>
      </p:sp>
      <p:sp>
        <p:nvSpPr>
          <p:cNvPr id="19" name="TextBox 18"/>
          <p:cNvSpPr txBox="1"/>
          <p:nvPr/>
        </p:nvSpPr>
        <p:spPr>
          <a:xfrm>
            <a:off x="8737640" y="3431119"/>
            <a:ext cx="1962359" cy="646331"/>
          </a:xfrm>
          <a:prstGeom prst="rect">
            <a:avLst/>
          </a:prstGeom>
          <a:noFill/>
        </p:spPr>
        <p:txBody>
          <a:bodyPr wrap="square" rtlCol="0">
            <a:spAutoFit/>
          </a:bodyPr>
          <a:lstStyle/>
          <a:p>
            <a:pPr defTabSz="457200"/>
            <a:r>
              <a:rPr lang="en-US" dirty="0">
                <a:solidFill>
                  <a:prstClr val="black"/>
                </a:solidFill>
              </a:rPr>
              <a:t>[</a:t>
            </a:r>
            <a:r>
              <a:rPr lang="en-US" dirty="0" smtClean="0">
                <a:solidFill>
                  <a:prstClr val="black"/>
                </a:solidFill>
              </a:rPr>
              <a:t>PURE: web-based system]</a:t>
            </a:r>
            <a:endParaRPr lang="en-US" dirty="0">
              <a:solidFill>
                <a:prstClr val="black"/>
              </a:solidFill>
            </a:endParaRPr>
          </a:p>
        </p:txBody>
      </p:sp>
      <p:sp>
        <p:nvSpPr>
          <p:cNvPr id="20" name="TextBox 19"/>
          <p:cNvSpPr txBox="1"/>
          <p:nvPr/>
        </p:nvSpPr>
        <p:spPr>
          <a:xfrm>
            <a:off x="265974" y="152984"/>
            <a:ext cx="7552146" cy="584775"/>
          </a:xfrm>
          <a:prstGeom prst="rect">
            <a:avLst/>
          </a:prstGeom>
          <a:noFill/>
        </p:spPr>
        <p:txBody>
          <a:bodyPr wrap="square" rtlCol="0">
            <a:spAutoFit/>
          </a:bodyPr>
          <a:lstStyle/>
          <a:p>
            <a:pPr defTabSz="457200"/>
            <a:r>
              <a:rPr lang="en-US" sz="3200" b="1" dirty="0" smtClean="0">
                <a:solidFill>
                  <a:prstClr val="black"/>
                </a:solidFill>
              </a:rPr>
              <a:t>Lay of the land: impact </a:t>
            </a:r>
            <a:r>
              <a:rPr lang="en-US" sz="3200" b="1" dirty="0">
                <a:solidFill>
                  <a:prstClr val="black"/>
                </a:solidFill>
              </a:rPr>
              <a:t>definitions in focus</a:t>
            </a:r>
          </a:p>
        </p:txBody>
      </p:sp>
      <p:grpSp>
        <p:nvGrpSpPr>
          <p:cNvPr id="21" name="Group 20"/>
          <p:cNvGrpSpPr/>
          <p:nvPr/>
        </p:nvGrpSpPr>
        <p:grpSpPr>
          <a:xfrm>
            <a:off x="6522348" y="6319838"/>
            <a:ext cx="6462712" cy="593297"/>
            <a:chOff x="3731419" y="5598417"/>
            <a:chExt cx="6462712" cy="593297"/>
          </a:xfrm>
        </p:grpSpPr>
        <p:grpSp>
          <p:nvGrpSpPr>
            <p:cNvPr id="22" name="Group 21"/>
            <p:cNvGrpSpPr/>
            <p:nvPr/>
          </p:nvGrpSpPr>
          <p:grpSpPr>
            <a:xfrm>
              <a:off x="6403143" y="5598417"/>
              <a:ext cx="3790988" cy="593297"/>
              <a:chOff x="562134" y="6094412"/>
              <a:chExt cx="3790988" cy="593297"/>
            </a:xfrm>
          </p:grpSpPr>
          <p:sp>
            <p:nvSpPr>
              <p:cNvPr id="24" name="TextBox 23"/>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23" name="TextBox 22"/>
            <p:cNvSpPr txBox="1"/>
            <p:nvPr/>
          </p:nvSpPr>
          <p:spPr>
            <a:xfrm>
              <a:off x="3731419" y="5679240"/>
              <a:ext cx="2640659" cy="400110"/>
            </a:xfrm>
            <a:prstGeom prst="rect">
              <a:avLst/>
            </a:prstGeom>
            <a:noFill/>
          </p:spPr>
          <p:txBody>
            <a:bodyPr wrap="none" rtlCol="0" anchor="ctr">
              <a:spAutoFit/>
            </a:bodyPr>
            <a:lstStyle/>
            <a:p>
              <a:pPr defTabSz="457200"/>
              <a:r>
                <a:rPr lang="en-GB" sz="2000" b="1">
                  <a:solidFill>
                    <a:prstClr val="black"/>
                  </a:solidFill>
                  <a:latin typeface="Arial" panose="020B0604020202020204" pitchFamily="34" charset="0"/>
                  <a:cs typeface="Arial" panose="020B0604020202020204" pitchFamily="34" charset="0"/>
                </a:rPr>
                <a:t>Follow us on Twitter</a:t>
              </a:r>
            </a:p>
          </p:txBody>
        </p:sp>
      </p:grpSp>
      <p:sp>
        <p:nvSpPr>
          <p:cNvPr id="26"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spTree>
    <p:extLst>
      <p:ext uri="{BB962C8B-B14F-4D97-AF65-F5344CB8AC3E}">
        <p14:creationId xmlns:p14="http://schemas.microsoft.com/office/powerpoint/2010/main" val="3051863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522348" y="6319838"/>
            <a:ext cx="6462712" cy="593297"/>
            <a:chOff x="3731419" y="5598417"/>
            <a:chExt cx="6462712" cy="593297"/>
          </a:xfrm>
        </p:grpSpPr>
        <p:grpSp>
          <p:nvGrpSpPr>
            <p:cNvPr id="8" name="Group 7"/>
            <p:cNvGrpSpPr/>
            <p:nvPr/>
          </p:nvGrpSpPr>
          <p:grpSpPr>
            <a:xfrm>
              <a:off x="6403143" y="5598417"/>
              <a:ext cx="3790988" cy="593297"/>
              <a:chOff x="562134" y="6094412"/>
              <a:chExt cx="3790988" cy="593297"/>
            </a:xfrm>
          </p:grpSpPr>
          <p:sp>
            <p:nvSpPr>
              <p:cNvPr id="10" name="TextBox 9"/>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9" name="TextBox 8"/>
            <p:cNvSpPr txBox="1"/>
            <p:nvPr/>
          </p:nvSpPr>
          <p:spPr>
            <a:xfrm>
              <a:off x="3731419" y="5679240"/>
              <a:ext cx="2640659" cy="400110"/>
            </a:xfrm>
            <a:prstGeom prst="rect">
              <a:avLst/>
            </a:prstGeom>
            <a:noFill/>
          </p:spPr>
          <p:txBody>
            <a:bodyPr wrap="none" rtlCol="0" anchor="ctr">
              <a:spAutoFit/>
            </a:bodyPr>
            <a:lstStyle/>
            <a:p>
              <a:pPr defTabSz="457200"/>
              <a:r>
                <a:rPr lang="en-GB" sz="2000" b="1" dirty="0">
                  <a:solidFill>
                    <a:prstClr val="black"/>
                  </a:solidFill>
                  <a:latin typeface="Arial" panose="020B0604020202020204" pitchFamily="34" charset="0"/>
                  <a:cs typeface="Arial" panose="020B0604020202020204" pitchFamily="34" charset="0"/>
                </a:rPr>
                <a:t>Follow us on Twitter</a:t>
              </a:r>
            </a:p>
          </p:txBody>
        </p:sp>
      </p:grpSp>
      <p:sp>
        <p:nvSpPr>
          <p:cNvPr id="12" name="Text Placeholder 3"/>
          <p:cNvSpPr>
            <a:spLocks noGrp="1"/>
          </p:cNvSpPr>
          <p:nvPr>
            <p:ph type="body" sz="quarter" idx="10"/>
          </p:nvPr>
        </p:nvSpPr>
        <p:spPr/>
        <p:txBody>
          <a:bodyPr>
            <a:normAutofit/>
          </a:bodyPr>
          <a:lstStyle/>
          <a:p>
            <a:r>
              <a:rPr lang="en-GB" dirty="0"/>
              <a:t>Aberdeen Grants Academy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10" y="1130061"/>
            <a:ext cx="8167809" cy="4911575"/>
          </a:xfrm>
          <a:prstGeom prst="rect">
            <a:avLst/>
          </a:prstGeom>
        </p:spPr>
      </p:pic>
      <p:sp>
        <p:nvSpPr>
          <p:cNvPr id="5" name="Rectangle 4"/>
          <p:cNvSpPr/>
          <p:nvPr/>
        </p:nvSpPr>
        <p:spPr>
          <a:xfrm>
            <a:off x="3941454" y="789337"/>
            <a:ext cx="2225096" cy="369332"/>
          </a:xfrm>
          <a:prstGeom prst="rect">
            <a:avLst/>
          </a:prstGeom>
        </p:spPr>
        <p:txBody>
          <a:bodyPr wrap="none">
            <a:spAutoFit/>
          </a:bodyPr>
          <a:lstStyle/>
          <a:p>
            <a:r>
              <a:rPr lang="en-GB" dirty="0" smtClean="0">
                <a:solidFill>
                  <a:srgbClr val="0070C0"/>
                </a:solidFill>
                <a:hlinkClick r:id="rId4"/>
              </a:rPr>
              <a:t>https://www.ukri.org</a:t>
            </a:r>
            <a:r>
              <a:rPr lang="en-GB" dirty="0" smtClean="0">
                <a:solidFill>
                  <a:srgbClr val="0070C0"/>
                </a:solidFill>
              </a:rPr>
              <a:t> </a:t>
            </a:r>
            <a:endParaRPr lang="en-GB" dirty="0">
              <a:solidFill>
                <a:srgbClr val="0070C0"/>
              </a:solidFill>
            </a:endParaRPr>
          </a:p>
        </p:txBody>
      </p:sp>
      <p:sp>
        <p:nvSpPr>
          <p:cNvPr id="2" name="TextBox 1"/>
          <p:cNvSpPr txBox="1"/>
          <p:nvPr/>
        </p:nvSpPr>
        <p:spPr>
          <a:xfrm>
            <a:off x="500063" y="298463"/>
            <a:ext cx="4703852" cy="461665"/>
          </a:xfrm>
          <a:prstGeom prst="rect">
            <a:avLst/>
          </a:prstGeom>
          <a:noFill/>
        </p:spPr>
        <p:txBody>
          <a:bodyPr wrap="none" rtlCol="0">
            <a:spAutoFit/>
          </a:bodyPr>
          <a:lstStyle/>
          <a:p>
            <a:r>
              <a:rPr lang="en-GB" sz="2400" b="1" dirty="0" smtClean="0"/>
              <a:t>Government funding: strategic calls</a:t>
            </a:r>
            <a:endParaRPr lang="en-GB" sz="2400" b="1" dirty="0"/>
          </a:p>
        </p:txBody>
      </p:sp>
      <p:pic>
        <p:nvPicPr>
          <p:cNvPr id="6" name="Picture 5"/>
          <p:cNvPicPr>
            <a:picLocks noChangeAspect="1"/>
          </p:cNvPicPr>
          <p:nvPr/>
        </p:nvPicPr>
        <p:blipFill>
          <a:blip r:embed="rId5"/>
          <a:stretch>
            <a:fillRect/>
          </a:stretch>
        </p:blipFill>
        <p:spPr>
          <a:xfrm>
            <a:off x="8920916" y="2924366"/>
            <a:ext cx="1478106" cy="1108138"/>
          </a:xfrm>
          <a:prstGeom prst="rect">
            <a:avLst/>
          </a:prstGeom>
        </p:spPr>
      </p:pic>
      <p:sp>
        <p:nvSpPr>
          <p:cNvPr id="13" name="Rectangle 12"/>
          <p:cNvSpPr/>
          <p:nvPr/>
        </p:nvSpPr>
        <p:spPr>
          <a:xfrm>
            <a:off x="500063" y="771036"/>
            <a:ext cx="3441391" cy="369332"/>
          </a:xfrm>
          <a:prstGeom prst="rect">
            <a:avLst/>
          </a:prstGeom>
        </p:spPr>
        <p:txBody>
          <a:bodyPr wrap="none">
            <a:spAutoFit/>
          </a:bodyPr>
          <a:lstStyle/>
          <a:p>
            <a:r>
              <a:rPr lang="en-GB" dirty="0" smtClean="0">
                <a:hlinkClick r:id="rId6"/>
              </a:rPr>
              <a:t>https</a:t>
            </a:r>
            <a:r>
              <a:rPr lang="en-GB" dirty="0">
                <a:hlinkClick r:id="rId6"/>
              </a:rPr>
              <a:t>://www.researchconnect.eu</a:t>
            </a:r>
            <a:r>
              <a:rPr lang="en-GB" dirty="0" smtClean="0">
                <a:hlinkClick r:id="rId6"/>
              </a:rPr>
              <a:t>/</a:t>
            </a:r>
            <a:r>
              <a:rPr lang="en-GB" dirty="0" smtClean="0"/>
              <a:t> </a:t>
            </a:r>
            <a:endParaRPr lang="en-GB" dirty="0"/>
          </a:p>
        </p:txBody>
      </p:sp>
    </p:spTree>
    <p:extLst>
      <p:ext uri="{BB962C8B-B14F-4D97-AF65-F5344CB8AC3E}">
        <p14:creationId xmlns:p14="http://schemas.microsoft.com/office/powerpoint/2010/main" val="1692098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latin typeface="+mn-lt"/>
              </a:rPr>
              <a:t>Strategic Priorities</a:t>
            </a:r>
            <a:endParaRPr lang="en-GB" sz="2800" b="1" dirty="0">
              <a:latin typeface="+mn-lt"/>
            </a:endParaRPr>
          </a:p>
        </p:txBody>
      </p:sp>
      <p:pic>
        <p:nvPicPr>
          <p:cNvPr id="6" name="Content Placeholder 5"/>
          <p:cNvPicPr>
            <a:picLocks noGrp="1" noChangeAspect="1"/>
          </p:cNvPicPr>
          <p:nvPr>
            <p:ph idx="1"/>
          </p:nvPr>
        </p:nvPicPr>
        <p:blipFill>
          <a:blip r:embed="rId2"/>
          <a:stretch>
            <a:fillRect/>
          </a:stretch>
        </p:blipFill>
        <p:spPr>
          <a:xfrm>
            <a:off x="579100" y="1167725"/>
            <a:ext cx="9415145" cy="4751387"/>
          </a:xfrm>
          <a:prstGeom prst="rect">
            <a:avLst/>
          </a:prstGeom>
        </p:spPr>
      </p:pic>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576131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522348" y="6319838"/>
            <a:ext cx="6462712" cy="593297"/>
            <a:chOff x="3731419" y="5598417"/>
            <a:chExt cx="6462712" cy="593297"/>
          </a:xfrm>
        </p:grpSpPr>
        <p:grpSp>
          <p:nvGrpSpPr>
            <p:cNvPr id="8" name="Group 7"/>
            <p:cNvGrpSpPr/>
            <p:nvPr/>
          </p:nvGrpSpPr>
          <p:grpSpPr>
            <a:xfrm>
              <a:off x="6403143" y="5598417"/>
              <a:ext cx="3790988" cy="593297"/>
              <a:chOff x="562134" y="6094412"/>
              <a:chExt cx="3790988" cy="593297"/>
            </a:xfrm>
          </p:grpSpPr>
          <p:sp>
            <p:nvSpPr>
              <p:cNvPr id="10" name="TextBox 9"/>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9" name="TextBox 8"/>
            <p:cNvSpPr txBox="1"/>
            <p:nvPr/>
          </p:nvSpPr>
          <p:spPr>
            <a:xfrm>
              <a:off x="3731419" y="5679240"/>
              <a:ext cx="2640659" cy="400110"/>
            </a:xfrm>
            <a:prstGeom prst="rect">
              <a:avLst/>
            </a:prstGeom>
            <a:noFill/>
          </p:spPr>
          <p:txBody>
            <a:bodyPr wrap="none" rtlCol="0" anchor="ctr">
              <a:spAutoFit/>
            </a:bodyPr>
            <a:lstStyle/>
            <a:p>
              <a:pPr defTabSz="457200"/>
              <a:r>
                <a:rPr lang="en-GB" sz="2000" b="1" dirty="0">
                  <a:solidFill>
                    <a:prstClr val="black"/>
                  </a:solidFill>
                  <a:latin typeface="Arial" panose="020B0604020202020204" pitchFamily="34" charset="0"/>
                  <a:cs typeface="Arial" panose="020B0604020202020204" pitchFamily="34" charset="0"/>
                </a:rPr>
                <a:t>Follow us on Twitter</a:t>
              </a:r>
            </a:p>
          </p:txBody>
        </p:sp>
      </p:grpSp>
      <p:sp>
        <p:nvSpPr>
          <p:cNvPr id="12" name="Text Placeholder 3"/>
          <p:cNvSpPr>
            <a:spLocks noGrp="1"/>
          </p:cNvSpPr>
          <p:nvPr>
            <p:ph type="body" sz="quarter" idx="10"/>
          </p:nvPr>
        </p:nvSpPr>
        <p:spPr/>
        <p:txBody>
          <a:bodyPr>
            <a:normAutofit/>
          </a:bodyPr>
          <a:lstStyle/>
          <a:p>
            <a:r>
              <a:rPr lang="en-GB" dirty="0"/>
              <a:t>Aberdeen Grants Academy</a:t>
            </a:r>
          </a:p>
        </p:txBody>
      </p:sp>
      <p:sp>
        <p:nvSpPr>
          <p:cNvPr id="4" name="Rectangle 3"/>
          <p:cNvSpPr/>
          <p:nvPr/>
        </p:nvSpPr>
        <p:spPr>
          <a:xfrm>
            <a:off x="465559" y="415936"/>
            <a:ext cx="10697022" cy="5355312"/>
          </a:xfrm>
          <a:prstGeom prst="rect">
            <a:avLst/>
          </a:prstGeom>
        </p:spPr>
        <p:txBody>
          <a:bodyPr wrap="square">
            <a:spAutoFit/>
          </a:bodyPr>
          <a:lstStyle/>
          <a:p>
            <a:r>
              <a:rPr lang="en-GB" sz="4000" b="1" dirty="0" smtClean="0">
                <a:solidFill>
                  <a:srgbClr val="111111"/>
                </a:solidFill>
              </a:rPr>
              <a:t>UKRI</a:t>
            </a:r>
            <a:r>
              <a:rPr lang="en-GB" sz="4000" b="1" i="0" u="none" strike="noStrike" dirty="0" smtClean="0">
                <a:solidFill>
                  <a:srgbClr val="111111"/>
                </a:solidFill>
                <a:effectLst/>
              </a:rPr>
              <a:t> mission </a:t>
            </a:r>
          </a:p>
          <a:p>
            <a:endParaRPr lang="en-GB" sz="1400" b="0" i="0" u="none" strike="noStrike" dirty="0" smtClean="0">
              <a:solidFill>
                <a:srgbClr val="111111"/>
              </a:solidFill>
              <a:effectLst/>
              <a:latin typeface="Arial" panose="020B0604020202020204" pitchFamily="34" charset="0"/>
            </a:endParaRPr>
          </a:p>
          <a:p>
            <a:r>
              <a:rPr lang="en-GB" sz="2400" dirty="0" smtClean="0">
                <a:solidFill>
                  <a:srgbClr val="111111"/>
                </a:solidFill>
              </a:rPr>
              <a:t>“…</a:t>
            </a:r>
            <a:r>
              <a:rPr lang="en-GB" sz="2400" b="0" i="1" u="none" strike="noStrike" dirty="0" smtClean="0">
                <a:solidFill>
                  <a:srgbClr val="111111"/>
                </a:solidFill>
                <a:effectLst/>
              </a:rPr>
              <a:t>is to be a trusted partner and to ensure research and innovation continues to flourish in the UK. We will support and help connect the best researchers and </a:t>
            </a:r>
            <a:r>
              <a:rPr lang="en-GB" sz="2400" i="1" dirty="0">
                <a:solidFill>
                  <a:srgbClr val="111111"/>
                </a:solidFill>
              </a:rPr>
              <a:t>innovators with customers, users and the public. We will invest every pound of taxpayers’ money wisely in a way that maximises impact for citizens, in the UK and across the world.</a:t>
            </a:r>
          </a:p>
          <a:p>
            <a:endParaRPr lang="en-GB" sz="2400" b="0" i="1" u="none" strike="noStrike" dirty="0" smtClean="0">
              <a:solidFill>
                <a:srgbClr val="111111"/>
              </a:solidFill>
              <a:effectLst/>
            </a:endParaRPr>
          </a:p>
          <a:p>
            <a:r>
              <a:rPr lang="en-GB" sz="2400" b="0" i="1" u="none" strike="noStrike" dirty="0" smtClean="0">
                <a:solidFill>
                  <a:srgbClr val="111111"/>
                </a:solidFill>
                <a:effectLst/>
              </a:rPr>
              <a:t>We will be </a:t>
            </a:r>
            <a:r>
              <a:rPr lang="en-GB" sz="2400" b="1" i="1" u="none" strike="noStrike" dirty="0" smtClean="0">
                <a:solidFill>
                  <a:srgbClr val="FF0000"/>
                </a:solidFill>
                <a:effectLst/>
              </a:rPr>
              <a:t>measured by the impact </a:t>
            </a:r>
            <a:r>
              <a:rPr lang="en-GB" sz="2400" b="0" i="1" u="none" strike="noStrike" dirty="0" smtClean="0">
                <a:solidFill>
                  <a:srgbClr val="111111"/>
                </a:solidFill>
                <a:effectLst/>
              </a:rPr>
              <a:t>we deliver, and this will have three elements:</a:t>
            </a:r>
          </a:p>
          <a:p>
            <a:endParaRPr lang="en-GB" sz="2400" b="0" i="1" u="none" strike="noStrike" dirty="0" smtClean="0">
              <a:solidFill>
                <a:srgbClr val="111111"/>
              </a:solidFill>
              <a:effectLst/>
            </a:endParaRPr>
          </a:p>
          <a:p>
            <a:pPr>
              <a:buFont typeface="Arial" panose="020B0604020202020204" pitchFamily="34" charset="0"/>
              <a:buChar char="•"/>
            </a:pPr>
            <a:r>
              <a:rPr lang="en-GB" sz="2400" b="0" i="1" u="none" strike="noStrike" dirty="0" smtClean="0">
                <a:solidFill>
                  <a:srgbClr val="111111"/>
                </a:solidFill>
                <a:effectLst/>
              </a:rPr>
              <a:t> We will push the frontiers of </a:t>
            </a:r>
            <a:r>
              <a:rPr lang="en-GB" sz="2400" b="1" i="1" u="none" strike="noStrike" dirty="0" smtClean="0">
                <a:solidFill>
                  <a:srgbClr val="111111"/>
                </a:solidFill>
                <a:effectLst/>
              </a:rPr>
              <a:t>human knowledge</a:t>
            </a:r>
            <a:r>
              <a:rPr lang="en-GB" sz="2400" b="0" i="1" u="none" strike="noStrike" dirty="0" smtClean="0">
                <a:solidFill>
                  <a:srgbClr val="111111"/>
                </a:solidFill>
                <a:effectLst/>
              </a:rPr>
              <a:t> and understanding</a:t>
            </a:r>
          </a:p>
          <a:p>
            <a:pPr>
              <a:buFont typeface="Arial" panose="020B0604020202020204" pitchFamily="34" charset="0"/>
              <a:buChar char="•"/>
            </a:pPr>
            <a:r>
              <a:rPr lang="en-GB" sz="2400" b="0" i="1" u="none" strike="noStrike" dirty="0" smtClean="0">
                <a:solidFill>
                  <a:srgbClr val="111111"/>
                </a:solidFill>
                <a:effectLst/>
              </a:rPr>
              <a:t> We will deliver </a:t>
            </a:r>
            <a:r>
              <a:rPr lang="en-GB" sz="2400" b="1" i="1" u="none" strike="noStrike" dirty="0" smtClean="0">
                <a:solidFill>
                  <a:srgbClr val="111111"/>
                </a:solidFill>
                <a:effectLst/>
              </a:rPr>
              <a:t>economic impact</a:t>
            </a:r>
            <a:r>
              <a:rPr lang="en-GB" sz="2400" b="0" i="1" u="none" strike="noStrike" dirty="0" smtClean="0">
                <a:solidFill>
                  <a:srgbClr val="111111"/>
                </a:solidFill>
                <a:effectLst/>
              </a:rPr>
              <a:t> and social prosperity</a:t>
            </a:r>
          </a:p>
          <a:p>
            <a:pPr>
              <a:buFont typeface="Arial" panose="020B0604020202020204" pitchFamily="34" charset="0"/>
              <a:buChar char="•"/>
            </a:pPr>
            <a:r>
              <a:rPr lang="en-GB" sz="2400" b="0" i="1" u="none" strike="noStrike" dirty="0" smtClean="0">
                <a:solidFill>
                  <a:srgbClr val="111111"/>
                </a:solidFill>
                <a:effectLst/>
              </a:rPr>
              <a:t> We will create </a:t>
            </a:r>
            <a:r>
              <a:rPr lang="en-GB" sz="2400" b="1" i="1" u="none" strike="noStrike" dirty="0" smtClean="0">
                <a:solidFill>
                  <a:srgbClr val="111111"/>
                </a:solidFill>
                <a:effectLst/>
              </a:rPr>
              <a:t>social and cultural impact</a:t>
            </a:r>
            <a:r>
              <a:rPr lang="en-GB" sz="2400" b="0" i="1" u="none" strike="noStrike" dirty="0" smtClean="0">
                <a:solidFill>
                  <a:srgbClr val="111111"/>
                </a:solidFill>
                <a:effectLst/>
              </a:rPr>
              <a:t> by supporting our society and others to become enriched, healthier, more resilient and sustainable</a:t>
            </a:r>
            <a:r>
              <a:rPr lang="en-GB" sz="2400" b="0" i="0" u="none" strike="noStrike" dirty="0" smtClean="0">
                <a:solidFill>
                  <a:srgbClr val="111111"/>
                </a:solidFill>
                <a:effectLst/>
              </a:rPr>
              <a:t>.”</a:t>
            </a:r>
            <a:endParaRPr lang="en-GB" sz="2400" b="0" i="0" u="none" strike="noStrike" dirty="0">
              <a:solidFill>
                <a:srgbClr val="111111"/>
              </a:solidFill>
              <a:effectLst/>
            </a:endParaRPr>
          </a:p>
        </p:txBody>
      </p:sp>
    </p:spTree>
    <p:extLst>
      <p:ext uri="{BB962C8B-B14F-4D97-AF65-F5344CB8AC3E}">
        <p14:creationId xmlns:p14="http://schemas.microsoft.com/office/powerpoint/2010/main" val="830194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522348" y="6319838"/>
            <a:ext cx="6462712" cy="593297"/>
            <a:chOff x="3731419" y="5598417"/>
            <a:chExt cx="6462712" cy="593297"/>
          </a:xfrm>
        </p:grpSpPr>
        <p:grpSp>
          <p:nvGrpSpPr>
            <p:cNvPr id="8" name="Group 7"/>
            <p:cNvGrpSpPr/>
            <p:nvPr/>
          </p:nvGrpSpPr>
          <p:grpSpPr>
            <a:xfrm>
              <a:off x="6403143" y="5598417"/>
              <a:ext cx="3790988" cy="593297"/>
              <a:chOff x="562134" y="6094412"/>
              <a:chExt cx="3790988" cy="593297"/>
            </a:xfrm>
          </p:grpSpPr>
          <p:sp>
            <p:nvSpPr>
              <p:cNvPr id="10" name="TextBox 9"/>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9" name="TextBox 8"/>
            <p:cNvSpPr txBox="1"/>
            <p:nvPr/>
          </p:nvSpPr>
          <p:spPr>
            <a:xfrm>
              <a:off x="3731419" y="5679240"/>
              <a:ext cx="2640659" cy="400110"/>
            </a:xfrm>
            <a:prstGeom prst="rect">
              <a:avLst/>
            </a:prstGeom>
            <a:noFill/>
          </p:spPr>
          <p:txBody>
            <a:bodyPr wrap="none" rtlCol="0" anchor="ctr">
              <a:spAutoFit/>
            </a:bodyPr>
            <a:lstStyle/>
            <a:p>
              <a:pPr defTabSz="457200"/>
              <a:r>
                <a:rPr lang="en-GB" sz="2000" b="1" dirty="0">
                  <a:solidFill>
                    <a:prstClr val="black"/>
                  </a:solidFill>
                  <a:latin typeface="Arial" panose="020B0604020202020204" pitchFamily="34" charset="0"/>
                  <a:cs typeface="Arial" panose="020B0604020202020204" pitchFamily="34" charset="0"/>
                </a:rPr>
                <a:t>Follow us on Twitter</a:t>
              </a:r>
            </a:p>
          </p:txBody>
        </p:sp>
      </p:grpSp>
      <p:sp>
        <p:nvSpPr>
          <p:cNvPr id="12" name="Text Placeholder 3"/>
          <p:cNvSpPr>
            <a:spLocks noGrp="1"/>
          </p:cNvSpPr>
          <p:nvPr>
            <p:ph type="body" sz="quarter" idx="10"/>
          </p:nvPr>
        </p:nvSpPr>
        <p:spPr/>
        <p:txBody>
          <a:bodyPr>
            <a:normAutofit/>
          </a:bodyPr>
          <a:lstStyle/>
          <a:p>
            <a:r>
              <a:rPr lang="en-GB" dirty="0"/>
              <a:t>Aberdeen Grants Academy</a:t>
            </a:r>
          </a:p>
        </p:txBody>
      </p:sp>
      <p:sp>
        <p:nvSpPr>
          <p:cNvPr id="4" name="Rectangle 3"/>
          <p:cNvSpPr/>
          <p:nvPr/>
        </p:nvSpPr>
        <p:spPr>
          <a:xfrm>
            <a:off x="500063" y="1558137"/>
            <a:ext cx="9972405" cy="4124206"/>
          </a:xfrm>
          <a:prstGeom prst="rect">
            <a:avLst/>
          </a:prstGeom>
        </p:spPr>
        <p:txBody>
          <a:bodyPr wrap="square">
            <a:spAutoFit/>
          </a:bodyPr>
          <a:lstStyle/>
          <a:p>
            <a:r>
              <a:rPr lang="en-GB" sz="2800" b="1" dirty="0" smtClean="0">
                <a:solidFill>
                  <a:srgbClr val="111111"/>
                </a:solidFill>
              </a:rPr>
              <a:t>UKRI removed “Pathways to Impact” and “Impact Summary” sections from grant applications from March 2020</a:t>
            </a:r>
            <a:endParaRPr lang="en-GB" sz="2800" b="0" i="0" u="none" strike="noStrike" dirty="0" smtClean="0">
              <a:solidFill>
                <a:srgbClr val="111111"/>
              </a:solidFill>
              <a:effectLst/>
            </a:endParaRPr>
          </a:p>
          <a:p>
            <a:endParaRPr lang="en-GB" sz="1400" b="0" i="0" u="none" strike="noStrike" dirty="0" smtClean="0">
              <a:solidFill>
                <a:srgbClr val="111111"/>
              </a:solidFill>
              <a:effectLst/>
            </a:endParaRPr>
          </a:p>
          <a:p>
            <a:r>
              <a:rPr lang="en-GB" sz="2400" dirty="0" smtClean="0">
                <a:solidFill>
                  <a:srgbClr val="111111"/>
                </a:solidFill>
              </a:rPr>
              <a:t>“The </a:t>
            </a:r>
            <a:r>
              <a:rPr lang="en-GB" sz="2400" b="1" dirty="0" smtClean="0">
                <a:solidFill>
                  <a:srgbClr val="FF0000"/>
                </a:solidFill>
              </a:rPr>
              <a:t>impact agenda is vital </a:t>
            </a:r>
            <a:r>
              <a:rPr lang="en-GB" sz="2400" dirty="0" smtClean="0">
                <a:solidFill>
                  <a:srgbClr val="111111"/>
                </a:solidFill>
              </a:rPr>
              <a:t>- UK Research and Innovation exists to fund the researchers who generate the knowledge that society needs, and the innovators who can turn this knowledge into public benefit.</a:t>
            </a:r>
          </a:p>
          <a:p>
            <a:endParaRPr lang="en-GB" sz="2400" dirty="0" smtClean="0">
              <a:solidFill>
                <a:srgbClr val="111111"/>
              </a:solidFill>
            </a:endParaRPr>
          </a:p>
          <a:p>
            <a:r>
              <a:rPr lang="en-GB" sz="2400" dirty="0" smtClean="0">
                <a:solidFill>
                  <a:srgbClr val="111111"/>
                </a:solidFill>
              </a:rPr>
              <a:t>‘Pathways to Impact’ has been in place for over a decade and we recognise the research and innovation landscape has changed since its implementation. </a:t>
            </a:r>
            <a:r>
              <a:rPr lang="en-GB" sz="2400" b="1" dirty="0" smtClean="0">
                <a:solidFill>
                  <a:srgbClr val="FF0000"/>
                </a:solidFill>
              </a:rPr>
              <a:t>Impact is now a core consideration throughout the grant application process</a:t>
            </a:r>
            <a:r>
              <a:rPr lang="en-GB" sz="2400" dirty="0" smtClean="0">
                <a:solidFill>
                  <a:srgbClr val="111111"/>
                </a:solidFill>
              </a:rPr>
              <a:t>.</a:t>
            </a:r>
            <a:r>
              <a:rPr lang="en-GB" sz="2400" b="0" i="0" u="none" strike="noStrike" dirty="0" smtClean="0">
                <a:solidFill>
                  <a:srgbClr val="111111"/>
                </a:solidFill>
                <a:effectLst/>
              </a:rPr>
              <a:t>”</a:t>
            </a:r>
            <a:endParaRPr lang="en-GB" sz="2400" b="0" i="0" u="none" strike="noStrike" dirty="0">
              <a:solidFill>
                <a:srgbClr val="111111"/>
              </a:solidFill>
              <a:effectLst/>
            </a:endParaRPr>
          </a:p>
        </p:txBody>
      </p:sp>
    </p:spTree>
    <p:extLst>
      <p:ext uri="{BB962C8B-B14F-4D97-AF65-F5344CB8AC3E}">
        <p14:creationId xmlns:p14="http://schemas.microsoft.com/office/powerpoint/2010/main" val="1508090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522348" y="6319838"/>
            <a:ext cx="6462712" cy="593297"/>
            <a:chOff x="3731419" y="5598417"/>
            <a:chExt cx="6462712" cy="593297"/>
          </a:xfrm>
        </p:grpSpPr>
        <p:grpSp>
          <p:nvGrpSpPr>
            <p:cNvPr id="8" name="Group 7"/>
            <p:cNvGrpSpPr/>
            <p:nvPr/>
          </p:nvGrpSpPr>
          <p:grpSpPr>
            <a:xfrm>
              <a:off x="6403143" y="5598417"/>
              <a:ext cx="3790988" cy="593297"/>
              <a:chOff x="562134" y="6094412"/>
              <a:chExt cx="3790988" cy="593297"/>
            </a:xfrm>
          </p:grpSpPr>
          <p:sp>
            <p:nvSpPr>
              <p:cNvPr id="10" name="TextBox 9"/>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9" name="TextBox 8"/>
            <p:cNvSpPr txBox="1"/>
            <p:nvPr/>
          </p:nvSpPr>
          <p:spPr>
            <a:xfrm>
              <a:off x="3731419" y="5679240"/>
              <a:ext cx="2640659" cy="400110"/>
            </a:xfrm>
            <a:prstGeom prst="rect">
              <a:avLst/>
            </a:prstGeom>
            <a:noFill/>
          </p:spPr>
          <p:txBody>
            <a:bodyPr wrap="none" rtlCol="0" anchor="ctr">
              <a:spAutoFit/>
            </a:bodyPr>
            <a:lstStyle/>
            <a:p>
              <a:pPr defTabSz="457200"/>
              <a:r>
                <a:rPr lang="en-GB" sz="2000" b="1" dirty="0">
                  <a:solidFill>
                    <a:prstClr val="black"/>
                  </a:solidFill>
                  <a:latin typeface="Arial" panose="020B0604020202020204" pitchFamily="34" charset="0"/>
                  <a:cs typeface="Arial" panose="020B0604020202020204" pitchFamily="34" charset="0"/>
                </a:rPr>
                <a:t>Follow us on Twitter</a:t>
              </a:r>
            </a:p>
          </p:txBody>
        </p:sp>
      </p:grpSp>
      <p:sp>
        <p:nvSpPr>
          <p:cNvPr id="12" name="Text Placeholder 3"/>
          <p:cNvSpPr>
            <a:spLocks noGrp="1"/>
          </p:cNvSpPr>
          <p:nvPr>
            <p:ph type="body" sz="quarter" idx="10"/>
          </p:nvPr>
        </p:nvSpPr>
        <p:spPr/>
        <p:txBody>
          <a:bodyPr>
            <a:normAutofit/>
          </a:bodyPr>
          <a:lstStyle/>
          <a:p>
            <a:r>
              <a:rPr lang="en-GB" dirty="0"/>
              <a:t>Aberdeen Grants Academy</a:t>
            </a:r>
          </a:p>
        </p:txBody>
      </p:sp>
      <p:sp>
        <p:nvSpPr>
          <p:cNvPr id="2" name="Rectangle 1"/>
          <p:cNvSpPr/>
          <p:nvPr/>
        </p:nvSpPr>
        <p:spPr>
          <a:xfrm>
            <a:off x="1224955" y="2817702"/>
            <a:ext cx="9592574" cy="2308324"/>
          </a:xfrm>
          <a:prstGeom prst="rect">
            <a:avLst/>
          </a:prstGeom>
        </p:spPr>
        <p:txBody>
          <a:bodyPr wrap="square">
            <a:spAutoFit/>
          </a:bodyPr>
          <a:lstStyle/>
          <a:p>
            <a:r>
              <a:rPr lang="en-US" sz="2400" dirty="0" smtClean="0"/>
              <a:t>Charity funding and independent funding calls may infer a link to </a:t>
            </a:r>
            <a:r>
              <a:rPr lang="en-US" sz="2400" b="1" dirty="0" smtClean="0">
                <a:solidFill>
                  <a:srgbClr val="FF0000"/>
                </a:solidFill>
              </a:rPr>
              <a:t>impact</a:t>
            </a:r>
            <a:r>
              <a:rPr lang="en-US" sz="2400" dirty="0" smtClean="0"/>
              <a:t> by requesting how you would ‘</a:t>
            </a:r>
            <a:r>
              <a:rPr lang="en-US" sz="2400" b="1" dirty="0" smtClean="0"/>
              <a:t>widen reach</a:t>
            </a:r>
            <a:r>
              <a:rPr lang="en-US" sz="2400" dirty="0" smtClean="0"/>
              <a:t>’, ‘</a:t>
            </a:r>
            <a:r>
              <a:rPr lang="en-US" sz="2400" b="1" dirty="0" smtClean="0"/>
              <a:t>encourage research uptake</a:t>
            </a:r>
            <a:r>
              <a:rPr lang="en-US" sz="2400" dirty="0" smtClean="0"/>
              <a:t>’, ‘</a:t>
            </a:r>
            <a:r>
              <a:rPr lang="en-US" sz="2400" b="1" dirty="0" smtClean="0"/>
              <a:t>increase awareness</a:t>
            </a:r>
            <a:r>
              <a:rPr lang="en-US" sz="2400" dirty="0" smtClean="0"/>
              <a:t>’ or ‘</a:t>
            </a:r>
            <a:r>
              <a:rPr lang="en-US" sz="2400" b="1" dirty="0" smtClean="0"/>
              <a:t>create substantial change</a:t>
            </a:r>
            <a:r>
              <a:rPr lang="en-US" sz="2400" dirty="0" smtClean="0"/>
              <a:t>’. </a:t>
            </a:r>
          </a:p>
          <a:p>
            <a:endParaRPr lang="en-US" sz="2400" dirty="0"/>
          </a:p>
          <a:p>
            <a:r>
              <a:rPr lang="en-US" sz="2400" dirty="0" smtClean="0"/>
              <a:t>Your impact statement is your charity’s short story, it allows them to understand what’s being done with their donation </a:t>
            </a:r>
            <a:endParaRPr lang="en-GB" sz="2400" dirty="0"/>
          </a:p>
        </p:txBody>
      </p:sp>
      <p:sp>
        <p:nvSpPr>
          <p:cNvPr id="3" name="TextBox 2"/>
          <p:cNvSpPr txBox="1"/>
          <p:nvPr/>
        </p:nvSpPr>
        <p:spPr>
          <a:xfrm>
            <a:off x="1224955" y="1285336"/>
            <a:ext cx="5727940" cy="707886"/>
          </a:xfrm>
          <a:prstGeom prst="rect">
            <a:avLst/>
          </a:prstGeom>
          <a:noFill/>
        </p:spPr>
        <p:txBody>
          <a:bodyPr wrap="square" rtlCol="0">
            <a:spAutoFit/>
          </a:bodyPr>
          <a:lstStyle/>
          <a:p>
            <a:r>
              <a:rPr lang="en-GB" sz="4000" b="1" dirty="0" smtClean="0"/>
              <a:t>Other Funders</a:t>
            </a:r>
            <a:endParaRPr lang="en-GB" sz="4000" b="1" dirty="0"/>
          </a:p>
        </p:txBody>
      </p:sp>
    </p:spTree>
    <p:extLst>
      <p:ext uri="{BB962C8B-B14F-4D97-AF65-F5344CB8AC3E}">
        <p14:creationId xmlns:p14="http://schemas.microsoft.com/office/powerpoint/2010/main" val="757501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0" y="126856"/>
            <a:ext cx="8531305" cy="648000"/>
          </a:xfrm>
        </p:spPr>
        <p:txBody>
          <a:bodyPr>
            <a:normAutofit/>
          </a:bodyPr>
          <a:lstStyle/>
          <a:p>
            <a:r>
              <a:rPr lang="en-GB" sz="2400" b="1" dirty="0" smtClean="0">
                <a:latin typeface="+mn-lt"/>
              </a:rPr>
              <a:t>Examples of Charity Research Support</a:t>
            </a:r>
            <a:endParaRPr lang="en-GB" sz="2400" b="1" dirty="0">
              <a:latin typeface="+mn-lt"/>
            </a:endParaRPr>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7" name="AutoShape 2" descr="British Academy - Wikipedi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a:stretch>
            <a:fillRect/>
          </a:stretch>
        </p:blipFill>
        <p:spPr>
          <a:xfrm>
            <a:off x="632772" y="1386682"/>
            <a:ext cx="1946401" cy="715434"/>
          </a:xfrm>
          <a:prstGeom prst="rect">
            <a:avLst/>
          </a:prstGeom>
        </p:spPr>
      </p:pic>
      <p:pic>
        <p:nvPicPr>
          <p:cNvPr id="10" name="Picture 9"/>
          <p:cNvPicPr>
            <a:picLocks noChangeAspect="1"/>
          </p:cNvPicPr>
          <p:nvPr/>
        </p:nvPicPr>
        <p:blipFill>
          <a:blip r:embed="rId3"/>
          <a:stretch>
            <a:fillRect/>
          </a:stretch>
        </p:blipFill>
        <p:spPr>
          <a:xfrm>
            <a:off x="3210984" y="1219730"/>
            <a:ext cx="2310709" cy="882386"/>
          </a:xfrm>
          <a:prstGeom prst="rect">
            <a:avLst/>
          </a:prstGeom>
        </p:spPr>
      </p:pic>
      <p:pic>
        <p:nvPicPr>
          <p:cNvPr id="11" name="Picture 10"/>
          <p:cNvPicPr>
            <a:picLocks noChangeAspect="1"/>
          </p:cNvPicPr>
          <p:nvPr/>
        </p:nvPicPr>
        <p:blipFill>
          <a:blip r:embed="rId4"/>
          <a:stretch>
            <a:fillRect/>
          </a:stretch>
        </p:blipFill>
        <p:spPr>
          <a:xfrm>
            <a:off x="6640797" y="458922"/>
            <a:ext cx="1571833" cy="1571833"/>
          </a:xfrm>
          <a:prstGeom prst="rect">
            <a:avLst/>
          </a:prstGeom>
        </p:spPr>
      </p:pic>
      <p:pic>
        <p:nvPicPr>
          <p:cNvPr id="13" name="Picture 12"/>
          <p:cNvPicPr>
            <a:picLocks noChangeAspect="1"/>
          </p:cNvPicPr>
          <p:nvPr/>
        </p:nvPicPr>
        <p:blipFill>
          <a:blip r:embed="rId5"/>
          <a:stretch>
            <a:fillRect/>
          </a:stretch>
        </p:blipFill>
        <p:spPr>
          <a:xfrm>
            <a:off x="1605972" y="4706567"/>
            <a:ext cx="930853" cy="1063832"/>
          </a:xfrm>
          <a:prstGeom prst="rect">
            <a:avLst/>
          </a:prstGeom>
        </p:spPr>
      </p:pic>
      <p:pic>
        <p:nvPicPr>
          <p:cNvPr id="14" name="Picture 13"/>
          <p:cNvPicPr>
            <a:picLocks noChangeAspect="1"/>
          </p:cNvPicPr>
          <p:nvPr/>
        </p:nvPicPr>
        <p:blipFill>
          <a:blip r:embed="rId6"/>
          <a:stretch>
            <a:fillRect/>
          </a:stretch>
        </p:blipFill>
        <p:spPr>
          <a:xfrm>
            <a:off x="4230791" y="4395249"/>
            <a:ext cx="2731984" cy="1210721"/>
          </a:xfrm>
          <a:prstGeom prst="rect">
            <a:avLst/>
          </a:prstGeom>
        </p:spPr>
      </p:pic>
      <p:pic>
        <p:nvPicPr>
          <p:cNvPr id="15" name="Picture 14"/>
          <p:cNvPicPr>
            <a:picLocks noChangeAspect="1"/>
          </p:cNvPicPr>
          <p:nvPr/>
        </p:nvPicPr>
        <p:blipFill>
          <a:blip r:embed="rId7"/>
          <a:stretch>
            <a:fillRect/>
          </a:stretch>
        </p:blipFill>
        <p:spPr>
          <a:xfrm>
            <a:off x="1171887" y="3129623"/>
            <a:ext cx="1957249" cy="1081353"/>
          </a:xfrm>
          <a:prstGeom prst="rect">
            <a:avLst/>
          </a:prstGeom>
        </p:spPr>
      </p:pic>
      <p:pic>
        <p:nvPicPr>
          <p:cNvPr id="16" name="Picture 15"/>
          <p:cNvPicPr>
            <a:picLocks noChangeAspect="1"/>
          </p:cNvPicPr>
          <p:nvPr/>
        </p:nvPicPr>
        <p:blipFill>
          <a:blip r:embed="rId8"/>
          <a:stretch>
            <a:fillRect/>
          </a:stretch>
        </p:blipFill>
        <p:spPr>
          <a:xfrm>
            <a:off x="4060856" y="3046797"/>
            <a:ext cx="1666469" cy="1133444"/>
          </a:xfrm>
          <a:prstGeom prst="rect">
            <a:avLst/>
          </a:prstGeom>
        </p:spPr>
      </p:pic>
      <p:pic>
        <p:nvPicPr>
          <p:cNvPr id="17" name="Picture 16"/>
          <p:cNvPicPr>
            <a:picLocks noChangeAspect="1"/>
          </p:cNvPicPr>
          <p:nvPr/>
        </p:nvPicPr>
        <p:blipFill>
          <a:blip r:embed="rId9"/>
          <a:stretch>
            <a:fillRect/>
          </a:stretch>
        </p:blipFill>
        <p:spPr>
          <a:xfrm>
            <a:off x="7956216" y="4706567"/>
            <a:ext cx="1075489" cy="1075489"/>
          </a:xfrm>
          <a:prstGeom prst="rect">
            <a:avLst/>
          </a:prstGeom>
        </p:spPr>
      </p:pic>
      <p:pic>
        <p:nvPicPr>
          <p:cNvPr id="19" name="Picture 18"/>
          <p:cNvPicPr>
            <a:picLocks noChangeAspect="1"/>
          </p:cNvPicPr>
          <p:nvPr/>
        </p:nvPicPr>
        <p:blipFill>
          <a:blip r:embed="rId10"/>
          <a:stretch>
            <a:fillRect/>
          </a:stretch>
        </p:blipFill>
        <p:spPr>
          <a:xfrm>
            <a:off x="6266991" y="3248841"/>
            <a:ext cx="2319443" cy="729356"/>
          </a:xfrm>
          <a:prstGeom prst="rect">
            <a:avLst/>
          </a:prstGeom>
        </p:spPr>
      </p:pic>
      <p:pic>
        <p:nvPicPr>
          <p:cNvPr id="20" name="Picture 19"/>
          <p:cNvPicPr>
            <a:picLocks noChangeAspect="1"/>
          </p:cNvPicPr>
          <p:nvPr/>
        </p:nvPicPr>
        <p:blipFill>
          <a:blip r:embed="rId11"/>
          <a:stretch>
            <a:fillRect/>
          </a:stretch>
        </p:blipFill>
        <p:spPr>
          <a:xfrm>
            <a:off x="5228784" y="2183420"/>
            <a:ext cx="1909627" cy="632564"/>
          </a:xfrm>
          <a:prstGeom prst="rect">
            <a:avLst/>
          </a:prstGeom>
        </p:spPr>
      </p:pic>
    </p:spTree>
    <p:extLst>
      <p:ext uri="{BB962C8B-B14F-4D97-AF65-F5344CB8AC3E}">
        <p14:creationId xmlns:p14="http://schemas.microsoft.com/office/powerpoint/2010/main" val="3440997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522348" y="6319838"/>
            <a:ext cx="6462712" cy="593297"/>
            <a:chOff x="3731419" y="5598417"/>
            <a:chExt cx="6462712" cy="593297"/>
          </a:xfrm>
        </p:grpSpPr>
        <p:grpSp>
          <p:nvGrpSpPr>
            <p:cNvPr id="8" name="Group 7"/>
            <p:cNvGrpSpPr/>
            <p:nvPr/>
          </p:nvGrpSpPr>
          <p:grpSpPr>
            <a:xfrm>
              <a:off x="6403143" y="5598417"/>
              <a:ext cx="3790988" cy="593297"/>
              <a:chOff x="562134" y="6094412"/>
              <a:chExt cx="3790988" cy="593297"/>
            </a:xfrm>
          </p:grpSpPr>
          <p:sp>
            <p:nvSpPr>
              <p:cNvPr id="10" name="TextBox 9"/>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9" name="TextBox 8"/>
            <p:cNvSpPr txBox="1"/>
            <p:nvPr/>
          </p:nvSpPr>
          <p:spPr>
            <a:xfrm>
              <a:off x="3731419" y="5679240"/>
              <a:ext cx="2640659" cy="400110"/>
            </a:xfrm>
            <a:prstGeom prst="rect">
              <a:avLst/>
            </a:prstGeom>
            <a:noFill/>
          </p:spPr>
          <p:txBody>
            <a:bodyPr wrap="none" rtlCol="0" anchor="ctr">
              <a:spAutoFit/>
            </a:bodyPr>
            <a:lstStyle/>
            <a:p>
              <a:pPr defTabSz="457200"/>
              <a:r>
                <a:rPr lang="en-GB" sz="2000" b="1" dirty="0">
                  <a:solidFill>
                    <a:prstClr val="black"/>
                  </a:solidFill>
                  <a:latin typeface="Arial" panose="020B0604020202020204" pitchFamily="34" charset="0"/>
                  <a:cs typeface="Arial" panose="020B0604020202020204" pitchFamily="34" charset="0"/>
                </a:rPr>
                <a:t>Follow us on Twitter</a:t>
              </a:r>
            </a:p>
          </p:txBody>
        </p:sp>
      </p:grpSp>
      <p:sp>
        <p:nvSpPr>
          <p:cNvPr id="13" name="Title 1"/>
          <p:cNvSpPr>
            <a:spLocks noGrp="1"/>
          </p:cNvSpPr>
          <p:nvPr>
            <p:ph type="title"/>
          </p:nvPr>
        </p:nvSpPr>
        <p:spPr>
          <a:xfrm>
            <a:off x="500063" y="496597"/>
            <a:ext cx="8531305" cy="648000"/>
          </a:xfrm>
        </p:spPr>
        <p:txBody>
          <a:bodyPr>
            <a:normAutofit fontScale="90000"/>
          </a:bodyPr>
          <a:lstStyle/>
          <a:p>
            <a:r>
              <a:rPr lang="en-GB" sz="3600" b="1" dirty="0" smtClean="0">
                <a:latin typeface="+mn-lt"/>
                <a:cs typeface="Arial" panose="020B0604020202020204" pitchFamily="34" charset="0"/>
              </a:rPr>
              <a:t>Incorporating impact plans to grant applications</a:t>
            </a:r>
            <a:endParaRPr lang="en-GB" sz="3600" b="1" dirty="0">
              <a:latin typeface="+mn-lt"/>
              <a:cs typeface="Arial" panose="020B0604020202020204" pitchFamily="34" charset="0"/>
            </a:endParaRPr>
          </a:p>
        </p:txBody>
      </p:sp>
      <p:sp>
        <p:nvSpPr>
          <p:cNvPr id="14" name="Content Placeholder 2"/>
          <p:cNvSpPr>
            <a:spLocks noGrp="1"/>
          </p:cNvSpPr>
          <p:nvPr>
            <p:ph idx="1"/>
          </p:nvPr>
        </p:nvSpPr>
        <p:spPr>
          <a:xfrm>
            <a:off x="500063" y="1069677"/>
            <a:ext cx="11142000" cy="4752000"/>
          </a:xfrm>
        </p:spPr>
        <p:txBody>
          <a:bodyPr>
            <a:normAutofit/>
          </a:bodyPr>
          <a:lstStyle/>
          <a:p>
            <a:pPr marL="0" indent="0">
              <a:buNone/>
            </a:pPr>
            <a:r>
              <a:rPr lang="en-US" sz="2400" dirty="0" smtClean="0"/>
              <a:t>Determine the weight of impact focus needed, </a:t>
            </a:r>
            <a:r>
              <a:rPr lang="en-US" sz="2400" b="1" dirty="0" smtClean="0"/>
              <a:t>depending on the call</a:t>
            </a:r>
            <a:r>
              <a:rPr lang="en-US" sz="2400" dirty="0" smtClean="0"/>
              <a:t>. If the call has a strong element of impact, weave this throughout the case for support:</a:t>
            </a:r>
          </a:p>
          <a:p>
            <a:endParaRPr lang="en-US" sz="2400" dirty="0"/>
          </a:p>
          <a:p>
            <a:pPr lvl="1"/>
            <a:r>
              <a:rPr lang="en-US" u="sng" dirty="0" smtClean="0"/>
              <a:t>Introduction</a:t>
            </a:r>
            <a:r>
              <a:rPr lang="en-US" dirty="0" smtClean="0"/>
              <a:t>: make a statement on the societal need in relation to the call; work with potential beneficiaries to define your research questions</a:t>
            </a:r>
          </a:p>
          <a:p>
            <a:pPr marL="457200" lvl="1" indent="0">
              <a:buNone/>
            </a:pPr>
            <a:endParaRPr lang="en-US" sz="1200" dirty="0" smtClean="0"/>
          </a:p>
          <a:p>
            <a:pPr lvl="1"/>
            <a:r>
              <a:rPr lang="en-US" u="sng" dirty="0" smtClean="0"/>
              <a:t>Objectives section</a:t>
            </a:r>
            <a:r>
              <a:rPr lang="en-US" dirty="0" smtClean="0"/>
              <a:t>: outline your research goals and impact goals – weighting these according to the weight of impact implied in the call.</a:t>
            </a:r>
          </a:p>
          <a:p>
            <a:pPr lvl="1"/>
            <a:endParaRPr lang="en-US" sz="1200" dirty="0" smtClean="0"/>
          </a:p>
          <a:p>
            <a:pPr lvl="1"/>
            <a:r>
              <a:rPr lang="en-US" u="sng" dirty="0" smtClean="0"/>
              <a:t>Methods section</a:t>
            </a:r>
            <a:r>
              <a:rPr lang="en-US" dirty="0" smtClean="0"/>
              <a:t>: incorporate the pathways to achieve and measure impact along the way, alongside research methods. Ensure the pathway maps to the beneficiaries and goals set out.</a:t>
            </a:r>
            <a:endParaRPr lang="en-GB" dirty="0"/>
          </a:p>
        </p:txBody>
      </p:sp>
      <p:sp>
        <p:nvSpPr>
          <p:cNvPr id="12" name="Text Placeholder 3"/>
          <p:cNvSpPr>
            <a:spLocks noGrp="1"/>
          </p:cNvSpPr>
          <p:nvPr>
            <p:ph type="body" sz="quarter" idx="10"/>
          </p:nvPr>
        </p:nvSpPr>
        <p:spPr/>
        <p:txBody>
          <a:bodyPr>
            <a:normAutofit/>
          </a:bodyPr>
          <a:lstStyle/>
          <a:p>
            <a:r>
              <a:rPr lang="en-GB" dirty="0"/>
              <a:t>Aberdeen Grants Academy</a:t>
            </a:r>
          </a:p>
        </p:txBody>
      </p:sp>
    </p:spTree>
    <p:extLst>
      <p:ext uri="{BB962C8B-B14F-4D97-AF65-F5344CB8AC3E}">
        <p14:creationId xmlns:p14="http://schemas.microsoft.com/office/powerpoint/2010/main" val="1388925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1069677"/>
            <a:ext cx="11142000" cy="4752000"/>
          </a:xfrm>
        </p:spPr>
        <p:txBody>
          <a:bodyPr>
            <a:normAutofit/>
          </a:bodyPr>
          <a:lstStyle/>
          <a:p>
            <a:endParaRPr lang="en-US" dirty="0"/>
          </a:p>
          <a:p>
            <a:r>
              <a:rPr lang="en-US" sz="2400" b="1" dirty="0"/>
              <a:t>Try to be as specific as you can </a:t>
            </a:r>
            <a:r>
              <a:rPr lang="en-US" sz="2400" dirty="0"/>
              <a:t>regarding possible </a:t>
            </a:r>
            <a:r>
              <a:rPr lang="en-US" sz="2400" b="1" dirty="0"/>
              <a:t>beneficiaries or users </a:t>
            </a:r>
            <a:r>
              <a:rPr lang="en-US" sz="2400" dirty="0"/>
              <a:t>of your research.</a:t>
            </a:r>
          </a:p>
          <a:p>
            <a:r>
              <a:rPr lang="en-US" sz="2400" dirty="0"/>
              <a:t>Write about the </a:t>
            </a:r>
            <a:r>
              <a:rPr lang="en-US" sz="2400" b="1" dirty="0"/>
              <a:t>routes to impact you intend to use</a:t>
            </a:r>
            <a:r>
              <a:rPr lang="en-US" sz="2400" dirty="0"/>
              <a:t>, where appropriate show that you consider them to be a process of knowledge exchange</a:t>
            </a:r>
          </a:p>
          <a:p>
            <a:r>
              <a:rPr lang="en-US" sz="2400" dirty="0"/>
              <a:t>Make sure your planned </a:t>
            </a:r>
            <a:r>
              <a:rPr lang="en-US" sz="2400" b="1" dirty="0"/>
              <a:t>routes to impact are well-informed and developed for your relevant beneficiaries/audience.</a:t>
            </a:r>
          </a:p>
          <a:p>
            <a:r>
              <a:rPr lang="en-US" sz="2400" dirty="0"/>
              <a:t>Consider a </a:t>
            </a:r>
            <a:r>
              <a:rPr lang="en-US" sz="2400" b="1" dirty="0"/>
              <a:t>timescale for impact </a:t>
            </a:r>
            <a:r>
              <a:rPr lang="en-US" sz="2400" dirty="0"/>
              <a:t>(when you might undertake activities and who will be responsible for organising them)</a:t>
            </a:r>
          </a:p>
          <a:p>
            <a:r>
              <a:rPr lang="en-US" sz="2400" dirty="0"/>
              <a:t>Include the </a:t>
            </a:r>
            <a:r>
              <a:rPr lang="en-US" sz="2400" b="1" dirty="0"/>
              <a:t>costings for routes to impact</a:t>
            </a:r>
            <a:r>
              <a:rPr lang="en-US" sz="2400" dirty="0"/>
              <a:t>. If possible mention how you intend to monitor, evaluate and gather evidence of impact.</a:t>
            </a:r>
          </a:p>
          <a:p>
            <a:endParaRPr lang="en-US" dirty="0"/>
          </a:p>
          <a:p>
            <a:endParaRPr lang="en-GB" dirty="0"/>
          </a:p>
        </p:txBody>
      </p:sp>
      <p:grpSp>
        <p:nvGrpSpPr>
          <p:cNvPr id="6" name="Group 5"/>
          <p:cNvGrpSpPr/>
          <p:nvPr/>
        </p:nvGrpSpPr>
        <p:grpSpPr>
          <a:xfrm>
            <a:off x="6522348" y="6319838"/>
            <a:ext cx="6462712" cy="593297"/>
            <a:chOff x="3731419" y="5598417"/>
            <a:chExt cx="6462712" cy="593297"/>
          </a:xfrm>
        </p:grpSpPr>
        <p:grpSp>
          <p:nvGrpSpPr>
            <p:cNvPr id="7" name="Group 6"/>
            <p:cNvGrpSpPr/>
            <p:nvPr/>
          </p:nvGrpSpPr>
          <p:grpSpPr>
            <a:xfrm>
              <a:off x="6403143" y="5598417"/>
              <a:ext cx="3790988" cy="593297"/>
              <a:chOff x="562134" y="6094412"/>
              <a:chExt cx="3790988" cy="593297"/>
            </a:xfrm>
          </p:grpSpPr>
          <p:sp>
            <p:nvSpPr>
              <p:cNvPr id="9" name="TextBox 8"/>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8" name="TextBox 7"/>
            <p:cNvSpPr txBox="1"/>
            <p:nvPr/>
          </p:nvSpPr>
          <p:spPr>
            <a:xfrm>
              <a:off x="3731419" y="5679240"/>
              <a:ext cx="2640659" cy="400110"/>
            </a:xfrm>
            <a:prstGeom prst="rect">
              <a:avLst/>
            </a:prstGeom>
            <a:noFill/>
          </p:spPr>
          <p:txBody>
            <a:bodyPr wrap="none" rtlCol="0" anchor="ctr">
              <a:spAutoFit/>
            </a:bodyPr>
            <a:lstStyle/>
            <a:p>
              <a:pPr defTabSz="457200"/>
              <a:r>
                <a:rPr lang="en-GB" sz="2000" b="1">
                  <a:solidFill>
                    <a:prstClr val="black"/>
                  </a:solidFill>
                  <a:latin typeface="Arial" panose="020B0604020202020204" pitchFamily="34" charset="0"/>
                  <a:cs typeface="Arial" panose="020B0604020202020204" pitchFamily="34" charset="0"/>
                </a:rPr>
                <a:t>Follow us on Twitter</a:t>
              </a:r>
            </a:p>
          </p:txBody>
        </p:sp>
      </p:grpSp>
      <p:sp>
        <p:nvSpPr>
          <p:cNvPr id="11"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sp>
        <p:nvSpPr>
          <p:cNvPr id="4" name="Title 3"/>
          <p:cNvSpPr>
            <a:spLocks noGrp="1"/>
          </p:cNvSpPr>
          <p:nvPr>
            <p:ph type="title"/>
          </p:nvPr>
        </p:nvSpPr>
        <p:spPr/>
        <p:txBody>
          <a:bodyPr>
            <a:normAutofit/>
          </a:bodyPr>
          <a:lstStyle/>
          <a:p>
            <a:r>
              <a:rPr lang="en-GB" sz="3200" b="1" dirty="0" smtClean="0">
                <a:latin typeface="+mn-lt"/>
              </a:rPr>
              <a:t>Things to keep in mind</a:t>
            </a:r>
            <a:endParaRPr lang="en-GB" sz="3200" b="1" dirty="0">
              <a:latin typeface="+mn-lt"/>
            </a:endParaRPr>
          </a:p>
        </p:txBody>
      </p:sp>
    </p:spTree>
    <p:extLst>
      <p:ext uri="{BB962C8B-B14F-4D97-AF65-F5344CB8AC3E}">
        <p14:creationId xmlns:p14="http://schemas.microsoft.com/office/powerpoint/2010/main" val="2451628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44" y="273828"/>
            <a:ext cx="8531305" cy="648000"/>
          </a:xfrm>
        </p:spPr>
        <p:txBody>
          <a:bodyPr>
            <a:normAutofit fontScale="90000"/>
          </a:bodyPr>
          <a:lstStyle/>
          <a:p>
            <a:r>
              <a:rPr lang="en-GB" b="1" dirty="0"/>
              <a:t>Welcome – ResearchBite Realising impact</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16439" y="434619"/>
            <a:ext cx="1287060" cy="1052087"/>
          </a:xfrm>
        </p:spPr>
      </p:pic>
      <p:sp>
        <p:nvSpPr>
          <p:cNvPr id="18" name="Text Placeholder 3"/>
          <p:cNvSpPr>
            <a:spLocks noGrp="1"/>
          </p:cNvSpPr>
          <p:nvPr>
            <p:ph type="body" sz="quarter" idx="10"/>
          </p:nvPr>
        </p:nvSpPr>
        <p:spPr/>
        <p:txBody>
          <a:bodyPr>
            <a:normAutofit/>
          </a:bodyPr>
          <a:lstStyle/>
          <a:p>
            <a:r>
              <a:rPr lang="en-GB" dirty="0"/>
              <a:t>Aberdeen Grants Academy</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pPr defTabSz="457200"/>
              <a:r>
                <a:rPr lang="en-GB" sz="2000" b="1">
                  <a:solidFill>
                    <a:prstClr val="black"/>
                  </a:solidFill>
                  <a:latin typeface="Arial" panose="020B0604020202020204" pitchFamily="34" charset="0"/>
                  <a:cs typeface="Arial" panose="020B0604020202020204" pitchFamily="34" charset="0"/>
                </a:rPr>
                <a:t>Follow us on Twitter</a:t>
              </a:r>
            </a:p>
          </p:txBody>
        </p:sp>
      </p:grpSp>
      <p:sp>
        <p:nvSpPr>
          <p:cNvPr id="3" name="Rectangle 2">
            <a:extLst>
              <a:ext uri="{FF2B5EF4-FFF2-40B4-BE49-F238E27FC236}">
                <a16:creationId xmlns:a16="http://schemas.microsoft.com/office/drawing/2014/main" id="{ADCC54D4-D550-49A5-B2F4-BD96AAD92EAA}"/>
              </a:ext>
            </a:extLst>
          </p:cNvPr>
          <p:cNvSpPr/>
          <p:nvPr/>
        </p:nvSpPr>
        <p:spPr>
          <a:xfrm>
            <a:off x="357845" y="1567529"/>
            <a:ext cx="11228731" cy="3477875"/>
          </a:xfrm>
          <a:prstGeom prst="rect">
            <a:avLst/>
          </a:prstGeom>
        </p:spPr>
        <p:txBody>
          <a:bodyPr wrap="square">
            <a:spAutoFit/>
          </a:bodyPr>
          <a:lstStyle/>
          <a:p>
            <a:pPr defTabSz="457200"/>
            <a:endParaRPr lang="en-GB" sz="2800" dirty="0" smtClean="0">
              <a:solidFill>
                <a:srgbClr val="3B3838"/>
              </a:solidFill>
              <a:ea typeface="Calibri" panose="020F0502020204030204" pitchFamily="34" charset="0"/>
            </a:endParaRPr>
          </a:p>
          <a:p>
            <a:pPr marL="457200" indent="-457200" defTabSz="457200">
              <a:buFont typeface="Arial" panose="020B0604020202020204" pitchFamily="34" charset="0"/>
              <a:buChar char="•"/>
            </a:pPr>
            <a:r>
              <a:rPr lang="en-GB" sz="2400" dirty="0" smtClean="0">
                <a:solidFill>
                  <a:srgbClr val="3B3838"/>
                </a:solidFill>
                <a:ea typeface="Calibri" panose="020F0502020204030204" pitchFamily="34" charset="0"/>
              </a:rPr>
              <a:t>What is impact?</a:t>
            </a:r>
          </a:p>
          <a:p>
            <a:pPr marL="457200" indent="-457200" defTabSz="457200">
              <a:buFont typeface="Arial" panose="020B0604020202020204" pitchFamily="34" charset="0"/>
              <a:buChar char="•"/>
            </a:pPr>
            <a:endParaRPr lang="en-GB" sz="2400" dirty="0">
              <a:solidFill>
                <a:srgbClr val="3B3838"/>
              </a:solidFill>
              <a:ea typeface="Calibri" panose="020F0502020204030204" pitchFamily="34" charset="0"/>
            </a:endParaRPr>
          </a:p>
          <a:p>
            <a:pPr marL="457200" indent="-457200" defTabSz="457200">
              <a:buFont typeface="Arial" panose="020B0604020202020204" pitchFamily="34" charset="0"/>
              <a:buChar char="•"/>
            </a:pPr>
            <a:r>
              <a:rPr lang="en-GB" sz="2400" dirty="0" smtClean="0">
                <a:solidFill>
                  <a:srgbClr val="3B3838"/>
                </a:solidFill>
                <a:ea typeface="Calibri" panose="020F0502020204030204" pitchFamily="34" charset="0"/>
              </a:rPr>
              <a:t>Explore </a:t>
            </a:r>
            <a:r>
              <a:rPr lang="en-GB" sz="2400" dirty="0">
                <a:solidFill>
                  <a:srgbClr val="3B3838"/>
                </a:solidFill>
                <a:ea typeface="Calibri" panose="020F0502020204030204" pitchFamily="34" charset="0"/>
              </a:rPr>
              <a:t>how impact fits into the research </a:t>
            </a:r>
            <a:r>
              <a:rPr lang="en-GB" sz="2400" dirty="0" smtClean="0">
                <a:solidFill>
                  <a:srgbClr val="3B3838"/>
                </a:solidFill>
                <a:ea typeface="Calibri" panose="020F0502020204030204" pitchFamily="34" charset="0"/>
              </a:rPr>
              <a:t>cycle</a:t>
            </a:r>
          </a:p>
          <a:p>
            <a:pPr marL="457200" indent="-457200" defTabSz="457200">
              <a:buFont typeface="Arial" panose="020B0604020202020204" pitchFamily="34" charset="0"/>
              <a:buChar char="•"/>
            </a:pPr>
            <a:endParaRPr lang="en-GB" sz="2400" dirty="0">
              <a:solidFill>
                <a:srgbClr val="3B3838"/>
              </a:solidFill>
              <a:ea typeface="Calibri" panose="020F0502020204030204" pitchFamily="34" charset="0"/>
            </a:endParaRPr>
          </a:p>
          <a:p>
            <a:pPr marL="457200" indent="-457200" defTabSz="457200">
              <a:buFont typeface="Arial" panose="020B0604020202020204" pitchFamily="34" charset="0"/>
              <a:buChar char="•"/>
            </a:pPr>
            <a:r>
              <a:rPr lang="en-GB" sz="2400" dirty="0">
                <a:solidFill>
                  <a:srgbClr val="3B3838"/>
                </a:solidFill>
                <a:ea typeface="Calibri" panose="020F0502020204030204" pitchFamily="34" charset="0"/>
              </a:rPr>
              <a:t>Steps to building an impact </a:t>
            </a:r>
            <a:r>
              <a:rPr lang="en-GB" sz="2400" dirty="0" smtClean="0">
                <a:solidFill>
                  <a:srgbClr val="3B3838"/>
                </a:solidFill>
                <a:ea typeface="Calibri" panose="020F0502020204030204" pitchFamily="34" charset="0"/>
              </a:rPr>
              <a:t>plan: </a:t>
            </a:r>
            <a:r>
              <a:rPr lang="en-GB" sz="2400" dirty="0">
                <a:solidFill>
                  <a:srgbClr val="3B3838"/>
                </a:solidFill>
                <a:ea typeface="Calibri" panose="020F0502020204030204" pitchFamily="34" charset="0"/>
              </a:rPr>
              <a:t>best practice </a:t>
            </a:r>
            <a:r>
              <a:rPr lang="en-GB" sz="2400" dirty="0" smtClean="0">
                <a:solidFill>
                  <a:srgbClr val="3B3838"/>
                </a:solidFill>
                <a:ea typeface="Calibri" panose="020F0502020204030204" pitchFamily="34" charset="0"/>
              </a:rPr>
              <a:t>guide</a:t>
            </a:r>
          </a:p>
          <a:p>
            <a:pPr marL="457200" indent="-457200" defTabSz="457200">
              <a:buFont typeface="Arial" panose="020B0604020202020204" pitchFamily="34" charset="0"/>
              <a:buChar char="•"/>
            </a:pPr>
            <a:endParaRPr lang="en-GB" sz="2400" dirty="0">
              <a:solidFill>
                <a:srgbClr val="3B3838"/>
              </a:solidFill>
              <a:ea typeface="Calibri" panose="020F0502020204030204" pitchFamily="34" charset="0"/>
            </a:endParaRPr>
          </a:p>
          <a:p>
            <a:pPr marL="457200" indent="-457200" defTabSz="457200">
              <a:buFont typeface="Arial" panose="020B0604020202020204" pitchFamily="34" charset="0"/>
              <a:buChar char="•"/>
            </a:pPr>
            <a:r>
              <a:rPr lang="en-GB" sz="2400" dirty="0">
                <a:solidFill>
                  <a:srgbClr val="3B3838"/>
                </a:solidFill>
                <a:ea typeface="Calibri" panose="020F0502020204030204" pitchFamily="34" charset="0"/>
              </a:rPr>
              <a:t>A demonstration of tools available to help you plan your first steps towards creating an </a:t>
            </a:r>
            <a:r>
              <a:rPr lang="en-GB" sz="2400" dirty="0" smtClean="0">
                <a:solidFill>
                  <a:srgbClr val="3B3838"/>
                </a:solidFill>
                <a:ea typeface="Calibri" panose="020F0502020204030204" pitchFamily="34" charset="0"/>
              </a:rPr>
              <a:t>impact</a:t>
            </a:r>
            <a:endParaRPr lang="en-GB" sz="1400" dirty="0">
              <a:solidFill>
                <a:prstClr val="black"/>
              </a:solidFill>
              <a:ea typeface="Calibri" panose="020F0502020204030204" pitchFamily="34" charset="0"/>
            </a:endParaRPr>
          </a:p>
        </p:txBody>
      </p:sp>
    </p:spTree>
    <p:extLst>
      <p:ext uri="{BB962C8B-B14F-4D97-AF65-F5344CB8AC3E}">
        <p14:creationId xmlns:p14="http://schemas.microsoft.com/office/powerpoint/2010/main" val="4103032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 y="153665"/>
            <a:ext cx="8665945" cy="648000"/>
          </a:xfrm>
        </p:spPr>
        <p:txBody>
          <a:bodyPr>
            <a:normAutofit/>
          </a:bodyPr>
          <a:lstStyle/>
          <a:p>
            <a:pPr>
              <a:spcAft>
                <a:spcPts val="1200"/>
              </a:spcAft>
            </a:pPr>
            <a:r>
              <a:rPr lang="en-GB" sz="3200" b="1" dirty="0" smtClean="0">
                <a:latin typeface="+mn-lt"/>
                <a:ea typeface="Calibri" panose="020F0502020204030204" pitchFamily="34" charset="0"/>
                <a:cs typeface="Arial" panose="020B0604020202020204" pitchFamily="34" charset="0"/>
              </a:rPr>
              <a:t>Planning </a:t>
            </a:r>
            <a:r>
              <a:rPr lang="en-GB" sz="3200" b="1" i="1" dirty="0" smtClean="0">
                <a:latin typeface="+mn-lt"/>
                <a:ea typeface="Calibri" panose="020F0502020204030204" pitchFamily="34" charset="0"/>
                <a:cs typeface="Arial" panose="020B0604020202020204" pitchFamily="34" charset="0"/>
              </a:rPr>
              <a:t>your</a:t>
            </a:r>
            <a:r>
              <a:rPr lang="en-GB" sz="3200" b="1" dirty="0" smtClean="0">
                <a:latin typeface="+mn-lt"/>
                <a:ea typeface="Calibri" panose="020F0502020204030204" pitchFamily="34" charset="0"/>
                <a:cs typeface="Arial" panose="020B0604020202020204" pitchFamily="34" charset="0"/>
              </a:rPr>
              <a:t> route to impact</a:t>
            </a:r>
            <a:endParaRPr lang="en-GB" sz="3200" b="1" dirty="0">
              <a:latin typeface="+mn-lt"/>
              <a:ea typeface="Calibri" panose="020F0502020204030204" pitchFamily="34" charset="0"/>
              <a:cs typeface="Arial" panose="020B0604020202020204" pitchFamily="34" charset="0"/>
            </a:endParaRPr>
          </a:p>
        </p:txBody>
      </p:sp>
      <p:grpSp>
        <p:nvGrpSpPr>
          <p:cNvPr id="7" name="Group 6"/>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pPr defTabSz="457200"/>
              <a:r>
                <a:rPr lang="en-GB" sz="2000" b="1">
                  <a:solidFill>
                    <a:prstClr val="black"/>
                  </a:solidFill>
                  <a:latin typeface="Arial" panose="020B0604020202020204" pitchFamily="34" charset="0"/>
                  <a:cs typeface="Arial" panose="020B0604020202020204" pitchFamily="34" charset="0"/>
                </a:rPr>
                <a:t>Follow us on Twitter</a:t>
              </a:r>
            </a:p>
          </p:txBody>
        </p:sp>
      </p:grpSp>
      <p:sp>
        <p:nvSpPr>
          <p:cNvPr id="13"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pic>
        <p:nvPicPr>
          <p:cNvPr id="18" name="Picture 17"/>
          <p:cNvPicPr>
            <a:picLocks noChangeAspect="1"/>
          </p:cNvPicPr>
          <p:nvPr/>
        </p:nvPicPr>
        <p:blipFill rotWithShape="1">
          <a:blip r:embed="rId3"/>
          <a:srcRect l="12620" t="24204" r="68178" b="40352"/>
          <a:stretch/>
        </p:blipFill>
        <p:spPr>
          <a:xfrm>
            <a:off x="724507" y="1159449"/>
            <a:ext cx="8150476" cy="4616029"/>
          </a:xfrm>
          <a:prstGeom prst="rect">
            <a:avLst/>
          </a:prstGeom>
        </p:spPr>
      </p:pic>
      <p:sp>
        <p:nvSpPr>
          <p:cNvPr id="19" name="TextBox 18"/>
          <p:cNvSpPr txBox="1"/>
          <p:nvPr/>
        </p:nvSpPr>
        <p:spPr>
          <a:xfrm>
            <a:off x="8650539" y="5855068"/>
            <a:ext cx="2776255" cy="338554"/>
          </a:xfrm>
          <a:prstGeom prst="rect">
            <a:avLst/>
          </a:prstGeom>
          <a:noFill/>
        </p:spPr>
        <p:txBody>
          <a:bodyPr wrap="square" rtlCol="0">
            <a:spAutoFit/>
          </a:bodyPr>
          <a:lstStyle/>
          <a:p>
            <a:r>
              <a:rPr lang="en-GB" sz="1600" dirty="0" smtClean="0"/>
              <a:t>Source: The Travel Foundation</a:t>
            </a:r>
            <a:endParaRPr lang="en-GB" sz="1600" dirty="0"/>
          </a:p>
        </p:txBody>
      </p:sp>
      <p:sp>
        <p:nvSpPr>
          <p:cNvPr id="20" name="TextBox 19"/>
          <p:cNvSpPr txBox="1"/>
          <p:nvPr/>
        </p:nvSpPr>
        <p:spPr>
          <a:xfrm>
            <a:off x="1477502" y="5015399"/>
            <a:ext cx="1447768" cy="600164"/>
          </a:xfrm>
          <a:prstGeom prst="rect">
            <a:avLst/>
          </a:prstGeom>
          <a:solidFill>
            <a:srgbClr val="BBDB92"/>
          </a:solidFill>
        </p:spPr>
        <p:txBody>
          <a:bodyPr wrap="square" rtlCol="0">
            <a:spAutoFit/>
          </a:bodyPr>
          <a:lstStyle/>
          <a:p>
            <a:r>
              <a:rPr lang="en-GB" sz="1100" dirty="0" smtClean="0">
                <a:solidFill>
                  <a:schemeClr val="bg1"/>
                </a:solidFill>
                <a:latin typeface="Arial" panose="020B0604020202020204" pitchFamily="34" charset="0"/>
                <a:cs typeface="Arial" panose="020B0604020202020204" pitchFamily="34" charset="0"/>
              </a:rPr>
              <a:t>What resources are you requesting for your proposal?</a:t>
            </a:r>
            <a:endParaRPr lang="en-GB" sz="1100"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2925270" y="4188255"/>
            <a:ext cx="866664" cy="1107996"/>
          </a:xfrm>
          <a:prstGeom prst="rect">
            <a:avLst/>
          </a:prstGeom>
          <a:solidFill>
            <a:srgbClr val="BBDB92"/>
          </a:solidFill>
        </p:spPr>
        <p:txBody>
          <a:bodyPr wrap="square" rtlCol="0">
            <a:spAutoFit/>
          </a:bodyPr>
          <a:lstStyle/>
          <a:p>
            <a:r>
              <a:rPr lang="en-GB" sz="1100" dirty="0" smtClean="0">
                <a:solidFill>
                  <a:schemeClr val="bg1"/>
                </a:solidFill>
                <a:latin typeface="Arial" panose="020B0604020202020204" pitchFamily="34" charset="0"/>
                <a:cs typeface="Arial" panose="020B0604020202020204" pitchFamily="34" charset="0"/>
              </a:rPr>
              <a:t>What research activities do you plan to carry out? </a:t>
            </a:r>
            <a:endParaRPr lang="en-GB" sz="11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4210447" y="3774971"/>
            <a:ext cx="1468331" cy="1277273"/>
          </a:xfrm>
          <a:prstGeom prst="rect">
            <a:avLst/>
          </a:prstGeom>
          <a:solidFill>
            <a:srgbClr val="7ACED8"/>
          </a:solidFill>
        </p:spPr>
        <p:txBody>
          <a:bodyPr wrap="square" rtlCol="0">
            <a:spAutoFit/>
          </a:bodyPr>
          <a:lstStyle/>
          <a:p>
            <a:r>
              <a:rPr lang="en-GB" sz="1100" dirty="0" smtClean="0">
                <a:solidFill>
                  <a:schemeClr val="bg1"/>
                </a:solidFill>
                <a:latin typeface="Arial" panose="020B0604020202020204" pitchFamily="34" charset="0"/>
                <a:cs typeface="Arial" panose="020B0604020202020204" pitchFamily="34" charset="0"/>
              </a:rPr>
              <a:t>What has happened as a result of your research? (NB: Often a pre-defined measurement of a change resulting from research input)</a:t>
            </a:r>
            <a:endParaRPr lang="en-GB" sz="11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5825029" y="3835761"/>
            <a:ext cx="1232476" cy="1277273"/>
          </a:xfrm>
          <a:prstGeom prst="rect">
            <a:avLst/>
          </a:prstGeom>
          <a:solidFill>
            <a:srgbClr val="7ACED8"/>
          </a:solidFill>
        </p:spPr>
        <p:txBody>
          <a:bodyPr wrap="square" rtlCol="0">
            <a:spAutoFit/>
          </a:bodyPr>
          <a:lstStyle/>
          <a:p>
            <a:r>
              <a:rPr lang="en-GB" sz="1100" dirty="0" smtClean="0">
                <a:solidFill>
                  <a:schemeClr val="bg1"/>
                </a:solidFill>
                <a:latin typeface="Arial" panose="020B0604020202020204" pitchFamily="34" charset="0"/>
                <a:cs typeface="Arial" panose="020B0604020202020204" pitchFamily="34" charset="0"/>
              </a:rPr>
              <a:t>What are the broader, substantive or long-term changes brought about by your research? </a:t>
            </a:r>
            <a:endParaRPr lang="en-GB" sz="110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7350005" y="4305120"/>
            <a:ext cx="1300533" cy="938719"/>
          </a:xfrm>
          <a:prstGeom prst="rect">
            <a:avLst/>
          </a:prstGeom>
          <a:solidFill>
            <a:srgbClr val="7ACED8"/>
          </a:solidFill>
        </p:spPr>
        <p:txBody>
          <a:bodyPr wrap="square" rtlCol="0">
            <a:spAutoFit/>
          </a:bodyPr>
          <a:lstStyle/>
          <a:p>
            <a:r>
              <a:rPr lang="en-GB" sz="1100" dirty="0" smtClean="0">
                <a:solidFill>
                  <a:schemeClr val="bg1"/>
                </a:solidFill>
                <a:latin typeface="Arial" panose="020B0604020202020204" pitchFamily="34" charset="0"/>
                <a:cs typeface="Arial" panose="020B0604020202020204" pitchFamily="34" charset="0"/>
              </a:rPr>
              <a:t>Quantify/ qualify impact to assess value of research – raise profile &amp; inform reporting</a:t>
            </a:r>
            <a:endParaRPr lang="en-GB" sz="11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1039091" y="1263535"/>
            <a:ext cx="2310938" cy="681643"/>
          </a:xfrm>
          <a:prstGeom prst="rect">
            <a:avLst/>
          </a:prstGeom>
          <a:solidFill>
            <a:srgbClr val="BBDB92"/>
          </a:solidFill>
        </p:spPr>
        <p:txBody>
          <a:bodyPr wrap="square" rtlCol="0">
            <a:spAutoFit/>
          </a:bodyPr>
          <a:lstStyle/>
          <a:p>
            <a:endParaRPr lang="en-GB" dirty="0"/>
          </a:p>
        </p:txBody>
      </p:sp>
      <p:sp>
        <p:nvSpPr>
          <p:cNvPr id="28" name="TextBox 27"/>
          <p:cNvSpPr txBox="1"/>
          <p:nvPr/>
        </p:nvSpPr>
        <p:spPr>
          <a:xfrm>
            <a:off x="905933" y="1329267"/>
            <a:ext cx="2302934" cy="369332"/>
          </a:xfrm>
          <a:prstGeom prst="rect">
            <a:avLst/>
          </a:prstGeom>
          <a:noFill/>
        </p:spPr>
        <p:txBody>
          <a:bodyPr wrap="square" rtlCol="0">
            <a:spAutoFit/>
          </a:bodyPr>
          <a:lstStyle/>
          <a:p>
            <a:r>
              <a:rPr lang="en-GB" b="1" dirty="0" smtClean="0"/>
              <a:t>Project activities</a:t>
            </a:r>
            <a:endParaRPr lang="en-GB" b="1" dirty="0"/>
          </a:p>
        </p:txBody>
      </p:sp>
      <p:sp>
        <p:nvSpPr>
          <p:cNvPr id="29" name="TextBox 28"/>
          <p:cNvSpPr txBox="1"/>
          <p:nvPr/>
        </p:nvSpPr>
        <p:spPr>
          <a:xfrm>
            <a:off x="3989799" y="1329267"/>
            <a:ext cx="3890665" cy="369332"/>
          </a:xfrm>
          <a:prstGeom prst="rect">
            <a:avLst/>
          </a:prstGeom>
          <a:noFill/>
        </p:spPr>
        <p:txBody>
          <a:bodyPr wrap="square" rtlCol="0">
            <a:spAutoFit/>
          </a:bodyPr>
          <a:lstStyle/>
          <a:p>
            <a:r>
              <a:rPr lang="en-GB" b="1" dirty="0" smtClean="0"/>
              <a:t>Effects caused by the project</a:t>
            </a:r>
            <a:endParaRPr lang="en-GB" b="1" dirty="0"/>
          </a:p>
        </p:txBody>
      </p:sp>
    </p:spTree>
    <p:extLst>
      <p:ext uri="{BB962C8B-B14F-4D97-AF65-F5344CB8AC3E}">
        <p14:creationId xmlns:p14="http://schemas.microsoft.com/office/powerpoint/2010/main" val="86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mn-lt"/>
              </a:rPr>
              <a:t>How to build impact into your research proposal</a:t>
            </a:r>
            <a:endParaRPr lang="en-GB" sz="3200" b="1" dirty="0">
              <a:latin typeface="+mn-lt"/>
            </a:endParaRPr>
          </a:p>
        </p:txBody>
      </p:sp>
      <p:sp>
        <p:nvSpPr>
          <p:cNvPr id="3" name="Content Placeholder 2"/>
          <p:cNvSpPr>
            <a:spLocks noGrp="1"/>
          </p:cNvSpPr>
          <p:nvPr>
            <p:ph idx="1"/>
          </p:nvPr>
        </p:nvSpPr>
        <p:spPr>
          <a:xfrm>
            <a:off x="500063" y="1136880"/>
            <a:ext cx="7756833" cy="4752000"/>
          </a:xfrm>
        </p:spPr>
        <p:txBody>
          <a:bodyPr>
            <a:normAutofit fontScale="92500" lnSpcReduction="10000"/>
          </a:bodyPr>
          <a:lstStyle/>
          <a:p>
            <a:r>
              <a:rPr lang="en-GB" sz="1800" dirty="0" smtClean="0"/>
              <a:t>Define your ‘</a:t>
            </a:r>
            <a:r>
              <a:rPr lang="en-GB" sz="1800" b="1" dirty="0" smtClean="0"/>
              <a:t>problem statement</a:t>
            </a:r>
            <a:r>
              <a:rPr lang="en-GB" sz="1800" dirty="0" smtClean="0"/>
              <a:t>’</a:t>
            </a:r>
          </a:p>
          <a:p>
            <a:r>
              <a:rPr lang="en-GB" sz="1800" dirty="0" smtClean="0"/>
              <a:t>What part of the problem do you want to tackle? </a:t>
            </a:r>
          </a:p>
          <a:p>
            <a:r>
              <a:rPr lang="en-GB" sz="1800" dirty="0" smtClean="0"/>
              <a:t>Think about who or what is affected</a:t>
            </a:r>
          </a:p>
          <a:p>
            <a:r>
              <a:rPr lang="en-GB" sz="1800" dirty="0" smtClean="0"/>
              <a:t>What are the (known) consequences  of the problem?</a:t>
            </a:r>
          </a:p>
          <a:p>
            <a:pPr marL="0" indent="0">
              <a:buNone/>
            </a:pPr>
            <a:r>
              <a:rPr lang="en-GB" sz="1800" b="1" dirty="0" smtClean="0"/>
              <a:t>…</a:t>
            </a:r>
          </a:p>
          <a:p>
            <a:pPr marL="0" indent="0">
              <a:buNone/>
            </a:pPr>
            <a:r>
              <a:rPr lang="en-GB" sz="1800" dirty="0" smtClean="0">
                <a:sym typeface="Wingdings" panose="05000000000000000000" pitchFamily="2" charset="2"/>
              </a:rPr>
              <a:t>  </a:t>
            </a:r>
            <a:r>
              <a:rPr lang="en-GB" sz="1800" dirty="0" smtClean="0"/>
              <a:t>What are the (known) causes of the problem?</a:t>
            </a:r>
          </a:p>
          <a:p>
            <a:pPr>
              <a:buFont typeface="Wingdings" panose="05000000000000000000" pitchFamily="2" charset="2"/>
              <a:buChar char=""/>
            </a:pPr>
            <a:r>
              <a:rPr lang="en-GB" sz="1800" dirty="0" smtClean="0"/>
              <a:t>Focus on specific cases to draw out examples of those affected</a:t>
            </a:r>
          </a:p>
          <a:p>
            <a:pPr>
              <a:buFont typeface="Wingdings" panose="05000000000000000000" pitchFamily="2" charset="2"/>
              <a:buChar char=""/>
            </a:pPr>
            <a:r>
              <a:rPr lang="en-GB" sz="1800" dirty="0" smtClean="0"/>
              <a:t>Think about organisations or groups or communities affected</a:t>
            </a:r>
          </a:p>
          <a:p>
            <a:pPr>
              <a:buFont typeface="Wingdings" panose="05000000000000000000" pitchFamily="2" charset="2"/>
              <a:buChar char=""/>
            </a:pPr>
            <a:r>
              <a:rPr lang="en-GB" sz="1800" dirty="0" smtClean="0"/>
              <a:t>Relate these to infrastructure systems – policies, rules and regulations or public opinion </a:t>
            </a:r>
          </a:p>
          <a:p>
            <a:pPr marL="0" indent="0">
              <a:buNone/>
            </a:pPr>
            <a:r>
              <a:rPr lang="en-GB" sz="1800" dirty="0" smtClean="0"/>
              <a:t>…</a:t>
            </a:r>
          </a:p>
          <a:p>
            <a:r>
              <a:rPr lang="en-GB" sz="1800" dirty="0" smtClean="0"/>
              <a:t>Identify the barriers to change and opportunities to overcome these barriers</a:t>
            </a:r>
          </a:p>
          <a:p>
            <a:r>
              <a:rPr lang="en-GB" sz="1800" dirty="0" smtClean="0"/>
              <a:t>Who are the relevant groups/organisations/individuals working to tackle the issue?</a:t>
            </a:r>
          </a:p>
          <a:p>
            <a:r>
              <a:rPr lang="en-GB" sz="1800" dirty="0" smtClean="0"/>
              <a:t>Where are the gaps in current knowledge or capabilities? </a:t>
            </a:r>
            <a:endParaRPr lang="en-GB" sz="1800" dirty="0"/>
          </a:p>
          <a:p>
            <a:endParaRPr lang="en-GB" sz="1800"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pic>
        <p:nvPicPr>
          <p:cNvPr id="9" name="Picture 8"/>
          <p:cNvPicPr>
            <a:picLocks noChangeAspect="1"/>
          </p:cNvPicPr>
          <p:nvPr/>
        </p:nvPicPr>
        <p:blipFill>
          <a:blip r:embed="rId2"/>
          <a:stretch>
            <a:fillRect/>
          </a:stretch>
        </p:blipFill>
        <p:spPr>
          <a:xfrm>
            <a:off x="8297568" y="1338158"/>
            <a:ext cx="3344832" cy="2006899"/>
          </a:xfrm>
          <a:prstGeom prst="rect">
            <a:avLst/>
          </a:prstGeom>
        </p:spPr>
      </p:pic>
    </p:spTree>
    <p:extLst>
      <p:ext uri="{BB962C8B-B14F-4D97-AF65-F5344CB8AC3E}">
        <p14:creationId xmlns:p14="http://schemas.microsoft.com/office/powerpoint/2010/main" val="2263199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175" y="259200"/>
            <a:ext cx="8531305" cy="648000"/>
          </a:xfrm>
        </p:spPr>
        <p:txBody>
          <a:bodyPr>
            <a:normAutofit/>
          </a:bodyPr>
          <a:lstStyle/>
          <a:p>
            <a:r>
              <a:rPr lang="en-GB" sz="3200" b="1" dirty="0" smtClean="0">
                <a:latin typeface="+mn-lt"/>
              </a:rPr>
              <a:t>Understand your target groups</a:t>
            </a:r>
            <a:endParaRPr lang="en-GB" sz="3200" b="1" dirty="0">
              <a:latin typeface="+mn-lt"/>
            </a:endParaRPr>
          </a:p>
        </p:txBody>
      </p:sp>
      <p:sp>
        <p:nvSpPr>
          <p:cNvPr id="3" name="Content Placeholder 2"/>
          <p:cNvSpPr>
            <a:spLocks noGrp="1"/>
          </p:cNvSpPr>
          <p:nvPr>
            <p:ph idx="1"/>
          </p:nvPr>
        </p:nvSpPr>
        <p:spPr>
          <a:xfrm>
            <a:off x="500063" y="2106000"/>
            <a:ext cx="11142000" cy="4752000"/>
          </a:xfrm>
        </p:spPr>
        <p:txBody>
          <a:bodyPr>
            <a:normAutofit/>
          </a:bodyPr>
          <a:lstStyle/>
          <a:p>
            <a:r>
              <a:rPr lang="en-GB" sz="1800" dirty="0" smtClean="0"/>
              <a:t>Who are the groups you can help or influence your research or those who can inform your research?</a:t>
            </a:r>
          </a:p>
          <a:p>
            <a:pPr marL="0" indent="0">
              <a:buNone/>
            </a:pPr>
            <a:endParaRPr lang="en-GB" sz="1800" dirty="0" smtClean="0"/>
          </a:p>
          <a:p>
            <a:r>
              <a:rPr lang="en-GB" sz="1800" dirty="0" smtClean="0"/>
              <a:t>It’s important to identify, prioritise and understand your target groups (stakeholders or beneficiaries)</a:t>
            </a:r>
          </a:p>
          <a:p>
            <a:endParaRPr lang="en-GB" sz="1800" b="1" dirty="0" smtClean="0"/>
          </a:p>
          <a:p>
            <a:r>
              <a:rPr lang="en-GB" sz="1800" dirty="0" smtClean="0"/>
              <a:t>Early communication with stakeholders can improve the quality of your project </a:t>
            </a:r>
          </a:p>
          <a:p>
            <a:endParaRPr lang="en-GB" sz="1800" dirty="0" smtClean="0"/>
          </a:p>
          <a:p>
            <a:r>
              <a:rPr lang="en-GB" sz="1800" dirty="0" smtClean="0"/>
              <a:t>Build understanding – grasp the scale of the problem and effects your research may have on your target groups</a:t>
            </a:r>
          </a:p>
          <a:p>
            <a:endParaRPr lang="en-GB" sz="1800" dirty="0" smtClean="0"/>
          </a:p>
          <a:p>
            <a:r>
              <a:rPr lang="en-GB" sz="1800" dirty="0" smtClean="0"/>
              <a:t>Anticipate and predict the action of key target groups – this gives you ability to put in place alternative plans</a:t>
            </a:r>
          </a:p>
          <a:p>
            <a:endParaRPr lang="en-GB" sz="1800" b="1" dirty="0" smtClean="0"/>
          </a:p>
          <a:p>
            <a:endParaRPr lang="en-GB" sz="1800" dirty="0" smtClean="0"/>
          </a:p>
          <a:p>
            <a:endParaRPr lang="en-GB" sz="1800" dirty="0" smtClean="0"/>
          </a:p>
          <a:p>
            <a:pPr marL="0" indent="0">
              <a:buNone/>
            </a:pPr>
            <a:endParaRPr lang="en-GB" sz="1800" dirty="0" smtClean="0"/>
          </a:p>
        </p:txBody>
      </p:sp>
      <p:sp>
        <p:nvSpPr>
          <p:cNvPr id="4" name="Text Placeholder 3"/>
          <p:cNvSpPr>
            <a:spLocks noGrp="1"/>
          </p:cNvSpPr>
          <p:nvPr>
            <p:ph type="body" sz="quarter" idx="10"/>
          </p:nvPr>
        </p:nvSpPr>
        <p:spPr/>
        <p:txBody>
          <a:bodyPr/>
          <a:lstStyle/>
          <a:p>
            <a:endParaRPr lang="en-GB" dirty="0"/>
          </a:p>
        </p:txBody>
      </p:sp>
      <p:sp>
        <p:nvSpPr>
          <p:cNvPr id="5" name="Text Placeholder 4"/>
          <p:cNvSpPr>
            <a:spLocks noGrp="1"/>
          </p:cNvSpPr>
          <p:nvPr>
            <p:ph type="body" sz="quarter" idx="11"/>
          </p:nvPr>
        </p:nvSpPr>
        <p:spPr/>
        <p:txBody>
          <a:bodyPr/>
          <a:lstStyle/>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005" y="259200"/>
            <a:ext cx="1446743" cy="1194881"/>
          </a:xfrm>
          <a:prstGeom prst="rect">
            <a:avLst/>
          </a:prstGeom>
        </p:spPr>
      </p:pic>
    </p:spTree>
    <p:extLst>
      <p:ext uri="{BB962C8B-B14F-4D97-AF65-F5344CB8AC3E}">
        <p14:creationId xmlns:p14="http://schemas.microsoft.com/office/powerpoint/2010/main" val="655536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mn-lt"/>
              </a:rPr>
              <a:t>Define and map your outcomes </a:t>
            </a:r>
            <a:endParaRPr lang="en-GB" sz="3200" b="1" dirty="0">
              <a:latin typeface="+mn-lt"/>
            </a:endParaRPr>
          </a:p>
        </p:txBody>
      </p:sp>
      <p:sp>
        <p:nvSpPr>
          <p:cNvPr id="3" name="Content Placeholder 2"/>
          <p:cNvSpPr>
            <a:spLocks noGrp="1"/>
          </p:cNvSpPr>
          <p:nvPr>
            <p:ph idx="1"/>
          </p:nvPr>
        </p:nvSpPr>
        <p:spPr>
          <a:xfrm>
            <a:off x="248104" y="976643"/>
            <a:ext cx="3930621" cy="2636875"/>
          </a:xfrm>
        </p:spPr>
        <p:txBody>
          <a:bodyPr>
            <a:normAutofit/>
          </a:bodyPr>
          <a:lstStyle/>
          <a:p>
            <a:pPr marL="0" indent="0">
              <a:buNone/>
            </a:pPr>
            <a:endParaRPr lang="en-GB" sz="2000" dirty="0"/>
          </a:p>
          <a:p>
            <a:pPr>
              <a:buFont typeface="Wingdings" panose="05000000000000000000" pitchFamily="2" charset="2"/>
              <a:buChar char=""/>
            </a:pPr>
            <a:r>
              <a:rPr lang="en-GB" sz="2000" dirty="0" smtClean="0"/>
              <a:t>Act as helpful internal indicators; used to determine whether a project is on course</a:t>
            </a:r>
          </a:p>
          <a:p>
            <a:pPr>
              <a:buFont typeface="Wingdings" panose="05000000000000000000" pitchFamily="2" charset="2"/>
              <a:buChar char=""/>
            </a:pPr>
            <a:endParaRPr lang="en-GB" sz="2000" dirty="0"/>
          </a:p>
          <a:p>
            <a:pPr>
              <a:buFont typeface="Wingdings" panose="05000000000000000000" pitchFamily="2" charset="2"/>
              <a:buChar char=""/>
            </a:pPr>
            <a:r>
              <a:rPr lang="en-GB" sz="2000" dirty="0" smtClean="0"/>
              <a:t>Establish a baseline – compare before v after</a:t>
            </a:r>
          </a:p>
          <a:p>
            <a:pPr>
              <a:buFont typeface="Wingdings" panose="05000000000000000000" pitchFamily="2" charset="2"/>
              <a:buChar char=""/>
            </a:pPr>
            <a:endParaRPr lang="en-GB" sz="2000" dirty="0"/>
          </a:p>
          <a:p>
            <a:endParaRPr lang="en-GB" sz="2000"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7" name="Rectangle 6"/>
          <p:cNvSpPr/>
          <p:nvPr/>
        </p:nvSpPr>
        <p:spPr>
          <a:xfrm>
            <a:off x="386302" y="5413086"/>
            <a:ext cx="1787389" cy="738664"/>
          </a:xfrm>
          <a:prstGeom prst="rect">
            <a:avLst/>
          </a:prstGeom>
        </p:spPr>
        <p:txBody>
          <a:bodyPr wrap="square">
            <a:spAutoFit/>
          </a:bodyPr>
          <a:lstStyle/>
          <a:p>
            <a:r>
              <a:rPr lang="en-GB" sz="1400" dirty="0" smtClean="0">
                <a:solidFill>
                  <a:srgbClr val="000000"/>
                </a:solidFill>
              </a:rPr>
              <a:t>Children and Malaria in India – can bed nets intervene?</a:t>
            </a:r>
            <a:endParaRPr lang="en-GB" sz="1400" dirty="0"/>
          </a:p>
        </p:txBody>
      </p:sp>
      <p:sp>
        <p:nvSpPr>
          <p:cNvPr id="8" name="Rectangle 7"/>
          <p:cNvSpPr/>
          <p:nvPr/>
        </p:nvSpPr>
        <p:spPr>
          <a:xfrm>
            <a:off x="5200507" y="5510628"/>
            <a:ext cx="2094237" cy="523220"/>
          </a:xfrm>
          <a:prstGeom prst="rect">
            <a:avLst/>
          </a:prstGeom>
        </p:spPr>
        <p:txBody>
          <a:bodyPr wrap="square">
            <a:spAutoFit/>
          </a:bodyPr>
          <a:lstStyle/>
          <a:p>
            <a:r>
              <a:rPr lang="en-GB" sz="1400" dirty="0">
                <a:solidFill>
                  <a:srgbClr val="000000"/>
                </a:solidFill>
              </a:rPr>
              <a:t>Supplied 2,000 bed nets to families in rural India</a:t>
            </a:r>
            <a:endParaRPr lang="en-GB" sz="1400" dirty="0"/>
          </a:p>
        </p:txBody>
      </p:sp>
      <p:sp>
        <p:nvSpPr>
          <p:cNvPr id="9" name="Rectangle 8"/>
          <p:cNvSpPr/>
          <p:nvPr/>
        </p:nvSpPr>
        <p:spPr>
          <a:xfrm>
            <a:off x="8175880" y="5318641"/>
            <a:ext cx="2992901" cy="738664"/>
          </a:xfrm>
          <a:prstGeom prst="rect">
            <a:avLst/>
          </a:prstGeom>
        </p:spPr>
        <p:txBody>
          <a:bodyPr wrap="square">
            <a:spAutoFit/>
          </a:bodyPr>
          <a:lstStyle/>
          <a:p>
            <a:r>
              <a:rPr lang="en-GB" sz="1400" dirty="0">
                <a:solidFill>
                  <a:srgbClr val="000000"/>
                </a:solidFill>
              </a:rPr>
              <a:t>Lowered Malaria outbreaks, increasing life expectancy and quality of life for affected children</a:t>
            </a:r>
            <a:endParaRPr lang="en-GB" sz="1400" dirty="0"/>
          </a:p>
        </p:txBody>
      </p:sp>
      <p:sp>
        <p:nvSpPr>
          <p:cNvPr id="11" name="Right Arrow 10"/>
          <p:cNvSpPr/>
          <p:nvPr/>
        </p:nvSpPr>
        <p:spPr>
          <a:xfrm>
            <a:off x="2136047" y="5593727"/>
            <a:ext cx="645187" cy="188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7373394" y="5593528"/>
            <a:ext cx="645187" cy="188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279997" y="5052197"/>
            <a:ext cx="727126" cy="307777"/>
          </a:xfrm>
          <a:prstGeom prst="rect">
            <a:avLst/>
          </a:prstGeom>
          <a:noFill/>
        </p:spPr>
        <p:txBody>
          <a:bodyPr wrap="square" rtlCol="0">
            <a:spAutoFit/>
          </a:bodyPr>
          <a:lstStyle/>
          <a:p>
            <a:r>
              <a:rPr lang="en-GB" sz="1400" b="1" dirty="0" smtClean="0"/>
              <a:t>Project</a:t>
            </a:r>
            <a:endParaRPr lang="en-GB" sz="1400" b="1" dirty="0"/>
          </a:p>
        </p:txBody>
      </p:sp>
      <p:sp>
        <p:nvSpPr>
          <p:cNvPr id="14" name="TextBox 13"/>
          <p:cNvSpPr txBox="1"/>
          <p:nvPr/>
        </p:nvSpPr>
        <p:spPr>
          <a:xfrm>
            <a:off x="3106142" y="5058285"/>
            <a:ext cx="727126" cy="307777"/>
          </a:xfrm>
          <a:prstGeom prst="rect">
            <a:avLst/>
          </a:prstGeom>
          <a:noFill/>
        </p:spPr>
        <p:txBody>
          <a:bodyPr wrap="square" rtlCol="0">
            <a:spAutoFit/>
          </a:bodyPr>
          <a:lstStyle/>
          <a:p>
            <a:r>
              <a:rPr lang="en-GB" sz="1400" b="1" dirty="0" smtClean="0"/>
              <a:t>Output</a:t>
            </a:r>
            <a:endParaRPr lang="en-GB" sz="1400" b="1" dirty="0"/>
          </a:p>
        </p:txBody>
      </p:sp>
      <p:sp>
        <p:nvSpPr>
          <p:cNvPr id="15" name="TextBox 14"/>
          <p:cNvSpPr txBox="1"/>
          <p:nvPr/>
        </p:nvSpPr>
        <p:spPr>
          <a:xfrm>
            <a:off x="8672456" y="5026535"/>
            <a:ext cx="2221362" cy="307777"/>
          </a:xfrm>
          <a:prstGeom prst="rect">
            <a:avLst/>
          </a:prstGeom>
          <a:noFill/>
        </p:spPr>
        <p:txBody>
          <a:bodyPr wrap="square" rtlCol="0">
            <a:spAutoFit/>
          </a:bodyPr>
          <a:lstStyle/>
          <a:p>
            <a:r>
              <a:rPr lang="en-GB" sz="1400" b="1" dirty="0" smtClean="0"/>
              <a:t>Long term Outcome</a:t>
            </a:r>
            <a:endParaRPr lang="en-GB" sz="1400" b="1" dirty="0"/>
          </a:p>
        </p:txBody>
      </p:sp>
      <p:pic>
        <p:nvPicPr>
          <p:cNvPr id="16" name="Picture 15"/>
          <p:cNvPicPr>
            <a:picLocks noChangeAspect="1"/>
          </p:cNvPicPr>
          <p:nvPr/>
        </p:nvPicPr>
        <p:blipFill>
          <a:blip r:embed="rId2">
            <a:duotone>
              <a:schemeClr val="accent1">
                <a:shade val="45000"/>
                <a:satMod val="135000"/>
              </a:schemeClr>
              <a:prstClr val="white"/>
            </a:duotone>
          </a:blip>
          <a:stretch>
            <a:fillRect/>
          </a:stretch>
        </p:blipFill>
        <p:spPr>
          <a:xfrm>
            <a:off x="4925827" y="1375668"/>
            <a:ext cx="5751507" cy="3281535"/>
          </a:xfrm>
          <a:prstGeom prst="rect">
            <a:avLst/>
          </a:prstGeom>
        </p:spPr>
      </p:pic>
      <p:sp>
        <p:nvSpPr>
          <p:cNvPr id="17" name="TextBox 16"/>
          <p:cNvSpPr txBox="1"/>
          <p:nvPr/>
        </p:nvSpPr>
        <p:spPr>
          <a:xfrm>
            <a:off x="5092125" y="5052197"/>
            <a:ext cx="2221362" cy="307777"/>
          </a:xfrm>
          <a:prstGeom prst="rect">
            <a:avLst/>
          </a:prstGeom>
          <a:noFill/>
        </p:spPr>
        <p:txBody>
          <a:bodyPr wrap="square" rtlCol="0">
            <a:spAutoFit/>
          </a:bodyPr>
          <a:lstStyle/>
          <a:p>
            <a:r>
              <a:rPr lang="en-GB" sz="1400" b="1" dirty="0" smtClean="0"/>
              <a:t>Short/mid term Outcome</a:t>
            </a:r>
            <a:endParaRPr lang="en-GB" sz="1400" b="1" dirty="0"/>
          </a:p>
        </p:txBody>
      </p:sp>
      <p:sp>
        <p:nvSpPr>
          <p:cNvPr id="18" name="Right Arrow 17"/>
          <p:cNvSpPr/>
          <p:nvPr/>
        </p:nvSpPr>
        <p:spPr>
          <a:xfrm>
            <a:off x="4437345" y="5593528"/>
            <a:ext cx="645187" cy="188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010200" y="5413086"/>
            <a:ext cx="1430948" cy="738664"/>
          </a:xfrm>
          <a:prstGeom prst="rect">
            <a:avLst/>
          </a:prstGeom>
        </p:spPr>
        <p:txBody>
          <a:bodyPr wrap="square">
            <a:spAutoFit/>
          </a:bodyPr>
          <a:lstStyle/>
          <a:p>
            <a:r>
              <a:rPr lang="en-GB" sz="1400" dirty="0" smtClean="0">
                <a:solidFill>
                  <a:srgbClr val="000000"/>
                </a:solidFill>
              </a:rPr>
              <a:t>Qualitative report: socio-economic factors</a:t>
            </a:r>
            <a:endParaRPr lang="en-GB" sz="1400" dirty="0"/>
          </a:p>
        </p:txBody>
      </p:sp>
    </p:spTree>
    <p:extLst>
      <p:ext uri="{BB962C8B-B14F-4D97-AF65-F5344CB8AC3E}">
        <p14:creationId xmlns:p14="http://schemas.microsoft.com/office/powerpoint/2010/main" val="3453889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91" y="432936"/>
            <a:ext cx="9292824" cy="648000"/>
          </a:xfrm>
        </p:spPr>
        <p:txBody>
          <a:bodyPr>
            <a:noAutofit/>
          </a:bodyPr>
          <a:lstStyle/>
          <a:p>
            <a:r>
              <a:rPr lang="en-GB" sz="3200" b="1" dirty="0" smtClean="0">
                <a:latin typeface="+mn-lt"/>
              </a:rPr>
              <a:t>Impact is </a:t>
            </a:r>
            <a:r>
              <a:rPr lang="en-GB" sz="3200" b="1" dirty="0">
                <a:latin typeface="+mn-lt"/>
              </a:rPr>
              <a:t>the long term change you want to </a:t>
            </a:r>
            <a:r>
              <a:rPr lang="en-GB" sz="3200" b="1" dirty="0" smtClean="0">
                <a:latin typeface="+mn-lt"/>
              </a:rPr>
              <a:t>see</a:t>
            </a:r>
            <a:r>
              <a:rPr lang="en-GB" sz="3200" b="1" dirty="0">
                <a:latin typeface="+mn-lt"/>
              </a:rPr>
              <a:t/>
            </a:r>
            <a:br>
              <a:rPr lang="en-GB" sz="3200" b="1" dirty="0">
                <a:latin typeface="+mn-lt"/>
              </a:rPr>
            </a:br>
            <a:endParaRPr lang="en-GB" sz="3200" dirty="0">
              <a:latin typeface="+mn-lt"/>
            </a:endParaRPr>
          </a:p>
        </p:txBody>
      </p:sp>
      <p:sp>
        <p:nvSpPr>
          <p:cNvPr id="3" name="Content Placeholder 2"/>
          <p:cNvSpPr>
            <a:spLocks noGrp="1"/>
          </p:cNvSpPr>
          <p:nvPr>
            <p:ph idx="1"/>
          </p:nvPr>
        </p:nvSpPr>
        <p:spPr>
          <a:xfrm>
            <a:off x="293261" y="1075269"/>
            <a:ext cx="11142000" cy="1675269"/>
          </a:xfrm>
        </p:spPr>
        <p:txBody>
          <a:bodyPr>
            <a:normAutofit/>
          </a:bodyPr>
          <a:lstStyle/>
          <a:p>
            <a:pPr>
              <a:buFont typeface="Wingdings" panose="05000000000000000000" pitchFamily="2" charset="2"/>
              <a:buChar char=""/>
            </a:pPr>
            <a:r>
              <a:rPr lang="en-GB" sz="2400" dirty="0" smtClean="0"/>
              <a:t>What is the long term goal of your research? How will you know if you’ve achieved it?</a:t>
            </a:r>
            <a:endParaRPr lang="en-GB" sz="2400" dirty="0"/>
          </a:p>
          <a:p>
            <a:pPr>
              <a:buFont typeface="Wingdings" panose="05000000000000000000" pitchFamily="2" charset="2"/>
              <a:buChar char=""/>
            </a:pPr>
            <a:r>
              <a:rPr lang="en-GB" sz="2400" dirty="0" smtClean="0">
                <a:sym typeface="Wingdings" panose="05000000000000000000" pitchFamily="2" charset="2"/>
              </a:rPr>
              <a:t>How will you embed impact that helps to </a:t>
            </a:r>
            <a:r>
              <a:rPr lang="en-GB" sz="2400" dirty="0">
                <a:sym typeface="Wingdings" panose="05000000000000000000" pitchFamily="2" charset="2"/>
              </a:rPr>
              <a:t>build capacity </a:t>
            </a:r>
            <a:r>
              <a:rPr lang="en-GB" sz="2400" dirty="0" smtClean="0">
                <a:sym typeface="Wingdings" panose="05000000000000000000" pitchFamily="2" charset="2"/>
              </a:rPr>
              <a:t>in order to </a:t>
            </a:r>
            <a:r>
              <a:rPr lang="en-GB" sz="2400" dirty="0">
                <a:sym typeface="Wingdings" panose="05000000000000000000" pitchFamily="2" charset="2"/>
              </a:rPr>
              <a:t>sustain </a:t>
            </a:r>
            <a:r>
              <a:rPr lang="en-GB" sz="2400" dirty="0" smtClean="0">
                <a:sym typeface="Wingdings" panose="05000000000000000000" pitchFamily="2" charset="2"/>
              </a:rPr>
              <a:t>change?</a:t>
            </a:r>
          </a:p>
          <a:p>
            <a:pPr>
              <a:buFont typeface="Wingdings" panose="05000000000000000000" pitchFamily="2" charset="2"/>
              <a:buChar char=""/>
            </a:pPr>
            <a:r>
              <a:rPr lang="en-GB" sz="2400" dirty="0" smtClean="0">
                <a:sym typeface="Wingdings" panose="05000000000000000000" pitchFamily="2" charset="2"/>
              </a:rPr>
              <a:t>Think of impact in terms of </a:t>
            </a:r>
            <a:r>
              <a:rPr lang="en-GB" sz="2400" b="1" dirty="0" smtClean="0">
                <a:sym typeface="Wingdings" panose="05000000000000000000" pitchFamily="2" charset="2"/>
              </a:rPr>
              <a:t>reach</a:t>
            </a:r>
            <a:r>
              <a:rPr lang="en-GB" sz="2400" dirty="0" smtClean="0">
                <a:sym typeface="Wingdings" panose="05000000000000000000" pitchFamily="2" charset="2"/>
              </a:rPr>
              <a:t> and </a:t>
            </a:r>
            <a:r>
              <a:rPr lang="en-GB" sz="2400" b="1" dirty="0" smtClean="0">
                <a:sym typeface="Wingdings" panose="05000000000000000000" pitchFamily="2" charset="2"/>
              </a:rPr>
              <a:t>significance </a:t>
            </a:r>
          </a:p>
        </p:txBody>
      </p:sp>
      <p:sp>
        <p:nvSpPr>
          <p:cNvPr id="4" name="Text Placeholder 3"/>
          <p:cNvSpPr>
            <a:spLocks noGrp="1"/>
          </p:cNvSpPr>
          <p:nvPr>
            <p:ph type="body" sz="quarter" idx="10"/>
          </p:nvPr>
        </p:nvSpPr>
        <p:spPr>
          <a:xfrm>
            <a:off x="352437" y="5041128"/>
            <a:ext cx="6071408" cy="347362"/>
          </a:xfrm>
        </p:spPr>
        <p:txBody>
          <a:bodyPr>
            <a:noAutofit/>
          </a:bodyPr>
          <a:lstStyle/>
          <a:p>
            <a:r>
              <a:rPr lang="en-GB" sz="600" b="1" dirty="0" smtClean="0">
                <a:solidFill>
                  <a:schemeClr val="tx1"/>
                </a:solidFill>
              </a:rPr>
              <a:t>Hypothetical case study: </a:t>
            </a:r>
            <a:r>
              <a:rPr lang="en-GB" sz="600" dirty="0" smtClean="0">
                <a:solidFill>
                  <a:schemeClr val="tx1"/>
                </a:solidFill>
              </a:rPr>
              <a:t>A </a:t>
            </a:r>
            <a:r>
              <a:rPr lang="en-GB" sz="600" dirty="0">
                <a:solidFill>
                  <a:schemeClr val="tx1"/>
                </a:solidFill>
              </a:rPr>
              <a:t>brief example of a project where </a:t>
            </a:r>
            <a:r>
              <a:rPr lang="en-GB" sz="600" dirty="0" smtClean="0">
                <a:solidFill>
                  <a:schemeClr val="tx1"/>
                </a:solidFill>
              </a:rPr>
              <a:t>the research aims </a:t>
            </a:r>
            <a:r>
              <a:rPr lang="en-GB" sz="600" dirty="0">
                <a:solidFill>
                  <a:schemeClr val="tx1"/>
                </a:solidFill>
              </a:rPr>
              <a:t>to understand the effect of malaria on children in a region of India, in particular the value of bed nets as an intervention strategy. </a:t>
            </a:r>
            <a:r>
              <a:rPr lang="en-GB" sz="600" dirty="0" smtClean="0">
                <a:solidFill>
                  <a:schemeClr val="tx1"/>
                </a:solidFill>
              </a:rPr>
              <a:t>The </a:t>
            </a:r>
            <a:r>
              <a:rPr lang="en-GB" sz="600" dirty="0">
                <a:solidFill>
                  <a:schemeClr val="tx1"/>
                </a:solidFill>
              </a:rPr>
              <a:t>first issue </a:t>
            </a:r>
            <a:r>
              <a:rPr lang="en-GB" sz="600" dirty="0" smtClean="0">
                <a:solidFill>
                  <a:schemeClr val="tx1"/>
                </a:solidFill>
              </a:rPr>
              <a:t>for the researcher </a:t>
            </a:r>
            <a:r>
              <a:rPr lang="en-GB" sz="600" dirty="0">
                <a:solidFill>
                  <a:schemeClr val="tx1"/>
                </a:solidFill>
              </a:rPr>
              <a:t>that </a:t>
            </a:r>
            <a:r>
              <a:rPr lang="en-GB" sz="600" dirty="0" smtClean="0">
                <a:solidFill>
                  <a:schemeClr val="tx1"/>
                </a:solidFill>
              </a:rPr>
              <a:t>they </a:t>
            </a:r>
            <a:r>
              <a:rPr lang="en-GB" sz="600" dirty="0">
                <a:solidFill>
                  <a:schemeClr val="tx1"/>
                </a:solidFill>
              </a:rPr>
              <a:t>don’t fully understand the ins and outs of the problem – what are the socio-economic effects at </a:t>
            </a:r>
            <a:r>
              <a:rPr lang="en-GB" sz="600" dirty="0" smtClean="0">
                <a:solidFill>
                  <a:schemeClr val="tx1"/>
                </a:solidFill>
              </a:rPr>
              <a:t>play? </a:t>
            </a:r>
            <a:r>
              <a:rPr lang="en-GB" sz="600" dirty="0">
                <a:solidFill>
                  <a:schemeClr val="tx1"/>
                </a:solidFill>
              </a:rPr>
              <a:t>How do they affect children and households? Let’s </a:t>
            </a:r>
            <a:r>
              <a:rPr lang="en-GB" sz="600" dirty="0" smtClean="0">
                <a:solidFill>
                  <a:schemeClr val="tx1"/>
                </a:solidFill>
              </a:rPr>
              <a:t>say the researcher uses their skills to </a:t>
            </a:r>
            <a:r>
              <a:rPr lang="en-GB" sz="600" dirty="0">
                <a:solidFill>
                  <a:schemeClr val="tx1"/>
                </a:solidFill>
              </a:rPr>
              <a:t>make contact with organisations on the ground and send out a survey in order to better understand the problem. What </a:t>
            </a:r>
            <a:r>
              <a:rPr lang="en-GB" sz="600" dirty="0" smtClean="0">
                <a:solidFill>
                  <a:schemeClr val="tx1"/>
                </a:solidFill>
              </a:rPr>
              <a:t>the researcher learns </a:t>
            </a:r>
            <a:r>
              <a:rPr lang="en-GB" sz="600" dirty="0">
                <a:solidFill>
                  <a:schemeClr val="tx1"/>
                </a:solidFill>
              </a:rPr>
              <a:t>is that % of children in poor income households are more vulnerable – </a:t>
            </a:r>
            <a:r>
              <a:rPr lang="en-GB" sz="600" dirty="0" smtClean="0">
                <a:solidFill>
                  <a:schemeClr val="tx1"/>
                </a:solidFill>
              </a:rPr>
              <a:t>they </a:t>
            </a:r>
            <a:r>
              <a:rPr lang="en-GB" sz="600" dirty="0">
                <a:solidFill>
                  <a:schemeClr val="tx1"/>
                </a:solidFill>
              </a:rPr>
              <a:t>use this information to inform my strategy. </a:t>
            </a:r>
            <a:r>
              <a:rPr lang="en-GB" sz="600" dirty="0" smtClean="0">
                <a:solidFill>
                  <a:schemeClr val="tx1"/>
                </a:solidFill>
              </a:rPr>
              <a:t>They </a:t>
            </a:r>
            <a:r>
              <a:rPr lang="en-GB" sz="600" dirty="0">
                <a:solidFill>
                  <a:schemeClr val="tx1"/>
                </a:solidFill>
              </a:rPr>
              <a:t>publish a qualitative report and work with partners to supply bed nets to these vulnerable households; these are my key stakeholders. This </a:t>
            </a:r>
            <a:r>
              <a:rPr lang="en-GB" sz="600" dirty="0" smtClean="0">
                <a:solidFill>
                  <a:schemeClr val="tx1"/>
                </a:solidFill>
              </a:rPr>
              <a:t>is the first </a:t>
            </a:r>
            <a:r>
              <a:rPr lang="en-GB" sz="600" dirty="0">
                <a:solidFill>
                  <a:schemeClr val="tx1"/>
                </a:solidFill>
              </a:rPr>
              <a:t>outcome. </a:t>
            </a:r>
            <a:r>
              <a:rPr lang="en-GB" sz="600" dirty="0" smtClean="0">
                <a:solidFill>
                  <a:schemeClr val="tx1"/>
                </a:solidFill>
              </a:rPr>
              <a:t>The researcher uses </a:t>
            </a:r>
            <a:r>
              <a:rPr lang="en-GB" sz="600" dirty="0">
                <a:solidFill>
                  <a:schemeClr val="tx1"/>
                </a:solidFill>
              </a:rPr>
              <a:t>this baseline information to build on </a:t>
            </a:r>
            <a:r>
              <a:rPr lang="en-GB" sz="600" dirty="0" smtClean="0">
                <a:solidFill>
                  <a:schemeClr val="tx1"/>
                </a:solidFill>
              </a:rPr>
              <a:t>their understanding </a:t>
            </a:r>
            <a:r>
              <a:rPr lang="en-GB" sz="600" dirty="0">
                <a:solidFill>
                  <a:schemeClr val="tx1"/>
                </a:solidFill>
              </a:rPr>
              <a:t>of the problem and use it to inform </a:t>
            </a:r>
            <a:r>
              <a:rPr lang="en-GB" sz="600" dirty="0" smtClean="0">
                <a:solidFill>
                  <a:schemeClr val="tx1"/>
                </a:solidFill>
              </a:rPr>
              <a:t>the  </a:t>
            </a:r>
            <a:r>
              <a:rPr lang="en-GB" sz="600" dirty="0">
                <a:solidFill>
                  <a:schemeClr val="tx1"/>
                </a:solidFill>
              </a:rPr>
              <a:t>next outcome – effects on rates of infection and quality of life. </a:t>
            </a:r>
            <a:r>
              <a:rPr lang="en-GB" sz="600" dirty="0" smtClean="0">
                <a:solidFill>
                  <a:schemeClr val="tx1"/>
                </a:solidFill>
              </a:rPr>
              <a:t>The researcher works </a:t>
            </a:r>
            <a:r>
              <a:rPr lang="en-GB" sz="600" dirty="0">
                <a:solidFill>
                  <a:schemeClr val="tx1"/>
                </a:solidFill>
              </a:rPr>
              <a:t>with partners to measure instance of infection and over time see increases in life expectancy and quality of life – this is </a:t>
            </a:r>
            <a:r>
              <a:rPr lang="en-GB" sz="600" dirty="0" smtClean="0">
                <a:solidFill>
                  <a:schemeClr val="tx1"/>
                </a:solidFill>
              </a:rPr>
              <a:t>the </a:t>
            </a:r>
            <a:r>
              <a:rPr lang="en-GB" sz="600" dirty="0">
                <a:solidFill>
                  <a:schemeClr val="tx1"/>
                </a:solidFill>
              </a:rPr>
              <a:t>long term </a:t>
            </a:r>
            <a:r>
              <a:rPr lang="en-GB" sz="600" dirty="0" smtClean="0">
                <a:solidFill>
                  <a:schemeClr val="tx1"/>
                </a:solidFill>
              </a:rPr>
              <a:t>outcome in this scenario. </a:t>
            </a:r>
            <a:r>
              <a:rPr lang="en-GB" sz="600" dirty="0">
                <a:solidFill>
                  <a:schemeClr val="tx1"/>
                </a:solidFill>
              </a:rPr>
              <a:t>So now </a:t>
            </a:r>
            <a:r>
              <a:rPr lang="en-GB" sz="600" dirty="0" smtClean="0">
                <a:solidFill>
                  <a:schemeClr val="tx1"/>
                </a:solidFill>
              </a:rPr>
              <a:t>the researcher wants </a:t>
            </a:r>
            <a:r>
              <a:rPr lang="en-GB" sz="600" dirty="0">
                <a:solidFill>
                  <a:schemeClr val="tx1"/>
                </a:solidFill>
              </a:rPr>
              <a:t>to know when or where </a:t>
            </a:r>
            <a:r>
              <a:rPr lang="en-GB" sz="600" dirty="0" smtClean="0">
                <a:solidFill>
                  <a:schemeClr val="tx1"/>
                </a:solidFill>
              </a:rPr>
              <a:t>they </a:t>
            </a:r>
            <a:r>
              <a:rPr lang="en-GB" sz="600" dirty="0">
                <a:solidFill>
                  <a:schemeClr val="tx1"/>
                </a:solidFill>
              </a:rPr>
              <a:t>might be having impact. My long term outcome becomes my focus – </a:t>
            </a:r>
            <a:r>
              <a:rPr lang="en-GB" sz="600" dirty="0" smtClean="0">
                <a:solidFill>
                  <a:schemeClr val="tx1"/>
                </a:solidFill>
              </a:rPr>
              <a:t>they have </a:t>
            </a:r>
            <a:r>
              <a:rPr lang="en-GB" sz="600" dirty="0">
                <a:solidFill>
                  <a:schemeClr val="tx1"/>
                </a:solidFill>
              </a:rPr>
              <a:t>a baseline, </a:t>
            </a:r>
            <a:r>
              <a:rPr lang="en-GB" sz="600" dirty="0" smtClean="0">
                <a:solidFill>
                  <a:schemeClr val="tx1"/>
                </a:solidFill>
              </a:rPr>
              <a:t>they’ve </a:t>
            </a:r>
            <a:r>
              <a:rPr lang="en-GB" sz="600" dirty="0">
                <a:solidFill>
                  <a:schemeClr val="tx1"/>
                </a:solidFill>
              </a:rPr>
              <a:t>measured change and look at building capacity within my networks, </a:t>
            </a:r>
            <a:r>
              <a:rPr lang="en-GB" sz="600" dirty="0" smtClean="0">
                <a:solidFill>
                  <a:schemeClr val="tx1"/>
                </a:solidFill>
              </a:rPr>
              <a:t>They increase use knowledge exchange opportunities to extent their </a:t>
            </a:r>
            <a:r>
              <a:rPr lang="en-GB" sz="600" dirty="0">
                <a:solidFill>
                  <a:schemeClr val="tx1"/>
                </a:solidFill>
              </a:rPr>
              <a:t>communication network and reassess </a:t>
            </a:r>
            <a:r>
              <a:rPr lang="en-GB" sz="600" dirty="0" smtClean="0">
                <a:solidFill>
                  <a:schemeClr val="tx1"/>
                </a:solidFill>
              </a:rPr>
              <a:t>their </a:t>
            </a:r>
            <a:r>
              <a:rPr lang="en-GB" sz="600" dirty="0">
                <a:solidFill>
                  <a:schemeClr val="tx1"/>
                </a:solidFill>
              </a:rPr>
              <a:t>stakeholder priorities. Now </a:t>
            </a:r>
            <a:r>
              <a:rPr lang="en-GB" sz="600" dirty="0" smtClean="0">
                <a:solidFill>
                  <a:schemeClr val="tx1"/>
                </a:solidFill>
              </a:rPr>
              <a:t>they’ve </a:t>
            </a:r>
            <a:r>
              <a:rPr lang="en-GB" sz="600" dirty="0">
                <a:solidFill>
                  <a:schemeClr val="tx1"/>
                </a:solidFill>
              </a:rPr>
              <a:t>identified my key stakeholders have changed; </a:t>
            </a:r>
            <a:r>
              <a:rPr lang="en-GB" sz="600" dirty="0" smtClean="0">
                <a:solidFill>
                  <a:schemeClr val="tx1"/>
                </a:solidFill>
              </a:rPr>
              <a:t>they </a:t>
            </a:r>
            <a:r>
              <a:rPr lang="en-GB" sz="600" dirty="0">
                <a:solidFill>
                  <a:schemeClr val="tx1"/>
                </a:solidFill>
              </a:rPr>
              <a:t>should focus on schools and teachers – </a:t>
            </a:r>
            <a:r>
              <a:rPr lang="en-GB" sz="600" dirty="0" smtClean="0">
                <a:solidFill>
                  <a:schemeClr val="tx1"/>
                </a:solidFill>
              </a:rPr>
              <a:t>they create </a:t>
            </a:r>
            <a:r>
              <a:rPr lang="en-GB" sz="600" dirty="0">
                <a:solidFill>
                  <a:schemeClr val="tx1"/>
                </a:solidFill>
              </a:rPr>
              <a:t>a local school education programme, get local NGOs involves and upscale the intervention. As the programme becomes scaled up, </a:t>
            </a:r>
            <a:r>
              <a:rPr lang="en-GB" sz="600" dirty="0" smtClean="0">
                <a:solidFill>
                  <a:schemeClr val="tx1"/>
                </a:solidFill>
              </a:rPr>
              <a:t>they  </a:t>
            </a:r>
            <a:r>
              <a:rPr lang="en-GB" sz="600" dirty="0">
                <a:solidFill>
                  <a:schemeClr val="tx1"/>
                </a:solidFill>
              </a:rPr>
              <a:t>reassess my stakeholders; build in ways to monitor each strategy and develop a new communication strategy that takes into account the reach of </a:t>
            </a:r>
            <a:r>
              <a:rPr lang="en-GB" sz="600" dirty="0" smtClean="0">
                <a:solidFill>
                  <a:schemeClr val="tx1"/>
                </a:solidFill>
              </a:rPr>
              <a:t>their </a:t>
            </a:r>
            <a:r>
              <a:rPr lang="en-GB" sz="600" dirty="0">
                <a:solidFill>
                  <a:schemeClr val="tx1"/>
                </a:solidFill>
              </a:rPr>
              <a:t>project. Policymakers get involved, </a:t>
            </a:r>
            <a:r>
              <a:rPr lang="en-GB" sz="600" dirty="0" smtClean="0">
                <a:solidFill>
                  <a:schemeClr val="tx1"/>
                </a:solidFill>
              </a:rPr>
              <a:t>because the </a:t>
            </a:r>
            <a:r>
              <a:rPr lang="en-GB" sz="600" dirty="0">
                <a:solidFill>
                  <a:schemeClr val="tx1"/>
                </a:solidFill>
              </a:rPr>
              <a:t>comprehensive </a:t>
            </a:r>
            <a:r>
              <a:rPr lang="en-GB" sz="600" dirty="0" smtClean="0">
                <a:solidFill>
                  <a:schemeClr val="tx1"/>
                </a:solidFill>
              </a:rPr>
              <a:t>roadmap produced is persuasive and informed, </a:t>
            </a:r>
            <a:r>
              <a:rPr lang="en-GB" sz="600" dirty="0">
                <a:solidFill>
                  <a:schemeClr val="tx1"/>
                </a:solidFill>
              </a:rPr>
              <a:t>progressive monitoring and evaluation of </a:t>
            </a:r>
            <a:r>
              <a:rPr lang="en-GB" sz="600" dirty="0" smtClean="0">
                <a:solidFill>
                  <a:schemeClr val="tx1"/>
                </a:solidFill>
              </a:rPr>
              <a:t>the </a:t>
            </a:r>
            <a:r>
              <a:rPr lang="en-GB" sz="600" dirty="0">
                <a:solidFill>
                  <a:schemeClr val="tx1"/>
                </a:solidFill>
              </a:rPr>
              <a:t>outcomes compared to the baseline </a:t>
            </a:r>
            <a:r>
              <a:rPr lang="en-GB" sz="600" dirty="0" smtClean="0">
                <a:solidFill>
                  <a:schemeClr val="tx1"/>
                </a:solidFill>
              </a:rPr>
              <a:t>ensure that the researcher can make a compelling case and has identified ways to measure </a:t>
            </a:r>
            <a:r>
              <a:rPr lang="en-GB" sz="600" dirty="0">
                <a:solidFill>
                  <a:schemeClr val="tx1"/>
                </a:solidFill>
              </a:rPr>
              <a:t>the changes so far and effectively communicate the impact that </a:t>
            </a:r>
            <a:r>
              <a:rPr lang="en-GB" sz="600" dirty="0" smtClean="0">
                <a:solidFill>
                  <a:schemeClr val="tx1"/>
                </a:solidFill>
              </a:rPr>
              <a:t>they’ve </a:t>
            </a:r>
            <a:r>
              <a:rPr lang="en-GB" sz="600" dirty="0">
                <a:solidFill>
                  <a:schemeClr val="tx1"/>
                </a:solidFill>
              </a:rPr>
              <a:t>had.</a:t>
            </a:r>
          </a:p>
          <a:p>
            <a:endParaRPr lang="en-GB" sz="600" dirty="0"/>
          </a:p>
        </p:txBody>
      </p:sp>
      <p:sp>
        <p:nvSpPr>
          <p:cNvPr id="14" name="Rectangle 13"/>
          <p:cNvSpPr/>
          <p:nvPr/>
        </p:nvSpPr>
        <p:spPr>
          <a:xfrm>
            <a:off x="8537292" y="4648294"/>
            <a:ext cx="2573577"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400" dirty="0"/>
              <a:t>O</a:t>
            </a:r>
            <a:r>
              <a:rPr lang="en-GB" sz="1400" dirty="0" smtClean="0"/>
              <a:t>utcomes inform local school education programme; NGOs get involved and increase capacity; programme becomes effort across region; bed nets supplied as </a:t>
            </a:r>
            <a:r>
              <a:rPr lang="en-GB" sz="1400" dirty="0" err="1" smtClean="0"/>
              <a:t>govt</a:t>
            </a:r>
            <a:r>
              <a:rPr lang="en-GB" sz="1400" dirty="0" smtClean="0"/>
              <a:t> policy</a:t>
            </a:r>
            <a:endParaRPr lang="en-GB" sz="1400" dirty="0"/>
          </a:p>
        </p:txBody>
      </p:sp>
      <p:sp>
        <p:nvSpPr>
          <p:cNvPr id="16" name="Rectangle 15"/>
          <p:cNvSpPr/>
          <p:nvPr/>
        </p:nvSpPr>
        <p:spPr>
          <a:xfrm>
            <a:off x="465212" y="3418839"/>
            <a:ext cx="1787389" cy="738664"/>
          </a:xfrm>
          <a:prstGeom prst="rect">
            <a:avLst/>
          </a:prstGeom>
        </p:spPr>
        <p:txBody>
          <a:bodyPr wrap="square">
            <a:spAutoFit/>
          </a:bodyPr>
          <a:lstStyle/>
          <a:p>
            <a:r>
              <a:rPr lang="en-GB" sz="1400" dirty="0" smtClean="0">
                <a:solidFill>
                  <a:srgbClr val="000000"/>
                </a:solidFill>
              </a:rPr>
              <a:t>Children and Malaria in India – can bed nets intervene?</a:t>
            </a:r>
            <a:endParaRPr lang="en-GB" sz="1400" dirty="0"/>
          </a:p>
        </p:txBody>
      </p:sp>
      <p:sp>
        <p:nvSpPr>
          <p:cNvPr id="17" name="Rectangle 16"/>
          <p:cNvSpPr/>
          <p:nvPr/>
        </p:nvSpPr>
        <p:spPr>
          <a:xfrm>
            <a:off x="5279417" y="3516381"/>
            <a:ext cx="2094237" cy="523220"/>
          </a:xfrm>
          <a:prstGeom prst="rect">
            <a:avLst/>
          </a:prstGeom>
        </p:spPr>
        <p:txBody>
          <a:bodyPr wrap="square">
            <a:spAutoFit/>
          </a:bodyPr>
          <a:lstStyle/>
          <a:p>
            <a:r>
              <a:rPr lang="en-GB" sz="1400" dirty="0">
                <a:solidFill>
                  <a:srgbClr val="000000"/>
                </a:solidFill>
              </a:rPr>
              <a:t>Supplied 2,000 bed nets to families in rural India</a:t>
            </a:r>
            <a:endParaRPr lang="en-GB" sz="1400" dirty="0"/>
          </a:p>
        </p:txBody>
      </p:sp>
      <p:sp>
        <p:nvSpPr>
          <p:cNvPr id="18" name="Rectangle 17"/>
          <p:cNvSpPr/>
          <p:nvPr/>
        </p:nvSpPr>
        <p:spPr>
          <a:xfrm>
            <a:off x="8327631" y="3340065"/>
            <a:ext cx="2992901" cy="738664"/>
          </a:xfrm>
          <a:prstGeom prst="rect">
            <a:avLst/>
          </a:prstGeom>
        </p:spPr>
        <p:txBody>
          <a:bodyPr wrap="square">
            <a:spAutoFit/>
          </a:bodyPr>
          <a:lstStyle/>
          <a:p>
            <a:r>
              <a:rPr lang="en-GB" sz="1400" dirty="0">
                <a:solidFill>
                  <a:srgbClr val="000000"/>
                </a:solidFill>
              </a:rPr>
              <a:t>Lowered Malaria outbreaks, increasing life expectancy and quality of life for affected children</a:t>
            </a:r>
            <a:endParaRPr lang="en-GB" sz="1400" dirty="0"/>
          </a:p>
        </p:txBody>
      </p:sp>
      <p:sp>
        <p:nvSpPr>
          <p:cNvPr id="19" name="Right Arrow 18"/>
          <p:cNvSpPr/>
          <p:nvPr/>
        </p:nvSpPr>
        <p:spPr>
          <a:xfrm>
            <a:off x="2214957" y="3599480"/>
            <a:ext cx="645187" cy="188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a:off x="7479195" y="3693726"/>
            <a:ext cx="645187" cy="188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890860" y="3063749"/>
            <a:ext cx="727126" cy="307777"/>
          </a:xfrm>
          <a:prstGeom prst="rect">
            <a:avLst/>
          </a:prstGeom>
          <a:noFill/>
        </p:spPr>
        <p:txBody>
          <a:bodyPr wrap="square" rtlCol="0">
            <a:spAutoFit/>
          </a:bodyPr>
          <a:lstStyle/>
          <a:p>
            <a:r>
              <a:rPr lang="en-GB" sz="1400" b="1" dirty="0" smtClean="0"/>
              <a:t>Project</a:t>
            </a:r>
            <a:endParaRPr lang="en-GB" sz="1400" b="1" dirty="0"/>
          </a:p>
        </p:txBody>
      </p:sp>
      <p:sp>
        <p:nvSpPr>
          <p:cNvPr id="22" name="TextBox 21"/>
          <p:cNvSpPr txBox="1"/>
          <p:nvPr/>
        </p:nvSpPr>
        <p:spPr>
          <a:xfrm>
            <a:off x="3185052" y="3064038"/>
            <a:ext cx="727126" cy="307777"/>
          </a:xfrm>
          <a:prstGeom prst="rect">
            <a:avLst/>
          </a:prstGeom>
          <a:noFill/>
        </p:spPr>
        <p:txBody>
          <a:bodyPr wrap="square" rtlCol="0">
            <a:spAutoFit/>
          </a:bodyPr>
          <a:lstStyle/>
          <a:p>
            <a:r>
              <a:rPr lang="en-GB" sz="1400" b="1" dirty="0" smtClean="0"/>
              <a:t>Output</a:t>
            </a:r>
            <a:endParaRPr lang="en-GB" sz="1400" b="1" dirty="0"/>
          </a:p>
        </p:txBody>
      </p:sp>
      <p:sp>
        <p:nvSpPr>
          <p:cNvPr id="23" name="TextBox 22"/>
          <p:cNvSpPr txBox="1"/>
          <p:nvPr/>
        </p:nvSpPr>
        <p:spPr>
          <a:xfrm>
            <a:off x="8751366" y="3032288"/>
            <a:ext cx="2221362" cy="307777"/>
          </a:xfrm>
          <a:prstGeom prst="rect">
            <a:avLst/>
          </a:prstGeom>
          <a:noFill/>
        </p:spPr>
        <p:txBody>
          <a:bodyPr wrap="square" rtlCol="0">
            <a:spAutoFit/>
          </a:bodyPr>
          <a:lstStyle/>
          <a:p>
            <a:r>
              <a:rPr lang="en-GB" sz="1400" b="1" dirty="0" smtClean="0"/>
              <a:t>Long term Outcome</a:t>
            </a:r>
            <a:endParaRPr lang="en-GB" sz="1400" b="1" dirty="0"/>
          </a:p>
        </p:txBody>
      </p:sp>
      <p:sp>
        <p:nvSpPr>
          <p:cNvPr id="24" name="TextBox 23"/>
          <p:cNvSpPr txBox="1"/>
          <p:nvPr/>
        </p:nvSpPr>
        <p:spPr>
          <a:xfrm>
            <a:off x="5313164" y="3032287"/>
            <a:ext cx="2221362" cy="307777"/>
          </a:xfrm>
          <a:prstGeom prst="rect">
            <a:avLst/>
          </a:prstGeom>
          <a:noFill/>
        </p:spPr>
        <p:txBody>
          <a:bodyPr wrap="square" rtlCol="0">
            <a:spAutoFit/>
          </a:bodyPr>
          <a:lstStyle/>
          <a:p>
            <a:r>
              <a:rPr lang="en-GB" sz="1400" b="1" dirty="0" smtClean="0"/>
              <a:t>Short term Outcome</a:t>
            </a:r>
            <a:endParaRPr lang="en-GB" sz="1400" b="1" dirty="0"/>
          </a:p>
        </p:txBody>
      </p:sp>
      <p:sp>
        <p:nvSpPr>
          <p:cNvPr id="25" name="Right Arrow 24"/>
          <p:cNvSpPr/>
          <p:nvPr/>
        </p:nvSpPr>
        <p:spPr>
          <a:xfrm>
            <a:off x="4516712" y="3706943"/>
            <a:ext cx="645187" cy="188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3089110" y="3418839"/>
            <a:ext cx="1430948" cy="738664"/>
          </a:xfrm>
          <a:prstGeom prst="rect">
            <a:avLst/>
          </a:prstGeom>
        </p:spPr>
        <p:txBody>
          <a:bodyPr wrap="square">
            <a:spAutoFit/>
          </a:bodyPr>
          <a:lstStyle/>
          <a:p>
            <a:r>
              <a:rPr lang="en-GB" sz="1400" dirty="0" smtClean="0">
                <a:solidFill>
                  <a:srgbClr val="000000"/>
                </a:solidFill>
              </a:rPr>
              <a:t>Qualitative report: socio-economic factors</a:t>
            </a:r>
            <a:endParaRPr lang="en-GB" sz="1400" dirty="0"/>
          </a:p>
        </p:txBody>
      </p:sp>
      <p:sp>
        <p:nvSpPr>
          <p:cNvPr id="27" name="Down Arrow 26"/>
          <p:cNvSpPr/>
          <p:nvPr/>
        </p:nvSpPr>
        <p:spPr>
          <a:xfrm>
            <a:off x="9730613" y="3891049"/>
            <a:ext cx="301663" cy="67943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8" name="TextBox 27"/>
          <p:cNvSpPr txBox="1"/>
          <p:nvPr/>
        </p:nvSpPr>
        <p:spPr>
          <a:xfrm>
            <a:off x="7189398" y="3929486"/>
            <a:ext cx="1322490" cy="738664"/>
          </a:xfrm>
          <a:prstGeom prst="rect">
            <a:avLst/>
          </a:prstGeom>
          <a:noFill/>
        </p:spPr>
        <p:txBody>
          <a:bodyPr wrap="square" rtlCol="0">
            <a:spAutoFit/>
          </a:bodyPr>
          <a:lstStyle/>
          <a:p>
            <a:r>
              <a:rPr lang="en-GB" sz="1400" b="1" dirty="0" smtClean="0"/>
              <a:t>Communicate, </a:t>
            </a:r>
            <a:r>
              <a:rPr lang="en-GB" sz="1400" b="1" dirty="0" smtClean="0"/>
              <a:t>monitor, </a:t>
            </a:r>
            <a:r>
              <a:rPr lang="en-GB" sz="1400" b="1" dirty="0" smtClean="0"/>
              <a:t>stakeholders </a:t>
            </a:r>
            <a:endParaRPr lang="en-GB" sz="1400" b="1" dirty="0"/>
          </a:p>
        </p:txBody>
      </p:sp>
      <p:sp>
        <p:nvSpPr>
          <p:cNvPr id="30" name="TextBox 29"/>
          <p:cNvSpPr txBox="1"/>
          <p:nvPr/>
        </p:nvSpPr>
        <p:spPr>
          <a:xfrm>
            <a:off x="10727442" y="4055734"/>
            <a:ext cx="839910" cy="307777"/>
          </a:xfrm>
          <a:prstGeom prst="rect">
            <a:avLst/>
          </a:prstGeom>
          <a:noFill/>
        </p:spPr>
        <p:txBody>
          <a:bodyPr wrap="none" rtlCol="0">
            <a:spAutoFit/>
          </a:bodyPr>
          <a:lstStyle/>
          <a:p>
            <a:r>
              <a:rPr lang="en-GB" sz="1400" b="1" dirty="0" smtClean="0"/>
              <a:t>Measure</a:t>
            </a:r>
            <a:endParaRPr lang="en-GB" sz="1400" b="1" dirty="0"/>
          </a:p>
        </p:txBody>
      </p:sp>
      <p:sp>
        <p:nvSpPr>
          <p:cNvPr id="29" name="Down Arrow 28"/>
          <p:cNvSpPr/>
          <p:nvPr/>
        </p:nvSpPr>
        <p:spPr>
          <a:xfrm rot="10800000">
            <a:off x="10158692" y="3873765"/>
            <a:ext cx="301663" cy="67943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Right Arrow 30"/>
          <p:cNvSpPr/>
          <p:nvPr/>
        </p:nvSpPr>
        <p:spPr>
          <a:xfrm rot="10800000">
            <a:off x="7447409" y="3404386"/>
            <a:ext cx="645187" cy="188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Arrow 31"/>
          <p:cNvSpPr/>
          <p:nvPr/>
        </p:nvSpPr>
        <p:spPr>
          <a:xfrm rot="10800000">
            <a:off x="4479835" y="3410590"/>
            <a:ext cx="645187" cy="188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443026" y="4352014"/>
            <a:ext cx="772739" cy="307777"/>
          </a:xfrm>
          <a:prstGeom prst="rect">
            <a:avLst/>
          </a:prstGeom>
          <a:noFill/>
        </p:spPr>
        <p:txBody>
          <a:bodyPr wrap="square" rtlCol="0">
            <a:spAutoFit/>
          </a:bodyPr>
          <a:lstStyle/>
          <a:p>
            <a:r>
              <a:rPr lang="en-GB" sz="1400" b="1" dirty="0" smtClean="0"/>
              <a:t>Impact</a:t>
            </a:r>
            <a:endParaRPr lang="en-GB" sz="1400" b="1" dirty="0"/>
          </a:p>
        </p:txBody>
      </p:sp>
    </p:spTree>
    <p:extLst>
      <p:ext uri="{BB962C8B-B14F-4D97-AF65-F5344CB8AC3E}">
        <p14:creationId xmlns:p14="http://schemas.microsoft.com/office/powerpoint/2010/main" val="804376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89" y="189167"/>
            <a:ext cx="9824008" cy="648000"/>
          </a:xfrm>
        </p:spPr>
        <p:txBody>
          <a:bodyPr>
            <a:noAutofit/>
          </a:bodyPr>
          <a:lstStyle/>
          <a:p>
            <a:r>
              <a:rPr lang="en-GB" sz="3200" b="1" dirty="0" smtClean="0">
                <a:latin typeface="+mn-lt"/>
              </a:rPr>
              <a:t>Impact: as much about the journey as the destination</a:t>
            </a:r>
            <a:endParaRPr lang="en-GB" sz="3200" b="1" dirty="0">
              <a:latin typeface="+mn-lt"/>
            </a:endParaRPr>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663" r="12468" b="20890"/>
          <a:stretch/>
        </p:blipFill>
        <p:spPr>
          <a:xfrm>
            <a:off x="6023903" y="1840928"/>
            <a:ext cx="5206591" cy="3552771"/>
          </a:xfrm>
          <a:prstGeom prst="rect">
            <a:avLst/>
          </a:prstGeom>
        </p:spPr>
      </p:pic>
      <p:sp>
        <p:nvSpPr>
          <p:cNvPr id="7" name="TextBox 6"/>
          <p:cNvSpPr txBox="1"/>
          <p:nvPr/>
        </p:nvSpPr>
        <p:spPr>
          <a:xfrm>
            <a:off x="110789" y="1647543"/>
            <a:ext cx="5724666" cy="3939540"/>
          </a:xfrm>
          <a:prstGeom prst="rect">
            <a:avLst/>
          </a:prstGeom>
          <a:noFill/>
        </p:spPr>
        <p:txBody>
          <a:bodyPr wrap="square" rtlCol="0">
            <a:spAutoFit/>
          </a:bodyPr>
          <a:lstStyle/>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smtClean="0"/>
              <a:t>Be ambitious but think realistically about how much change you can achieve at this point and who your key beneficiaries are likely to be</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smtClean="0"/>
              <a:t>Evaluation is important throughout a project, but don’t disregard something that does not led itself to being ‘measureable’ - be adaptable to how you measure evidence, you never know how valuable </a:t>
            </a:r>
            <a:r>
              <a:rPr lang="en-GB" i="1" dirty="0" smtClean="0"/>
              <a:t>something</a:t>
            </a:r>
            <a:r>
              <a:rPr lang="en-GB" dirty="0" smtClean="0"/>
              <a:t> or </a:t>
            </a:r>
            <a:r>
              <a:rPr lang="en-GB" i="1" dirty="0" smtClean="0"/>
              <a:t>someone</a:t>
            </a:r>
            <a:r>
              <a:rPr lang="en-GB" dirty="0" smtClean="0"/>
              <a:t> can be </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smtClean="0"/>
              <a:t>A road map can be used as a tool to fit your needs and to help structure your thinking</a:t>
            </a:r>
          </a:p>
          <a:p>
            <a:pPr marL="342900" indent="-342900">
              <a:buAutoNum type="arabicPeriod"/>
            </a:pPr>
            <a:endParaRPr lang="en-GB" sz="1600" dirty="0" smtClean="0"/>
          </a:p>
        </p:txBody>
      </p:sp>
      <p:sp>
        <p:nvSpPr>
          <p:cNvPr id="3" name="TextBox 2"/>
          <p:cNvSpPr txBox="1"/>
          <p:nvPr/>
        </p:nvSpPr>
        <p:spPr>
          <a:xfrm>
            <a:off x="6400800" y="3776433"/>
            <a:ext cx="898358" cy="1200329"/>
          </a:xfrm>
          <a:prstGeom prst="rect">
            <a:avLst/>
          </a:prstGeom>
          <a:solidFill>
            <a:srgbClr val="871867"/>
          </a:solidFill>
        </p:spPr>
        <p:txBody>
          <a:bodyPr wrap="square" rtlCol="0">
            <a:spAutoFit/>
          </a:bodyPr>
          <a:lstStyle/>
          <a:p>
            <a:r>
              <a:rPr lang="en-GB" dirty="0" smtClean="0">
                <a:solidFill>
                  <a:schemeClr val="bg1"/>
                </a:solidFill>
              </a:rPr>
              <a:t>Create your road</a:t>
            </a:r>
          </a:p>
          <a:p>
            <a:r>
              <a:rPr lang="en-GB" dirty="0" smtClean="0">
                <a:solidFill>
                  <a:schemeClr val="bg1"/>
                </a:solidFill>
              </a:rPr>
              <a:t>map</a:t>
            </a:r>
            <a:endParaRPr lang="en-GB" dirty="0">
              <a:solidFill>
                <a:schemeClr val="bg1"/>
              </a:solidFill>
            </a:endParaRPr>
          </a:p>
        </p:txBody>
      </p:sp>
    </p:spTree>
    <p:extLst>
      <p:ext uri="{BB962C8B-B14F-4D97-AF65-F5344CB8AC3E}">
        <p14:creationId xmlns:p14="http://schemas.microsoft.com/office/powerpoint/2010/main" val="1651314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401" y="398789"/>
            <a:ext cx="9238593" cy="648000"/>
          </a:xfrm>
        </p:spPr>
        <p:txBody>
          <a:bodyPr>
            <a:normAutofit/>
          </a:bodyPr>
          <a:lstStyle/>
          <a:p>
            <a:r>
              <a:rPr lang="en-US" sz="3200" b="1" dirty="0" smtClean="0">
                <a:latin typeface="Arial" charset="0"/>
                <a:ea typeface="Arial" charset="0"/>
                <a:cs typeface="Arial" charset="0"/>
              </a:rPr>
              <a:t>Making it happen: knowledge exchange</a:t>
            </a:r>
            <a:endParaRPr lang="en-US" sz="3200" b="1"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dirty="0" smtClean="0"/>
              <a:t>Knowledge exchange (KE) is </a:t>
            </a:r>
            <a:r>
              <a:rPr lang="en-US" b="1" i="1" dirty="0" smtClean="0"/>
              <a:t>not</a:t>
            </a:r>
            <a:r>
              <a:rPr lang="en-US" i="1" dirty="0" smtClean="0"/>
              <a:t> </a:t>
            </a:r>
            <a:r>
              <a:rPr lang="en-US" dirty="0" smtClean="0"/>
              <a:t>a form of impact, but it is critical to enable impact creation</a:t>
            </a:r>
          </a:p>
          <a:p>
            <a:r>
              <a:rPr lang="en-US" dirty="0" smtClean="0"/>
              <a:t>KE includes any activity </a:t>
            </a:r>
            <a:r>
              <a:rPr lang="en-US" dirty="0"/>
              <a:t>that </a:t>
            </a:r>
            <a:r>
              <a:rPr lang="en-US" dirty="0" smtClean="0"/>
              <a:t>involves </a:t>
            </a:r>
            <a:r>
              <a:rPr lang="en-US" dirty="0"/>
              <a:t>researchers and non-academic partners, users or stakeholders </a:t>
            </a:r>
            <a:r>
              <a:rPr lang="en-US" dirty="0" smtClean="0"/>
              <a:t>sharing </a:t>
            </a:r>
            <a:r>
              <a:rPr lang="en-US" dirty="0"/>
              <a:t>the knowledge produced by </a:t>
            </a:r>
            <a:r>
              <a:rPr lang="en-US" dirty="0" smtClean="0"/>
              <a:t>research </a:t>
            </a:r>
          </a:p>
          <a:p>
            <a:endParaRPr lang="en-US" dirty="0" smtClean="0"/>
          </a:p>
          <a:p>
            <a:endParaRPr lang="en-US" dirty="0" smtClean="0"/>
          </a:p>
          <a:p>
            <a:endParaRPr lang="en-US" dirty="0"/>
          </a:p>
        </p:txBody>
      </p:sp>
      <p:pic>
        <p:nvPicPr>
          <p:cNvPr id="7" name="Picture 6"/>
          <p:cNvPicPr>
            <a:picLocks noChangeAspect="1"/>
          </p:cNvPicPr>
          <p:nvPr/>
        </p:nvPicPr>
        <p:blipFill>
          <a:blip r:embed="rId2"/>
          <a:stretch>
            <a:fillRect/>
          </a:stretch>
        </p:blipFill>
        <p:spPr>
          <a:xfrm>
            <a:off x="4684733" y="3357402"/>
            <a:ext cx="2507293" cy="2716234"/>
          </a:xfrm>
          <a:prstGeom prst="rect">
            <a:avLst/>
          </a:prstGeom>
        </p:spPr>
      </p:pic>
      <p:grpSp>
        <p:nvGrpSpPr>
          <p:cNvPr id="8" name="Group 7"/>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pPr defTabSz="457200"/>
              <a:r>
                <a:rPr lang="en-GB" sz="2000" b="1">
                  <a:solidFill>
                    <a:prstClr val="black"/>
                  </a:solidFill>
                  <a:latin typeface="Arial" panose="020B0604020202020204" pitchFamily="34" charset="0"/>
                  <a:cs typeface="Arial" panose="020B0604020202020204" pitchFamily="34" charset="0"/>
                </a:rPr>
                <a:t>Follow us on Twitter</a:t>
              </a:r>
            </a:p>
          </p:txBody>
        </p:sp>
      </p:grpSp>
      <p:sp>
        <p:nvSpPr>
          <p:cNvPr id="13"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spTree>
    <p:extLst>
      <p:ext uri="{BB962C8B-B14F-4D97-AF65-F5344CB8AC3E}">
        <p14:creationId xmlns:p14="http://schemas.microsoft.com/office/powerpoint/2010/main" val="3805968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latin typeface="Arial" charset="0"/>
                <a:ea typeface="Arial" charset="0"/>
                <a:cs typeface="Arial" charset="0"/>
              </a:rPr>
              <a:t>Public engagement</a:t>
            </a:r>
            <a:endParaRPr lang="en-GB" sz="3600" b="1" dirty="0">
              <a:latin typeface="Arial" charset="0"/>
              <a:ea typeface="Arial" charset="0"/>
              <a:cs typeface="Arial" charset="0"/>
            </a:endParaRP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pPr defTabSz="457200"/>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pPr defTabSz="457200"/>
              <a:r>
                <a:rPr lang="en-GB" sz="2000" b="1">
                  <a:solidFill>
                    <a:prstClr val="black"/>
                  </a:solidFill>
                  <a:latin typeface="Arial" panose="020B0604020202020204" pitchFamily="34" charset="0"/>
                  <a:cs typeface="Arial" panose="020B0604020202020204" pitchFamily="34" charset="0"/>
                </a:rPr>
                <a:t>Follow us on Twitter</a:t>
              </a:r>
            </a:p>
          </p:txBody>
        </p:sp>
      </p:grpSp>
      <p:sp>
        <p:nvSpPr>
          <p:cNvPr id="18" name="Text Placeholder 3"/>
          <p:cNvSpPr>
            <a:spLocks noGrp="1"/>
          </p:cNvSpPr>
          <p:nvPr>
            <p:ph type="body" sz="quarter" idx="10"/>
          </p:nvPr>
        </p:nvSpPr>
        <p:spPr>
          <a:xfrm>
            <a:off x="500063" y="6319838"/>
            <a:ext cx="6462712" cy="347362"/>
          </a:xfrm>
        </p:spPr>
        <p:txBody>
          <a:bodyPr>
            <a:normAutofit/>
          </a:bodyPr>
          <a:lstStyle/>
          <a:p>
            <a:r>
              <a:rPr lang="en-GB"/>
              <a:t>Aberdeen Grants Academy</a:t>
            </a:r>
          </a:p>
        </p:txBody>
      </p:sp>
      <p:sp>
        <p:nvSpPr>
          <p:cNvPr id="14" name="Content Placeholder 2"/>
          <p:cNvSpPr txBox="1">
            <a:spLocks/>
          </p:cNvSpPr>
          <p:nvPr/>
        </p:nvSpPr>
        <p:spPr>
          <a:xfrm>
            <a:off x="500063" y="969137"/>
            <a:ext cx="11142000" cy="4752000"/>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r>
              <a:rPr lang="en-GB" dirty="0" smtClean="0">
                <a:solidFill>
                  <a:prstClr val="black"/>
                </a:solidFill>
                <a:latin typeface="Calibri" panose="020F0502020204030204" pitchFamily="34" charset="0"/>
                <a:cs typeface="Calibri" panose="020F0502020204030204" pitchFamily="34" charset="0"/>
              </a:rPr>
              <a:t>Public engagement (PE) is also a valuable route to impact:</a:t>
            </a:r>
            <a:endParaRPr lang="en-GB" dirty="0">
              <a:solidFill>
                <a:prstClr val="black"/>
              </a:solidFill>
              <a:latin typeface="Calibri" panose="020F0502020204030204" pitchFamily="34" charset="0"/>
              <a:cs typeface="Calibri" panose="020F0502020204030204" pitchFamily="34" charset="0"/>
            </a:endParaRPr>
          </a:p>
          <a:p>
            <a:endParaRPr lang="en-GB" dirty="0">
              <a:solidFill>
                <a:prstClr val="black"/>
              </a:solidFill>
              <a:latin typeface="Calibri" panose="020F0502020204030204" pitchFamily="34" charset="0"/>
              <a:cs typeface="Calibri" panose="020F0502020204030204" pitchFamily="34" charset="0"/>
            </a:endParaRPr>
          </a:p>
          <a:p>
            <a:r>
              <a:rPr lang="en-GB" dirty="0" smtClean="0">
                <a:solidFill>
                  <a:prstClr val="black"/>
                </a:solidFill>
                <a:latin typeface="Calibri" panose="020F0502020204030204" pitchFamily="34" charset="0"/>
                <a:cs typeface="Calibri" panose="020F0502020204030204" pitchFamily="34" charset="0"/>
              </a:rPr>
              <a:t>PE is a form of dissemination (and in some cases knowledge exchange)</a:t>
            </a:r>
          </a:p>
          <a:p>
            <a:r>
              <a:rPr lang="en-GB" dirty="0" smtClean="0">
                <a:solidFill>
                  <a:prstClr val="black"/>
                </a:solidFill>
                <a:latin typeface="Calibri" panose="020F0502020204030204" pitchFamily="34" charset="0"/>
                <a:cs typeface="Calibri" panose="020F0502020204030204" pitchFamily="34" charset="0"/>
              </a:rPr>
              <a:t>Areas of the public sector may be one or more of your beneficiaries</a:t>
            </a:r>
            <a:endParaRPr lang="en-GB" dirty="0">
              <a:solidFill>
                <a:prstClr val="black"/>
              </a:solidFill>
              <a:latin typeface="Calibri" panose="020F0502020204030204" pitchFamily="34" charset="0"/>
              <a:cs typeface="Calibri" panose="020F0502020204030204" pitchFamily="34" charset="0"/>
            </a:endParaRPr>
          </a:p>
          <a:p>
            <a:r>
              <a:rPr lang="en-GB" dirty="0" smtClean="0">
                <a:solidFill>
                  <a:prstClr val="black"/>
                </a:solidFill>
                <a:latin typeface="Calibri" panose="020F0502020204030204" pitchFamily="34" charset="0"/>
                <a:cs typeface="Calibri" panose="020F0502020204030204" pitchFamily="34" charset="0"/>
              </a:rPr>
              <a:t>PE increases exposure of your research and increases its relevance to public sector</a:t>
            </a:r>
            <a:endParaRPr lang="en-GB" dirty="0">
              <a:solidFill>
                <a:prstClr val="black"/>
              </a:solidFill>
              <a:latin typeface="Calibri" panose="020F0502020204030204" pitchFamily="34" charset="0"/>
              <a:cs typeface="Calibri" panose="020F0502020204030204" pitchFamily="34" charset="0"/>
            </a:endParaRPr>
          </a:p>
          <a:p>
            <a:r>
              <a:rPr lang="en-GB" dirty="0" smtClean="0">
                <a:solidFill>
                  <a:prstClr val="black"/>
                </a:solidFill>
                <a:latin typeface="Calibri" panose="020F0502020204030204" pitchFamily="34" charset="0"/>
                <a:cs typeface="Calibri" panose="020F0502020204030204" pitchFamily="34" charset="0"/>
              </a:rPr>
              <a:t>PE is a form of accountability (transparency in research process)</a:t>
            </a:r>
            <a:endParaRPr lang="en-GB" dirty="0">
              <a:solidFill>
                <a:prstClr val="black"/>
              </a:solidFill>
              <a:latin typeface="Calibri" panose="020F0502020204030204" pitchFamily="34" charset="0"/>
              <a:cs typeface="Calibri" panose="020F0502020204030204" pitchFamily="34" charset="0"/>
            </a:endParaRPr>
          </a:p>
          <a:p>
            <a:endParaRPr lang="en-GB" dirty="0">
              <a:solidFill>
                <a:prstClr val="black"/>
              </a:solidFill>
              <a:latin typeface="Calibri" panose="020F0502020204030204" pitchFamily="34" charset="0"/>
              <a:cs typeface="Calibri" panose="020F0502020204030204" pitchFamily="34" charset="0"/>
            </a:endParaRPr>
          </a:p>
        </p:txBody>
      </p:sp>
      <p:pic>
        <p:nvPicPr>
          <p:cNvPr id="17" name="Picture 2" descr="C:\Users\adf082\Pictures\IDR\interdisciplinary-lear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0023" y="4762407"/>
            <a:ext cx="1362040" cy="141899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24868" y="4707890"/>
            <a:ext cx="9972405" cy="1431161"/>
          </a:xfrm>
          <a:prstGeom prst="rect">
            <a:avLst/>
          </a:prstGeom>
        </p:spPr>
        <p:txBody>
          <a:bodyPr wrap="square">
            <a:spAutoFit/>
          </a:bodyPr>
          <a:lstStyle/>
          <a:p>
            <a:r>
              <a:rPr lang="en-GB" sz="2800" b="1" dirty="0" smtClean="0">
                <a:solidFill>
                  <a:srgbClr val="111111"/>
                </a:solidFill>
                <a:latin typeface="+mj-lt"/>
                <a:hlinkClick r:id="rId4"/>
              </a:rPr>
              <a:t>peru@abdn.ac.uk</a:t>
            </a:r>
            <a:endParaRPr lang="en-GB" sz="2800" b="1" dirty="0">
              <a:solidFill>
                <a:srgbClr val="111111"/>
              </a:solidFill>
              <a:latin typeface="+mj-lt"/>
            </a:endParaRPr>
          </a:p>
          <a:p>
            <a:endParaRPr lang="en-GB" sz="1100" b="1" dirty="0">
              <a:solidFill>
                <a:srgbClr val="111111"/>
              </a:solidFill>
              <a:latin typeface="+mj-lt"/>
            </a:endParaRPr>
          </a:p>
          <a:p>
            <a:r>
              <a:rPr lang="en-GB" sz="2800" b="1" dirty="0" smtClean="0">
                <a:solidFill>
                  <a:srgbClr val="111111"/>
                </a:solidFill>
                <a:latin typeface="+mj-lt"/>
                <a:hlinkClick r:id="rId5"/>
              </a:rPr>
              <a:t>www.abdn.ac.uk/engage</a:t>
            </a:r>
            <a:endParaRPr lang="en-GB" sz="2800" b="1" dirty="0" smtClean="0">
              <a:solidFill>
                <a:srgbClr val="111111"/>
              </a:solidFill>
              <a:latin typeface="+mj-lt"/>
            </a:endParaRPr>
          </a:p>
          <a:p>
            <a:endParaRPr lang="en-GB" sz="2000" b="0" i="0" u="none" strike="noStrike" dirty="0">
              <a:solidFill>
                <a:srgbClr val="111111"/>
              </a:solidFill>
              <a:effectLst/>
              <a:latin typeface="+mj-lt"/>
            </a:endParaRPr>
          </a:p>
        </p:txBody>
      </p:sp>
    </p:spTree>
    <p:extLst>
      <p:ext uri="{BB962C8B-B14F-4D97-AF65-F5344CB8AC3E}">
        <p14:creationId xmlns:p14="http://schemas.microsoft.com/office/powerpoint/2010/main" val="4021971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91170"/>
            <a:ext cx="8531305" cy="648000"/>
          </a:xfrm>
        </p:spPr>
        <p:txBody>
          <a:bodyPr>
            <a:normAutofit/>
          </a:bodyPr>
          <a:lstStyle/>
          <a:p>
            <a:r>
              <a:rPr lang="en-GB" sz="2800" b="1" dirty="0" smtClean="0">
                <a:latin typeface="Arial" panose="020B0604020202020204" pitchFamily="34" charset="0"/>
                <a:cs typeface="Arial" panose="020B0604020202020204" pitchFamily="34" charset="0"/>
              </a:rPr>
              <a:t>Examples of engagement</a:t>
            </a:r>
            <a:endParaRPr lang="en-GB"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5525" y="859935"/>
            <a:ext cx="11142000" cy="4752000"/>
          </a:xfrm>
        </p:spPr>
        <p:txBody>
          <a:bodyPr>
            <a:noAutofit/>
          </a:bodyPr>
          <a:lstStyle/>
          <a:p>
            <a:pPr lvl="0" fontAlgn="base"/>
            <a:r>
              <a:rPr lang="en-GB" sz="1600" dirty="0" smtClean="0"/>
              <a:t>Identification </a:t>
            </a:r>
            <a:r>
              <a:rPr lang="en-GB" sz="1600" dirty="0"/>
              <a:t>of potential stakeholders </a:t>
            </a:r>
            <a:r>
              <a:rPr lang="en-GB" sz="1600" dirty="0" smtClean="0"/>
              <a:t>(clinicians/patient group, industrial </a:t>
            </a:r>
            <a:r>
              <a:rPr lang="en-GB" sz="1600" dirty="0"/>
              <a:t>link/business, public sector group, GCHQ etc.)</a:t>
            </a:r>
          </a:p>
          <a:p>
            <a:pPr lvl="0" fontAlgn="base"/>
            <a:r>
              <a:rPr lang="en-GB" sz="1600" dirty="0"/>
              <a:t>Developing relations with industry partners for commercial development and </a:t>
            </a:r>
            <a:r>
              <a:rPr lang="en-GB" sz="1600" dirty="0" smtClean="0"/>
              <a:t>exploitation (build on links your department/university already has if you are unsure)</a:t>
            </a:r>
            <a:endParaRPr lang="en-GB" sz="1600" dirty="0"/>
          </a:p>
          <a:p>
            <a:pPr lvl="0" fontAlgn="base"/>
            <a:r>
              <a:rPr lang="en-GB" sz="1600" dirty="0"/>
              <a:t>Stakeholder engagement (e.g. workshop at start of project scoping views/needs, followed by update meetings and ending with dissemination </a:t>
            </a:r>
            <a:r>
              <a:rPr lang="en-GB" sz="1600" dirty="0" smtClean="0"/>
              <a:t>event – make sure to include evaluation)</a:t>
            </a:r>
            <a:endParaRPr lang="en-GB" sz="1600" dirty="0"/>
          </a:p>
          <a:p>
            <a:pPr lvl="0" fontAlgn="base"/>
            <a:r>
              <a:rPr lang="en-GB" sz="1600" dirty="0"/>
              <a:t>Advisory group/panel of potential beneficiaries to periodically review and advise on research direction</a:t>
            </a:r>
          </a:p>
          <a:p>
            <a:pPr lvl="0" fontAlgn="base"/>
            <a:r>
              <a:rPr lang="en-GB" sz="1600" dirty="0"/>
              <a:t>Secondments to companies/ exchange</a:t>
            </a:r>
          </a:p>
          <a:p>
            <a:pPr lvl="0" fontAlgn="base"/>
            <a:r>
              <a:rPr lang="en-GB" sz="1600" dirty="0"/>
              <a:t>Policy briefings or other activities to influence policy e.g. evidence-giving to Select Committees </a:t>
            </a:r>
          </a:p>
          <a:p>
            <a:pPr lvl="0" fontAlgn="base"/>
            <a:r>
              <a:rPr lang="en-GB" sz="1600" dirty="0"/>
              <a:t>Websites/webpages/wikis and interactive media that engage the public</a:t>
            </a:r>
          </a:p>
          <a:p>
            <a:pPr lvl="0" fontAlgn="base"/>
            <a:r>
              <a:rPr lang="en-GB" sz="1600" dirty="0" smtClean="0"/>
              <a:t>Create a brand: media/Social </a:t>
            </a:r>
            <a:r>
              <a:rPr lang="en-GB" sz="1600" dirty="0"/>
              <a:t>Media</a:t>
            </a:r>
            <a:r>
              <a:rPr lang="en-GB" sz="1600" dirty="0" smtClean="0"/>
              <a:t>/ (</a:t>
            </a:r>
            <a:r>
              <a:rPr lang="en-GB" sz="1600" dirty="0"/>
              <a:t>e.g. books, blogs, Twitter, webinars, radio interviews, TV appearances, podcasts)</a:t>
            </a:r>
          </a:p>
          <a:p>
            <a:pPr lvl="0" fontAlgn="base"/>
            <a:r>
              <a:rPr lang="en-GB" sz="1600" dirty="0"/>
              <a:t>Running training seminars (to PhD/PDRA audience, or audience of people outside of area of </a:t>
            </a:r>
            <a:r>
              <a:rPr lang="en-GB" sz="1600" dirty="0" smtClean="0"/>
              <a:t>research), public lectures, online forums, ‘Conversations On’</a:t>
            </a:r>
            <a:endParaRPr lang="en-GB" sz="1600" dirty="0"/>
          </a:p>
          <a:p>
            <a:pPr lvl="0" fontAlgn="base"/>
            <a:r>
              <a:rPr lang="en-GB" sz="1600" dirty="0"/>
              <a:t>Public engagement/ road shows/ science festivals (should be specific to your research, not generic)</a:t>
            </a:r>
          </a:p>
          <a:p>
            <a:pPr lvl="0" fontAlgn="base"/>
            <a:r>
              <a:rPr lang="en-GB" sz="1600" dirty="0"/>
              <a:t>Workshops/ </a:t>
            </a:r>
            <a:r>
              <a:rPr lang="en-GB" sz="1600" dirty="0" smtClean="0"/>
              <a:t>non-academic conferences </a:t>
            </a:r>
            <a:r>
              <a:rPr lang="en-GB" sz="1600" dirty="0"/>
              <a:t>(for those not directly in area of research)</a:t>
            </a:r>
          </a:p>
          <a:p>
            <a:pPr lvl="0" fontAlgn="base"/>
            <a:r>
              <a:rPr lang="en-GB" sz="1600" dirty="0"/>
              <a:t>Software development</a:t>
            </a:r>
          </a:p>
          <a:p>
            <a:pPr lvl="0" fontAlgn="base"/>
            <a:r>
              <a:rPr lang="en-GB" sz="1600" dirty="0"/>
              <a:t>Articles in professional newsletters/magazines</a:t>
            </a:r>
          </a:p>
          <a:p>
            <a:pPr lvl="0" fontAlgn="base"/>
            <a:r>
              <a:rPr lang="en-GB" sz="1600" dirty="0"/>
              <a:t>Exhibitions/ </a:t>
            </a:r>
            <a:r>
              <a:rPr lang="en-GB" sz="1600" dirty="0" smtClean="0"/>
              <a:t>artwork etc</a:t>
            </a:r>
            <a:r>
              <a:rPr lang="en-GB" sz="1600" dirty="0"/>
              <a:t>.</a:t>
            </a:r>
          </a:p>
          <a:p>
            <a:endParaRPr lang="en-GB" sz="1400" dirty="0"/>
          </a:p>
        </p:txBody>
      </p:sp>
      <p:grpSp>
        <p:nvGrpSpPr>
          <p:cNvPr id="6" name="Group 5"/>
          <p:cNvGrpSpPr/>
          <p:nvPr/>
        </p:nvGrpSpPr>
        <p:grpSpPr>
          <a:xfrm>
            <a:off x="6522348" y="6319838"/>
            <a:ext cx="6462712" cy="593297"/>
            <a:chOff x="3731419" y="5598417"/>
            <a:chExt cx="6462712" cy="593297"/>
          </a:xfrm>
        </p:grpSpPr>
        <p:grpSp>
          <p:nvGrpSpPr>
            <p:cNvPr id="7" name="Group 6"/>
            <p:cNvGrpSpPr/>
            <p:nvPr/>
          </p:nvGrpSpPr>
          <p:grpSpPr>
            <a:xfrm>
              <a:off x="6403143" y="5598417"/>
              <a:ext cx="3790988" cy="593297"/>
              <a:chOff x="562134" y="6094412"/>
              <a:chExt cx="3790988" cy="593297"/>
            </a:xfrm>
          </p:grpSpPr>
          <p:sp>
            <p:nvSpPr>
              <p:cNvPr id="9" name="TextBox 8"/>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8" name="TextBox 7"/>
            <p:cNvSpPr txBox="1"/>
            <p:nvPr/>
          </p:nvSpPr>
          <p:spPr>
            <a:xfrm>
              <a:off x="3731419" y="5679240"/>
              <a:ext cx="2640659" cy="400110"/>
            </a:xfrm>
            <a:prstGeom prst="rect">
              <a:avLst/>
            </a:prstGeom>
            <a:noFill/>
          </p:spPr>
          <p:txBody>
            <a:bodyPr wrap="none" rtlCol="0" anchor="ctr">
              <a:spAutoFit/>
            </a:bodyPr>
            <a:lstStyle/>
            <a:p>
              <a:pPr defTabSz="457200"/>
              <a:r>
                <a:rPr lang="en-GB" sz="2000" b="1">
                  <a:solidFill>
                    <a:prstClr val="black"/>
                  </a:solidFill>
                  <a:latin typeface="Arial" panose="020B0604020202020204" pitchFamily="34" charset="0"/>
                  <a:cs typeface="Arial" panose="020B0604020202020204" pitchFamily="34" charset="0"/>
                </a:rPr>
                <a:t>Follow us on Twitter</a:t>
              </a:r>
            </a:p>
          </p:txBody>
        </p:sp>
      </p:grpSp>
      <p:sp>
        <p:nvSpPr>
          <p:cNvPr id="11"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spTree>
    <p:extLst>
      <p:ext uri="{BB962C8B-B14F-4D97-AF65-F5344CB8AC3E}">
        <p14:creationId xmlns:p14="http://schemas.microsoft.com/office/powerpoint/2010/main" val="4248033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charset="0"/>
                <a:ea typeface="Arial" charset="0"/>
                <a:cs typeface="Arial" charset="0"/>
              </a:rPr>
              <a:t> </a:t>
            </a:r>
            <a:r>
              <a:rPr lang="en-US" sz="3200" b="1" dirty="0" smtClean="0">
                <a:latin typeface="Arial" charset="0"/>
                <a:ea typeface="Arial" charset="0"/>
                <a:cs typeface="Arial" charset="0"/>
              </a:rPr>
              <a:t>Knowing your stakeholders</a:t>
            </a:r>
            <a:endParaRPr lang="en-US" sz="3200" b="1"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b="1" dirty="0" smtClean="0"/>
              <a:t>Beneficiary</a:t>
            </a:r>
            <a:r>
              <a:rPr lang="en-US" dirty="0" smtClean="0"/>
              <a:t>: people</a:t>
            </a:r>
            <a:r>
              <a:rPr lang="en-US" dirty="0"/>
              <a:t>, groups, communities or nations who will benefit from the impact of your research </a:t>
            </a:r>
            <a:endParaRPr lang="en-US" dirty="0" smtClean="0"/>
          </a:p>
          <a:p>
            <a:endParaRPr lang="en-US" dirty="0" smtClean="0"/>
          </a:p>
          <a:p>
            <a:r>
              <a:rPr lang="en-US" b="1" dirty="0" smtClean="0"/>
              <a:t>End users</a:t>
            </a:r>
            <a:r>
              <a:rPr lang="en-US" dirty="0" smtClean="0"/>
              <a:t>: groups</a:t>
            </a:r>
            <a:r>
              <a:rPr lang="en-US" dirty="0"/>
              <a:t>, people or companies who will take up your research and use it to bring about change </a:t>
            </a:r>
            <a:endParaRPr lang="en-US" dirty="0" smtClean="0"/>
          </a:p>
          <a:p>
            <a:endParaRPr lang="en-US" dirty="0" smtClean="0"/>
          </a:p>
          <a:p>
            <a:r>
              <a:rPr lang="en-US" b="1" dirty="0" smtClean="0"/>
              <a:t>Stakeholders</a:t>
            </a:r>
            <a:r>
              <a:rPr lang="en-US" dirty="0" smtClean="0"/>
              <a:t>: </a:t>
            </a:r>
            <a:r>
              <a:rPr lang="en-US" dirty="0"/>
              <a:t>Anybody who has a stake in the outcome of your research – perhaps because it will benefit them, or because they are involved in up-taking, using or translating the research into a real- world outcome </a:t>
            </a:r>
          </a:p>
          <a:p>
            <a:endParaRPr lang="en-US" dirty="0"/>
          </a:p>
          <a:p>
            <a:endParaRPr lang="en-US" dirty="0"/>
          </a:p>
          <a:p>
            <a:endParaRPr lang="en-US" dirty="0"/>
          </a:p>
        </p:txBody>
      </p:sp>
      <p:grpSp>
        <p:nvGrpSpPr>
          <p:cNvPr id="6" name="Group 5"/>
          <p:cNvGrpSpPr/>
          <p:nvPr/>
        </p:nvGrpSpPr>
        <p:grpSpPr>
          <a:xfrm>
            <a:off x="6522348" y="6319838"/>
            <a:ext cx="6462712" cy="593297"/>
            <a:chOff x="3731419" y="5598417"/>
            <a:chExt cx="6462712" cy="593297"/>
          </a:xfrm>
        </p:grpSpPr>
        <p:grpSp>
          <p:nvGrpSpPr>
            <p:cNvPr id="7" name="Group 6"/>
            <p:cNvGrpSpPr/>
            <p:nvPr/>
          </p:nvGrpSpPr>
          <p:grpSpPr>
            <a:xfrm>
              <a:off x="6403143" y="5598417"/>
              <a:ext cx="3790988" cy="593297"/>
              <a:chOff x="562134" y="6094412"/>
              <a:chExt cx="3790988" cy="593297"/>
            </a:xfrm>
          </p:grpSpPr>
          <p:sp>
            <p:nvSpPr>
              <p:cNvPr id="9" name="TextBox 8"/>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8" name="TextBox 7"/>
            <p:cNvSpPr txBox="1"/>
            <p:nvPr/>
          </p:nvSpPr>
          <p:spPr>
            <a:xfrm>
              <a:off x="3731419" y="5679240"/>
              <a:ext cx="2640659" cy="400110"/>
            </a:xfrm>
            <a:prstGeom prst="rect">
              <a:avLst/>
            </a:prstGeom>
            <a:noFill/>
          </p:spPr>
          <p:txBody>
            <a:bodyPr wrap="none" rtlCol="0" anchor="ctr">
              <a:spAutoFit/>
            </a:bodyPr>
            <a:lstStyle/>
            <a:p>
              <a:pPr defTabSz="457200"/>
              <a:r>
                <a:rPr lang="en-GB" sz="2000" b="1">
                  <a:solidFill>
                    <a:prstClr val="black"/>
                  </a:solidFill>
                  <a:latin typeface="Arial" panose="020B0604020202020204" pitchFamily="34" charset="0"/>
                  <a:cs typeface="Arial" panose="020B0604020202020204" pitchFamily="34" charset="0"/>
                </a:rPr>
                <a:t>Follow us on Twitter</a:t>
              </a:r>
            </a:p>
          </p:txBody>
        </p:sp>
      </p:grpSp>
      <p:sp>
        <p:nvSpPr>
          <p:cNvPr id="11"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spTree>
    <p:extLst>
      <p:ext uri="{BB962C8B-B14F-4D97-AF65-F5344CB8AC3E}">
        <p14:creationId xmlns:p14="http://schemas.microsoft.com/office/powerpoint/2010/main" val="216181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7397" y="221053"/>
            <a:ext cx="8531305" cy="648000"/>
          </a:xfrm>
        </p:spPr>
        <p:txBody>
          <a:bodyPr>
            <a:normAutofit/>
          </a:bodyPr>
          <a:lstStyle/>
          <a:p>
            <a:pPr>
              <a:spcAft>
                <a:spcPts val="1200"/>
              </a:spcAft>
            </a:pPr>
            <a:r>
              <a:rPr lang="en-GB" sz="3200" b="1" dirty="0">
                <a:latin typeface="Arial" panose="020B0604020202020204" pitchFamily="34" charset="0"/>
                <a:ea typeface="Calibri" panose="020F0502020204030204" pitchFamily="34" charset="0"/>
                <a:cs typeface="Arial" panose="020B0604020202020204" pitchFamily="34" charset="0"/>
              </a:rPr>
              <a:t>Aberdeen Grants Academy</a:t>
            </a:r>
            <a:endParaRPr lang="en-GB" sz="3200" dirty="0">
              <a:latin typeface="Arial" panose="020B060402020202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buNone/>
            </a:pPr>
            <a:endParaRPr lang="en-GB" dirty="0"/>
          </a:p>
          <a:p>
            <a:pPr marL="0" indent="0" algn="ctr">
              <a:buNone/>
            </a:pPr>
            <a:endParaRPr lang="en-GB" dirty="0"/>
          </a:p>
        </p:txBody>
      </p:sp>
      <p:sp>
        <p:nvSpPr>
          <p:cNvPr id="21" name="Text Placeholder 3"/>
          <p:cNvSpPr>
            <a:spLocks noGrp="1"/>
          </p:cNvSpPr>
          <p:nvPr>
            <p:ph type="body" sz="quarter" idx="10"/>
          </p:nvPr>
        </p:nvSpPr>
        <p:spPr/>
        <p:txBody>
          <a:bodyPr>
            <a:normAutofit/>
          </a:bodyPr>
          <a:lstStyle/>
          <a:p>
            <a:r>
              <a:rPr lang="en-GB" dirty="0"/>
              <a:t>Aberdeen Grants Academy</a:t>
            </a:r>
          </a:p>
        </p:txBody>
      </p:sp>
      <p:sp>
        <p:nvSpPr>
          <p:cNvPr id="2" name="Rectangle 1"/>
          <p:cNvSpPr/>
          <p:nvPr/>
        </p:nvSpPr>
        <p:spPr>
          <a:xfrm>
            <a:off x="283005" y="1486176"/>
            <a:ext cx="6778406" cy="5262979"/>
          </a:xfrm>
          <a:prstGeom prst="rect">
            <a:avLst/>
          </a:prstGeom>
        </p:spPr>
        <p:txBody>
          <a:bodyPr wrap="square">
            <a:spAutoFit/>
          </a:bodyPr>
          <a:lstStyle/>
          <a:p>
            <a:pPr defTabSz="457200"/>
            <a:r>
              <a:rPr lang="en-GB" sz="2400" b="1" dirty="0" smtClean="0">
                <a:solidFill>
                  <a:prstClr val="black"/>
                </a:solidFill>
                <a:ea typeface="Calibri" panose="020F0502020204030204" pitchFamily="34" charset="0"/>
                <a:cs typeface="Arial" panose="020B0604020202020204" pitchFamily="34" charset="0"/>
              </a:rPr>
              <a:t>Aberdeen </a:t>
            </a:r>
            <a:r>
              <a:rPr lang="en-GB" sz="2400" b="1" dirty="0">
                <a:solidFill>
                  <a:prstClr val="black"/>
                </a:solidFill>
                <a:ea typeface="Calibri" panose="020F0502020204030204" pitchFamily="34" charset="0"/>
                <a:cs typeface="Arial" panose="020B0604020202020204" pitchFamily="34" charset="0"/>
              </a:rPr>
              <a:t>Grants Academy supports researchers </a:t>
            </a:r>
            <a:r>
              <a:rPr lang="en-GB" sz="2400" b="1" dirty="0" smtClean="0">
                <a:solidFill>
                  <a:prstClr val="black"/>
                </a:solidFill>
                <a:ea typeface="Calibri" panose="020F0502020204030204" pitchFamily="34" charset="0"/>
                <a:cs typeface="Arial" panose="020B0604020202020204" pitchFamily="34" charset="0"/>
              </a:rPr>
              <a:t>pursuing </a:t>
            </a:r>
            <a:r>
              <a:rPr lang="en-GB" sz="2400" b="1" dirty="0">
                <a:solidFill>
                  <a:prstClr val="black"/>
                </a:solidFill>
                <a:ea typeface="Calibri" panose="020F0502020204030204" pitchFamily="34" charset="0"/>
                <a:cs typeface="Arial" panose="020B0604020202020204" pitchFamily="34" charset="0"/>
              </a:rPr>
              <a:t>external funding. </a:t>
            </a:r>
          </a:p>
          <a:p>
            <a:pPr defTabSz="457200"/>
            <a:endParaRPr lang="en-GB" sz="2400" b="1" dirty="0">
              <a:solidFill>
                <a:prstClr val="black"/>
              </a:solidFill>
              <a:ea typeface="Calibri" panose="020F0502020204030204" pitchFamily="34" charset="0"/>
              <a:cs typeface="Arial" panose="020B0604020202020204" pitchFamily="34" charset="0"/>
            </a:endParaRPr>
          </a:p>
          <a:p>
            <a:pPr defTabSz="457200"/>
            <a:r>
              <a:rPr lang="en-GB" sz="2400" dirty="0">
                <a:solidFill>
                  <a:prstClr val="black"/>
                </a:solidFill>
                <a:ea typeface="Calibri" panose="020F0502020204030204" pitchFamily="34" charset="0"/>
                <a:cs typeface="Arial" panose="020B0604020202020204" pitchFamily="34" charset="0"/>
              </a:rPr>
              <a:t>In partnership with Schools we provide support and guidance from the conception of </a:t>
            </a:r>
            <a:r>
              <a:rPr lang="en-GB" sz="2400" dirty="0" smtClean="0">
                <a:solidFill>
                  <a:prstClr val="black"/>
                </a:solidFill>
                <a:ea typeface="Calibri" panose="020F0502020204030204" pitchFamily="34" charset="0"/>
                <a:cs typeface="Arial" panose="020B0604020202020204" pitchFamily="34" charset="0"/>
              </a:rPr>
              <a:t>ideas and good practice </a:t>
            </a:r>
            <a:r>
              <a:rPr lang="en-GB" sz="2400" dirty="0">
                <a:solidFill>
                  <a:prstClr val="black"/>
                </a:solidFill>
                <a:ea typeface="Calibri" panose="020F0502020204030204" pitchFamily="34" charset="0"/>
                <a:cs typeface="Arial" panose="020B0604020202020204" pitchFamily="34" charset="0"/>
              </a:rPr>
              <a:t>through development and refinement of an application, to delivery of the project and realising the impact</a:t>
            </a:r>
            <a:r>
              <a:rPr lang="en-GB" sz="2400" dirty="0" smtClean="0">
                <a:solidFill>
                  <a:prstClr val="black"/>
                </a:solidFill>
                <a:ea typeface="Calibri" panose="020F0502020204030204" pitchFamily="34" charset="0"/>
                <a:cs typeface="Arial" panose="020B0604020202020204" pitchFamily="34" charset="0"/>
              </a:rPr>
              <a:t>.</a:t>
            </a:r>
          </a:p>
          <a:p>
            <a:pPr defTabSz="457200"/>
            <a:endParaRPr lang="en-GB" sz="2400" dirty="0">
              <a:solidFill>
                <a:prstClr val="black"/>
              </a:solidFill>
              <a:ea typeface="Calibri" panose="020F0502020204030204" pitchFamily="34" charset="0"/>
              <a:cs typeface="Arial" panose="020B0604020202020204" pitchFamily="34" charset="0"/>
            </a:endParaRPr>
          </a:p>
          <a:p>
            <a:pPr defTabSz="457200"/>
            <a:endParaRPr lang="en-GB" sz="2400" dirty="0">
              <a:solidFill>
                <a:prstClr val="black"/>
              </a:solidFill>
              <a:ea typeface="Calibri" panose="020F0502020204030204" pitchFamily="34" charset="0"/>
              <a:cs typeface="Arial" panose="020B0604020202020204" pitchFamily="34" charset="0"/>
            </a:endParaRPr>
          </a:p>
          <a:p>
            <a:pPr defTabSz="457200"/>
            <a:r>
              <a:rPr lang="en-GB" sz="2400" dirty="0">
                <a:solidFill>
                  <a:prstClr val="black"/>
                </a:solidFill>
                <a:ea typeface="Calibri" panose="020F0502020204030204" pitchFamily="34" charset="0"/>
                <a:cs typeface="Arial" panose="020B0604020202020204" pitchFamily="34" charset="0"/>
              </a:rPr>
              <a:t>For more information please contact us at: </a:t>
            </a:r>
            <a:r>
              <a:rPr lang="en-GB" sz="2400" u="sng" dirty="0">
                <a:solidFill>
                  <a:prstClr val="black"/>
                </a:solidFill>
                <a:ea typeface="Calibri" panose="020F0502020204030204" pitchFamily="34" charset="0"/>
                <a:cs typeface="Arial" panose="020B0604020202020204" pitchFamily="34" charset="0"/>
                <a:hlinkClick r:id="rId2"/>
              </a:rPr>
              <a:t>grantsacademy@abdn.ac.uk</a:t>
            </a:r>
            <a:endParaRPr lang="en-GB" sz="2400" u="sng" dirty="0">
              <a:solidFill>
                <a:prstClr val="black"/>
              </a:solidFill>
              <a:ea typeface="Calibri" panose="020F0502020204030204" pitchFamily="34" charset="0"/>
              <a:cs typeface="Arial" panose="020B0604020202020204" pitchFamily="34" charset="0"/>
            </a:endParaRPr>
          </a:p>
          <a:p>
            <a:pPr defTabSz="457200"/>
            <a:endParaRPr lang="en-GB" sz="2000" u="sng" dirty="0">
              <a:solidFill>
                <a:srgbClr val="333333"/>
              </a:solidFill>
              <a:cs typeface="Arial" panose="020B0604020202020204" pitchFamily="34" charset="0"/>
            </a:endParaRPr>
          </a:p>
          <a:p>
            <a:pPr defTabSz="457200"/>
            <a:endParaRPr lang="en-GB" sz="2800" dirty="0">
              <a:solidFill>
                <a:prstClr val="black"/>
              </a:solidFill>
              <a:latin typeface="Calibri Light" panose="020F0302020204030204" pitchFamily="34" charset="0"/>
            </a:endParaRPr>
          </a:p>
        </p:txBody>
      </p:sp>
      <p:grpSp>
        <p:nvGrpSpPr>
          <p:cNvPr id="16" name="Group 15"/>
          <p:cNvGrpSpPr/>
          <p:nvPr/>
        </p:nvGrpSpPr>
        <p:grpSpPr>
          <a:xfrm>
            <a:off x="6522348" y="6319838"/>
            <a:ext cx="6462712" cy="593297"/>
            <a:chOff x="3731419" y="5598417"/>
            <a:chExt cx="6462712" cy="593297"/>
          </a:xfrm>
        </p:grpSpPr>
        <p:grpSp>
          <p:nvGrpSpPr>
            <p:cNvPr id="17" name="Group 16"/>
            <p:cNvGrpSpPr/>
            <p:nvPr/>
          </p:nvGrpSpPr>
          <p:grpSpPr>
            <a:xfrm>
              <a:off x="6403143" y="5598417"/>
              <a:ext cx="3790988" cy="593297"/>
              <a:chOff x="562134" y="6094412"/>
              <a:chExt cx="3790988" cy="593297"/>
            </a:xfrm>
          </p:grpSpPr>
          <p:sp>
            <p:nvSpPr>
              <p:cNvPr id="19" name="TextBox 18"/>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8" name="TextBox 17"/>
            <p:cNvSpPr txBox="1"/>
            <p:nvPr/>
          </p:nvSpPr>
          <p:spPr>
            <a:xfrm>
              <a:off x="3731419" y="5679240"/>
              <a:ext cx="2640659" cy="400110"/>
            </a:xfrm>
            <a:prstGeom prst="rect">
              <a:avLst/>
            </a:prstGeom>
            <a:noFill/>
          </p:spPr>
          <p:txBody>
            <a:bodyPr wrap="none" rtlCol="0" anchor="ctr">
              <a:spAutoFit/>
            </a:bodyPr>
            <a:lstStyle/>
            <a:p>
              <a:pPr defTabSz="457200"/>
              <a:r>
                <a:rPr lang="en-GB" sz="2000" b="1">
                  <a:solidFill>
                    <a:prstClr val="black"/>
                  </a:solidFill>
                  <a:latin typeface="Arial" panose="020B0604020202020204" pitchFamily="34" charset="0"/>
                  <a:cs typeface="Arial" panose="020B0604020202020204" pitchFamily="34" charset="0"/>
                </a:rPr>
                <a:t>Follow us on Twitter</a:t>
              </a:r>
            </a:p>
          </p:txBody>
        </p:sp>
      </p:grpSp>
      <p:sp>
        <p:nvSpPr>
          <p:cNvPr id="12" name="Oval 11"/>
          <p:cNvSpPr/>
          <p:nvPr/>
        </p:nvSpPr>
        <p:spPr>
          <a:xfrm>
            <a:off x="8023378" y="1985390"/>
            <a:ext cx="3379285" cy="3379285"/>
          </a:xfrm>
          <a:prstGeom prst="ellipse">
            <a:avLst/>
          </a:prstGeom>
          <a:solidFill>
            <a:schemeClr val="accent4">
              <a:lumMod val="40000"/>
              <a:lumOff val="60000"/>
            </a:schemeClr>
          </a:solidFill>
          <a:ln w="73025">
            <a:solidFill>
              <a:schemeClr val="bg1">
                <a:alpha val="14000"/>
              </a:schemeClr>
            </a:solidFill>
          </a:ln>
          <a:effectLst>
            <a:innerShdw blurRad="114300">
              <a:schemeClr val="bg1"/>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defTabSz="457200"/>
            <a:endParaRPr lang="en-GB">
              <a:solidFill>
                <a:srgbClr val="FFC000"/>
              </a:solidFill>
            </a:endParaRPr>
          </a:p>
        </p:txBody>
      </p:sp>
      <p:sp>
        <p:nvSpPr>
          <p:cNvPr id="13" name="Oval 12"/>
          <p:cNvSpPr/>
          <p:nvPr/>
        </p:nvSpPr>
        <p:spPr>
          <a:xfrm>
            <a:off x="8529706" y="2491718"/>
            <a:ext cx="2366629" cy="236662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defTabSz="457200"/>
            <a:endParaRPr lang="en-GB">
              <a:solidFill>
                <a:prstClr val="white"/>
              </a:solidFill>
            </a:endParaRPr>
          </a:p>
        </p:txBody>
      </p:sp>
      <p:sp>
        <p:nvSpPr>
          <p:cNvPr id="14" name="Right Arrow 13"/>
          <p:cNvSpPr/>
          <p:nvPr/>
        </p:nvSpPr>
        <p:spPr>
          <a:xfrm rot="6026960">
            <a:off x="10796573" y="3447253"/>
            <a:ext cx="737123" cy="842998"/>
          </a:xfrm>
          <a:prstGeom prst="rightArrow">
            <a:avLst>
              <a:gd name="adj1" fmla="val 50000"/>
              <a:gd name="adj2" fmla="val 50310"/>
            </a:avLst>
          </a:prstGeom>
          <a:solidFill>
            <a:schemeClr val="accent4">
              <a:lumMod val="60000"/>
              <a:lumOff val="40000"/>
            </a:schemeClr>
          </a:solidFill>
          <a:ln>
            <a:noFill/>
          </a:ln>
          <a:effectLst>
            <a:innerShdw blurRad="63500" dist="50800" dir="189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5" name="Right Arrow 14"/>
          <p:cNvSpPr/>
          <p:nvPr/>
        </p:nvSpPr>
        <p:spPr>
          <a:xfrm rot="9925656">
            <a:off x="9366455" y="4695590"/>
            <a:ext cx="890826" cy="914025"/>
          </a:xfrm>
          <a:prstGeom prst="rightArrow">
            <a:avLst>
              <a:gd name="adj1" fmla="val 50000"/>
              <a:gd name="adj2" fmla="val 50310"/>
            </a:avLst>
          </a:prstGeom>
          <a:solidFill>
            <a:schemeClr val="accent4">
              <a:lumMod val="60000"/>
              <a:lumOff val="40000"/>
            </a:schemeClr>
          </a:solidFill>
          <a:ln>
            <a:noFill/>
          </a:ln>
          <a:effectLst>
            <a:innerShdw blurRad="63500" dist="50800" dir="189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2" name="Right Arrow 21"/>
          <p:cNvSpPr/>
          <p:nvPr/>
        </p:nvSpPr>
        <p:spPr>
          <a:xfrm rot="14412930">
            <a:off x="8011569" y="3878958"/>
            <a:ext cx="737123" cy="842998"/>
          </a:xfrm>
          <a:prstGeom prst="rightArrow">
            <a:avLst>
              <a:gd name="adj1" fmla="val 50000"/>
              <a:gd name="adj2" fmla="val 50310"/>
            </a:avLst>
          </a:prstGeom>
          <a:solidFill>
            <a:schemeClr val="accent4">
              <a:lumMod val="60000"/>
              <a:lumOff val="40000"/>
            </a:schemeClr>
          </a:solidFill>
          <a:ln>
            <a:noFill/>
          </a:ln>
          <a:effectLst>
            <a:innerShdw blurRad="63500" dist="50800" dir="189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3" name="Right Arrow 22"/>
          <p:cNvSpPr/>
          <p:nvPr/>
        </p:nvSpPr>
        <p:spPr>
          <a:xfrm rot="18367271">
            <a:off x="8267770" y="2235365"/>
            <a:ext cx="737123" cy="842998"/>
          </a:xfrm>
          <a:prstGeom prst="rightArrow">
            <a:avLst>
              <a:gd name="adj1" fmla="val 50000"/>
              <a:gd name="adj2" fmla="val 50310"/>
            </a:avLst>
          </a:prstGeom>
          <a:solidFill>
            <a:schemeClr val="accent4">
              <a:lumMod val="60000"/>
              <a:lumOff val="40000"/>
            </a:schemeClr>
          </a:solidFill>
          <a:ln>
            <a:noFill/>
          </a:ln>
          <a:effectLst>
            <a:innerShdw blurRad="63500" dist="50800" dir="189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srgbClr val="FFC000"/>
              </a:solidFill>
            </a:endParaRPr>
          </a:p>
        </p:txBody>
      </p:sp>
      <p:sp>
        <p:nvSpPr>
          <p:cNvPr id="24" name="Right Arrow 23"/>
          <p:cNvSpPr/>
          <p:nvPr/>
        </p:nvSpPr>
        <p:spPr>
          <a:xfrm rot="1616949">
            <a:off x="10176692" y="2036910"/>
            <a:ext cx="737123" cy="842998"/>
          </a:xfrm>
          <a:prstGeom prst="rightArrow">
            <a:avLst>
              <a:gd name="adj1" fmla="val 50000"/>
              <a:gd name="adj2" fmla="val 50310"/>
            </a:avLst>
          </a:prstGeom>
          <a:solidFill>
            <a:schemeClr val="accent4">
              <a:lumMod val="60000"/>
              <a:lumOff val="40000"/>
            </a:schemeClr>
          </a:solidFill>
          <a:ln>
            <a:noFill/>
          </a:ln>
          <a:effectLst>
            <a:innerShdw blurRad="63500" dist="50800" dir="189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5" name="Oval 24"/>
          <p:cNvSpPr/>
          <p:nvPr/>
        </p:nvSpPr>
        <p:spPr>
          <a:xfrm>
            <a:off x="10892809" y="2031555"/>
            <a:ext cx="971134" cy="971134"/>
          </a:xfrm>
          <a:prstGeom prst="ellipse">
            <a:avLst/>
          </a:prstGeom>
          <a:gradFill>
            <a:gsLst>
              <a:gs pos="0">
                <a:schemeClr val="accent2"/>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srgbClr val="A5A5A5">
                  <a:lumMod val="75000"/>
                </a:srgbClr>
              </a:solidFill>
            </a:endParaRPr>
          </a:p>
        </p:txBody>
      </p:sp>
      <p:sp>
        <p:nvSpPr>
          <p:cNvPr id="26" name="TextBox 25"/>
          <p:cNvSpPr txBox="1"/>
          <p:nvPr/>
        </p:nvSpPr>
        <p:spPr>
          <a:xfrm>
            <a:off x="10845423" y="2028561"/>
            <a:ext cx="1065906" cy="1046440"/>
          </a:xfrm>
          <a:prstGeom prst="rect">
            <a:avLst/>
          </a:prstGeom>
          <a:noFill/>
          <a:ln>
            <a:solidFill>
              <a:schemeClr val="accent1">
                <a:lumMod val="50000"/>
              </a:schemeClr>
            </a:solidFill>
          </a:ln>
        </p:spPr>
        <p:txBody>
          <a:bodyPr wrap="square" rtlCol="0">
            <a:spAutoFit/>
          </a:bodyPr>
          <a:lstStyle/>
          <a:p>
            <a:pPr algn="ctr" defTabSz="457200"/>
            <a:endParaRPr lang="en-GB" sz="1400" dirty="0">
              <a:solidFill>
                <a:srgbClr val="A5A5A5">
                  <a:lumMod val="75000"/>
                </a:srgbClr>
              </a:solidFill>
            </a:endParaRPr>
          </a:p>
          <a:p>
            <a:pPr algn="ctr" defTabSz="457200"/>
            <a:r>
              <a:rPr lang="en-GB" sz="1200" b="1" dirty="0">
                <a:solidFill>
                  <a:prstClr val="white"/>
                </a:solidFill>
              </a:rPr>
              <a:t>Idea Preparation</a:t>
            </a:r>
          </a:p>
          <a:p>
            <a:pPr defTabSz="457200"/>
            <a:endParaRPr lang="en-GB" dirty="0">
              <a:solidFill>
                <a:srgbClr val="A5A5A5">
                  <a:lumMod val="75000"/>
                </a:srgbClr>
              </a:solidFill>
            </a:endParaRPr>
          </a:p>
        </p:txBody>
      </p:sp>
      <p:grpSp>
        <p:nvGrpSpPr>
          <p:cNvPr id="27" name="Group 26"/>
          <p:cNvGrpSpPr/>
          <p:nvPr/>
        </p:nvGrpSpPr>
        <p:grpSpPr>
          <a:xfrm>
            <a:off x="7126501" y="3654484"/>
            <a:ext cx="1114479" cy="971134"/>
            <a:chOff x="8647674" y="3875189"/>
            <a:chExt cx="1114479" cy="971134"/>
          </a:xfrm>
        </p:grpSpPr>
        <p:sp>
          <p:nvSpPr>
            <p:cNvPr id="28" name="Oval 27"/>
            <p:cNvSpPr/>
            <p:nvPr/>
          </p:nvSpPr>
          <p:spPr>
            <a:xfrm>
              <a:off x="8647674" y="3875189"/>
              <a:ext cx="971134" cy="971134"/>
            </a:xfrm>
            <a:prstGeom prst="ellipse">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9" name="TextBox 28"/>
            <p:cNvSpPr txBox="1"/>
            <p:nvPr/>
          </p:nvSpPr>
          <p:spPr>
            <a:xfrm>
              <a:off x="8696247" y="4007746"/>
              <a:ext cx="1065906" cy="492443"/>
            </a:xfrm>
            <a:prstGeom prst="rect">
              <a:avLst/>
            </a:prstGeom>
            <a:noFill/>
          </p:spPr>
          <p:txBody>
            <a:bodyPr wrap="square" rtlCol="0">
              <a:spAutoFit/>
            </a:bodyPr>
            <a:lstStyle/>
            <a:p>
              <a:pPr defTabSz="457200"/>
              <a:endParaRPr lang="en-GB" sz="1400" b="1" dirty="0">
                <a:solidFill>
                  <a:prstClr val="white"/>
                </a:solidFill>
              </a:endParaRPr>
            </a:p>
            <a:p>
              <a:pPr defTabSz="457200"/>
              <a:r>
                <a:rPr lang="en-GB" sz="1200" b="1" dirty="0">
                  <a:solidFill>
                    <a:prstClr val="white"/>
                  </a:solidFill>
                </a:rPr>
                <a:t>Submission</a:t>
              </a:r>
              <a:endParaRPr lang="en-GB" sz="1200" dirty="0">
                <a:solidFill>
                  <a:prstClr val="black"/>
                </a:solidFill>
              </a:endParaRPr>
            </a:p>
          </p:txBody>
        </p:sp>
      </p:grpSp>
      <p:grpSp>
        <p:nvGrpSpPr>
          <p:cNvPr id="30" name="Group 29"/>
          <p:cNvGrpSpPr/>
          <p:nvPr/>
        </p:nvGrpSpPr>
        <p:grpSpPr>
          <a:xfrm>
            <a:off x="8453697" y="5042741"/>
            <a:ext cx="1069770" cy="971134"/>
            <a:chOff x="9848452" y="2804607"/>
            <a:chExt cx="1069770" cy="971134"/>
          </a:xfrm>
        </p:grpSpPr>
        <p:sp>
          <p:nvSpPr>
            <p:cNvPr id="31" name="Oval 30"/>
            <p:cNvSpPr/>
            <p:nvPr/>
          </p:nvSpPr>
          <p:spPr>
            <a:xfrm>
              <a:off x="9848452" y="2804607"/>
              <a:ext cx="971134" cy="971134"/>
            </a:xfrm>
            <a:prstGeom prst="ellipse">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32" name="TextBox 31"/>
            <p:cNvSpPr txBox="1"/>
            <p:nvPr/>
          </p:nvSpPr>
          <p:spPr>
            <a:xfrm>
              <a:off x="9852316" y="3049903"/>
              <a:ext cx="1065906" cy="461665"/>
            </a:xfrm>
            <a:prstGeom prst="rect">
              <a:avLst/>
            </a:prstGeom>
            <a:noFill/>
          </p:spPr>
          <p:txBody>
            <a:bodyPr wrap="square" rtlCol="0">
              <a:spAutoFit/>
            </a:bodyPr>
            <a:lstStyle/>
            <a:p>
              <a:pPr defTabSz="457200"/>
              <a:r>
                <a:rPr lang="en-GB" sz="1200" b="1">
                  <a:solidFill>
                    <a:prstClr val="white"/>
                  </a:solidFill>
                </a:rPr>
                <a:t>Application Refinement</a:t>
              </a:r>
              <a:endParaRPr lang="en-GB" sz="2000" b="1">
                <a:solidFill>
                  <a:prstClr val="black"/>
                </a:solidFill>
              </a:endParaRPr>
            </a:p>
          </p:txBody>
        </p:sp>
      </p:grpSp>
      <p:grpSp>
        <p:nvGrpSpPr>
          <p:cNvPr id="33" name="Group 32"/>
          <p:cNvGrpSpPr/>
          <p:nvPr/>
        </p:nvGrpSpPr>
        <p:grpSpPr>
          <a:xfrm>
            <a:off x="10892809" y="4318812"/>
            <a:ext cx="1065906" cy="1065794"/>
            <a:chOff x="10187256" y="1325102"/>
            <a:chExt cx="1065906" cy="1065794"/>
          </a:xfrm>
        </p:grpSpPr>
        <p:sp>
          <p:nvSpPr>
            <p:cNvPr id="34" name="Oval 33"/>
            <p:cNvSpPr/>
            <p:nvPr/>
          </p:nvSpPr>
          <p:spPr>
            <a:xfrm>
              <a:off x="10226147" y="1325102"/>
              <a:ext cx="971134" cy="971134"/>
            </a:xfrm>
            <a:prstGeom prst="ellipse">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35" name="TextBox 34"/>
            <p:cNvSpPr txBox="1"/>
            <p:nvPr/>
          </p:nvSpPr>
          <p:spPr>
            <a:xfrm>
              <a:off x="10187256" y="1559899"/>
              <a:ext cx="1065906" cy="830997"/>
            </a:xfrm>
            <a:prstGeom prst="rect">
              <a:avLst/>
            </a:prstGeom>
            <a:noFill/>
          </p:spPr>
          <p:txBody>
            <a:bodyPr wrap="square" rtlCol="0">
              <a:spAutoFit/>
            </a:bodyPr>
            <a:lstStyle/>
            <a:p>
              <a:pPr algn="ctr" defTabSz="457200"/>
              <a:r>
                <a:rPr lang="en-GB" sz="1200" b="1" dirty="0">
                  <a:solidFill>
                    <a:prstClr val="white"/>
                  </a:solidFill>
                </a:rPr>
                <a:t>Application Development</a:t>
              </a:r>
            </a:p>
            <a:p>
              <a:pPr defTabSz="457200"/>
              <a:endParaRPr lang="en-GB" dirty="0">
                <a:solidFill>
                  <a:prstClr val="black"/>
                </a:solidFill>
              </a:endParaRPr>
            </a:p>
          </p:txBody>
        </p:sp>
      </p:grpSp>
      <p:grpSp>
        <p:nvGrpSpPr>
          <p:cNvPr id="36" name="Group 35"/>
          <p:cNvGrpSpPr/>
          <p:nvPr/>
        </p:nvGrpSpPr>
        <p:grpSpPr>
          <a:xfrm>
            <a:off x="8181919" y="1302953"/>
            <a:ext cx="1130367" cy="971134"/>
            <a:chOff x="10487079" y="4632242"/>
            <a:chExt cx="1130367" cy="971134"/>
          </a:xfrm>
        </p:grpSpPr>
        <p:sp>
          <p:nvSpPr>
            <p:cNvPr id="37" name="Oval 36"/>
            <p:cNvSpPr/>
            <p:nvPr/>
          </p:nvSpPr>
          <p:spPr>
            <a:xfrm>
              <a:off x="10487079" y="4632242"/>
              <a:ext cx="971134" cy="971134"/>
            </a:xfrm>
            <a:prstGeom prst="ellipse">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38" name="TextBox 37"/>
            <p:cNvSpPr txBox="1"/>
            <p:nvPr/>
          </p:nvSpPr>
          <p:spPr>
            <a:xfrm>
              <a:off x="10551540" y="4914004"/>
              <a:ext cx="1065906" cy="677108"/>
            </a:xfrm>
            <a:prstGeom prst="rect">
              <a:avLst/>
            </a:prstGeom>
            <a:noFill/>
          </p:spPr>
          <p:txBody>
            <a:bodyPr wrap="square" rtlCol="0">
              <a:spAutoFit/>
            </a:bodyPr>
            <a:lstStyle/>
            <a:p>
              <a:pPr defTabSz="457200"/>
              <a:r>
                <a:rPr lang="en-GB" sz="1400" b="1">
                  <a:solidFill>
                    <a:prstClr val="white"/>
                  </a:solidFill>
                </a:rPr>
                <a:t>Outcome</a:t>
              </a:r>
            </a:p>
            <a:p>
              <a:pPr defTabSz="457200"/>
              <a:endParaRPr lang="en-GB">
                <a:solidFill>
                  <a:prstClr val="black"/>
                </a:solidFill>
              </a:endParaRPr>
            </a:p>
          </p:txBody>
        </p:sp>
      </p:grpSp>
      <p:sp>
        <p:nvSpPr>
          <p:cNvPr id="39" name="Circular Arrow 38"/>
          <p:cNvSpPr/>
          <p:nvPr/>
        </p:nvSpPr>
        <p:spPr>
          <a:xfrm rot="21135326">
            <a:off x="8561012" y="2419495"/>
            <a:ext cx="2179154" cy="2519190"/>
          </a:xfrm>
          <a:prstGeom prst="circularArrow">
            <a:avLst>
              <a:gd name="adj1" fmla="val 12500"/>
              <a:gd name="adj2" fmla="val 1142319"/>
              <a:gd name="adj3" fmla="val 20457681"/>
              <a:gd name="adj4" fmla="val 14632849"/>
              <a:gd name="adj5" fmla="val 12500"/>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black"/>
              </a:solidFill>
            </a:endParaRPr>
          </a:p>
        </p:txBody>
      </p:sp>
      <p:sp>
        <p:nvSpPr>
          <p:cNvPr id="40" name="Circular Arrow 39"/>
          <p:cNvSpPr/>
          <p:nvPr/>
        </p:nvSpPr>
        <p:spPr>
          <a:xfrm rot="1502719">
            <a:off x="7984024" y="2541795"/>
            <a:ext cx="2179154" cy="2939857"/>
          </a:xfrm>
          <a:prstGeom prst="circularArrow">
            <a:avLst>
              <a:gd name="adj1" fmla="val 12500"/>
              <a:gd name="adj2" fmla="val 1142319"/>
              <a:gd name="adj3" fmla="val 20457681"/>
              <a:gd name="adj4" fmla="val 14632849"/>
              <a:gd name="adj5" fmla="val 12500"/>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black"/>
              </a:solidFill>
            </a:endParaRPr>
          </a:p>
        </p:txBody>
      </p:sp>
      <p:grpSp>
        <p:nvGrpSpPr>
          <p:cNvPr id="41" name="Group 40"/>
          <p:cNvGrpSpPr/>
          <p:nvPr/>
        </p:nvGrpSpPr>
        <p:grpSpPr>
          <a:xfrm>
            <a:off x="7534847" y="495987"/>
            <a:ext cx="1130367" cy="971134"/>
            <a:chOff x="10487079" y="4632242"/>
            <a:chExt cx="1130367" cy="971134"/>
          </a:xfrm>
        </p:grpSpPr>
        <p:sp>
          <p:nvSpPr>
            <p:cNvPr id="42" name="Oval 41"/>
            <p:cNvSpPr/>
            <p:nvPr/>
          </p:nvSpPr>
          <p:spPr>
            <a:xfrm>
              <a:off x="10487079" y="4632242"/>
              <a:ext cx="971134" cy="971134"/>
            </a:xfrm>
            <a:prstGeom prst="ellipse">
              <a:avLst/>
            </a:prstGeom>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43" name="TextBox 42"/>
            <p:cNvSpPr txBox="1"/>
            <p:nvPr/>
          </p:nvSpPr>
          <p:spPr>
            <a:xfrm>
              <a:off x="10551540" y="4914004"/>
              <a:ext cx="1065906" cy="677108"/>
            </a:xfrm>
            <a:prstGeom prst="rect">
              <a:avLst/>
            </a:prstGeom>
            <a:noFill/>
          </p:spPr>
          <p:txBody>
            <a:bodyPr wrap="square" rtlCol="0">
              <a:spAutoFit/>
            </a:bodyPr>
            <a:lstStyle/>
            <a:p>
              <a:pPr defTabSz="457200"/>
              <a:r>
                <a:rPr lang="en-GB" sz="1400" b="1">
                  <a:solidFill>
                    <a:prstClr val="white"/>
                  </a:solidFill>
                </a:rPr>
                <a:t>Impact</a:t>
              </a:r>
            </a:p>
            <a:p>
              <a:pPr defTabSz="457200"/>
              <a:endParaRPr lang="en-GB">
                <a:solidFill>
                  <a:prstClr val="black"/>
                </a:solidFill>
              </a:endParaRPr>
            </a:p>
          </p:txBody>
        </p:sp>
      </p:grpSp>
      <p:sp>
        <p:nvSpPr>
          <p:cNvPr id="44" name="Circular Arrow 43"/>
          <p:cNvSpPr/>
          <p:nvPr/>
        </p:nvSpPr>
        <p:spPr>
          <a:xfrm rot="11572155">
            <a:off x="7402740" y="509932"/>
            <a:ext cx="1576440" cy="1894220"/>
          </a:xfrm>
          <a:prstGeom prst="circularArrow">
            <a:avLst>
              <a:gd name="adj1" fmla="val 12500"/>
              <a:gd name="adj2" fmla="val 878607"/>
              <a:gd name="adj3" fmla="val 20457681"/>
              <a:gd name="adj4" fmla="val 15171172"/>
              <a:gd name="adj5" fmla="val 12500"/>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black"/>
              </a:solidFill>
            </a:endParaRPr>
          </a:p>
        </p:txBody>
      </p:sp>
    </p:spTree>
    <p:extLst>
      <p:ext uri="{BB962C8B-B14F-4D97-AF65-F5344CB8AC3E}">
        <p14:creationId xmlns:p14="http://schemas.microsoft.com/office/powerpoint/2010/main" val="2204553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522348" y="6319838"/>
            <a:ext cx="6462712" cy="593297"/>
            <a:chOff x="3731419" y="5598417"/>
            <a:chExt cx="6462712" cy="593297"/>
          </a:xfrm>
        </p:grpSpPr>
        <p:grpSp>
          <p:nvGrpSpPr>
            <p:cNvPr id="8" name="Group 7"/>
            <p:cNvGrpSpPr/>
            <p:nvPr/>
          </p:nvGrpSpPr>
          <p:grpSpPr>
            <a:xfrm>
              <a:off x="6403143" y="5598417"/>
              <a:ext cx="3790988" cy="593297"/>
              <a:chOff x="562134" y="6094412"/>
              <a:chExt cx="3790988" cy="593297"/>
            </a:xfrm>
          </p:grpSpPr>
          <p:sp>
            <p:nvSpPr>
              <p:cNvPr id="10" name="TextBox 9"/>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9" name="TextBox 8"/>
            <p:cNvSpPr txBox="1"/>
            <p:nvPr/>
          </p:nvSpPr>
          <p:spPr>
            <a:xfrm>
              <a:off x="3731419" y="5679240"/>
              <a:ext cx="2640659" cy="400110"/>
            </a:xfrm>
            <a:prstGeom prst="rect">
              <a:avLst/>
            </a:prstGeom>
            <a:noFill/>
          </p:spPr>
          <p:txBody>
            <a:bodyPr wrap="none" rtlCol="0" anchor="ctr">
              <a:spAutoFit/>
            </a:bodyPr>
            <a:lstStyle/>
            <a:p>
              <a:pPr defTabSz="457200"/>
              <a:r>
                <a:rPr lang="en-GB" sz="2000" b="1" dirty="0">
                  <a:solidFill>
                    <a:prstClr val="black"/>
                  </a:solidFill>
                  <a:latin typeface="Arial" panose="020B0604020202020204" pitchFamily="34" charset="0"/>
                  <a:cs typeface="Arial" panose="020B0604020202020204" pitchFamily="34" charset="0"/>
                </a:rPr>
                <a:t>Follow us on Twitter</a:t>
              </a:r>
            </a:p>
          </p:txBody>
        </p:sp>
      </p:grpSp>
      <p:sp>
        <p:nvSpPr>
          <p:cNvPr id="12" name="Text Placeholder 3"/>
          <p:cNvSpPr>
            <a:spLocks noGrp="1"/>
          </p:cNvSpPr>
          <p:nvPr>
            <p:ph type="body" sz="quarter" idx="10"/>
          </p:nvPr>
        </p:nvSpPr>
        <p:spPr/>
        <p:txBody>
          <a:bodyPr>
            <a:normAutofit/>
          </a:bodyPr>
          <a:lstStyle/>
          <a:p>
            <a:r>
              <a:rPr lang="en-GB" dirty="0"/>
              <a:t>Aberdeen Grants Academy</a:t>
            </a:r>
          </a:p>
        </p:txBody>
      </p:sp>
      <p:sp>
        <p:nvSpPr>
          <p:cNvPr id="4" name="Rectangle 3"/>
          <p:cNvSpPr/>
          <p:nvPr/>
        </p:nvSpPr>
        <p:spPr>
          <a:xfrm>
            <a:off x="396546" y="175556"/>
            <a:ext cx="9972405" cy="738664"/>
          </a:xfrm>
          <a:prstGeom prst="rect">
            <a:avLst/>
          </a:prstGeom>
        </p:spPr>
        <p:txBody>
          <a:bodyPr wrap="square">
            <a:spAutoFit/>
          </a:bodyPr>
          <a:lstStyle/>
          <a:p>
            <a:r>
              <a:rPr lang="en-GB" sz="2800" b="1" i="0" u="none" strike="noStrike" dirty="0" smtClean="0">
                <a:solidFill>
                  <a:srgbClr val="111111"/>
                </a:solidFill>
                <a:effectLst/>
              </a:rPr>
              <a:t>Stakeholder analysis: who are your key target groups?</a:t>
            </a:r>
          </a:p>
          <a:p>
            <a:endParaRPr lang="en-GB" sz="1400" b="0" i="0" u="none" strike="noStrike" dirty="0" smtClean="0">
              <a:solidFill>
                <a:srgbClr val="111111"/>
              </a:solidFill>
              <a:effectLst/>
              <a:latin typeface="+mj-lt"/>
            </a:endParaRPr>
          </a:p>
        </p:txBody>
      </p:sp>
      <p:pic>
        <p:nvPicPr>
          <p:cNvPr id="14" name="Picture 13"/>
          <p:cNvPicPr>
            <a:picLocks noChangeAspect="1"/>
          </p:cNvPicPr>
          <p:nvPr/>
        </p:nvPicPr>
        <p:blipFill>
          <a:blip r:embed="rId3"/>
          <a:stretch>
            <a:fillRect/>
          </a:stretch>
        </p:blipFill>
        <p:spPr>
          <a:xfrm>
            <a:off x="406284" y="914220"/>
            <a:ext cx="8787788" cy="5229049"/>
          </a:xfrm>
          <a:prstGeom prst="rect">
            <a:avLst/>
          </a:prstGeom>
        </p:spPr>
      </p:pic>
    </p:spTree>
    <p:extLst>
      <p:ext uri="{BB962C8B-B14F-4D97-AF65-F5344CB8AC3E}">
        <p14:creationId xmlns:p14="http://schemas.microsoft.com/office/powerpoint/2010/main" val="2477201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9172" y="2629504"/>
            <a:ext cx="5805577" cy="400110"/>
          </a:xfrm>
          <a:prstGeom prst="rect">
            <a:avLst/>
          </a:prstGeom>
          <a:noFill/>
        </p:spPr>
        <p:txBody>
          <a:bodyPr wrap="square" rtlCol="0">
            <a:spAutoFit/>
          </a:bodyPr>
          <a:lstStyle/>
          <a:p>
            <a:r>
              <a:rPr lang="en-GB" sz="2000" dirty="0" smtClean="0">
                <a:solidFill>
                  <a:srgbClr val="FF0000"/>
                </a:solidFill>
              </a:rPr>
              <a:t>Example stakeholder activity using whiteboard</a:t>
            </a:r>
            <a:endParaRPr lang="en-GB" sz="2000" dirty="0">
              <a:solidFill>
                <a:srgbClr val="FF0000"/>
              </a:solidFill>
            </a:endParaRPr>
          </a:p>
        </p:txBody>
      </p:sp>
    </p:spTree>
    <p:extLst>
      <p:ext uri="{BB962C8B-B14F-4D97-AF65-F5344CB8AC3E}">
        <p14:creationId xmlns:p14="http://schemas.microsoft.com/office/powerpoint/2010/main" val="1365651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Establishing a baseline</a:t>
            </a:r>
            <a:endParaRPr lang="en-GB" sz="3200" b="1"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863" y="1929803"/>
            <a:ext cx="4739574" cy="3306820"/>
          </a:xfrm>
          <a:prstGeom prst="rect">
            <a:avLst/>
          </a:prstGeom>
        </p:spPr>
      </p:pic>
      <p:sp>
        <p:nvSpPr>
          <p:cNvPr id="9" name="TextBox 8"/>
          <p:cNvSpPr txBox="1"/>
          <p:nvPr/>
        </p:nvSpPr>
        <p:spPr>
          <a:xfrm>
            <a:off x="8772666" y="4556999"/>
            <a:ext cx="2369690" cy="1200329"/>
          </a:xfrm>
          <a:prstGeom prst="rect">
            <a:avLst/>
          </a:prstGeom>
          <a:solidFill>
            <a:srgbClr val="FFFFFF"/>
          </a:solidFill>
        </p:spPr>
        <p:txBody>
          <a:bodyPr wrap="square" rtlCol="0">
            <a:spAutoFit/>
          </a:bodyPr>
          <a:lstStyle/>
          <a:p>
            <a:r>
              <a:rPr lang="en-GB" sz="1200" dirty="0" smtClean="0"/>
              <a:t>Your project’s impact can be found when you compare your project outcomes to the baseline. This is why it’s important to establish how you plan to measure effects or changes that have occurred </a:t>
            </a:r>
            <a:endParaRPr lang="en-GB" sz="1200" dirty="0"/>
          </a:p>
        </p:txBody>
      </p:sp>
      <p:sp>
        <p:nvSpPr>
          <p:cNvPr id="10" name="Oval 9"/>
          <p:cNvSpPr/>
          <p:nvPr/>
        </p:nvSpPr>
        <p:spPr>
          <a:xfrm>
            <a:off x="4123634" y="4174944"/>
            <a:ext cx="354156" cy="307571"/>
          </a:xfrm>
          <a:prstGeom prst="ellipse">
            <a:avLst/>
          </a:prstGeom>
          <a:solidFill>
            <a:srgbClr val="EE6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080051" y="4482515"/>
            <a:ext cx="3258729" cy="461665"/>
          </a:xfrm>
          <a:prstGeom prst="rect">
            <a:avLst/>
          </a:prstGeom>
          <a:solidFill>
            <a:srgbClr val="FFFFFF"/>
          </a:solidFill>
        </p:spPr>
        <p:txBody>
          <a:bodyPr wrap="square" rtlCol="0">
            <a:spAutoFit/>
          </a:bodyPr>
          <a:lstStyle/>
          <a:p>
            <a:pPr algn="ctr"/>
            <a:r>
              <a:rPr lang="en-GB" sz="1200" dirty="0" smtClean="0"/>
              <a:t>Writing research proposal, identifying problem statement (baseline measurement)</a:t>
            </a:r>
            <a:endParaRPr lang="en-GB" sz="1200" dirty="0"/>
          </a:p>
        </p:txBody>
      </p:sp>
      <p:sp>
        <p:nvSpPr>
          <p:cNvPr id="12" name="TextBox 11"/>
          <p:cNvSpPr txBox="1"/>
          <p:nvPr/>
        </p:nvSpPr>
        <p:spPr>
          <a:xfrm>
            <a:off x="4878734" y="1879669"/>
            <a:ext cx="3222774" cy="461665"/>
          </a:xfrm>
          <a:prstGeom prst="rect">
            <a:avLst/>
          </a:prstGeom>
          <a:solidFill>
            <a:srgbClr val="FFFFFF"/>
          </a:solidFill>
        </p:spPr>
        <p:txBody>
          <a:bodyPr wrap="square" rtlCol="0">
            <a:spAutoFit/>
          </a:bodyPr>
          <a:lstStyle/>
          <a:p>
            <a:pPr algn="ctr"/>
            <a:r>
              <a:rPr lang="en-GB" sz="1200" dirty="0" smtClean="0"/>
              <a:t>Measured outcomes (taken at mid-point or end of research project)</a:t>
            </a:r>
          </a:p>
        </p:txBody>
      </p:sp>
      <p:sp>
        <p:nvSpPr>
          <p:cNvPr id="13" name="TextBox 12"/>
          <p:cNvSpPr txBox="1"/>
          <p:nvPr/>
        </p:nvSpPr>
        <p:spPr>
          <a:xfrm rot="16200000">
            <a:off x="2260290" y="3732799"/>
            <a:ext cx="1309846" cy="338554"/>
          </a:xfrm>
          <a:prstGeom prst="rect">
            <a:avLst/>
          </a:prstGeom>
          <a:noFill/>
        </p:spPr>
        <p:txBody>
          <a:bodyPr wrap="none" rtlCol="0">
            <a:spAutoFit/>
          </a:bodyPr>
          <a:lstStyle/>
          <a:p>
            <a:r>
              <a:rPr lang="en-GB" sz="1600" i="1" dirty="0"/>
              <a:t>C</a:t>
            </a:r>
            <a:r>
              <a:rPr lang="en-GB" sz="1600" i="1" dirty="0" smtClean="0"/>
              <a:t>hange/ time</a:t>
            </a:r>
            <a:endParaRPr lang="en-GB" sz="1600" i="1" dirty="0"/>
          </a:p>
        </p:txBody>
      </p:sp>
      <p:sp>
        <p:nvSpPr>
          <p:cNvPr id="14" name="TextBox 13"/>
          <p:cNvSpPr txBox="1"/>
          <p:nvPr/>
        </p:nvSpPr>
        <p:spPr>
          <a:xfrm>
            <a:off x="4766052" y="5322611"/>
            <a:ext cx="2835380" cy="338554"/>
          </a:xfrm>
          <a:prstGeom prst="rect">
            <a:avLst/>
          </a:prstGeom>
          <a:noFill/>
        </p:spPr>
        <p:txBody>
          <a:bodyPr wrap="square" rtlCol="0">
            <a:spAutoFit/>
          </a:bodyPr>
          <a:lstStyle/>
          <a:p>
            <a:r>
              <a:rPr lang="en-GB" sz="1600" i="1" dirty="0" smtClean="0"/>
              <a:t>Metric/ descriptor</a:t>
            </a:r>
            <a:endParaRPr lang="en-GB" sz="1600" i="1" dirty="0"/>
          </a:p>
        </p:txBody>
      </p:sp>
      <p:sp>
        <p:nvSpPr>
          <p:cNvPr id="15" name="Oval 14"/>
          <p:cNvSpPr/>
          <p:nvPr/>
        </p:nvSpPr>
        <p:spPr>
          <a:xfrm>
            <a:off x="6348968" y="2705084"/>
            <a:ext cx="354156" cy="307571"/>
          </a:xfrm>
          <a:prstGeom prst="ellipse">
            <a:avLst/>
          </a:prstGeom>
          <a:solidFill>
            <a:srgbClr val="EE6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6349629" y="3861740"/>
            <a:ext cx="354156" cy="307571"/>
          </a:xfrm>
          <a:prstGeom prst="ellipse">
            <a:avLst/>
          </a:prstGeom>
          <a:solidFill>
            <a:srgbClr val="EE6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052024" y="3186384"/>
            <a:ext cx="894413" cy="646331"/>
          </a:xfrm>
          <a:prstGeom prst="rect">
            <a:avLst/>
          </a:prstGeom>
          <a:solidFill>
            <a:srgbClr val="FFFFFF"/>
          </a:solidFill>
        </p:spPr>
        <p:txBody>
          <a:bodyPr wrap="square" rtlCol="0">
            <a:spAutoFit/>
          </a:bodyPr>
          <a:lstStyle/>
          <a:p>
            <a:r>
              <a:rPr lang="en-GB" sz="1200" dirty="0" smtClean="0"/>
              <a:t>Impact happens</a:t>
            </a:r>
          </a:p>
          <a:p>
            <a:r>
              <a:rPr lang="en-GB" sz="1200" dirty="0" smtClean="0"/>
              <a:t>here</a:t>
            </a:r>
            <a:endParaRPr lang="en-GB" sz="1200" dirty="0"/>
          </a:p>
        </p:txBody>
      </p:sp>
    </p:spTree>
    <p:extLst>
      <p:ext uri="{BB962C8B-B14F-4D97-AF65-F5344CB8AC3E}">
        <p14:creationId xmlns:p14="http://schemas.microsoft.com/office/powerpoint/2010/main" val="2999969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522348" y="6319838"/>
            <a:ext cx="6462712" cy="593297"/>
            <a:chOff x="3731419" y="5598417"/>
            <a:chExt cx="6462712" cy="593297"/>
          </a:xfrm>
        </p:grpSpPr>
        <p:grpSp>
          <p:nvGrpSpPr>
            <p:cNvPr id="8" name="Group 7"/>
            <p:cNvGrpSpPr/>
            <p:nvPr/>
          </p:nvGrpSpPr>
          <p:grpSpPr>
            <a:xfrm>
              <a:off x="6403143" y="5598417"/>
              <a:ext cx="3790988" cy="593297"/>
              <a:chOff x="562134" y="6094412"/>
              <a:chExt cx="3790988" cy="593297"/>
            </a:xfrm>
          </p:grpSpPr>
          <p:sp>
            <p:nvSpPr>
              <p:cNvPr id="10" name="TextBox 9"/>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9" name="TextBox 8"/>
            <p:cNvSpPr txBox="1"/>
            <p:nvPr/>
          </p:nvSpPr>
          <p:spPr>
            <a:xfrm>
              <a:off x="3731419" y="5679240"/>
              <a:ext cx="2640659" cy="400110"/>
            </a:xfrm>
            <a:prstGeom prst="rect">
              <a:avLst/>
            </a:prstGeom>
            <a:noFill/>
          </p:spPr>
          <p:txBody>
            <a:bodyPr wrap="none" rtlCol="0" anchor="ctr">
              <a:spAutoFit/>
            </a:bodyPr>
            <a:lstStyle/>
            <a:p>
              <a:pPr defTabSz="457200"/>
              <a:r>
                <a:rPr lang="en-GB" sz="2000" b="1" dirty="0">
                  <a:solidFill>
                    <a:prstClr val="black"/>
                  </a:solidFill>
                  <a:latin typeface="Arial" panose="020B0604020202020204" pitchFamily="34" charset="0"/>
                  <a:cs typeface="Arial" panose="020B0604020202020204" pitchFamily="34" charset="0"/>
                </a:rPr>
                <a:t>Follow us on Twitter</a:t>
              </a:r>
            </a:p>
          </p:txBody>
        </p:sp>
      </p:grpSp>
      <p:sp>
        <p:nvSpPr>
          <p:cNvPr id="12" name="Text Placeholder 3"/>
          <p:cNvSpPr>
            <a:spLocks noGrp="1"/>
          </p:cNvSpPr>
          <p:nvPr>
            <p:ph type="body" sz="quarter" idx="10"/>
          </p:nvPr>
        </p:nvSpPr>
        <p:spPr/>
        <p:txBody>
          <a:bodyPr>
            <a:normAutofit/>
          </a:bodyPr>
          <a:lstStyle/>
          <a:p>
            <a:r>
              <a:rPr lang="en-GB" dirty="0"/>
              <a:t>Aberdeen Grants Academy</a:t>
            </a:r>
          </a:p>
        </p:txBody>
      </p:sp>
      <p:sp>
        <p:nvSpPr>
          <p:cNvPr id="13" name="Title 1">
            <a:extLst>
              <a:ext uri="{FF2B5EF4-FFF2-40B4-BE49-F238E27FC236}">
                <a16:creationId xmlns:a16="http://schemas.microsoft.com/office/drawing/2014/main" id="{D55C0EB1-A657-482E-90D4-133529A3046C}"/>
              </a:ext>
            </a:extLst>
          </p:cNvPr>
          <p:cNvSpPr txBox="1">
            <a:spLocks/>
          </p:cNvSpPr>
          <p:nvPr/>
        </p:nvSpPr>
        <p:spPr>
          <a:xfrm>
            <a:off x="339436" y="352755"/>
            <a:ext cx="9020695" cy="1325563"/>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dirty="0">
                <a:latin typeface="+mn-lt"/>
              </a:rPr>
              <a:t>The </a:t>
            </a:r>
            <a:r>
              <a:rPr lang="en-GB" b="1" dirty="0">
                <a:latin typeface="+mn-lt"/>
              </a:rPr>
              <a:t>public affairs team </a:t>
            </a:r>
            <a:r>
              <a:rPr lang="en-GB" dirty="0">
                <a:latin typeface="+mn-lt"/>
              </a:rPr>
              <a:t>manages the University’s relationships with policymakers on a UK, national, and regional level. The team can help to maximise the policy impact of your research by securing influencing opportunities, including: </a:t>
            </a:r>
          </a:p>
        </p:txBody>
      </p:sp>
      <p:sp>
        <p:nvSpPr>
          <p:cNvPr id="14" name="TextBox 13">
            <a:extLst>
              <a:ext uri="{FF2B5EF4-FFF2-40B4-BE49-F238E27FC236}">
                <a16:creationId xmlns:a16="http://schemas.microsoft.com/office/drawing/2014/main" id="{14054305-85E6-49FF-BC18-763D5FBD1557}"/>
              </a:ext>
            </a:extLst>
          </p:cNvPr>
          <p:cNvSpPr txBox="1"/>
          <p:nvPr/>
        </p:nvSpPr>
        <p:spPr>
          <a:xfrm>
            <a:off x="466958" y="1958077"/>
            <a:ext cx="3856382" cy="4801314"/>
          </a:xfrm>
          <a:prstGeom prst="rect">
            <a:avLst/>
          </a:prstGeom>
          <a:noFill/>
        </p:spPr>
        <p:txBody>
          <a:bodyPr wrap="square" rtlCol="0">
            <a:spAutoFit/>
          </a:bodyPr>
          <a:lstStyle/>
          <a:p>
            <a:pPr marL="285750" indent="-285750">
              <a:buFont typeface="Arial" panose="020B0604020202020204" pitchFamily="34" charset="0"/>
              <a:buChar char="•"/>
            </a:pPr>
            <a:r>
              <a:rPr lang="en-GB" dirty="0"/>
              <a:t>Meetings with stakeholders relevant to policy area – e.g. policy officials, special advisers, elected representatives</a:t>
            </a:r>
          </a:p>
          <a:p>
            <a:endParaRPr lang="en-GB" dirty="0"/>
          </a:p>
          <a:p>
            <a:pPr marL="285750" indent="-285750">
              <a:buFont typeface="Arial" panose="020B0604020202020204" pitchFamily="34" charset="0"/>
              <a:buChar char="•"/>
            </a:pPr>
            <a:r>
              <a:rPr lang="en-GB" dirty="0"/>
              <a:t>Submissions to parliamentary committee inquiries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Visits and events involving political stakeholders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5" name="TextBox 14">
            <a:extLst>
              <a:ext uri="{FF2B5EF4-FFF2-40B4-BE49-F238E27FC236}">
                <a16:creationId xmlns:a16="http://schemas.microsoft.com/office/drawing/2014/main" id="{A48AC49A-E98E-40DC-A20F-8481AD3D1033}"/>
              </a:ext>
            </a:extLst>
          </p:cNvPr>
          <p:cNvSpPr txBox="1"/>
          <p:nvPr/>
        </p:nvSpPr>
        <p:spPr>
          <a:xfrm>
            <a:off x="5588923" y="1661867"/>
            <a:ext cx="3856382" cy="3693319"/>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Securing opportunities on government working groups, which feeds into policy formation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Submissions to government consultations on relevant policy area</a:t>
            </a:r>
          </a:p>
          <a:p>
            <a:endParaRPr lang="en-GB" dirty="0"/>
          </a:p>
          <a:p>
            <a:pPr marL="285750" indent="-285750">
              <a:buFont typeface="Arial" panose="020B0604020202020204" pitchFamily="34" charset="0"/>
              <a:buChar char="•"/>
            </a:pPr>
            <a:r>
              <a:rPr lang="en-GB" dirty="0"/>
              <a:t>Briefings for MPs / MSPs ahead of relevant parliamentary debates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6" name="TextBox 15">
            <a:extLst>
              <a:ext uri="{FF2B5EF4-FFF2-40B4-BE49-F238E27FC236}">
                <a16:creationId xmlns:a16="http://schemas.microsoft.com/office/drawing/2014/main" id="{4A705D0F-4143-4E8F-973C-D5F17B1E2AAF}"/>
              </a:ext>
            </a:extLst>
          </p:cNvPr>
          <p:cNvSpPr txBox="1"/>
          <p:nvPr/>
        </p:nvSpPr>
        <p:spPr>
          <a:xfrm>
            <a:off x="399040" y="5074567"/>
            <a:ext cx="10379765" cy="923330"/>
          </a:xfrm>
          <a:prstGeom prst="rect">
            <a:avLst/>
          </a:prstGeom>
          <a:noFill/>
        </p:spPr>
        <p:txBody>
          <a:bodyPr wrap="square" rtlCol="0">
            <a:spAutoFit/>
          </a:bodyPr>
          <a:lstStyle/>
          <a:p>
            <a:r>
              <a:rPr lang="en-GB" dirty="0"/>
              <a:t>Contact: </a:t>
            </a:r>
          </a:p>
          <a:p>
            <a:r>
              <a:rPr lang="en-GB" dirty="0"/>
              <a:t>Angela Michael, Head of Public Affairs and Stakeholder Engagement – </a:t>
            </a:r>
            <a:r>
              <a:rPr lang="en-GB" dirty="0" smtClean="0">
                <a:hlinkClick r:id="rId3"/>
              </a:rPr>
              <a:t>angela.michael@abdn.ac.uk</a:t>
            </a:r>
            <a:r>
              <a:rPr lang="en-GB" dirty="0" smtClean="0"/>
              <a:t>  </a:t>
            </a:r>
            <a:endParaRPr lang="en-GB" dirty="0"/>
          </a:p>
          <a:p>
            <a:r>
              <a:rPr lang="en-GB" dirty="0"/>
              <a:t>Alex Ross, Public Affairs Officer – </a:t>
            </a:r>
            <a:r>
              <a:rPr lang="en-GB" dirty="0" smtClean="0">
                <a:hlinkClick r:id="rId4"/>
              </a:rPr>
              <a:t>alexander.ross3@abdn.ac.uk</a:t>
            </a:r>
            <a:r>
              <a:rPr lang="en-GB" dirty="0" smtClean="0"/>
              <a:t> </a:t>
            </a:r>
            <a:endParaRPr lang="en-GB" dirty="0"/>
          </a:p>
        </p:txBody>
      </p:sp>
    </p:spTree>
    <p:extLst>
      <p:ext uri="{BB962C8B-B14F-4D97-AF65-F5344CB8AC3E}">
        <p14:creationId xmlns:p14="http://schemas.microsoft.com/office/powerpoint/2010/main" val="3973133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522348" y="6319838"/>
            <a:ext cx="6462712" cy="593297"/>
            <a:chOff x="3731419" y="5598417"/>
            <a:chExt cx="6462712" cy="593297"/>
          </a:xfrm>
        </p:grpSpPr>
        <p:grpSp>
          <p:nvGrpSpPr>
            <p:cNvPr id="8" name="Group 7"/>
            <p:cNvGrpSpPr/>
            <p:nvPr/>
          </p:nvGrpSpPr>
          <p:grpSpPr>
            <a:xfrm>
              <a:off x="6403143" y="5598417"/>
              <a:ext cx="3790988" cy="593297"/>
              <a:chOff x="562134" y="6094412"/>
              <a:chExt cx="3790988" cy="593297"/>
            </a:xfrm>
          </p:grpSpPr>
          <p:sp>
            <p:nvSpPr>
              <p:cNvPr id="10" name="TextBox 9"/>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9" name="TextBox 8"/>
            <p:cNvSpPr txBox="1"/>
            <p:nvPr/>
          </p:nvSpPr>
          <p:spPr>
            <a:xfrm>
              <a:off x="3731419" y="5679240"/>
              <a:ext cx="2640659" cy="400110"/>
            </a:xfrm>
            <a:prstGeom prst="rect">
              <a:avLst/>
            </a:prstGeom>
            <a:noFill/>
          </p:spPr>
          <p:txBody>
            <a:bodyPr wrap="none" rtlCol="0" anchor="ctr">
              <a:spAutoFit/>
            </a:bodyPr>
            <a:lstStyle/>
            <a:p>
              <a:pPr defTabSz="457200"/>
              <a:r>
                <a:rPr lang="en-GB" sz="2000" b="1" dirty="0">
                  <a:solidFill>
                    <a:prstClr val="black"/>
                  </a:solidFill>
                  <a:latin typeface="Arial" panose="020B0604020202020204" pitchFamily="34" charset="0"/>
                  <a:cs typeface="Arial" panose="020B0604020202020204" pitchFamily="34" charset="0"/>
                </a:rPr>
                <a:t>Follow us on Twitter</a:t>
              </a:r>
            </a:p>
          </p:txBody>
        </p:sp>
      </p:grpSp>
      <p:sp>
        <p:nvSpPr>
          <p:cNvPr id="12" name="Text Placeholder 3"/>
          <p:cNvSpPr>
            <a:spLocks noGrp="1"/>
          </p:cNvSpPr>
          <p:nvPr>
            <p:ph type="body" sz="quarter" idx="10"/>
          </p:nvPr>
        </p:nvSpPr>
        <p:spPr/>
        <p:txBody>
          <a:bodyPr>
            <a:normAutofit/>
          </a:bodyPr>
          <a:lstStyle/>
          <a:p>
            <a:r>
              <a:rPr lang="en-GB" dirty="0"/>
              <a:t>Aberdeen Grants Academy</a:t>
            </a:r>
          </a:p>
        </p:txBody>
      </p:sp>
      <p:sp>
        <p:nvSpPr>
          <p:cNvPr id="4" name="Rectangle 3"/>
          <p:cNvSpPr/>
          <p:nvPr/>
        </p:nvSpPr>
        <p:spPr>
          <a:xfrm>
            <a:off x="3731419" y="2442345"/>
            <a:ext cx="6237167" cy="461665"/>
          </a:xfrm>
          <a:prstGeom prst="rect">
            <a:avLst/>
          </a:prstGeom>
        </p:spPr>
        <p:txBody>
          <a:bodyPr wrap="square">
            <a:spAutoFit/>
          </a:bodyPr>
          <a:lstStyle/>
          <a:p>
            <a:r>
              <a:rPr lang="en-GB" sz="2400" b="1" dirty="0" smtClean="0">
                <a:solidFill>
                  <a:srgbClr val="111111"/>
                </a:solidFill>
                <a:latin typeface="+mj-lt"/>
              </a:rPr>
              <a:t>Discussion and </a:t>
            </a:r>
            <a:r>
              <a:rPr lang="en-GB" sz="2400" b="1" i="0" u="none" strike="noStrike" dirty="0" smtClean="0">
                <a:solidFill>
                  <a:srgbClr val="111111"/>
                </a:solidFill>
                <a:effectLst/>
                <a:latin typeface="+mj-lt"/>
              </a:rPr>
              <a:t>Questions</a:t>
            </a:r>
            <a:endParaRPr lang="en-GB" sz="2400" b="1" i="0" u="none" strike="noStrike" dirty="0">
              <a:solidFill>
                <a:srgbClr val="111111"/>
              </a:solidFill>
              <a:effectLst/>
              <a:latin typeface="+mj-lt"/>
            </a:endParaRPr>
          </a:p>
        </p:txBody>
      </p:sp>
    </p:spTree>
    <p:extLst>
      <p:ext uri="{BB962C8B-B14F-4D97-AF65-F5344CB8AC3E}">
        <p14:creationId xmlns:p14="http://schemas.microsoft.com/office/powerpoint/2010/main" val="431631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38" y="606562"/>
            <a:ext cx="8789022" cy="648000"/>
          </a:xfrm>
        </p:spPr>
        <p:txBody>
          <a:bodyPr>
            <a:normAutofit fontScale="90000"/>
          </a:bodyPr>
          <a:lstStyle/>
          <a:p>
            <a:r>
              <a:rPr lang="en-GB" sz="3600" b="1" dirty="0" smtClean="0">
                <a:latin typeface="Arial" panose="020B0604020202020204" pitchFamily="34" charset="0"/>
                <a:cs typeface="Arial" panose="020B0604020202020204" pitchFamily="34" charset="0"/>
              </a:rPr>
              <a:t>Summary</a:t>
            </a:r>
            <a:r>
              <a:rPr lang="en-GB" sz="3200" b="1" i="1" dirty="0" smtClean="0"/>
              <a:t/>
            </a:r>
            <a:br>
              <a:rPr lang="en-GB" sz="3200" b="1" i="1" dirty="0" smtClean="0"/>
            </a:br>
            <a:endParaRPr lang="en-GB" sz="3200" b="1"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0399" y="1411200"/>
            <a:ext cx="10106641" cy="4752000"/>
          </a:xfrm>
        </p:spPr>
        <p:txBody>
          <a:bodyPr>
            <a:normAutofit fontScale="92500" lnSpcReduction="10000"/>
          </a:bodyPr>
          <a:lstStyle/>
          <a:p>
            <a:r>
              <a:rPr lang="en-GB" dirty="0" smtClean="0">
                <a:latin typeface="Calibri" panose="020F0502020204030204" pitchFamily="34" charset="0"/>
                <a:cs typeface="Calibri" panose="020F0502020204030204" pitchFamily="34" charset="0"/>
              </a:rPr>
              <a:t>Impact is a measureable change resulting from your research contribution - it’s reach, scope and nature is based on the research outcomes </a:t>
            </a:r>
          </a:p>
          <a:p>
            <a:r>
              <a:rPr lang="en-GB" dirty="0" smtClean="0">
                <a:latin typeface="Calibri" panose="020F0502020204030204" pitchFamily="34" charset="0"/>
                <a:cs typeface="Calibri" panose="020F0502020204030204" pitchFamily="34" charset="0"/>
              </a:rPr>
              <a:t>Knowledge exchange is a key </a:t>
            </a:r>
            <a:r>
              <a:rPr lang="en-GB" i="1" dirty="0" smtClean="0">
                <a:latin typeface="Calibri" panose="020F0502020204030204" pitchFamily="34" charset="0"/>
                <a:cs typeface="Calibri" panose="020F0502020204030204" pitchFamily="34" charset="0"/>
              </a:rPr>
              <a:t>route</a:t>
            </a:r>
            <a:r>
              <a:rPr lang="en-GB" dirty="0" smtClean="0">
                <a:latin typeface="Calibri" panose="020F0502020204030204" pitchFamily="34" charset="0"/>
                <a:cs typeface="Calibri" panose="020F0502020204030204" pitchFamily="34" charset="0"/>
              </a:rPr>
              <a:t> to impact</a:t>
            </a:r>
          </a:p>
          <a:p>
            <a:r>
              <a:rPr lang="en-GB" dirty="0" smtClean="0">
                <a:latin typeface="Calibri" panose="020F0502020204030204" pitchFamily="34" charset="0"/>
                <a:cs typeface="Calibri" panose="020F0502020204030204" pitchFamily="34" charset="0"/>
              </a:rPr>
              <a:t>Dissemination is one-way communication – you don’t learn by always doing the talking!</a:t>
            </a:r>
          </a:p>
          <a:p>
            <a:r>
              <a:rPr lang="en-GB" dirty="0" smtClean="0">
                <a:latin typeface="Calibri" panose="020F0502020204030204" pitchFamily="34" charset="0"/>
                <a:cs typeface="Calibri" panose="020F0502020204030204" pitchFamily="34" charset="0"/>
              </a:rPr>
              <a:t>Knowing who your beneficiaries and stakeholders are at the beginning of the impact planning process is crucial </a:t>
            </a:r>
          </a:p>
          <a:p>
            <a:r>
              <a:rPr lang="en-GB" dirty="0" smtClean="0">
                <a:latin typeface="Calibri" panose="020F0502020204030204" pitchFamily="34" charset="0"/>
                <a:cs typeface="Calibri" panose="020F0502020204030204" pitchFamily="34" charset="0"/>
              </a:rPr>
              <a:t>Your stakeholders may change as the project continues so stay flexible </a:t>
            </a:r>
          </a:p>
          <a:p>
            <a:r>
              <a:rPr lang="en-GB" dirty="0">
                <a:latin typeface="Calibri" panose="020F0502020204030204" pitchFamily="34" charset="0"/>
                <a:cs typeface="Calibri" panose="020F0502020204030204" pitchFamily="34" charset="0"/>
              </a:rPr>
              <a:t>F</a:t>
            </a:r>
            <a:r>
              <a:rPr lang="en-GB" dirty="0" smtClean="0">
                <a:latin typeface="Calibri" panose="020F0502020204030204" pitchFamily="34" charset="0"/>
                <a:cs typeface="Calibri" panose="020F0502020204030204" pitchFamily="34" charset="0"/>
              </a:rPr>
              <a:t>ocus on setting realistic targets</a:t>
            </a:r>
          </a:p>
          <a:p>
            <a:r>
              <a:rPr lang="en-GB" dirty="0" smtClean="0">
                <a:latin typeface="Calibri" panose="020F0502020204030204" pitchFamily="34" charset="0"/>
                <a:cs typeface="Calibri" panose="020F0502020204030204" pitchFamily="34" charset="0"/>
              </a:rPr>
              <a:t>Effective measurement and evaluation are key (mixed qualitative &amp; quantitative)</a:t>
            </a:r>
          </a:p>
        </p:txBody>
      </p:sp>
      <p:sp>
        <p:nvSpPr>
          <p:cNvPr id="11" name="Text Placeholder 3"/>
          <p:cNvSpPr>
            <a:spLocks noGrp="1"/>
          </p:cNvSpPr>
          <p:nvPr>
            <p:ph type="body" sz="quarter" idx="10"/>
          </p:nvPr>
        </p:nvSpPr>
        <p:spPr/>
        <p:txBody>
          <a:bodyPr>
            <a:normAutofit/>
          </a:bodyPr>
          <a:lstStyle/>
          <a:p>
            <a:r>
              <a:rPr lang="en-GB" dirty="0"/>
              <a:t>Aberdeen Grants Academy</a:t>
            </a:r>
          </a:p>
        </p:txBody>
      </p:sp>
      <p:grpSp>
        <p:nvGrpSpPr>
          <p:cNvPr id="6" name="Group 5"/>
          <p:cNvGrpSpPr/>
          <p:nvPr/>
        </p:nvGrpSpPr>
        <p:grpSpPr>
          <a:xfrm>
            <a:off x="6522348" y="6319838"/>
            <a:ext cx="6462712" cy="593297"/>
            <a:chOff x="3731419" y="5598417"/>
            <a:chExt cx="6462712" cy="593297"/>
          </a:xfrm>
        </p:grpSpPr>
        <p:grpSp>
          <p:nvGrpSpPr>
            <p:cNvPr id="7" name="Group 6"/>
            <p:cNvGrpSpPr/>
            <p:nvPr/>
          </p:nvGrpSpPr>
          <p:grpSpPr>
            <a:xfrm>
              <a:off x="6403143" y="5598417"/>
              <a:ext cx="3790988" cy="593297"/>
              <a:chOff x="562134" y="6094412"/>
              <a:chExt cx="3790988" cy="593297"/>
            </a:xfrm>
          </p:grpSpPr>
          <p:sp>
            <p:nvSpPr>
              <p:cNvPr id="9" name="TextBox 8"/>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8" name="TextBox 7"/>
            <p:cNvSpPr txBox="1"/>
            <p:nvPr/>
          </p:nvSpPr>
          <p:spPr>
            <a:xfrm>
              <a:off x="3731419" y="5679240"/>
              <a:ext cx="2640659" cy="400110"/>
            </a:xfrm>
            <a:prstGeom prst="rect">
              <a:avLst/>
            </a:prstGeom>
            <a:noFill/>
          </p:spPr>
          <p:txBody>
            <a:bodyPr wrap="none" rtlCol="0" anchor="ctr">
              <a:spAutoFit/>
            </a:bodyPr>
            <a:lstStyle/>
            <a:p>
              <a:pPr defTabSz="457200"/>
              <a:r>
                <a:rPr lang="en-GB" sz="2000" b="1">
                  <a:solidFill>
                    <a:prstClr val="black"/>
                  </a:solidFill>
                  <a:latin typeface="Arial" panose="020B0604020202020204" pitchFamily="34" charset="0"/>
                  <a:cs typeface="Arial" panose="020B0604020202020204" pitchFamily="34" charset="0"/>
                </a:rPr>
                <a:t>Follow us on Twitter</a:t>
              </a:r>
            </a:p>
          </p:txBody>
        </p:sp>
      </p:grpSp>
    </p:spTree>
    <p:extLst>
      <p:ext uri="{BB962C8B-B14F-4D97-AF65-F5344CB8AC3E}">
        <p14:creationId xmlns:p14="http://schemas.microsoft.com/office/powerpoint/2010/main" val="2289735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pic>
        <p:nvPicPr>
          <p:cNvPr id="8" name="Picture 7"/>
          <p:cNvPicPr>
            <a:picLocks noChangeAspect="1"/>
          </p:cNvPicPr>
          <p:nvPr/>
        </p:nvPicPr>
        <p:blipFill rotWithShape="1">
          <a:blip r:embed="rId2"/>
          <a:srcRect l="5671" t="11170" r="60307" b="20489"/>
          <a:stretch/>
        </p:blipFill>
        <p:spPr>
          <a:xfrm>
            <a:off x="281274" y="310896"/>
            <a:ext cx="8385048" cy="5168043"/>
          </a:xfrm>
          <a:prstGeom prst="rect">
            <a:avLst/>
          </a:prstGeom>
        </p:spPr>
      </p:pic>
      <p:sp>
        <p:nvSpPr>
          <p:cNvPr id="9" name="Rectangle 8"/>
          <p:cNvSpPr/>
          <p:nvPr/>
        </p:nvSpPr>
        <p:spPr>
          <a:xfrm>
            <a:off x="427386" y="5795679"/>
            <a:ext cx="10958981" cy="369332"/>
          </a:xfrm>
          <a:prstGeom prst="rect">
            <a:avLst/>
          </a:prstGeom>
        </p:spPr>
        <p:txBody>
          <a:bodyPr wrap="square">
            <a:spAutoFit/>
          </a:bodyPr>
          <a:lstStyle/>
          <a:p>
            <a:r>
              <a:rPr lang="en-GB" b="1" dirty="0" smtClean="0"/>
              <a:t>Nesta tools can be found here: </a:t>
            </a:r>
            <a:r>
              <a:rPr lang="en-GB" dirty="0" smtClean="0">
                <a:hlinkClick r:id="rId3"/>
              </a:rPr>
              <a:t>https</a:t>
            </a:r>
            <a:r>
              <a:rPr lang="en-GB" dirty="0">
                <a:hlinkClick r:id="rId3"/>
              </a:rPr>
              <a:t>://</a:t>
            </a:r>
            <a:r>
              <a:rPr lang="en-GB" dirty="0" smtClean="0">
                <a:hlinkClick r:id="rId3"/>
              </a:rPr>
              <a:t>diytoolkit.org/media/DIY-Toolkit-Full-Download-A4-Size.pdf</a:t>
            </a:r>
            <a:r>
              <a:rPr lang="en-GB" dirty="0" smtClean="0"/>
              <a:t> </a:t>
            </a:r>
            <a:endParaRPr lang="en-GB" dirty="0"/>
          </a:p>
        </p:txBody>
      </p:sp>
    </p:spTree>
    <p:extLst>
      <p:ext uri="{BB962C8B-B14F-4D97-AF65-F5344CB8AC3E}">
        <p14:creationId xmlns:p14="http://schemas.microsoft.com/office/powerpoint/2010/main" val="33942644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2271" t="29378" r="12200" b="29765"/>
          <a:stretch/>
        </p:blipFill>
        <p:spPr>
          <a:xfrm>
            <a:off x="509769" y="1629127"/>
            <a:ext cx="3819609" cy="1328561"/>
          </a:xfrm>
          <a:prstGeom prst="rect">
            <a:avLst/>
          </a:prstGeom>
        </p:spPr>
      </p:pic>
      <p:sp>
        <p:nvSpPr>
          <p:cNvPr id="9" name="TextBox 8"/>
          <p:cNvSpPr txBox="1"/>
          <p:nvPr/>
        </p:nvSpPr>
        <p:spPr>
          <a:xfrm>
            <a:off x="729108" y="934432"/>
            <a:ext cx="3522192" cy="523220"/>
          </a:xfrm>
          <a:prstGeom prst="rect">
            <a:avLst/>
          </a:prstGeom>
          <a:noFill/>
        </p:spPr>
        <p:txBody>
          <a:bodyPr wrap="square" rtlCol="0">
            <a:spAutoFit/>
          </a:bodyPr>
          <a:lstStyle/>
          <a:p>
            <a:pPr defTabSz="457200"/>
            <a:r>
              <a:rPr lang="en-GB" sz="2800" b="1" dirty="0">
                <a:solidFill>
                  <a:prstClr val="black"/>
                </a:solidFill>
              </a:rPr>
              <a:t>Business Engagement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5505" y="3921112"/>
            <a:ext cx="2638697" cy="829667"/>
          </a:xfrm>
          <a:prstGeom prst="rect">
            <a:avLst/>
          </a:prstGeom>
        </p:spPr>
      </p:pic>
      <p:sp>
        <p:nvSpPr>
          <p:cNvPr id="13" name="TextBox 12"/>
          <p:cNvSpPr txBox="1"/>
          <p:nvPr/>
        </p:nvSpPr>
        <p:spPr>
          <a:xfrm>
            <a:off x="5020870" y="934432"/>
            <a:ext cx="3095693" cy="461665"/>
          </a:xfrm>
          <a:prstGeom prst="rect">
            <a:avLst/>
          </a:prstGeom>
          <a:noFill/>
        </p:spPr>
        <p:txBody>
          <a:bodyPr wrap="square" rtlCol="0">
            <a:spAutoFit/>
          </a:bodyPr>
          <a:lstStyle/>
          <a:p>
            <a:pPr defTabSz="457200"/>
            <a:r>
              <a:rPr lang="en-GB" sz="2400" b="1" dirty="0">
                <a:solidFill>
                  <a:prstClr val="black"/>
                </a:solidFill>
              </a:rPr>
              <a:t>Policy Engagement</a:t>
            </a: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5255" r="20841" b="34388"/>
          <a:stretch/>
        </p:blipFill>
        <p:spPr>
          <a:xfrm>
            <a:off x="5020870" y="5172490"/>
            <a:ext cx="2978333" cy="88755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2411" y="1506276"/>
            <a:ext cx="1896291" cy="1896291"/>
          </a:xfrm>
          <a:prstGeom prst="rect">
            <a:avLst/>
          </a:prstGeom>
        </p:spPr>
      </p:pic>
      <p:sp>
        <p:nvSpPr>
          <p:cNvPr id="18" name="TextBox 17"/>
          <p:cNvSpPr txBox="1"/>
          <p:nvPr/>
        </p:nvSpPr>
        <p:spPr>
          <a:xfrm>
            <a:off x="9082971" y="966273"/>
            <a:ext cx="3095693" cy="461665"/>
          </a:xfrm>
          <a:prstGeom prst="rect">
            <a:avLst/>
          </a:prstGeom>
          <a:noFill/>
        </p:spPr>
        <p:txBody>
          <a:bodyPr wrap="square" rtlCol="0">
            <a:spAutoFit/>
          </a:bodyPr>
          <a:lstStyle/>
          <a:p>
            <a:pPr defTabSz="457200"/>
            <a:r>
              <a:rPr lang="en-GB" sz="2400" b="1" dirty="0">
                <a:solidFill>
                  <a:prstClr val="black"/>
                </a:solidFill>
              </a:rPr>
              <a:t>Public Engagement</a:t>
            </a: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4496" y="1678492"/>
            <a:ext cx="1419497" cy="1419497"/>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6727" y="3200528"/>
            <a:ext cx="1815033" cy="1124609"/>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11861" y="4427676"/>
            <a:ext cx="1879899" cy="1312632"/>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9242" y="3608622"/>
            <a:ext cx="1660244" cy="1638107"/>
          </a:xfrm>
          <a:prstGeom prst="rect">
            <a:avLst/>
          </a:prstGeom>
        </p:spPr>
      </p:pic>
      <p:sp>
        <p:nvSpPr>
          <p:cNvPr id="6" name="Rectangle 5"/>
          <p:cNvSpPr/>
          <p:nvPr/>
        </p:nvSpPr>
        <p:spPr>
          <a:xfrm>
            <a:off x="1062157" y="2902920"/>
            <a:ext cx="3189143" cy="369332"/>
          </a:xfrm>
          <a:prstGeom prst="rect">
            <a:avLst/>
          </a:prstGeom>
        </p:spPr>
        <p:txBody>
          <a:bodyPr wrap="none">
            <a:spAutoFit/>
          </a:bodyPr>
          <a:lstStyle/>
          <a:p>
            <a:pPr defTabSz="457200"/>
            <a:r>
              <a:rPr lang="en-GB" dirty="0">
                <a:solidFill>
                  <a:prstClr val="black"/>
                </a:solidFill>
                <a:hlinkClick r:id="rId10"/>
              </a:rPr>
              <a:t>https://interface-online.org.uk/</a:t>
            </a:r>
            <a:r>
              <a:rPr lang="en-GB" dirty="0">
                <a:solidFill>
                  <a:prstClr val="black"/>
                </a:solidFill>
              </a:rPr>
              <a:t> </a:t>
            </a:r>
          </a:p>
        </p:txBody>
      </p:sp>
      <p:sp>
        <p:nvSpPr>
          <p:cNvPr id="7" name="Rectangle 6"/>
          <p:cNvSpPr/>
          <p:nvPr/>
        </p:nvSpPr>
        <p:spPr>
          <a:xfrm>
            <a:off x="1165289" y="5484927"/>
            <a:ext cx="2608150" cy="369332"/>
          </a:xfrm>
          <a:prstGeom prst="rect">
            <a:avLst/>
          </a:prstGeom>
        </p:spPr>
        <p:txBody>
          <a:bodyPr wrap="none">
            <a:spAutoFit/>
          </a:bodyPr>
          <a:lstStyle/>
          <a:p>
            <a:pPr defTabSz="457200"/>
            <a:r>
              <a:rPr lang="en-GB" dirty="0">
                <a:solidFill>
                  <a:prstClr val="black"/>
                </a:solidFill>
                <a:hlinkClick r:id="rId11"/>
              </a:rPr>
              <a:t>https://www.sgsss.ac.uk/</a:t>
            </a:r>
            <a:r>
              <a:rPr lang="en-GB" dirty="0">
                <a:solidFill>
                  <a:prstClr val="black"/>
                </a:solidFill>
              </a:rPr>
              <a:t> </a:t>
            </a:r>
          </a:p>
        </p:txBody>
      </p:sp>
      <p:sp>
        <p:nvSpPr>
          <p:cNvPr id="10" name="Rectangle 9"/>
          <p:cNvSpPr/>
          <p:nvPr/>
        </p:nvSpPr>
        <p:spPr>
          <a:xfrm>
            <a:off x="5326709" y="4687633"/>
            <a:ext cx="1891993" cy="369332"/>
          </a:xfrm>
          <a:prstGeom prst="rect">
            <a:avLst/>
          </a:prstGeom>
        </p:spPr>
        <p:txBody>
          <a:bodyPr wrap="none">
            <a:spAutoFit/>
          </a:bodyPr>
          <a:lstStyle/>
          <a:p>
            <a:pPr defTabSz="457200"/>
            <a:r>
              <a:rPr lang="en-GB" dirty="0">
                <a:solidFill>
                  <a:prstClr val="black"/>
                </a:solidFill>
                <a:hlinkClick r:id="rId12"/>
              </a:rPr>
              <a:t>https://spre.scot/</a:t>
            </a:r>
            <a:r>
              <a:rPr lang="en-GB" dirty="0">
                <a:solidFill>
                  <a:prstClr val="black"/>
                </a:solidFill>
              </a:rPr>
              <a:t> </a:t>
            </a:r>
          </a:p>
        </p:txBody>
      </p:sp>
      <p:sp>
        <p:nvSpPr>
          <p:cNvPr id="12" name="Rectangle 11"/>
          <p:cNvSpPr/>
          <p:nvPr/>
        </p:nvSpPr>
        <p:spPr>
          <a:xfrm>
            <a:off x="4868056" y="3454946"/>
            <a:ext cx="2857898" cy="369332"/>
          </a:xfrm>
          <a:prstGeom prst="rect">
            <a:avLst/>
          </a:prstGeom>
        </p:spPr>
        <p:txBody>
          <a:bodyPr wrap="none">
            <a:spAutoFit/>
          </a:bodyPr>
          <a:lstStyle/>
          <a:p>
            <a:pPr defTabSz="457200"/>
            <a:r>
              <a:rPr lang="en-GB" dirty="0">
                <a:solidFill>
                  <a:prstClr val="black"/>
                </a:solidFill>
                <a:hlinkClick r:id="rId13"/>
              </a:rPr>
              <a:t>https://spice-spotlight.scot/</a:t>
            </a:r>
            <a:r>
              <a:rPr lang="en-GB" dirty="0">
                <a:solidFill>
                  <a:prstClr val="black"/>
                </a:solidFill>
              </a:rPr>
              <a:t> </a:t>
            </a:r>
          </a:p>
        </p:txBody>
      </p:sp>
      <p:sp>
        <p:nvSpPr>
          <p:cNvPr id="14" name="Rectangle 13"/>
          <p:cNvSpPr/>
          <p:nvPr/>
        </p:nvSpPr>
        <p:spPr>
          <a:xfrm>
            <a:off x="4787451" y="5914325"/>
            <a:ext cx="3728970" cy="369332"/>
          </a:xfrm>
          <a:prstGeom prst="rect">
            <a:avLst/>
          </a:prstGeom>
        </p:spPr>
        <p:txBody>
          <a:bodyPr wrap="none">
            <a:spAutoFit/>
          </a:bodyPr>
          <a:lstStyle/>
          <a:p>
            <a:pPr defTabSz="457200"/>
            <a:r>
              <a:rPr lang="en-GB" dirty="0">
                <a:solidFill>
                  <a:prstClr val="black"/>
                </a:solidFill>
                <a:hlinkClick r:id="rId14"/>
              </a:rPr>
              <a:t>https://twitter.com/post_uk?lang=en</a:t>
            </a:r>
            <a:r>
              <a:rPr lang="en-GB" dirty="0">
                <a:solidFill>
                  <a:prstClr val="black"/>
                </a:solidFill>
              </a:rPr>
              <a:t> </a:t>
            </a:r>
          </a:p>
        </p:txBody>
      </p:sp>
      <p:sp>
        <p:nvSpPr>
          <p:cNvPr id="17" name="Rectangle 16"/>
          <p:cNvSpPr/>
          <p:nvPr/>
        </p:nvSpPr>
        <p:spPr>
          <a:xfrm>
            <a:off x="8622281" y="5840818"/>
            <a:ext cx="3376822" cy="369332"/>
          </a:xfrm>
          <a:prstGeom prst="rect">
            <a:avLst/>
          </a:prstGeom>
        </p:spPr>
        <p:txBody>
          <a:bodyPr wrap="none">
            <a:spAutoFit/>
          </a:bodyPr>
          <a:lstStyle/>
          <a:p>
            <a:pPr defTabSz="457200"/>
            <a:r>
              <a:rPr lang="en-GB" dirty="0">
                <a:solidFill>
                  <a:prstClr val="black"/>
                </a:solidFill>
                <a:hlinkClick r:id="rId15"/>
              </a:rPr>
              <a:t>https://www.abdn.ac.uk/engage/</a:t>
            </a:r>
            <a:r>
              <a:rPr lang="en-GB" dirty="0">
                <a:solidFill>
                  <a:prstClr val="black"/>
                </a:solidFill>
              </a:rPr>
              <a:t> </a:t>
            </a:r>
          </a:p>
        </p:txBody>
      </p:sp>
      <p:grpSp>
        <p:nvGrpSpPr>
          <p:cNvPr id="22" name="Group 21"/>
          <p:cNvGrpSpPr/>
          <p:nvPr/>
        </p:nvGrpSpPr>
        <p:grpSpPr>
          <a:xfrm>
            <a:off x="6522348" y="6319838"/>
            <a:ext cx="6462712" cy="593297"/>
            <a:chOff x="3731419" y="5598417"/>
            <a:chExt cx="6462712" cy="593297"/>
          </a:xfrm>
        </p:grpSpPr>
        <p:grpSp>
          <p:nvGrpSpPr>
            <p:cNvPr id="23" name="Group 22"/>
            <p:cNvGrpSpPr/>
            <p:nvPr/>
          </p:nvGrpSpPr>
          <p:grpSpPr>
            <a:xfrm>
              <a:off x="6403143" y="5598417"/>
              <a:ext cx="3790988" cy="593297"/>
              <a:chOff x="562134" y="6094412"/>
              <a:chExt cx="3790988" cy="593297"/>
            </a:xfrm>
          </p:grpSpPr>
          <p:sp>
            <p:nvSpPr>
              <p:cNvPr id="25" name="TextBox 24"/>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24" name="TextBox 23"/>
            <p:cNvSpPr txBox="1"/>
            <p:nvPr/>
          </p:nvSpPr>
          <p:spPr>
            <a:xfrm>
              <a:off x="3731419" y="5679240"/>
              <a:ext cx="2640659" cy="400110"/>
            </a:xfrm>
            <a:prstGeom prst="rect">
              <a:avLst/>
            </a:prstGeom>
            <a:noFill/>
          </p:spPr>
          <p:txBody>
            <a:bodyPr wrap="none" rtlCol="0" anchor="ctr">
              <a:spAutoFit/>
            </a:bodyPr>
            <a:lstStyle/>
            <a:p>
              <a:pPr defTabSz="457200"/>
              <a:r>
                <a:rPr lang="en-GB" sz="2000" b="1">
                  <a:solidFill>
                    <a:prstClr val="black"/>
                  </a:solidFill>
                  <a:latin typeface="Arial" panose="020B0604020202020204" pitchFamily="34" charset="0"/>
                  <a:cs typeface="Arial" panose="020B0604020202020204" pitchFamily="34" charset="0"/>
                </a:rPr>
                <a:t>Follow us on Twitter</a:t>
              </a:r>
            </a:p>
          </p:txBody>
        </p:sp>
      </p:grpSp>
      <p:sp>
        <p:nvSpPr>
          <p:cNvPr id="27"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spTree>
    <p:extLst>
      <p:ext uri="{BB962C8B-B14F-4D97-AF65-F5344CB8AC3E}">
        <p14:creationId xmlns:p14="http://schemas.microsoft.com/office/powerpoint/2010/main" val="4257177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27249" y="259200"/>
            <a:ext cx="1287060" cy="1052087"/>
          </a:xfrm>
        </p:spPr>
      </p:pic>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pPr defTabSz="457200"/>
              <a:r>
                <a:rPr lang="en-GB" sz="2000" b="1">
                  <a:solidFill>
                    <a:prstClr val="black"/>
                  </a:solidFill>
                  <a:latin typeface="Arial" panose="020B0604020202020204" pitchFamily="34" charset="0"/>
                  <a:cs typeface="Arial" panose="020B0604020202020204" pitchFamily="34" charset="0"/>
                </a:rPr>
                <a:t>Follow us on Twitter</a:t>
              </a:r>
            </a:p>
          </p:txBody>
        </p:sp>
      </p:grpSp>
      <p:sp>
        <p:nvSpPr>
          <p:cNvPr id="14" name="Content Placeholder 2"/>
          <p:cNvSpPr txBox="1">
            <a:spLocks/>
          </p:cNvSpPr>
          <p:nvPr/>
        </p:nvSpPr>
        <p:spPr>
          <a:xfrm>
            <a:off x="500400" y="3556642"/>
            <a:ext cx="5177386" cy="2648895"/>
          </a:xfrm>
          <a:prstGeom prst="rect">
            <a:avLst/>
          </a:prstGeom>
        </p:spPr>
        <p:txBody>
          <a:bodyPr vert="horz" lIns="91440" tIns="45720" rIns="91440" bIns="45720" rtlCol="0">
            <a:normAutofit fontScale="77500" lnSpcReduction="20000"/>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r>
              <a:rPr lang="en-US" sz="3200" dirty="0">
                <a:solidFill>
                  <a:prstClr val="black"/>
                </a:solidFill>
                <a:latin typeface="Calibri" panose="020F0502020204030204" pitchFamily="34" charset="0"/>
              </a:rPr>
              <a:t>Dr </a:t>
            </a:r>
            <a:r>
              <a:rPr lang="en-US" sz="3200" dirty="0" smtClean="0">
                <a:solidFill>
                  <a:prstClr val="black"/>
                </a:solidFill>
                <a:latin typeface="Calibri" panose="020F0502020204030204" pitchFamily="34" charset="0"/>
              </a:rPr>
              <a:t>Ruth Banks</a:t>
            </a:r>
            <a:endParaRPr lang="en-US" sz="3200" dirty="0">
              <a:solidFill>
                <a:prstClr val="black"/>
              </a:solidFill>
              <a:latin typeface="Calibri" panose="020F0502020204030204" pitchFamily="34" charset="0"/>
            </a:endParaRPr>
          </a:p>
          <a:p>
            <a:pPr marL="0" indent="0">
              <a:buFont typeface="Arial"/>
              <a:buNone/>
            </a:pPr>
            <a:r>
              <a:rPr lang="en-US" sz="3200" dirty="0" smtClean="0">
                <a:solidFill>
                  <a:prstClr val="black"/>
                </a:solidFill>
                <a:latin typeface="Calibri" panose="020F0502020204030204" pitchFamily="34" charset="0"/>
              </a:rPr>
              <a:t>Impact Manager </a:t>
            </a:r>
            <a:r>
              <a:rPr lang="en-US" sz="3200" u="sng" dirty="0" smtClean="0">
                <a:solidFill>
                  <a:prstClr val="black"/>
                </a:solidFill>
                <a:latin typeface="Calibri" panose="020F0502020204030204" pitchFamily="34" charset="0"/>
                <a:hlinkClick r:id="rId4"/>
              </a:rPr>
              <a:t>ruthbanks@abdn.ac.uk</a:t>
            </a:r>
            <a:endParaRPr lang="en-US" sz="3200" u="sng" dirty="0">
              <a:solidFill>
                <a:prstClr val="black"/>
              </a:solidFill>
              <a:latin typeface="Calibri" panose="020F0502020204030204" pitchFamily="34" charset="0"/>
            </a:endParaRPr>
          </a:p>
          <a:p>
            <a:pPr marL="0" indent="0">
              <a:buFont typeface="Arial"/>
              <a:buNone/>
            </a:pPr>
            <a:endParaRPr lang="en-US" sz="3200" dirty="0" smtClean="0">
              <a:solidFill>
                <a:prstClr val="black"/>
              </a:solidFill>
              <a:latin typeface="Calibri" panose="020F0502020204030204" pitchFamily="34" charset="0"/>
            </a:endParaRPr>
          </a:p>
          <a:p>
            <a:pPr marL="0" indent="0">
              <a:buFont typeface="Arial"/>
              <a:buNone/>
            </a:pPr>
            <a:r>
              <a:rPr lang="en-US" sz="3200" dirty="0" smtClean="0">
                <a:solidFill>
                  <a:prstClr val="black"/>
                </a:solidFill>
                <a:latin typeface="Calibri" panose="020F0502020204030204" pitchFamily="34" charset="0"/>
              </a:rPr>
              <a:t>Dr Jude Bain</a:t>
            </a:r>
          </a:p>
          <a:p>
            <a:pPr marL="0" indent="0">
              <a:buFont typeface="Arial"/>
              <a:buNone/>
            </a:pPr>
            <a:r>
              <a:rPr lang="en-US" sz="3200" dirty="0" smtClean="0">
                <a:solidFill>
                  <a:prstClr val="black"/>
                </a:solidFill>
                <a:latin typeface="Calibri" panose="020F0502020204030204" pitchFamily="34" charset="0"/>
              </a:rPr>
              <a:t>Impact Officer</a:t>
            </a:r>
          </a:p>
          <a:p>
            <a:pPr marL="0" indent="0">
              <a:buFont typeface="Arial"/>
              <a:buNone/>
            </a:pPr>
            <a:r>
              <a:rPr lang="en-US" sz="3200" dirty="0">
                <a:solidFill>
                  <a:prstClr val="black"/>
                </a:solidFill>
                <a:latin typeface="Calibri" panose="020F0502020204030204" pitchFamily="34" charset="0"/>
                <a:hlinkClick r:id="rId5"/>
              </a:rPr>
              <a:t>j</a:t>
            </a:r>
            <a:r>
              <a:rPr lang="en-US" sz="3200" dirty="0" smtClean="0">
                <a:solidFill>
                  <a:prstClr val="black"/>
                </a:solidFill>
                <a:latin typeface="Calibri" panose="020F0502020204030204" pitchFamily="34" charset="0"/>
                <a:hlinkClick r:id="rId5"/>
              </a:rPr>
              <a:t>ude.bain@abdn.ac.uk</a:t>
            </a:r>
            <a:endParaRPr lang="en-US" sz="3200" dirty="0" smtClean="0">
              <a:solidFill>
                <a:prstClr val="black"/>
              </a:solidFill>
              <a:latin typeface="Calibri" panose="020F0502020204030204" pitchFamily="34" charset="0"/>
            </a:endParaRPr>
          </a:p>
          <a:p>
            <a:pPr marL="0" indent="0">
              <a:buFont typeface="Arial"/>
              <a:buNone/>
            </a:pPr>
            <a:endParaRPr lang="en-US" sz="3200" dirty="0">
              <a:solidFill>
                <a:prstClr val="black"/>
              </a:solidFill>
              <a:latin typeface="Calibri" panose="020F0502020204030204" pitchFamily="34" charset="0"/>
            </a:endParaRPr>
          </a:p>
          <a:p>
            <a:pPr marL="0" indent="0">
              <a:buFont typeface="Arial"/>
              <a:buNone/>
            </a:pPr>
            <a:endParaRPr lang="en-US" sz="3200" dirty="0" smtClean="0">
              <a:solidFill>
                <a:prstClr val="black"/>
              </a:solidFill>
              <a:latin typeface="Calibri" panose="020F0502020204030204" pitchFamily="34" charset="0"/>
            </a:endParaRPr>
          </a:p>
          <a:p>
            <a:pPr marL="0" indent="0">
              <a:buFont typeface="Arial"/>
              <a:buNone/>
            </a:pPr>
            <a:endParaRPr lang="en-US" sz="3200" dirty="0">
              <a:solidFill>
                <a:prstClr val="black"/>
              </a:solidFill>
              <a:latin typeface="Calibri" panose="020F0502020204030204" pitchFamily="34" charset="0"/>
            </a:endParaRPr>
          </a:p>
          <a:p>
            <a:pPr marL="0" indent="0">
              <a:buFont typeface="Arial"/>
              <a:buNone/>
            </a:pPr>
            <a:endParaRPr lang="en-GB" sz="3200" dirty="0">
              <a:solidFill>
                <a:prstClr val="black"/>
              </a:solidFill>
            </a:endParaRPr>
          </a:p>
        </p:txBody>
      </p:sp>
      <p:sp>
        <p:nvSpPr>
          <p:cNvPr id="16" name="Title 1"/>
          <p:cNvSpPr>
            <a:spLocks noGrp="1"/>
          </p:cNvSpPr>
          <p:nvPr>
            <p:ph type="title"/>
          </p:nvPr>
        </p:nvSpPr>
        <p:spPr>
          <a:xfrm>
            <a:off x="500400" y="259200"/>
            <a:ext cx="11142000" cy="648000"/>
          </a:xfrm>
        </p:spPr>
        <p:txBody>
          <a:bodyPr>
            <a:normAutofit fontScale="90000"/>
          </a:bodyPr>
          <a:lstStyle/>
          <a:p>
            <a:r>
              <a:rPr lang="en-GB" b="1" smtClean="0"/>
              <a:t>Contact </a:t>
            </a:r>
            <a:r>
              <a:rPr lang="en-GB" b="1" dirty="0"/>
              <a:t>Information</a:t>
            </a:r>
          </a:p>
        </p:txBody>
      </p:sp>
      <p:sp>
        <p:nvSpPr>
          <p:cNvPr id="15" name="Text Placeholder 3"/>
          <p:cNvSpPr>
            <a:spLocks noGrp="1"/>
          </p:cNvSpPr>
          <p:nvPr>
            <p:ph type="body" sz="quarter" idx="10"/>
          </p:nvPr>
        </p:nvSpPr>
        <p:spPr>
          <a:xfrm>
            <a:off x="500063" y="6319838"/>
            <a:ext cx="6462712" cy="347362"/>
          </a:xfrm>
        </p:spPr>
        <p:txBody>
          <a:bodyPr>
            <a:normAutofit/>
          </a:bodyPr>
          <a:lstStyle/>
          <a:p>
            <a:r>
              <a:rPr lang="en-GB"/>
              <a:t>Aberdeen Grants Academy</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896" y="1506411"/>
            <a:ext cx="11570208" cy="1243584"/>
          </a:xfrm>
          <a:prstGeom prst="rect">
            <a:avLst/>
          </a:prstGeom>
        </p:spPr>
      </p:pic>
      <p:pic>
        <p:nvPicPr>
          <p:cNvPr id="18" name="Content Placeholder 5">
            <a:extLst>
              <a:ext uri="{FF2B5EF4-FFF2-40B4-BE49-F238E27FC236}">
                <a16:creationId xmlns:a16="http://schemas.microsoft.com/office/drawing/2014/main" id="{113D27A0-176A-486E-AD01-0D82E45C63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19" name="TextBox 18">
            <a:extLst>
              <a:ext uri="{FF2B5EF4-FFF2-40B4-BE49-F238E27FC236}">
                <a16:creationId xmlns:a16="http://schemas.microsoft.com/office/drawing/2014/main" id="{7019D133-EFC5-47BA-9B9C-017619580D65}"/>
              </a:ext>
            </a:extLst>
          </p:cNvPr>
          <p:cNvSpPr txBox="1"/>
          <p:nvPr/>
        </p:nvSpPr>
        <p:spPr>
          <a:xfrm>
            <a:off x="9787369" y="159287"/>
            <a:ext cx="498855" cy="276999"/>
          </a:xfrm>
          <a:prstGeom prst="rect">
            <a:avLst/>
          </a:prstGeom>
          <a:noFill/>
        </p:spPr>
        <p:txBody>
          <a:bodyPr wrap="none" rtlCol="0">
            <a:spAutoFit/>
          </a:bodyPr>
          <a:lstStyle/>
          <a:p>
            <a:pPr defTabSz="457200"/>
            <a:r>
              <a:rPr lang="en-GB" sz="1200">
                <a:solidFill>
                  <a:srgbClr val="5B9BD5"/>
                </a:solidFill>
              </a:rPr>
              <a:t>1495</a:t>
            </a:r>
          </a:p>
        </p:txBody>
      </p:sp>
      <p:pic>
        <p:nvPicPr>
          <p:cNvPr id="4" name="Picture 3">
            <a:extLst>
              <a:ext uri="{FF2B5EF4-FFF2-40B4-BE49-F238E27FC236}">
                <a16:creationId xmlns:a16="http://schemas.microsoft.com/office/drawing/2014/main" id="{6B4FF8EF-B9F5-44CD-A4B9-507A23A96CDB}"/>
              </a:ext>
            </a:extLst>
          </p:cNvPr>
          <p:cNvPicPr>
            <a:picLocks noChangeAspect="1"/>
          </p:cNvPicPr>
          <p:nvPr/>
        </p:nvPicPr>
        <p:blipFill>
          <a:blip r:embed="rId7"/>
          <a:stretch>
            <a:fillRect/>
          </a:stretch>
        </p:blipFill>
        <p:spPr>
          <a:xfrm>
            <a:off x="5776289" y="2864296"/>
            <a:ext cx="6101919" cy="2648895"/>
          </a:xfrm>
          <a:prstGeom prst="rect">
            <a:avLst/>
          </a:prstGeom>
        </p:spPr>
      </p:pic>
    </p:spTree>
    <p:extLst>
      <p:ext uri="{BB962C8B-B14F-4D97-AF65-F5344CB8AC3E}">
        <p14:creationId xmlns:p14="http://schemas.microsoft.com/office/powerpoint/2010/main" val="2009986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199" y="583169"/>
            <a:ext cx="8531305" cy="648000"/>
          </a:xfrm>
        </p:spPr>
        <p:txBody>
          <a:bodyPr>
            <a:normAutofit/>
          </a:bodyPr>
          <a:lstStyle/>
          <a:p>
            <a:r>
              <a:rPr lang="en-GB" sz="3200" b="1" dirty="0" smtClean="0">
                <a:latin typeface="+mn-lt"/>
              </a:rPr>
              <a:t>Thanks for listening!</a:t>
            </a:r>
            <a:endParaRPr lang="en-GB" sz="3200" b="1" dirty="0">
              <a:latin typeface="+mn-lt"/>
            </a:endParaRPr>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pic>
        <p:nvPicPr>
          <p:cNvPr id="6" name="Picture 5"/>
          <p:cNvPicPr>
            <a:picLocks noChangeAspect="1"/>
          </p:cNvPicPr>
          <p:nvPr/>
        </p:nvPicPr>
        <p:blipFill rotWithShape="1">
          <a:blip r:embed="rId2"/>
          <a:srcRect b="8546"/>
          <a:stretch/>
        </p:blipFill>
        <p:spPr>
          <a:xfrm>
            <a:off x="2239760" y="1784184"/>
            <a:ext cx="3810000" cy="3658639"/>
          </a:xfrm>
          <a:prstGeom prst="rect">
            <a:avLst/>
          </a:prstGeom>
        </p:spPr>
      </p:pic>
    </p:spTree>
    <p:extLst>
      <p:ext uri="{BB962C8B-B14F-4D97-AF65-F5344CB8AC3E}">
        <p14:creationId xmlns:p14="http://schemas.microsoft.com/office/powerpoint/2010/main" val="1172825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Grants </a:t>
            </a:r>
            <a:r>
              <a:rPr lang="en-GB" b="1" dirty="0" smtClean="0"/>
              <a:t>Academy </a:t>
            </a:r>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27249" y="259200"/>
            <a:ext cx="1287060" cy="1052087"/>
          </a:xfrm>
        </p:spPr>
      </p:pic>
      <p:sp>
        <p:nvSpPr>
          <p:cNvPr id="15" name="Text Placeholder 3"/>
          <p:cNvSpPr>
            <a:spLocks noGrp="1"/>
          </p:cNvSpPr>
          <p:nvPr>
            <p:ph type="body" sz="quarter" idx="10"/>
          </p:nvPr>
        </p:nvSpPr>
        <p:spPr/>
        <p:txBody>
          <a:bodyPr>
            <a:normAutofit/>
          </a:bodyPr>
          <a:lstStyle/>
          <a:p>
            <a:r>
              <a:rPr lang="en-GB"/>
              <a:t>Aberdeen Grants Academy</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pPr defTabSz="457200"/>
              <a:r>
                <a:rPr lang="en-GB" sz="2000" b="1">
                  <a:solidFill>
                    <a:prstClr val="black"/>
                  </a:solidFill>
                  <a:latin typeface="Arial" panose="020B0604020202020204" pitchFamily="34" charset="0"/>
                  <a:cs typeface="Arial" panose="020B0604020202020204" pitchFamily="34" charset="0"/>
                </a:rPr>
                <a:t>Follow us on Twitter</a:t>
              </a:r>
            </a:p>
          </p:txBody>
        </p:sp>
      </p:grpSp>
      <p:sp>
        <p:nvSpPr>
          <p:cNvPr id="14" name="Content Placeholder 2"/>
          <p:cNvSpPr txBox="1">
            <a:spLocks/>
          </p:cNvSpPr>
          <p:nvPr/>
        </p:nvSpPr>
        <p:spPr>
          <a:xfrm>
            <a:off x="500400" y="1411200"/>
            <a:ext cx="11142000" cy="4752000"/>
          </a:xfrm>
          <a:prstGeom prst="rect">
            <a:avLst/>
          </a:prstGeom>
        </p:spPr>
        <p:txBody>
          <a:bodyPr vert="horz" lIns="91440" tIns="45720" rIns="91440" bIns="45720" rtlCol="0">
            <a:normAutofit lnSpcReduction="10000"/>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dirty="0" smtClean="0">
                <a:solidFill>
                  <a:prstClr val="black"/>
                </a:solidFill>
                <a:latin typeface="Calibri" panose="020F0502020204030204"/>
              </a:rPr>
              <a:t>Offer </a:t>
            </a:r>
            <a:r>
              <a:rPr lang="en-GB" dirty="0">
                <a:solidFill>
                  <a:prstClr val="black"/>
                </a:solidFill>
                <a:latin typeface="Calibri" panose="020F0502020204030204"/>
              </a:rPr>
              <a:t>a comprehensive </a:t>
            </a:r>
            <a:r>
              <a:rPr lang="en-GB" b="1" dirty="0">
                <a:solidFill>
                  <a:prstClr val="black"/>
                </a:solidFill>
                <a:latin typeface="Calibri" panose="020F0502020204030204"/>
              </a:rPr>
              <a:t>programme of development</a:t>
            </a:r>
            <a:r>
              <a:rPr lang="en-GB" dirty="0">
                <a:solidFill>
                  <a:prstClr val="black"/>
                </a:solidFill>
                <a:latin typeface="Calibri" panose="020F0502020204030204"/>
              </a:rPr>
              <a:t>, directly linked to </a:t>
            </a:r>
            <a:r>
              <a:rPr lang="en-GB" dirty="0" err="1" smtClean="0">
                <a:solidFill>
                  <a:prstClr val="black"/>
                </a:solidFill>
                <a:latin typeface="Calibri" panose="020F0502020204030204"/>
              </a:rPr>
              <a:t>UoA</a:t>
            </a:r>
            <a:r>
              <a:rPr lang="en-GB" dirty="0" smtClean="0">
                <a:solidFill>
                  <a:prstClr val="black"/>
                </a:solidFill>
                <a:latin typeface="Calibri" panose="020F0502020204030204"/>
              </a:rPr>
              <a:t> </a:t>
            </a:r>
            <a:r>
              <a:rPr lang="en-GB" dirty="0">
                <a:solidFill>
                  <a:prstClr val="black"/>
                </a:solidFill>
                <a:latin typeface="Calibri" panose="020F0502020204030204"/>
              </a:rPr>
              <a:t>strategic </a:t>
            </a:r>
            <a:r>
              <a:rPr lang="en-GB" dirty="0" smtClean="0">
                <a:solidFill>
                  <a:prstClr val="black"/>
                </a:solidFill>
                <a:latin typeface="Calibri" panose="020F0502020204030204"/>
              </a:rPr>
              <a:t>objectives</a:t>
            </a:r>
          </a:p>
          <a:p>
            <a:pPr marL="0" indent="0">
              <a:buNone/>
            </a:pPr>
            <a:endParaRPr lang="en-GB" dirty="0">
              <a:solidFill>
                <a:prstClr val="black"/>
              </a:solidFill>
              <a:latin typeface="Calibri" panose="020F0502020204030204"/>
            </a:endParaRPr>
          </a:p>
          <a:p>
            <a:r>
              <a:rPr lang="en-GB" dirty="0">
                <a:solidFill>
                  <a:prstClr val="black"/>
                </a:solidFill>
                <a:latin typeface="Calibri" panose="020F0502020204030204"/>
              </a:rPr>
              <a:t>Significantly </a:t>
            </a:r>
            <a:r>
              <a:rPr lang="en-GB" b="1" dirty="0">
                <a:solidFill>
                  <a:prstClr val="black"/>
                </a:solidFill>
                <a:latin typeface="Calibri" panose="020F0502020204030204"/>
              </a:rPr>
              <a:t>enhance our research </a:t>
            </a:r>
            <a:r>
              <a:rPr lang="en-GB" b="1" dirty="0" smtClean="0">
                <a:solidFill>
                  <a:prstClr val="black"/>
                </a:solidFill>
                <a:latin typeface="Calibri" panose="020F0502020204030204"/>
              </a:rPr>
              <a:t>environment</a:t>
            </a:r>
          </a:p>
          <a:p>
            <a:r>
              <a:rPr lang="en-GB" b="1" dirty="0" smtClean="0">
                <a:solidFill>
                  <a:prstClr val="black"/>
                </a:solidFill>
                <a:latin typeface="Calibri" panose="020F0502020204030204"/>
              </a:rPr>
              <a:t>Enhance </a:t>
            </a:r>
            <a:r>
              <a:rPr lang="en-GB" b="1" dirty="0">
                <a:solidFill>
                  <a:prstClr val="black"/>
                </a:solidFill>
                <a:latin typeface="Calibri" panose="020F0502020204030204"/>
              </a:rPr>
              <a:t>career prospects </a:t>
            </a:r>
            <a:r>
              <a:rPr lang="en-GB" dirty="0">
                <a:solidFill>
                  <a:prstClr val="black"/>
                </a:solidFill>
                <a:latin typeface="Calibri" panose="020F0502020204030204"/>
              </a:rPr>
              <a:t>of all researchers, but particularly those at earlier career stages who may need more assistance to build their external research grant </a:t>
            </a:r>
            <a:r>
              <a:rPr lang="en-GB" dirty="0" smtClean="0">
                <a:solidFill>
                  <a:prstClr val="black"/>
                </a:solidFill>
                <a:latin typeface="Calibri" panose="020F0502020204030204"/>
              </a:rPr>
              <a:t>portfolio</a:t>
            </a:r>
          </a:p>
          <a:p>
            <a:endParaRPr lang="en-GB" dirty="0">
              <a:solidFill>
                <a:prstClr val="black"/>
              </a:solidFill>
              <a:latin typeface="Calibri" panose="020F0502020204030204"/>
            </a:endParaRPr>
          </a:p>
          <a:p>
            <a:r>
              <a:rPr lang="en-GB" dirty="0">
                <a:latin typeface="Calibri" panose="020F0502020204030204"/>
              </a:rPr>
              <a:t>Offer the ability to be better prepared for opportunities and </a:t>
            </a:r>
            <a:r>
              <a:rPr lang="en-GB" b="1" dirty="0">
                <a:latin typeface="Calibri" panose="020F0502020204030204"/>
              </a:rPr>
              <a:t>enhance our ability to respond to </a:t>
            </a:r>
            <a:r>
              <a:rPr lang="en-GB" b="1" dirty="0" smtClean="0">
                <a:latin typeface="Calibri" panose="020F0502020204030204"/>
              </a:rPr>
              <a:t>calls</a:t>
            </a:r>
            <a:r>
              <a:rPr lang="en-GB" sz="2400" dirty="0" smtClean="0">
                <a:latin typeface="Calibri" panose="020F0502020204030204"/>
              </a:rPr>
              <a:t> </a:t>
            </a:r>
            <a:endParaRPr lang="en-GB" sz="2400" dirty="0">
              <a:latin typeface="Calibri" panose="020F0502020204030204"/>
            </a:endParaRPr>
          </a:p>
          <a:p>
            <a:endParaRPr lang="en-GB" dirty="0">
              <a:solidFill>
                <a:prstClr val="black"/>
              </a:solidFill>
            </a:endParaRPr>
          </a:p>
        </p:txBody>
      </p:sp>
      <p:pic>
        <p:nvPicPr>
          <p:cNvPr id="16" name="Content Placeholder 5">
            <a:extLst>
              <a:ext uri="{FF2B5EF4-FFF2-40B4-BE49-F238E27FC236}">
                <a16:creationId xmlns:a16="http://schemas.microsoft.com/office/drawing/2014/main" id="{1E114E96-C458-4F9B-89B7-C1BC670D89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Tree>
    <p:extLst>
      <p:ext uri="{BB962C8B-B14F-4D97-AF65-F5344CB8AC3E}">
        <p14:creationId xmlns:p14="http://schemas.microsoft.com/office/powerpoint/2010/main" val="3090388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How the Grants Academy Works</a:t>
            </a:r>
            <a:endParaRPr lang="en-GB"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827249" y="259200"/>
            <a:ext cx="1287060" cy="1052087"/>
          </a:xfrm>
        </p:spPr>
      </p:pic>
      <p:sp>
        <p:nvSpPr>
          <p:cNvPr id="16" name="Text Placeholder 3"/>
          <p:cNvSpPr>
            <a:spLocks noGrp="1"/>
          </p:cNvSpPr>
          <p:nvPr>
            <p:ph type="body" sz="quarter" idx="10"/>
          </p:nvPr>
        </p:nvSpPr>
        <p:spPr/>
        <p:txBody>
          <a:bodyPr>
            <a:normAutofit/>
          </a:bodyPr>
          <a:lstStyle/>
          <a:p>
            <a:r>
              <a:rPr lang="en-GB"/>
              <a:t>Aberdeen Grants Academy</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pPr defTabSz="457200"/>
              <a:r>
                <a:rPr lang="en-GB" sz="2000" b="1">
                  <a:solidFill>
                    <a:prstClr val="black"/>
                  </a:solidFill>
                  <a:latin typeface="Arial" panose="020B0604020202020204" pitchFamily="34" charset="0"/>
                  <a:cs typeface="Arial" panose="020B0604020202020204" pitchFamily="34" charset="0"/>
                </a:rPr>
                <a:t>Follow us on Twitter</a:t>
              </a:r>
            </a:p>
          </p:txBody>
        </p:sp>
      </p:grpSp>
      <p:sp>
        <p:nvSpPr>
          <p:cNvPr id="14" name="Content Placeholder 2"/>
          <p:cNvSpPr txBox="1">
            <a:spLocks/>
          </p:cNvSpPr>
          <p:nvPr/>
        </p:nvSpPr>
        <p:spPr>
          <a:xfrm>
            <a:off x="3623072" y="3529980"/>
            <a:ext cx="11142000" cy="4952226"/>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95314" marR="76200" indent="-571500">
              <a:buSzPct val="100000"/>
              <a:tabLst>
                <a:tab pos="436245" algn="l"/>
              </a:tabLst>
            </a:pPr>
            <a:endParaRPr lang="en-GB">
              <a:solidFill>
                <a:prstClr val="black"/>
              </a:solidFill>
              <a:latin typeface="Calibri"/>
            </a:endParaRPr>
          </a:p>
        </p:txBody>
      </p:sp>
      <p:sp>
        <p:nvSpPr>
          <p:cNvPr id="15" name="Content Placeholder 2"/>
          <p:cNvSpPr txBox="1">
            <a:spLocks/>
          </p:cNvSpPr>
          <p:nvPr/>
        </p:nvSpPr>
        <p:spPr>
          <a:xfrm>
            <a:off x="263333" y="1527427"/>
            <a:ext cx="11142000" cy="4752000"/>
          </a:xfrm>
          <a:prstGeom prst="rect">
            <a:avLst/>
          </a:prstGeom>
        </p:spPr>
        <p:txBody>
          <a:bodyPr vert="horz" lIns="91440" tIns="45720" rIns="91440" bIns="45720" rtlCol="0">
            <a:normAutofit lnSpcReduction="10000"/>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R="76200">
              <a:buSzPct val="100000"/>
              <a:tabLst>
                <a:tab pos="436245" algn="l"/>
              </a:tabLst>
            </a:pPr>
            <a:r>
              <a:rPr lang="en-US" dirty="0">
                <a:solidFill>
                  <a:prstClr val="black"/>
                </a:solidFill>
                <a:latin typeface="Calibri"/>
              </a:rPr>
              <a:t>Developed as a series of interwoven elements </a:t>
            </a:r>
            <a:r>
              <a:rPr lang="en-US" b="1" dirty="0">
                <a:latin typeface="Calibri"/>
              </a:rPr>
              <a:t>including </a:t>
            </a:r>
            <a:r>
              <a:rPr lang="en-US" b="1" dirty="0" smtClean="0">
                <a:latin typeface="Calibri"/>
              </a:rPr>
              <a:t>sandpit events </a:t>
            </a:r>
            <a:r>
              <a:rPr lang="en-US" b="1" dirty="0">
                <a:latin typeface="Calibri"/>
              </a:rPr>
              <a:t>to support the development of ideas and projects</a:t>
            </a:r>
            <a:r>
              <a:rPr lang="en-US" dirty="0">
                <a:solidFill>
                  <a:prstClr val="black"/>
                </a:solidFill>
                <a:latin typeface="Calibri"/>
              </a:rPr>
              <a:t>, grant writing workshops, rebuttal support, support for delivery of outcomes and outcomes management and </a:t>
            </a:r>
            <a:r>
              <a:rPr lang="en-US" dirty="0" smtClean="0">
                <a:solidFill>
                  <a:prstClr val="black"/>
                </a:solidFill>
                <a:latin typeface="Calibri"/>
              </a:rPr>
              <a:t>much more</a:t>
            </a:r>
          </a:p>
          <a:p>
            <a:pPr marR="76200">
              <a:buSzPct val="100000"/>
              <a:tabLst>
                <a:tab pos="436245" algn="l"/>
              </a:tabLst>
            </a:pPr>
            <a:endParaRPr lang="en-US" dirty="0">
              <a:solidFill>
                <a:prstClr val="black"/>
              </a:solidFill>
              <a:latin typeface="Calibri"/>
            </a:endParaRPr>
          </a:p>
          <a:p>
            <a:pPr marR="76200">
              <a:buSzPct val="100000"/>
              <a:tabLst>
                <a:tab pos="436245" algn="l"/>
              </a:tabLst>
            </a:pPr>
            <a:r>
              <a:rPr lang="en-US" dirty="0" smtClean="0">
                <a:solidFill>
                  <a:prstClr val="black"/>
                </a:solidFill>
                <a:latin typeface="Calibri"/>
              </a:rPr>
              <a:t>Relevant to our session today, </a:t>
            </a:r>
            <a:r>
              <a:rPr lang="en-US" dirty="0">
                <a:solidFill>
                  <a:prstClr val="black"/>
                </a:solidFill>
                <a:latin typeface="Calibri"/>
              </a:rPr>
              <a:t>supports: </a:t>
            </a:r>
          </a:p>
          <a:p>
            <a:pPr lvl="1"/>
            <a:r>
              <a:rPr lang="en-GB" b="1" dirty="0">
                <a:latin typeface="Calibri" panose="020F0502020204030204" pitchFamily="34" charset="0"/>
                <a:cs typeface="Calibri" panose="020F0502020204030204" pitchFamily="34" charset="0"/>
              </a:rPr>
              <a:t>Effective horizon scanning </a:t>
            </a:r>
          </a:p>
          <a:p>
            <a:pPr lvl="1"/>
            <a:r>
              <a:rPr lang="en-GB" b="1" dirty="0">
                <a:latin typeface="Calibri" panose="020F0502020204030204" pitchFamily="34" charset="0"/>
                <a:cs typeface="Calibri" panose="020F0502020204030204" pitchFamily="34" charset="0"/>
              </a:rPr>
              <a:t>Facilitation of early ideas development </a:t>
            </a:r>
          </a:p>
          <a:p>
            <a:pPr lvl="1"/>
            <a:r>
              <a:rPr lang="en-GB" b="1" dirty="0" smtClean="0">
                <a:latin typeface="Calibri" panose="020F0502020204030204" pitchFamily="34" charset="0"/>
                <a:cs typeface="Calibri" panose="020F0502020204030204" pitchFamily="34" charset="0"/>
              </a:rPr>
              <a:t>Identifying your research partners/users</a:t>
            </a:r>
          </a:p>
          <a:p>
            <a:pPr lvl="1"/>
            <a:r>
              <a:rPr lang="en-GB" b="1" dirty="0" smtClean="0">
                <a:latin typeface="Calibri" panose="020F0502020204030204" pitchFamily="34" charset="0"/>
                <a:cs typeface="Calibri" panose="020F0502020204030204" pitchFamily="34" charset="0"/>
              </a:rPr>
              <a:t>Mapping your route to impact</a:t>
            </a:r>
            <a:endParaRPr lang="en-GB" b="1" dirty="0">
              <a:latin typeface="Calibri" panose="020F0502020204030204" pitchFamily="34" charset="0"/>
              <a:cs typeface="Calibri" panose="020F0502020204030204" pitchFamily="34" charset="0"/>
            </a:endParaRPr>
          </a:p>
          <a:p>
            <a:pPr marL="0" marR="76200" indent="0">
              <a:buSzPct val="100000"/>
              <a:buFont typeface="Arial"/>
              <a:buNone/>
              <a:tabLst>
                <a:tab pos="436245" algn="l"/>
              </a:tabLst>
            </a:pPr>
            <a:endParaRPr lang="en-US" dirty="0">
              <a:solidFill>
                <a:prstClr val="black"/>
              </a:solidFill>
              <a:latin typeface="Calibri"/>
            </a:endParaRPr>
          </a:p>
        </p:txBody>
      </p:sp>
      <p:pic>
        <p:nvPicPr>
          <p:cNvPr id="18" name="Content Placeholder 5">
            <a:extLst>
              <a:ext uri="{FF2B5EF4-FFF2-40B4-BE49-F238E27FC236}">
                <a16:creationId xmlns:a16="http://schemas.microsoft.com/office/drawing/2014/main" id="{06C76F95-19FF-4EF7-872F-C3959BD0D8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6198" y="3188603"/>
            <a:ext cx="4201276" cy="2100638"/>
          </a:xfrm>
          <a:prstGeom prst="rect">
            <a:avLst/>
          </a:prstGeom>
        </p:spPr>
      </p:pic>
    </p:spTree>
    <p:extLst>
      <p:ext uri="{BB962C8B-B14F-4D97-AF65-F5344CB8AC3E}">
        <p14:creationId xmlns:p14="http://schemas.microsoft.com/office/powerpoint/2010/main" val="253105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5326" y="1743164"/>
            <a:ext cx="10475292" cy="2677656"/>
          </a:xfrm>
          <a:prstGeom prst="rect">
            <a:avLst/>
          </a:prstGeom>
          <a:noFill/>
        </p:spPr>
        <p:txBody>
          <a:bodyPr wrap="square" rtlCol="0">
            <a:spAutoFit/>
          </a:bodyPr>
          <a:lstStyle/>
          <a:p>
            <a:pPr algn="ctr"/>
            <a:r>
              <a:rPr lang="en-GB" sz="2400" dirty="0" smtClean="0"/>
              <a:t>Group Poll/whiteboard session:</a:t>
            </a:r>
          </a:p>
          <a:p>
            <a:pPr algn="ctr"/>
            <a:endParaRPr lang="en-GB" sz="2400" dirty="0"/>
          </a:p>
          <a:p>
            <a:r>
              <a:rPr lang="en-GB" sz="2400" b="1" smtClean="0"/>
              <a:t>Answer the </a:t>
            </a:r>
            <a:r>
              <a:rPr lang="en-GB" sz="2400" b="1" dirty="0" smtClean="0"/>
              <a:t>questions below:</a:t>
            </a:r>
          </a:p>
          <a:p>
            <a:pPr algn="ctr"/>
            <a:endParaRPr lang="en-GB" sz="2400" dirty="0"/>
          </a:p>
          <a:p>
            <a:pPr marL="457200" indent="-457200">
              <a:buAutoNum type="arabicParenR"/>
            </a:pPr>
            <a:r>
              <a:rPr lang="en-GB" sz="2400" dirty="0" smtClean="0"/>
              <a:t>What does ‘impact’ mean to you?</a:t>
            </a:r>
            <a:endParaRPr lang="en-GB" sz="2400" dirty="0"/>
          </a:p>
          <a:p>
            <a:pPr marL="457200" indent="-457200">
              <a:buAutoNum type="arabicParenR"/>
            </a:pPr>
            <a:r>
              <a:rPr lang="en-GB" sz="2400" dirty="0" smtClean="0"/>
              <a:t>Think about your research experience to date – what do you see as barriers to creating impact? </a:t>
            </a:r>
          </a:p>
        </p:txBody>
      </p:sp>
      <p:grpSp>
        <p:nvGrpSpPr>
          <p:cNvPr id="7" name="Group 6"/>
          <p:cNvGrpSpPr/>
          <p:nvPr/>
        </p:nvGrpSpPr>
        <p:grpSpPr>
          <a:xfrm>
            <a:off x="6522348" y="6319838"/>
            <a:ext cx="6462712" cy="593297"/>
            <a:chOff x="3731419" y="5598417"/>
            <a:chExt cx="6462712" cy="593297"/>
          </a:xfrm>
        </p:grpSpPr>
        <p:grpSp>
          <p:nvGrpSpPr>
            <p:cNvPr id="8" name="Group 7"/>
            <p:cNvGrpSpPr/>
            <p:nvPr/>
          </p:nvGrpSpPr>
          <p:grpSpPr>
            <a:xfrm>
              <a:off x="6403143" y="5598417"/>
              <a:ext cx="3790988" cy="593297"/>
              <a:chOff x="562134" y="6094412"/>
              <a:chExt cx="3790988" cy="593297"/>
            </a:xfrm>
          </p:grpSpPr>
          <p:sp>
            <p:nvSpPr>
              <p:cNvPr id="10" name="TextBox 9"/>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9" name="TextBox 8"/>
            <p:cNvSpPr txBox="1"/>
            <p:nvPr/>
          </p:nvSpPr>
          <p:spPr>
            <a:xfrm>
              <a:off x="3731419" y="5679240"/>
              <a:ext cx="2640659" cy="400110"/>
            </a:xfrm>
            <a:prstGeom prst="rect">
              <a:avLst/>
            </a:prstGeom>
            <a:noFill/>
          </p:spPr>
          <p:txBody>
            <a:bodyPr wrap="none" rtlCol="0" anchor="ctr">
              <a:spAutoFit/>
            </a:bodyPr>
            <a:lstStyle/>
            <a:p>
              <a:pPr defTabSz="457200"/>
              <a:r>
                <a:rPr lang="en-GB" sz="2000" b="1" dirty="0">
                  <a:solidFill>
                    <a:prstClr val="black"/>
                  </a:solidFill>
                  <a:latin typeface="Arial" panose="020B0604020202020204" pitchFamily="34" charset="0"/>
                  <a:cs typeface="Arial" panose="020B0604020202020204" pitchFamily="34" charset="0"/>
                </a:rPr>
                <a:t>Follow us on Twitter</a:t>
              </a:r>
            </a:p>
          </p:txBody>
        </p:sp>
      </p:grpSp>
      <p:sp>
        <p:nvSpPr>
          <p:cNvPr id="12" name="Text Placeholder 3"/>
          <p:cNvSpPr>
            <a:spLocks noGrp="1"/>
          </p:cNvSpPr>
          <p:nvPr>
            <p:ph type="body" sz="quarter" idx="10"/>
          </p:nvPr>
        </p:nvSpPr>
        <p:spPr/>
        <p:txBody>
          <a:bodyPr>
            <a:normAutofit/>
          </a:bodyPr>
          <a:lstStyle/>
          <a:p>
            <a:r>
              <a:rPr lang="en-GB" dirty="0"/>
              <a:t>Aberdeen Grants Academy</a:t>
            </a:r>
          </a:p>
        </p:txBody>
      </p:sp>
    </p:spTree>
    <p:extLst>
      <p:ext uri="{BB962C8B-B14F-4D97-AF65-F5344CB8AC3E}">
        <p14:creationId xmlns:p14="http://schemas.microsoft.com/office/powerpoint/2010/main" val="3736484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Impact at University of Aberdeen</a:t>
            </a:r>
            <a:endParaRPr lang="en-GB" sz="3600" b="1" dirty="0"/>
          </a:p>
        </p:txBody>
      </p:sp>
      <p:sp>
        <p:nvSpPr>
          <p:cNvPr id="3" name="Content Placeholder 2"/>
          <p:cNvSpPr>
            <a:spLocks noGrp="1"/>
          </p:cNvSpPr>
          <p:nvPr>
            <p:ph idx="1"/>
          </p:nvPr>
        </p:nvSpPr>
        <p:spPr/>
        <p:txBody>
          <a:bodyPr>
            <a:normAutofit/>
          </a:bodyPr>
          <a:lstStyle/>
          <a:p>
            <a:r>
              <a:rPr lang="en-GB" dirty="0" smtClean="0"/>
              <a:t>The value of impact is increasingly recognised across the academic sector</a:t>
            </a:r>
          </a:p>
          <a:p>
            <a:endParaRPr lang="en-GB" dirty="0" smtClean="0"/>
          </a:p>
          <a:p>
            <a:r>
              <a:rPr lang="en-GB" dirty="0" smtClean="0"/>
              <a:t>R&amp;I teams are helping to showcase impact success stories to inspire and guide students and staff across the University and have been working with senior academics to get a sense of what impact means to them</a:t>
            </a:r>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6" name="Rectangle 5"/>
          <p:cNvSpPr/>
          <p:nvPr/>
        </p:nvSpPr>
        <p:spPr>
          <a:xfrm>
            <a:off x="682943" y="4394584"/>
            <a:ext cx="4639412" cy="677108"/>
          </a:xfrm>
          <a:prstGeom prst="rect">
            <a:avLst/>
          </a:prstGeom>
        </p:spPr>
        <p:txBody>
          <a:bodyPr wrap="none">
            <a:spAutoFit/>
          </a:bodyPr>
          <a:lstStyle/>
          <a:p>
            <a:r>
              <a:rPr lang="en-GB" sz="2000" dirty="0" smtClean="0">
                <a:hlinkClick r:id="rId2"/>
              </a:rPr>
              <a:t>https://www.abdn.ac.uk/research/impact/</a:t>
            </a:r>
            <a:endParaRPr lang="en-GB" sz="2000" dirty="0" smtClean="0"/>
          </a:p>
          <a:p>
            <a:endParaRPr lang="en-GB" dirty="0"/>
          </a:p>
        </p:txBody>
      </p:sp>
    </p:spTree>
    <p:extLst>
      <p:ext uri="{BB962C8B-B14F-4D97-AF65-F5344CB8AC3E}">
        <p14:creationId xmlns:p14="http://schemas.microsoft.com/office/powerpoint/2010/main" val="299003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91760" y="3045751"/>
            <a:ext cx="7352590" cy="461665"/>
          </a:xfrm>
          <a:prstGeom prst="rect">
            <a:avLst/>
          </a:prstGeom>
          <a:noFill/>
        </p:spPr>
        <p:txBody>
          <a:bodyPr wrap="none" rtlCol="0">
            <a:spAutoFit/>
          </a:bodyPr>
          <a:lstStyle/>
          <a:p>
            <a:r>
              <a:rPr lang="en-GB" sz="2400" dirty="0" smtClean="0">
                <a:solidFill>
                  <a:srgbClr val="0070C0"/>
                </a:solidFill>
              </a:rPr>
              <a:t>https://www.youtube-nocookie.com/embed/cwjfLaA1LLY</a:t>
            </a:r>
            <a:endParaRPr lang="en-GB" sz="2400" dirty="0">
              <a:solidFill>
                <a:srgbClr val="0070C0"/>
              </a:solidFill>
            </a:endParaRPr>
          </a:p>
        </p:txBody>
      </p:sp>
      <p:sp>
        <p:nvSpPr>
          <p:cNvPr id="9" name="TextBox 8"/>
          <p:cNvSpPr txBox="1"/>
          <p:nvPr/>
        </p:nvSpPr>
        <p:spPr>
          <a:xfrm>
            <a:off x="2685012" y="2072378"/>
            <a:ext cx="6136830" cy="707886"/>
          </a:xfrm>
          <a:prstGeom prst="rect">
            <a:avLst/>
          </a:prstGeom>
          <a:noFill/>
        </p:spPr>
        <p:txBody>
          <a:bodyPr wrap="square" rtlCol="0">
            <a:spAutoFit/>
          </a:bodyPr>
          <a:lstStyle/>
          <a:p>
            <a:r>
              <a:rPr lang="en-GB" sz="4000" dirty="0" smtClean="0">
                <a:latin typeface="+mj-lt"/>
              </a:rPr>
              <a:t>Video – </a:t>
            </a:r>
            <a:r>
              <a:rPr lang="en-GB" sz="4000" b="1" dirty="0" smtClean="0">
                <a:latin typeface="+mj-lt"/>
              </a:rPr>
              <a:t>Impact at Aberdeen</a:t>
            </a:r>
            <a:endParaRPr lang="en-GB" sz="4000" dirty="0">
              <a:latin typeface="+mj-lt"/>
            </a:endParaRPr>
          </a:p>
        </p:txBody>
      </p:sp>
      <p:grpSp>
        <p:nvGrpSpPr>
          <p:cNvPr id="10" name="Group 9"/>
          <p:cNvGrpSpPr/>
          <p:nvPr/>
        </p:nvGrpSpPr>
        <p:grpSpPr>
          <a:xfrm>
            <a:off x="6522348" y="6319838"/>
            <a:ext cx="6462712" cy="593297"/>
            <a:chOff x="3731419" y="5598417"/>
            <a:chExt cx="6462712" cy="593297"/>
          </a:xfrm>
        </p:grpSpPr>
        <p:grpSp>
          <p:nvGrpSpPr>
            <p:cNvPr id="11" name="Group 10"/>
            <p:cNvGrpSpPr/>
            <p:nvPr/>
          </p:nvGrpSpPr>
          <p:grpSpPr>
            <a:xfrm>
              <a:off x="6403143" y="5598417"/>
              <a:ext cx="3790988" cy="593297"/>
              <a:chOff x="562134" y="6094412"/>
              <a:chExt cx="3790988" cy="593297"/>
            </a:xfrm>
          </p:grpSpPr>
          <p:sp>
            <p:nvSpPr>
              <p:cNvPr id="13" name="TextBox 12"/>
              <p:cNvSpPr txBox="1"/>
              <p:nvPr/>
            </p:nvSpPr>
            <p:spPr>
              <a:xfrm>
                <a:off x="1028031" y="6133855"/>
                <a:ext cx="3325091" cy="400110"/>
              </a:xfrm>
              <a:prstGeom prst="rect">
                <a:avLst/>
              </a:prstGeom>
              <a:noFill/>
            </p:spPr>
            <p:txBody>
              <a:bodyPr wrap="square" rtlCol="0" anchor="ctr">
                <a:spAutoFit/>
              </a:bodyPr>
              <a:lstStyle/>
              <a:p>
                <a:pPr defTabSz="457200"/>
                <a:r>
                  <a:rPr lang="en-GB" sz="2000" b="1">
                    <a:solidFill>
                      <a:srgbClr val="00B0F0"/>
                    </a:solidFill>
                    <a:latin typeface="Arial" panose="020B0604020202020204" pitchFamily="34" charset="0"/>
                    <a:cs typeface="Arial" panose="020B0604020202020204" pitchFamily="34" charset="0"/>
                  </a:rPr>
                  <a:t>@</a:t>
                </a:r>
                <a:r>
                  <a:rPr lang="en-GB" sz="2000" b="1" err="1">
                    <a:solidFill>
                      <a:srgbClr val="00B0F0"/>
                    </a:solidFill>
                    <a:latin typeface="Arial" panose="020B0604020202020204" pitchFamily="34" charset="0"/>
                    <a:cs typeface="Arial" panose="020B0604020202020204" pitchFamily="34" charset="0"/>
                  </a:rPr>
                  <a:t>UoAResInnov</a:t>
                </a:r>
                <a:endParaRPr lang="en-GB" sz="2000" b="1">
                  <a:solidFill>
                    <a:srgbClr val="00B0F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2" name="TextBox 11"/>
            <p:cNvSpPr txBox="1"/>
            <p:nvPr/>
          </p:nvSpPr>
          <p:spPr>
            <a:xfrm>
              <a:off x="3731419" y="5679240"/>
              <a:ext cx="2640659" cy="400110"/>
            </a:xfrm>
            <a:prstGeom prst="rect">
              <a:avLst/>
            </a:prstGeom>
            <a:noFill/>
          </p:spPr>
          <p:txBody>
            <a:bodyPr wrap="none" rtlCol="0" anchor="ctr">
              <a:spAutoFit/>
            </a:bodyPr>
            <a:lstStyle/>
            <a:p>
              <a:pPr defTabSz="457200"/>
              <a:r>
                <a:rPr lang="en-GB" sz="2000" b="1" dirty="0">
                  <a:solidFill>
                    <a:prstClr val="black"/>
                  </a:solidFill>
                  <a:latin typeface="Arial" panose="020B0604020202020204" pitchFamily="34" charset="0"/>
                  <a:cs typeface="Arial" panose="020B0604020202020204" pitchFamily="34" charset="0"/>
                </a:rPr>
                <a:t>Follow us on Twitter</a:t>
              </a:r>
            </a:p>
          </p:txBody>
        </p:sp>
      </p:grpSp>
      <p:sp>
        <p:nvSpPr>
          <p:cNvPr id="15" name="Text Placeholder 3"/>
          <p:cNvSpPr>
            <a:spLocks noGrp="1"/>
          </p:cNvSpPr>
          <p:nvPr>
            <p:ph type="body" sz="quarter" idx="10"/>
          </p:nvPr>
        </p:nvSpPr>
        <p:spPr/>
        <p:txBody>
          <a:bodyPr>
            <a:normAutofit/>
          </a:bodyPr>
          <a:lstStyle/>
          <a:p>
            <a:r>
              <a:rPr lang="en-GB" dirty="0"/>
              <a:t>Aberdeen Grants Academy</a:t>
            </a:r>
          </a:p>
        </p:txBody>
      </p:sp>
    </p:spTree>
    <p:extLst>
      <p:ext uri="{BB962C8B-B14F-4D97-AF65-F5344CB8AC3E}">
        <p14:creationId xmlns:p14="http://schemas.microsoft.com/office/powerpoint/2010/main" val="700518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91" y="180916"/>
            <a:ext cx="11351455" cy="2221462"/>
          </a:xfrm>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sz="4000" b="1" dirty="0" smtClean="0"/>
              <a:t>Impact Case - Dr Jude Bain</a:t>
            </a:r>
            <a:endParaRPr lang="en-GB" sz="4000" b="1"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6" name="TextBox 5"/>
          <p:cNvSpPr txBox="1"/>
          <p:nvPr/>
        </p:nvSpPr>
        <p:spPr>
          <a:xfrm>
            <a:off x="1874757" y="3181518"/>
            <a:ext cx="8457963" cy="707886"/>
          </a:xfrm>
          <a:prstGeom prst="rect">
            <a:avLst/>
          </a:prstGeom>
          <a:noFill/>
        </p:spPr>
        <p:txBody>
          <a:bodyPr wrap="square" rtlCol="0">
            <a:spAutoFit/>
          </a:bodyPr>
          <a:lstStyle/>
          <a:p>
            <a:r>
              <a:rPr lang="en-GB" sz="4000" dirty="0" smtClean="0"/>
              <a:t>Advice from a postdoc in an impact role</a:t>
            </a:r>
            <a:endParaRPr lang="en-GB" sz="4000" dirty="0"/>
          </a:p>
        </p:txBody>
      </p:sp>
    </p:spTree>
    <p:extLst>
      <p:ext uri="{BB962C8B-B14F-4D97-AF65-F5344CB8AC3E}">
        <p14:creationId xmlns:p14="http://schemas.microsoft.com/office/powerpoint/2010/main" val="2374004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4151</TotalTime>
  <Words>3009</Words>
  <Application>Microsoft Office PowerPoint</Application>
  <PresentationFormat>Widescreen</PresentationFormat>
  <Paragraphs>371</Paragraphs>
  <Slides>39</Slides>
  <Notes>2</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39</vt:i4>
      </vt:variant>
    </vt:vector>
  </HeadingPairs>
  <TitlesOfParts>
    <vt:vector size="52" baseType="lpstr">
      <vt:lpstr>Arial</vt:lpstr>
      <vt:lpstr>Calibri</vt:lpstr>
      <vt:lpstr>Calibri Light</vt:lpstr>
      <vt:lpstr>Cambria</vt:lpstr>
      <vt:lpstr>Wingdings</vt:lpstr>
      <vt:lpstr>Office Theme</vt:lpstr>
      <vt:lpstr>3_Office Theme</vt:lpstr>
      <vt:lpstr>2_Office Theme</vt:lpstr>
      <vt:lpstr>4_Office Theme</vt:lpstr>
      <vt:lpstr>5_Office Theme</vt:lpstr>
      <vt:lpstr>7_Office Theme</vt:lpstr>
      <vt:lpstr>8_Office Theme</vt:lpstr>
      <vt:lpstr>1_Office Theme</vt:lpstr>
      <vt:lpstr>PowerPoint Presentation</vt:lpstr>
      <vt:lpstr>Welcome – ResearchBite Realising impact</vt:lpstr>
      <vt:lpstr>Aberdeen Grants Academy</vt:lpstr>
      <vt:lpstr>Grants Academy </vt:lpstr>
      <vt:lpstr>How the Grants Academy Works</vt:lpstr>
      <vt:lpstr>PowerPoint Presentation</vt:lpstr>
      <vt:lpstr>Impact at University of Aberdeen</vt:lpstr>
      <vt:lpstr>PowerPoint Presentation</vt:lpstr>
      <vt:lpstr>PowerPoint Presentation</vt:lpstr>
      <vt:lpstr>PowerPoint Presentation</vt:lpstr>
      <vt:lpstr>PowerPoint Presentation</vt:lpstr>
      <vt:lpstr>PowerPoint Presentation</vt:lpstr>
      <vt:lpstr>Strategic Priorities</vt:lpstr>
      <vt:lpstr>PowerPoint Presentation</vt:lpstr>
      <vt:lpstr>PowerPoint Presentation</vt:lpstr>
      <vt:lpstr>PowerPoint Presentation</vt:lpstr>
      <vt:lpstr>Examples of Charity Research Support</vt:lpstr>
      <vt:lpstr>Incorporating impact plans to grant applications</vt:lpstr>
      <vt:lpstr>Things to keep in mind</vt:lpstr>
      <vt:lpstr>Planning your route to impact</vt:lpstr>
      <vt:lpstr>How to build impact into your research proposal</vt:lpstr>
      <vt:lpstr>Understand your target groups</vt:lpstr>
      <vt:lpstr>Define and map your outcomes </vt:lpstr>
      <vt:lpstr>Impact is the long term change you want to see </vt:lpstr>
      <vt:lpstr>Impact: as much about the journey as the destination</vt:lpstr>
      <vt:lpstr>Making it happen: knowledge exchange</vt:lpstr>
      <vt:lpstr>Public engagement</vt:lpstr>
      <vt:lpstr>Examples of engagement</vt:lpstr>
      <vt:lpstr> Knowing your stakeholders</vt:lpstr>
      <vt:lpstr>PowerPoint Presentation</vt:lpstr>
      <vt:lpstr>PowerPoint Presentation</vt:lpstr>
      <vt:lpstr>Establishing a baseline</vt:lpstr>
      <vt:lpstr>PowerPoint Presentation</vt:lpstr>
      <vt:lpstr>PowerPoint Presentation</vt:lpstr>
      <vt:lpstr>Summary </vt:lpstr>
      <vt:lpstr>PowerPoint Presentation</vt:lpstr>
      <vt:lpstr>PowerPoint Presentation</vt:lpstr>
      <vt:lpstr>Contact Information</vt:lpstr>
      <vt:lpstr>Thanks for listening!</vt:lpstr>
    </vt:vector>
  </TitlesOfParts>
  <Company>University of Aberdeen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Bain, Judith</dc:creator>
  <cp:lastModifiedBy>Banks, Ruth</cp:lastModifiedBy>
  <cp:revision>178</cp:revision>
  <dcterms:created xsi:type="dcterms:W3CDTF">2020-05-07T05:13:25Z</dcterms:created>
  <dcterms:modified xsi:type="dcterms:W3CDTF">2020-05-13T12:36:42Z</dcterms:modified>
</cp:coreProperties>
</file>