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734" r:id="rId2"/>
    <p:sldMasterId id="2147483722" r:id="rId3"/>
  </p:sldMasterIdLst>
  <p:notesMasterIdLst>
    <p:notesMasterId r:id="rId30"/>
  </p:notesMasterIdLst>
  <p:sldIdLst>
    <p:sldId id="263" r:id="rId4"/>
    <p:sldId id="292" r:id="rId5"/>
    <p:sldId id="265" r:id="rId6"/>
    <p:sldId id="267" r:id="rId7"/>
    <p:sldId id="268" r:id="rId8"/>
    <p:sldId id="269" r:id="rId9"/>
    <p:sldId id="270" r:id="rId10"/>
    <p:sldId id="274" r:id="rId11"/>
    <p:sldId id="275" r:id="rId12"/>
    <p:sldId id="278" r:id="rId13"/>
    <p:sldId id="277" r:id="rId14"/>
    <p:sldId id="289" r:id="rId15"/>
    <p:sldId id="285" r:id="rId16"/>
    <p:sldId id="287" r:id="rId17"/>
    <p:sldId id="276" r:id="rId18"/>
    <p:sldId id="290" r:id="rId19"/>
    <p:sldId id="286" r:id="rId20"/>
    <p:sldId id="282" r:id="rId21"/>
    <p:sldId id="288" r:id="rId22"/>
    <p:sldId id="273" r:id="rId23"/>
    <p:sldId id="280" r:id="rId24"/>
    <p:sldId id="283" r:id="rId25"/>
    <p:sldId id="272" r:id="rId26"/>
    <p:sldId id="291" r:id="rId27"/>
    <p:sldId id="279" r:id="rId28"/>
    <p:sldId id="266"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8ACFB-CC24-D44B-9D41-09816172E7B8}" v="31" dt="2021-10-27T10:44:03.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6327"/>
  </p:normalViewPr>
  <p:slideViewPr>
    <p:cSldViewPr snapToGrid="0" snapToObjects="1">
      <p:cViewPr varScale="1">
        <p:scale>
          <a:sx n="88" d="100"/>
          <a:sy n="88" d="100"/>
        </p:scale>
        <p:origin x="6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4B29D-FB41-7449-B07E-7B0C50F1D655}"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741E6-F4B0-0348-85E5-28B214E36C02}" type="slidenum">
              <a:rPr lang="en-US" smtClean="0"/>
              <a:t>‹#›</a:t>
            </a:fld>
            <a:endParaRPr lang="en-US"/>
          </a:p>
        </p:txBody>
      </p:sp>
    </p:spTree>
    <p:extLst>
      <p:ext uri="{BB962C8B-B14F-4D97-AF65-F5344CB8AC3E}">
        <p14:creationId xmlns:p14="http://schemas.microsoft.com/office/powerpoint/2010/main" val="395380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B5D918-36B2-FC42-822A-6E727352DE6E}"/>
              </a:ext>
            </a:extLst>
          </p:cNvPr>
          <p:cNvSpPr>
            <a:spLocks noGrp="1"/>
          </p:cNvSpPr>
          <p:nvPr>
            <p:ph type="title"/>
          </p:nvPr>
        </p:nvSpPr>
        <p:spPr>
          <a:xfrm>
            <a:off x="562604" y="1388921"/>
            <a:ext cx="4096497" cy="1093153"/>
          </a:xfrm>
          <a:prstGeom prst="rect">
            <a:avLst/>
          </a:prstGeom>
        </p:spPr>
        <p:txBody>
          <a:bodyPr/>
          <a:lstStyle>
            <a:lvl1pPr>
              <a:defRPr sz="3000" b="1" i="0" baseline="0">
                <a:solidFill>
                  <a:schemeClr val="bg1"/>
                </a:solidFill>
              </a:defRPr>
            </a:lvl1pPr>
          </a:lstStyle>
          <a:p>
            <a:r>
              <a:rPr lang="en-GB"/>
              <a:t>Click to edit Master title style</a:t>
            </a:r>
            <a:endParaRPr lang="en-US" dirty="0"/>
          </a:p>
        </p:txBody>
      </p:sp>
      <p:sp>
        <p:nvSpPr>
          <p:cNvPr id="29" name="Text Placeholder 28">
            <a:extLst>
              <a:ext uri="{FF2B5EF4-FFF2-40B4-BE49-F238E27FC236}">
                <a16:creationId xmlns:a16="http://schemas.microsoft.com/office/drawing/2014/main" id="{5A3CF2EC-A73D-514B-90DA-DC81C59C653D}"/>
              </a:ext>
            </a:extLst>
          </p:cNvPr>
          <p:cNvSpPr>
            <a:spLocks noGrp="1"/>
          </p:cNvSpPr>
          <p:nvPr>
            <p:ph type="body" sz="quarter" idx="12"/>
          </p:nvPr>
        </p:nvSpPr>
        <p:spPr>
          <a:xfrm>
            <a:off x="561975" y="2565427"/>
            <a:ext cx="3122519" cy="906303"/>
          </a:xfrm>
          <a:prstGeom prst="rect">
            <a:avLst/>
          </a:prstGeom>
        </p:spPr>
        <p:txBody>
          <a:bodyPr/>
          <a:lstStyle>
            <a:lvl1pPr marL="0" indent="0">
              <a:buNone/>
              <a:defRPr sz="2400" baseline="0">
                <a:solidFill>
                  <a:schemeClr val="bg1"/>
                </a:solidFill>
                <a:latin typeface="Calibri" panose="020F0502020204030204" pitchFamily="34" charset="0"/>
              </a:defRPr>
            </a:lvl1pPr>
            <a:lvl2pPr marL="342900" indent="0">
              <a:buNone/>
              <a:defRPr/>
            </a:lvl2pPr>
          </a:lstStyle>
          <a:p>
            <a:pPr lvl="0"/>
            <a:r>
              <a:rPr lang="en-GB"/>
              <a:t>Click to edit Master text styles</a:t>
            </a:r>
          </a:p>
        </p:txBody>
      </p:sp>
      <p:sp>
        <p:nvSpPr>
          <p:cNvPr id="33" name="Text Placeholder 28">
            <a:extLst>
              <a:ext uri="{FF2B5EF4-FFF2-40B4-BE49-F238E27FC236}">
                <a16:creationId xmlns:a16="http://schemas.microsoft.com/office/drawing/2014/main" id="{8BF1C7B7-77C0-964F-92F3-D5CBACA54A79}"/>
              </a:ext>
            </a:extLst>
          </p:cNvPr>
          <p:cNvSpPr>
            <a:spLocks noGrp="1"/>
          </p:cNvSpPr>
          <p:nvPr>
            <p:ph type="body" sz="quarter" idx="15" hasCustomPrompt="1"/>
          </p:nvPr>
        </p:nvSpPr>
        <p:spPr>
          <a:xfrm>
            <a:off x="561975" y="3940277"/>
            <a:ext cx="1804708" cy="445585"/>
          </a:xfrm>
          <a:prstGeom prst="rect">
            <a:avLst/>
          </a:prstGeom>
        </p:spPr>
        <p:txBody>
          <a:bodyPr/>
          <a:lstStyle>
            <a:lvl1pPr marL="0" indent="0">
              <a:buNone/>
              <a:tabLst>
                <a:tab pos="1905000" algn="l"/>
              </a:tabLst>
              <a:defRPr sz="1300" baseline="0">
                <a:solidFill>
                  <a:schemeClr val="bg1"/>
                </a:solidFill>
                <a:latin typeface="Calibri" panose="020F0502020204030204" pitchFamily="34" charset="0"/>
              </a:defRPr>
            </a:lvl1pPr>
            <a:lvl2pPr marL="342900" indent="0">
              <a:buNone/>
              <a:defRPr/>
            </a:lvl2pPr>
          </a:lstStyle>
          <a:p>
            <a:pPr lvl="0"/>
            <a:r>
              <a:rPr lang="en-GB" dirty="0"/>
              <a:t>00 Month 2020</a:t>
            </a:r>
          </a:p>
        </p:txBody>
      </p:sp>
    </p:spTree>
    <p:extLst>
      <p:ext uri="{BB962C8B-B14F-4D97-AF65-F5344CB8AC3E}">
        <p14:creationId xmlns:p14="http://schemas.microsoft.com/office/powerpoint/2010/main" val="362701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CD02C78-9488-3342-93EE-BD102FEF6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7" name="Title 26">
            <a:extLst>
              <a:ext uri="{FF2B5EF4-FFF2-40B4-BE49-F238E27FC236}">
                <a16:creationId xmlns:a16="http://schemas.microsoft.com/office/drawing/2014/main" id="{02E36751-8351-A048-A25E-825FFFF2FA65}"/>
              </a:ext>
            </a:extLst>
          </p:cNvPr>
          <p:cNvSpPr>
            <a:spLocks noGrp="1"/>
          </p:cNvSpPr>
          <p:nvPr>
            <p:ph type="title"/>
          </p:nvPr>
        </p:nvSpPr>
        <p:spPr>
          <a:xfrm>
            <a:off x="562604" y="1388921"/>
            <a:ext cx="6249257" cy="1093153"/>
          </a:xfrm>
          <a:prstGeom prst="rect">
            <a:avLst/>
          </a:prstGeom>
        </p:spPr>
        <p:txBody>
          <a:bodyPr/>
          <a:lstStyle>
            <a:lvl1pPr>
              <a:defRPr sz="3000" b="1" i="0" baseline="0">
                <a:solidFill>
                  <a:schemeClr val="bg1"/>
                </a:solidFill>
              </a:defRPr>
            </a:lvl1pPr>
          </a:lstStyle>
          <a:p>
            <a:r>
              <a:rPr lang="en-GB"/>
              <a:t>Click to edit Master title style</a:t>
            </a:r>
            <a:endParaRPr lang="en-US" dirty="0"/>
          </a:p>
        </p:txBody>
      </p:sp>
      <p:sp>
        <p:nvSpPr>
          <p:cNvPr id="18" name="Text Placeholder 28">
            <a:extLst>
              <a:ext uri="{FF2B5EF4-FFF2-40B4-BE49-F238E27FC236}">
                <a16:creationId xmlns:a16="http://schemas.microsoft.com/office/drawing/2014/main" id="{649C5231-1AB2-6945-B967-2D6B9C864FF0}"/>
              </a:ext>
            </a:extLst>
          </p:cNvPr>
          <p:cNvSpPr>
            <a:spLocks noGrp="1"/>
          </p:cNvSpPr>
          <p:nvPr>
            <p:ph type="body" sz="quarter" idx="12"/>
          </p:nvPr>
        </p:nvSpPr>
        <p:spPr>
          <a:xfrm>
            <a:off x="561975" y="2565427"/>
            <a:ext cx="6249257" cy="906303"/>
          </a:xfrm>
          <a:prstGeom prst="rect">
            <a:avLst/>
          </a:prstGeom>
        </p:spPr>
        <p:txBody>
          <a:bodyPr/>
          <a:lstStyle>
            <a:lvl1pPr marL="0" indent="0">
              <a:buNone/>
              <a:defRPr sz="2400" baseline="0">
                <a:solidFill>
                  <a:schemeClr val="bg1"/>
                </a:solidFill>
                <a:latin typeface="Calibri" panose="020F0502020204030204" pitchFamily="34" charset="0"/>
              </a:defRPr>
            </a:lvl1pPr>
            <a:lvl2pPr marL="342900" indent="0">
              <a:buNone/>
              <a:defRPr/>
            </a:lvl2pPr>
          </a:lstStyle>
          <a:p>
            <a:pPr lvl="0"/>
            <a:r>
              <a:rPr lang="en-GB"/>
              <a:t>Click to edit Master text styles</a:t>
            </a:r>
          </a:p>
        </p:txBody>
      </p:sp>
      <p:sp>
        <p:nvSpPr>
          <p:cNvPr id="19" name="Text Placeholder 28">
            <a:extLst>
              <a:ext uri="{FF2B5EF4-FFF2-40B4-BE49-F238E27FC236}">
                <a16:creationId xmlns:a16="http://schemas.microsoft.com/office/drawing/2014/main" id="{D6B357D3-A859-0045-81BB-E1A5236B6E34}"/>
              </a:ext>
            </a:extLst>
          </p:cNvPr>
          <p:cNvSpPr>
            <a:spLocks noGrp="1"/>
          </p:cNvSpPr>
          <p:nvPr>
            <p:ph type="body" sz="quarter" idx="15" hasCustomPrompt="1"/>
          </p:nvPr>
        </p:nvSpPr>
        <p:spPr>
          <a:xfrm>
            <a:off x="561975" y="3648202"/>
            <a:ext cx="1804708" cy="445585"/>
          </a:xfrm>
          <a:prstGeom prst="rect">
            <a:avLst/>
          </a:prstGeom>
        </p:spPr>
        <p:txBody>
          <a:bodyPr/>
          <a:lstStyle>
            <a:lvl1pPr marL="0" indent="0">
              <a:buNone/>
              <a:tabLst>
                <a:tab pos="1905000" algn="l"/>
              </a:tabLst>
              <a:defRPr sz="1300" baseline="0">
                <a:solidFill>
                  <a:schemeClr val="bg1"/>
                </a:solidFill>
                <a:latin typeface="Calibri" panose="020F0502020204030204" pitchFamily="34" charset="0"/>
              </a:defRPr>
            </a:lvl1pPr>
            <a:lvl2pPr marL="342900" indent="0">
              <a:buNone/>
              <a:defRPr/>
            </a:lvl2pPr>
          </a:lstStyle>
          <a:p>
            <a:pPr lvl="0"/>
            <a:r>
              <a:rPr lang="en-GB" dirty="0"/>
              <a:t>00 Month 2020</a:t>
            </a:r>
          </a:p>
        </p:txBody>
      </p:sp>
    </p:spTree>
    <p:extLst>
      <p:ext uri="{BB962C8B-B14F-4D97-AF65-F5344CB8AC3E}">
        <p14:creationId xmlns:p14="http://schemas.microsoft.com/office/powerpoint/2010/main" val="117727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17" name="Title 26">
            <a:extLst>
              <a:ext uri="{FF2B5EF4-FFF2-40B4-BE49-F238E27FC236}">
                <a16:creationId xmlns:a16="http://schemas.microsoft.com/office/drawing/2014/main" id="{02E36751-8351-A048-A25E-825FFFF2FA65}"/>
              </a:ext>
            </a:extLst>
          </p:cNvPr>
          <p:cNvSpPr>
            <a:spLocks noGrp="1"/>
          </p:cNvSpPr>
          <p:nvPr>
            <p:ph type="title"/>
          </p:nvPr>
        </p:nvSpPr>
        <p:spPr>
          <a:xfrm>
            <a:off x="562604" y="1388921"/>
            <a:ext cx="6249257" cy="1093153"/>
          </a:xfrm>
          <a:prstGeom prst="rect">
            <a:avLst/>
          </a:prstGeom>
        </p:spPr>
        <p:txBody>
          <a:bodyPr/>
          <a:lstStyle>
            <a:lvl1pPr>
              <a:defRPr sz="3000" b="1" i="0" baseline="0">
                <a:solidFill>
                  <a:schemeClr val="tx2"/>
                </a:solidFill>
              </a:defRPr>
            </a:lvl1pPr>
          </a:lstStyle>
          <a:p>
            <a:r>
              <a:rPr lang="en-GB"/>
              <a:t>Click to edit Master title style</a:t>
            </a:r>
            <a:endParaRPr lang="en-US" dirty="0"/>
          </a:p>
        </p:txBody>
      </p:sp>
      <p:sp>
        <p:nvSpPr>
          <p:cNvPr id="18" name="Text Placeholder 28">
            <a:extLst>
              <a:ext uri="{FF2B5EF4-FFF2-40B4-BE49-F238E27FC236}">
                <a16:creationId xmlns:a16="http://schemas.microsoft.com/office/drawing/2014/main" id="{649C5231-1AB2-6945-B967-2D6B9C864FF0}"/>
              </a:ext>
            </a:extLst>
          </p:cNvPr>
          <p:cNvSpPr>
            <a:spLocks noGrp="1"/>
          </p:cNvSpPr>
          <p:nvPr>
            <p:ph type="body" sz="quarter" idx="12"/>
          </p:nvPr>
        </p:nvSpPr>
        <p:spPr>
          <a:xfrm>
            <a:off x="561975" y="2565427"/>
            <a:ext cx="6249257" cy="906303"/>
          </a:xfrm>
          <a:prstGeom prst="rect">
            <a:avLst/>
          </a:prstGeom>
        </p:spPr>
        <p:txBody>
          <a:bodyPr/>
          <a:lstStyle>
            <a:lvl1pPr marL="0" indent="0">
              <a:buNone/>
              <a:defRPr sz="2400" baseline="0">
                <a:solidFill>
                  <a:schemeClr val="tx2"/>
                </a:solidFill>
                <a:latin typeface="Calibri" panose="020F0502020204030204" pitchFamily="34" charset="0"/>
              </a:defRPr>
            </a:lvl1pPr>
            <a:lvl2pPr marL="342900" indent="0">
              <a:buNone/>
              <a:defRPr/>
            </a:lvl2pPr>
          </a:lstStyle>
          <a:p>
            <a:pPr lvl="0"/>
            <a:r>
              <a:rPr lang="en-GB"/>
              <a:t>Click to edit Master text styles</a:t>
            </a:r>
          </a:p>
        </p:txBody>
      </p:sp>
      <p:sp>
        <p:nvSpPr>
          <p:cNvPr id="19" name="Text Placeholder 28">
            <a:extLst>
              <a:ext uri="{FF2B5EF4-FFF2-40B4-BE49-F238E27FC236}">
                <a16:creationId xmlns:a16="http://schemas.microsoft.com/office/drawing/2014/main" id="{D6B357D3-A859-0045-81BB-E1A5236B6E34}"/>
              </a:ext>
            </a:extLst>
          </p:cNvPr>
          <p:cNvSpPr>
            <a:spLocks noGrp="1"/>
          </p:cNvSpPr>
          <p:nvPr>
            <p:ph type="body" sz="quarter" idx="15" hasCustomPrompt="1"/>
          </p:nvPr>
        </p:nvSpPr>
        <p:spPr>
          <a:xfrm>
            <a:off x="561975" y="3648202"/>
            <a:ext cx="1804708" cy="445585"/>
          </a:xfrm>
          <a:prstGeom prst="rect">
            <a:avLst/>
          </a:prstGeom>
        </p:spPr>
        <p:txBody>
          <a:bodyPr/>
          <a:lstStyle>
            <a:lvl1pPr marL="0" indent="0">
              <a:buNone/>
              <a:tabLst>
                <a:tab pos="1905000" algn="l"/>
              </a:tabLst>
              <a:defRPr sz="1300" baseline="0">
                <a:solidFill>
                  <a:schemeClr val="tx2"/>
                </a:solidFill>
                <a:latin typeface="Calibri" panose="020F0502020204030204" pitchFamily="34" charset="0"/>
              </a:defRPr>
            </a:lvl1pPr>
            <a:lvl2pPr marL="342900" indent="0">
              <a:buNone/>
              <a:defRPr/>
            </a:lvl2pPr>
          </a:lstStyle>
          <a:p>
            <a:pPr lvl="0"/>
            <a:r>
              <a:rPr lang="en-GB" dirty="0"/>
              <a:t>00 Month 2020</a:t>
            </a:r>
          </a:p>
        </p:txBody>
      </p:sp>
      <p:pic>
        <p:nvPicPr>
          <p:cNvPr id="3" name="Picture 2">
            <a:extLst>
              <a:ext uri="{FF2B5EF4-FFF2-40B4-BE49-F238E27FC236}">
                <a16:creationId xmlns:a16="http://schemas.microsoft.com/office/drawing/2014/main" id="{B881DB87-F1B9-064A-BC68-48E48C26E8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1101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BBA6-7EA4-6E44-8345-8A38895A12A7}"/>
              </a:ext>
            </a:extLst>
          </p:cNvPr>
          <p:cNvSpPr>
            <a:spLocks noGrp="1"/>
          </p:cNvSpPr>
          <p:nvPr>
            <p:ph type="ctrTitle" hasCustomPrompt="1"/>
          </p:nvPr>
        </p:nvSpPr>
        <p:spPr>
          <a:xfrm>
            <a:off x="794208" y="1442301"/>
            <a:ext cx="4758179" cy="1129449"/>
          </a:xfrm>
          <a:prstGeom prst="rect">
            <a:avLst/>
          </a:prstGeom>
        </p:spPr>
        <p:txBody>
          <a:bodyPr anchor="b"/>
          <a:lstStyle>
            <a:lvl1pPr algn="l">
              <a:defRPr sz="3000" b="1" i="0" baseline="0">
                <a:solidFill>
                  <a:schemeClr val="bg1"/>
                </a:solidFill>
                <a:latin typeface="Cambria" panose="02040503050406030204" pitchFamily="18"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8CB3D383-33C8-9C4C-8A3C-742B1844DF27}"/>
              </a:ext>
            </a:extLst>
          </p:cNvPr>
          <p:cNvSpPr>
            <a:spLocks noGrp="1"/>
          </p:cNvSpPr>
          <p:nvPr>
            <p:ph type="subTitle" idx="1" hasCustomPrompt="1"/>
          </p:nvPr>
        </p:nvSpPr>
        <p:spPr>
          <a:xfrm>
            <a:off x="794208" y="2701925"/>
            <a:ext cx="3551549" cy="1241425"/>
          </a:xfrm>
          <a:prstGeom prst="rect">
            <a:avLst/>
          </a:prstGeo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sp>
        <p:nvSpPr>
          <p:cNvPr id="8" name="Text Placeholder 28">
            <a:extLst>
              <a:ext uri="{FF2B5EF4-FFF2-40B4-BE49-F238E27FC236}">
                <a16:creationId xmlns:a16="http://schemas.microsoft.com/office/drawing/2014/main" id="{5C6996AC-246E-6C40-A598-45745FAD9E20}"/>
              </a:ext>
            </a:extLst>
          </p:cNvPr>
          <p:cNvSpPr>
            <a:spLocks noGrp="1"/>
          </p:cNvSpPr>
          <p:nvPr>
            <p:ph type="body" sz="quarter" idx="15" hasCustomPrompt="1"/>
          </p:nvPr>
        </p:nvSpPr>
        <p:spPr>
          <a:xfrm>
            <a:off x="794208" y="769598"/>
            <a:ext cx="1804708" cy="405077"/>
          </a:xfrm>
          <a:prstGeom prst="rect">
            <a:avLst/>
          </a:prstGeom>
        </p:spPr>
        <p:txBody>
          <a:bodyPr/>
          <a:lstStyle>
            <a:lvl1pPr marL="0" indent="0">
              <a:buNone/>
              <a:tabLst>
                <a:tab pos="1905000" algn="l"/>
              </a:tabLst>
              <a:defRPr sz="1600" baseline="0">
                <a:solidFill>
                  <a:schemeClr val="bg1"/>
                </a:solidFill>
                <a:latin typeface="Calibri" panose="020F0502020204030204" pitchFamily="34" charset="0"/>
              </a:defRPr>
            </a:lvl1pPr>
            <a:lvl2pPr marL="342900" indent="0">
              <a:buNone/>
              <a:defRPr/>
            </a:lvl2pPr>
          </a:lstStyle>
          <a:p>
            <a:pPr lvl="0"/>
            <a:r>
              <a:rPr lang="en-GB" dirty="0"/>
              <a:t>Section 00</a:t>
            </a:r>
          </a:p>
        </p:txBody>
      </p:sp>
    </p:spTree>
    <p:extLst>
      <p:ext uri="{BB962C8B-B14F-4D97-AF65-F5344CB8AC3E}">
        <p14:creationId xmlns:p14="http://schemas.microsoft.com/office/powerpoint/2010/main" val="4603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3">
            <a:extLst>
              <a:ext uri="{FF2B5EF4-FFF2-40B4-BE49-F238E27FC236}">
                <a16:creationId xmlns:a16="http://schemas.microsoft.com/office/drawing/2014/main" id="{DC5F9D32-3EB3-3F4B-8EC4-D05593DD88E5}"/>
              </a:ext>
            </a:extLst>
          </p:cNvPr>
          <p:cNvSpPr>
            <a:spLocks noGrp="1"/>
          </p:cNvSpPr>
          <p:nvPr>
            <p:ph type="body" sz="quarter" idx="10" hasCustomPrompt="1"/>
          </p:nvPr>
        </p:nvSpPr>
        <p:spPr>
          <a:xfrm>
            <a:off x="628650" y="1713539"/>
            <a:ext cx="6399680" cy="2715586"/>
          </a:xfrm>
          <a:prstGeom prst="rect">
            <a:avLst/>
          </a:prstGeom>
        </p:spPr>
        <p:txBody>
          <a:bodyPr/>
          <a:lstStyle>
            <a:lvl1pPr marL="0" indent="0">
              <a:buNone/>
              <a:defRPr sz="1800" baseline="0"/>
            </a:lvl1pPr>
          </a:lstStyle>
          <a:p>
            <a:pPr lvl="0"/>
            <a:r>
              <a:rPr lang="en-GB" dirty="0"/>
              <a:t>Click to edit text </a:t>
            </a:r>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221892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3546DD5-3AF7-004C-90B2-294082908FCB}"/>
              </a:ext>
            </a:extLst>
          </p:cNvPr>
          <p:cNvSpPr>
            <a:spLocks noGrp="1"/>
          </p:cNvSpPr>
          <p:nvPr>
            <p:ph sz="half" idx="1"/>
          </p:nvPr>
        </p:nvSpPr>
        <p:spPr>
          <a:xfrm>
            <a:off x="622791" y="1712259"/>
            <a:ext cx="3581656" cy="2920065"/>
          </a:xfrm>
          <a:prstGeom prst="rect">
            <a:avLst/>
          </a:prstGeom>
        </p:spPr>
        <p:txBody>
          <a:bodyPr/>
          <a:lstStyle>
            <a:lvl1pPr marL="0" indent="0">
              <a:buNone/>
              <a:defRPr sz="1800" baseline="0"/>
            </a:lvl1pPr>
          </a:lstStyle>
          <a:p>
            <a:pPr lvl="0"/>
            <a:endParaRPr lang="en-US" dirty="0"/>
          </a:p>
        </p:txBody>
      </p:sp>
      <p:sp>
        <p:nvSpPr>
          <p:cNvPr id="10" name="Content Placeholder 3">
            <a:extLst>
              <a:ext uri="{FF2B5EF4-FFF2-40B4-BE49-F238E27FC236}">
                <a16:creationId xmlns:a16="http://schemas.microsoft.com/office/drawing/2014/main" id="{1F17E44B-6C06-324F-ADEA-EA0DC16345E5}"/>
              </a:ext>
            </a:extLst>
          </p:cNvPr>
          <p:cNvSpPr>
            <a:spLocks noGrp="1"/>
          </p:cNvSpPr>
          <p:nvPr>
            <p:ph sz="half" idx="2"/>
          </p:nvPr>
        </p:nvSpPr>
        <p:spPr>
          <a:xfrm>
            <a:off x="4401671" y="1712259"/>
            <a:ext cx="3806814" cy="2920065"/>
          </a:xfrm>
          <a:prstGeom prst="rect">
            <a:avLst/>
          </a:prstGeom>
        </p:spPr>
        <p:txBody>
          <a:bodyPr/>
          <a:lstStyle>
            <a:lvl1pPr marL="0" indent="0">
              <a:buNone/>
              <a:defRPr sz="1800" baseline="0"/>
            </a:lvl1pPr>
          </a:lstStyle>
          <a:p>
            <a:pPr lvl="0"/>
            <a:endParaRPr lang="en-US" dirty="0"/>
          </a:p>
        </p:txBody>
      </p:sp>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56110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3546DD5-3AF7-004C-90B2-294082908FCB}"/>
              </a:ext>
            </a:extLst>
          </p:cNvPr>
          <p:cNvSpPr>
            <a:spLocks noGrp="1"/>
          </p:cNvSpPr>
          <p:nvPr>
            <p:ph sz="half" idx="1" hasCustomPrompt="1"/>
          </p:nvPr>
        </p:nvSpPr>
        <p:spPr>
          <a:xfrm>
            <a:off x="628649" y="1712259"/>
            <a:ext cx="6256245" cy="2920065"/>
          </a:xfrm>
          <a:prstGeom prst="rect">
            <a:avLst/>
          </a:prstGeom>
        </p:spPr>
        <p:txBody>
          <a:bodyPr/>
          <a:lstStyle>
            <a:lvl1pPr marL="0" indent="0">
              <a:buNone/>
              <a:defRPr sz="1800" baseline="0"/>
            </a:lvl1pPr>
          </a:lstStyle>
          <a:p>
            <a:pPr lvl="0"/>
            <a:r>
              <a:rPr lang="en-US" dirty="0"/>
              <a:t>Click on the icons to insert content</a:t>
            </a:r>
          </a:p>
        </p:txBody>
      </p:sp>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2950551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2366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3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12539"/>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5488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6" r:id="rId3"/>
  </p:sldLayoutIdLst>
  <p:txStyles>
    <p:titleStyle>
      <a:lvl1pPr algn="l" defTabSz="914400" rtl="0" eaLnBrk="1" latinLnBrk="0" hangingPunct="1">
        <a:lnSpc>
          <a:spcPct val="90000"/>
        </a:lnSpc>
        <a:spcBef>
          <a:spcPct val="0"/>
        </a:spcBef>
        <a:buNone/>
        <a:defRPr sz="3000" b="1" i="0" kern="1200" baseline="0">
          <a:solidFill>
            <a:schemeClr val="tx2"/>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2017.igem.org/Team:Macquarie_Australia"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question-board-chalk-school-1262378/"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academy.ac.uk/system/files/fdf_Guidance_for_assessment_of_workbased_learning.pdf" TargetMode="External"/><Relationship Id="rId2" Type="http://schemas.openxmlformats.org/officeDocument/2006/relationships/hyperlink" Target="https://repository.library.northeastern.edu/files/neu:bz60qs26d/fulltext.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abdn.ac.uk/registry/courses/postgraduate/2021/applied_health/pu5923" TargetMode="External"/><Relationship Id="rId2" Type="http://schemas.openxmlformats.org/officeDocument/2006/relationships/hyperlink" Target="https://www.abdn.ac.uk/registry/courses/postgraduate/2021/applied_health/pu5548"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2ED0-0D87-E441-8777-18B73753CB05}"/>
              </a:ext>
            </a:extLst>
          </p:cNvPr>
          <p:cNvSpPr>
            <a:spLocks noGrp="1"/>
          </p:cNvSpPr>
          <p:nvPr>
            <p:ph type="title"/>
          </p:nvPr>
        </p:nvSpPr>
        <p:spPr>
          <a:xfrm>
            <a:off x="562604" y="1388921"/>
            <a:ext cx="8149596" cy="1093153"/>
          </a:xfrm>
        </p:spPr>
        <p:txBody>
          <a:bodyPr/>
          <a:lstStyle/>
          <a:p>
            <a:r>
              <a:rPr lang="en-GB" b="0" dirty="0"/>
              <a:t>Assessment of work-based learning: mapping UK Higher Education approaches – a recent SMMSN Summer Teaching Development Project</a:t>
            </a:r>
            <a:br>
              <a:rPr lang="en-GB" b="0" dirty="0"/>
            </a:br>
            <a:endParaRPr lang="en-US" dirty="0"/>
          </a:p>
        </p:txBody>
      </p:sp>
      <p:sp>
        <p:nvSpPr>
          <p:cNvPr id="3" name="Text Placeholder 2">
            <a:extLst>
              <a:ext uri="{FF2B5EF4-FFF2-40B4-BE49-F238E27FC236}">
                <a16:creationId xmlns:a16="http://schemas.microsoft.com/office/drawing/2014/main" id="{087C8F09-7CC8-1E4C-B336-84491867732E}"/>
              </a:ext>
            </a:extLst>
          </p:cNvPr>
          <p:cNvSpPr>
            <a:spLocks noGrp="1"/>
          </p:cNvSpPr>
          <p:nvPr>
            <p:ph type="body" sz="quarter" idx="12"/>
          </p:nvPr>
        </p:nvSpPr>
        <p:spPr>
          <a:xfrm>
            <a:off x="561974" y="2565427"/>
            <a:ext cx="6521998" cy="906303"/>
          </a:xfrm>
        </p:spPr>
        <p:txBody>
          <a:bodyPr/>
          <a:lstStyle/>
          <a:p>
            <a:endParaRPr lang="en-US" dirty="0"/>
          </a:p>
          <a:p>
            <a:r>
              <a:rPr lang="en-US" dirty="0"/>
              <a:t>Dr Heather May Morgan</a:t>
            </a:r>
            <a:endParaRPr lang="en-US" i="1" dirty="0"/>
          </a:p>
          <a:p>
            <a:r>
              <a:rPr lang="en-US" i="1" dirty="0"/>
              <a:t>Lecturer (Scholarship) in Applied Health Sciences</a:t>
            </a:r>
          </a:p>
          <a:p>
            <a:r>
              <a:rPr lang="en-US" dirty="0"/>
              <a:t>      @</a:t>
            </a:r>
            <a:r>
              <a:rPr lang="en-US" dirty="0" err="1"/>
              <a:t>hm_morgan</a:t>
            </a:r>
            <a:endParaRPr lang="en-US" dirty="0"/>
          </a:p>
        </p:txBody>
      </p:sp>
      <p:sp>
        <p:nvSpPr>
          <p:cNvPr id="4" name="Text Placeholder 3">
            <a:extLst>
              <a:ext uri="{FF2B5EF4-FFF2-40B4-BE49-F238E27FC236}">
                <a16:creationId xmlns:a16="http://schemas.microsoft.com/office/drawing/2014/main" id="{E3AD0312-8009-7942-B53C-7062384944D6}"/>
              </a:ext>
            </a:extLst>
          </p:cNvPr>
          <p:cNvSpPr>
            <a:spLocks noGrp="1"/>
          </p:cNvSpPr>
          <p:nvPr>
            <p:ph type="body" sz="quarter" idx="15"/>
          </p:nvPr>
        </p:nvSpPr>
        <p:spPr>
          <a:xfrm>
            <a:off x="561974" y="4378033"/>
            <a:ext cx="1804708" cy="445585"/>
          </a:xfrm>
        </p:spPr>
        <p:txBody>
          <a:bodyPr/>
          <a:lstStyle/>
          <a:p>
            <a:r>
              <a:rPr lang="en-US" dirty="0"/>
              <a:t>27 October 2021</a:t>
            </a:r>
          </a:p>
        </p:txBody>
      </p:sp>
      <p:pic>
        <p:nvPicPr>
          <p:cNvPr id="6" name="Picture 5" descr="Logo, icon&#10;&#10;Description automatically generated">
            <a:extLst>
              <a:ext uri="{FF2B5EF4-FFF2-40B4-BE49-F238E27FC236}">
                <a16:creationId xmlns:a16="http://schemas.microsoft.com/office/drawing/2014/main" id="{87782896-95A1-7D48-9610-625A9095D8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9015" y="3902654"/>
            <a:ext cx="338959" cy="338959"/>
          </a:xfrm>
          <a:prstGeom prst="rect">
            <a:avLst/>
          </a:prstGeom>
        </p:spPr>
      </p:pic>
    </p:spTree>
    <p:extLst>
      <p:ext uri="{BB962C8B-B14F-4D97-AF65-F5344CB8AC3E}">
        <p14:creationId xmlns:p14="http://schemas.microsoft.com/office/powerpoint/2010/main" val="127910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10;&#10;Description automatically generated">
            <a:extLst>
              <a:ext uri="{FF2B5EF4-FFF2-40B4-BE49-F238E27FC236}">
                <a16:creationId xmlns:a16="http://schemas.microsoft.com/office/drawing/2014/main" id="{6E5E9AE8-9021-D14A-8B3A-DBFD7298B90A}"/>
              </a:ext>
            </a:extLst>
          </p:cNvPr>
          <p:cNvPicPr>
            <a:picLocks noGrp="1" noChangeAspect="1"/>
          </p:cNvPicPr>
          <p:nvPr>
            <p:ph sz="half" idx="1"/>
          </p:nvPr>
        </p:nvPicPr>
        <p:blipFill>
          <a:blip r:embed="rId2"/>
          <a:stretch>
            <a:fillRect/>
          </a:stretch>
        </p:blipFill>
        <p:spPr>
          <a:xfrm>
            <a:off x="2690816" y="444123"/>
            <a:ext cx="3608589" cy="4424739"/>
          </a:xfrm>
        </p:spPr>
      </p:pic>
      <p:sp>
        <p:nvSpPr>
          <p:cNvPr id="3" name="Title 2">
            <a:extLst>
              <a:ext uri="{FF2B5EF4-FFF2-40B4-BE49-F238E27FC236}">
                <a16:creationId xmlns:a16="http://schemas.microsoft.com/office/drawing/2014/main" id="{B78BE399-4401-084E-9594-31D2139626DD}"/>
              </a:ext>
            </a:extLst>
          </p:cNvPr>
          <p:cNvSpPr>
            <a:spLocks noGrp="1"/>
          </p:cNvSpPr>
          <p:nvPr>
            <p:ph type="title"/>
          </p:nvPr>
        </p:nvSpPr>
        <p:spPr/>
        <p:txBody>
          <a:bodyPr/>
          <a:lstStyle/>
          <a:p>
            <a:r>
              <a:rPr lang="en-US" dirty="0"/>
              <a:t>Findings</a:t>
            </a:r>
          </a:p>
        </p:txBody>
      </p:sp>
    </p:spTree>
    <p:extLst>
      <p:ext uri="{BB962C8B-B14F-4D97-AF65-F5344CB8AC3E}">
        <p14:creationId xmlns:p14="http://schemas.microsoft.com/office/powerpoint/2010/main" val="408923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 table&#10;&#10;Description automatically generated">
            <a:extLst>
              <a:ext uri="{FF2B5EF4-FFF2-40B4-BE49-F238E27FC236}">
                <a16:creationId xmlns:a16="http://schemas.microsoft.com/office/drawing/2014/main" id="{A5F49E5F-9E00-B544-98D5-5C628C7EEBFC}"/>
              </a:ext>
            </a:extLst>
          </p:cNvPr>
          <p:cNvPicPr>
            <a:picLocks noGrp="1" noChangeAspect="1"/>
          </p:cNvPicPr>
          <p:nvPr>
            <p:ph sz="half" idx="1"/>
          </p:nvPr>
        </p:nvPicPr>
        <p:blipFill>
          <a:blip r:embed="rId2"/>
          <a:stretch>
            <a:fillRect/>
          </a:stretch>
        </p:blipFill>
        <p:spPr>
          <a:xfrm>
            <a:off x="1501403" y="1298046"/>
            <a:ext cx="5987416" cy="2919412"/>
          </a:xfrm>
        </p:spPr>
      </p:pic>
      <p:sp>
        <p:nvSpPr>
          <p:cNvPr id="3" name="Title 2">
            <a:extLst>
              <a:ext uri="{FF2B5EF4-FFF2-40B4-BE49-F238E27FC236}">
                <a16:creationId xmlns:a16="http://schemas.microsoft.com/office/drawing/2014/main" id="{87EA8888-42B1-0148-818B-5EFA98D8CA1E}"/>
              </a:ext>
            </a:extLst>
          </p:cNvPr>
          <p:cNvSpPr>
            <a:spLocks noGrp="1"/>
          </p:cNvSpPr>
          <p:nvPr>
            <p:ph type="title"/>
          </p:nvPr>
        </p:nvSpPr>
        <p:spPr/>
        <p:txBody>
          <a:bodyPr/>
          <a:lstStyle/>
          <a:p>
            <a:r>
              <a:rPr lang="en-US" dirty="0"/>
              <a:t>UKHE course catalogues</a:t>
            </a:r>
          </a:p>
        </p:txBody>
      </p:sp>
    </p:spTree>
    <p:extLst>
      <p:ext uri="{BB962C8B-B14F-4D97-AF65-F5344CB8AC3E}">
        <p14:creationId xmlns:p14="http://schemas.microsoft.com/office/powerpoint/2010/main" val="88987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 email&#10;&#10;Description automatically generated">
            <a:extLst>
              <a:ext uri="{FF2B5EF4-FFF2-40B4-BE49-F238E27FC236}">
                <a16:creationId xmlns:a16="http://schemas.microsoft.com/office/drawing/2014/main" id="{53F82CB6-9CC5-9E40-8A70-EDD70C65498D}"/>
              </a:ext>
            </a:extLst>
          </p:cNvPr>
          <p:cNvPicPr>
            <a:picLocks noGrp="1" noChangeAspect="1"/>
          </p:cNvPicPr>
          <p:nvPr>
            <p:ph sz="half" idx="1"/>
          </p:nvPr>
        </p:nvPicPr>
        <p:blipFill>
          <a:blip r:embed="rId2"/>
          <a:stretch>
            <a:fillRect/>
          </a:stretch>
        </p:blipFill>
        <p:spPr>
          <a:xfrm>
            <a:off x="3269876" y="904973"/>
            <a:ext cx="2450469" cy="3675705"/>
          </a:xfrm>
        </p:spPr>
      </p:pic>
      <p:sp>
        <p:nvSpPr>
          <p:cNvPr id="3" name="Title 2">
            <a:extLst>
              <a:ext uri="{FF2B5EF4-FFF2-40B4-BE49-F238E27FC236}">
                <a16:creationId xmlns:a16="http://schemas.microsoft.com/office/drawing/2014/main" id="{1B3E45B8-50CF-BA47-A4A7-41911F181DA1}"/>
              </a:ext>
            </a:extLst>
          </p:cNvPr>
          <p:cNvSpPr>
            <a:spLocks noGrp="1"/>
          </p:cNvSpPr>
          <p:nvPr>
            <p:ph type="title"/>
          </p:nvPr>
        </p:nvSpPr>
        <p:spPr/>
        <p:txBody>
          <a:bodyPr/>
          <a:lstStyle/>
          <a:p>
            <a:r>
              <a:rPr lang="en-US" dirty="0">
                <a:sym typeface="Wingdings" pitchFamily="2" charset="2"/>
              </a:rPr>
              <a:t> </a:t>
            </a:r>
            <a:r>
              <a:rPr lang="en-US" dirty="0"/>
              <a:t>Assessment methods</a:t>
            </a:r>
          </a:p>
        </p:txBody>
      </p:sp>
    </p:spTree>
    <p:extLst>
      <p:ext uri="{BB962C8B-B14F-4D97-AF65-F5344CB8AC3E}">
        <p14:creationId xmlns:p14="http://schemas.microsoft.com/office/powerpoint/2010/main" val="332766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CBED6-ABA4-0D48-9893-1390DAC4833A}"/>
              </a:ext>
            </a:extLst>
          </p:cNvPr>
          <p:cNvSpPr>
            <a:spLocks noGrp="1"/>
          </p:cNvSpPr>
          <p:nvPr>
            <p:ph sz="half" idx="1"/>
          </p:nvPr>
        </p:nvSpPr>
        <p:spPr>
          <a:xfrm>
            <a:off x="628649" y="1257125"/>
            <a:ext cx="6256245" cy="3727351"/>
          </a:xfrm>
        </p:spPr>
        <p:txBody>
          <a:bodyPr/>
          <a:lstStyle/>
          <a:p>
            <a:pPr marL="285750" indent="-285750" fontAlgn="base">
              <a:buFont typeface="Arial" panose="020B0604020202020204" pitchFamily="34" charset="0"/>
              <a:buChar char="•"/>
            </a:pPr>
            <a:r>
              <a:rPr lang="en-GB" dirty="0"/>
              <a:t>Unless the search engine accurately filters course descriptions, or the course title contains the specific keyword searched, the keywords won’t bring up accurate results</a:t>
            </a:r>
          </a:p>
          <a:p>
            <a:pPr marL="285750" indent="-285750" fontAlgn="base">
              <a:buFont typeface="Arial" panose="020B0604020202020204" pitchFamily="34" charset="0"/>
              <a:buChar char="•"/>
            </a:pPr>
            <a:r>
              <a:rPr lang="en-GB" dirty="0"/>
              <a:t>Overlap between keywords </a:t>
            </a:r>
          </a:p>
          <a:p>
            <a:pPr marL="285750" indent="-285750" fontAlgn="base">
              <a:buFont typeface="Arial" panose="020B0604020202020204" pitchFamily="34" charset="0"/>
              <a:buChar char="•"/>
            </a:pPr>
            <a:r>
              <a:rPr lang="en-GB" dirty="0"/>
              <a:t>Some university websites did not have a search bar so quantitative data could not be obtained</a:t>
            </a:r>
          </a:p>
          <a:p>
            <a:pPr marL="285750" indent="-285750" fontAlgn="base">
              <a:buFont typeface="Arial" panose="020B0604020202020204" pitchFamily="34" charset="0"/>
              <a:buChar char="•"/>
            </a:pPr>
            <a:r>
              <a:rPr lang="en-GB" dirty="0"/>
              <a:t>Some search engines did not automatically give the number of results and it was therefore either calculated manually (when possible) or not recorded (when the number of results was too large) </a:t>
            </a:r>
          </a:p>
          <a:p>
            <a:endParaRPr lang="en-US" dirty="0"/>
          </a:p>
        </p:txBody>
      </p:sp>
      <p:sp>
        <p:nvSpPr>
          <p:cNvPr id="3" name="Title 2">
            <a:extLst>
              <a:ext uri="{FF2B5EF4-FFF2-40B4-BE49-F238E27FC236}">
                <a16:creationId xmlns:a16="http://schemas.microsoft.com/office/drawing/2014/main" id="{68DA6840-9430-294B-A90E-694FA799DD4D}"/>
              </a:ext>
            </a:extLst>
          </p:cNvPr>
          <p:cNvSpPr>
            <a:spLocks noGrp="1"/>
          </p:cNvSpPr>
          <p:nvPr>
            <p:ph type="title"/>
          </p:nvPr>
        </p:nvSpPr>
        <p:spPr/>
        <p:txBody>
          <a:bodyPr/>
          <a:lstStyle/>
          <a:p>
            <a:r>
              <a:rPr lang="en-US" dirty="0"/>
              <a:t>Insights/limitations 1</a:t>
            </a:r>
          </a:p>
        </p:txBody>
      </p:sp>
    </p:spTree>
    <p:extLst>
      <p:ext uri="{BB962C8B-B14F-4D97-AF65-F5344CB8AC3E}">
        <p14:creationId xmlns:p14="http://schemas.microsoft.com/office/powerpoint/2010/main" val="265040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CBED6-ABA4-0D48-9893-1390DAC4833A}"/>
              </a:ext>
            </a:extLst>
          </p:cNvPr>
          <p:cNvSpPr>
            <a:spLocks noGrp="1"/>
          </p:cNvSpPr>
          <p:nvPr>
            <p:ph sz="half" idx="1"/>
          </p:nvPr>
        </p:nvSpPr>
        <p:spPr>
          <a:xfrm>
            <a:off x="628649" y="1416149"/>
            <a:ext cx="6256245" cy="3727351"/>
          </a:xfrm>
        </p:spPr>
        <p:txBody>
          <a:bodyPr/>
          <a:lstStyle/>
          <a:p>
            <a:pPr marL="285750" indent="-285750" fontAlgn="base">
              <a:buFont typeface="Arial" panose="020B0604020202020204" pitchFamily="34" charset="0"/>
              <a:buChar char="•"/>
            </a:pPr>
            <a:r>
              <a:rPr lang="en-GB" dirty="0"/>
              <a:t>In some cases, ‘work-based’ means “flexible study while in work”, in which case was not relevant</a:t>
            </a:r>
          </a:p>
          <a:p>
            <a:pPr marL="285750" indent="-285750" fontAlgn="base">
              <a:buFont typeface="Arial" panose="020B0604020202020204" pitchFamily="34" charset="0"/>
              <a:buChar char="•"/>
            </a:pPr>
            <a:r>
              <a:rPr lang="en-GB" dirty="0"/>
              <a:t>Keywords containing multiple words bring up all results containing each word individually (depending on search engine), which may lead to an overestimation </a:t>
            </a:r>
          </a:p>
          <a:p>
            <a:pPr marL="285750" indent="-285750" fontAlgn="base">
              <a:buFont typeface="Arial" panose="020B0604020202020204" pitchFamily="34" charset="0"/>
              <a:buChar char="•"/>
            </a:pPr>
            <a:r>
              <a:rPr lang="en-GB" dirty="0"/>
              <a:t>Some engines, but not all, filter between academic years, so some results will include multiple academic years and therefore the results may include the same course/module counted multiple times </a:t>
            </a:r>
          </a:p>
          <a:p>
            <a:pPr fontAlgn="base"/>
            <a:r>
              <a:rPr lang="en-GB" dirty="0"/>
              <a:t> </a:t>
            </a:r>
          </a:p>
          <a:p>
            <a:endParaRPr lang="en-US" dirty="0"/>
          </a:p>
        </p:txBody>
      </p:sp>
      <p:sp>
        <p:nvSpPr>
          <p:cNvPr id="3" name="Title 2">
            <a:extLst>
              <a:ext uri="{FF2B5EF4-FFF2-40B4-BE49-F238E27FC236}">
                <a16:creationId xmlns:a16="http://schemas.microsoft.com/office/drawing/2014/main" id="{68DA6840-9430-294B-A90E-694FA799DD4D}"/>
              </a:ext>
            </a:extLst>
          </p:cNvPr>
          <p:cNvSpPr>
            <a:spLocks noGrp="1"/>
          </p:cNvSpPr>
          <p:nvPr>
            <p:ph type="title"/>
          </p:nvPr>
        </p:nvSpPr>
        <p:spPr/>
        <p:txBody>
          <a:bodyPr/>
          <a:lstStyle/>
          <a:p>
            <a:r>
              <a:rPr lang="en-US" dirty="0"/>
              <a:t>Insights/limitations 2</a:t>
            </a:r>
          </a:p>
        </p:txBody>
      </p:sp>
    </p:spTree>
    <p:extLst>
      <p:ext uri="{BB962C8B-B14F-4D97-AF65-F5344CB8AC3E}">
        <p14:creationId xmlns:p14="http://schemas.microsoft.com/office/powerpoint/2010/main" val="89088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31E8A2-C465-FF43-A3B5-0DE6ED4334D7}"/>
              </a:ext>
            </a:extLst>
          </p:cNvPr>
          <p:cNvSpPr>
            <a:spLocks noGrp="1"/>
          </p:cNvSpPr>
          <p:nvPr>
            <p:ph sz="half" idx="1"/>
          </p:nvPr>
        </p:nvSpPr>
        <p:spPr>
          <a:xfrm>
            <a:off x="628649" y="904973"/>
            <a:ext cx="7958303" cy="3727351"/>
          </a:xfrm>
        </p:spPr>
        <p:txBody>
          <a:bodyPr/>
          <a:lstStyle/>
          <a:p>
            <a:pPr fontAlgn="base"/>
            <a:r>
              <a:rPr lang="en-GB" dirty="0"/>
              <a:t>Email addresses were collected for each institution: General enquiry, admissions/recruitment, or Freedom of Information departments when no other email address could be obtained online </a:t>
            </a:r>
          </a:p>
          <a:p>
            <a:pPr fontAlgn="base"/>
            <a:r>
              <a:rPr lang="en-GB" dirty="0"/>
              <a:t>Online form request when no appropriate email address was found </a:t>
            </a:r>
          </a:p>
          <a:p>
            <a:pPr fontAlgn="base"/>
            <a:r>
              <a:rPr lang="en-GB" dirty="0"/>
              <a:t> </a:t>
            </a:r>
          </a:p>
          <a:p>
            <a:pPr fontAlgn="base"/>
            <a:r>
              <a:rPr lang="en-GB" dirty="0"/>
              <a:t>Number of email sent: 134 </a:t>
            </a:r>
          </a:p>
          <a:p>
            <a:pPr fontAlgn="base"/>
            <a:r>
              <a:rPr lang="en-GB" dirty="0"/>
              <a:t>Number of online forms filled out: 9 </a:t>
            </a:r>
          </a:p>
          <a:p>
            <a:pPr fontAlgn="base"/>
            <a:r>
              <a:rPr lang="en-GB" dirty="0"/>
              <a:t>Total number of universities contacted: 143 </a:t>
            </a:r>
          </a:p>
          <a:p>
            <a:pPr fontAlgn="base"/>
            <a:r>
              <a:rPr lang="en-GB" dirty="0"/>
              <a:t>Number of responses: 56 (colour coded in spreadsheet) </a:t>
            </a:r>
          </a:p>
          <a:p>
            <a:pPr fontAlgn="base"/>
            <a:r>
              <a:rPr lang="en-GB" dirty="0"/>
              <a:t>Number of responses that answered all questions: 33 (green) </a:t>
            </a:r>
          </a:p>
          <a:p>
            <a:pPr fontAlgn="base"/>
            <a:r>
              <a:rPr lang="en-GB" dirty="0"/>
              <a:t>Number of responses that answered partially: 8 (orange) </a:t>
            </a:r>
          </a:p>
          <a:p>
            <a:endParaRPr lang="en-US" dirty="0"/>
          </a:p>
        </p:txBody>
      </p:sp>
      <p:sp>
        <p:nvSpPr>
          <p:cNvPr id="3" name="Title 2">
            <a:extLst>
              <a:ext uri="{FF2B5EF4-FFF2-40B4-BE49-F238E27FC236}">
                <a16:creationId xmlns:a16="http://schemas.microsoft.com/office/drawing/2014/main" id="{F6AF01D0-D434-C94F-B442-9176B69932E0}"/>
              </a:ext>
            </a:extLst>
          </p:cNvPr>
          <p:cNvSpPr>
            <a:spLocks noGrp="1"/>
          </p:cNvSpPr>
          <p:nvPr>
            <p:ph type="title"/>
          </p:nvPr>
        </p:nvSpPr>
        <p:spPr/>
        <p:txBody>
          <a:bodyPr/>
          <a:lstStyle/>
          <a:p>
            <a:r>
              <a:rPr lang="en-US" i="1" dirty="0"/>
              <a:t>FOIs</a:t>
            </a:r>
          </a:p>
        </p:txBody>
      </p:sp>
    </p:spTree>
    <p:extLst>
      <p:ext uri="{BB962C8B-B14F-4D97-AF65-F5344CB8AC3E}">
        <p14:creationId xmlns:p14="http://schemas.microsoft.com/office/powerpoint/2010/main" val="96860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 letter&#10;&#10;Description automatically generated">
            <a:extLst>
              <a:ext uri="{FF2B5EF4-FFF2-40B4-BE49-F238E27FC236}">
                <a16:creationId xmlns:a16="http://schemas.microsoft.com/office/drawing/2014/main" id="{E1F46900-6979-4E45-9162-9DEA4785EC35}"/>
              </a:ext>
            </a:extLst>
          </p:cNvPr>
          <p:cNvPicPr>
            <a:picLocks noGrp="1" noChangeAspect="1"/>
          </p:cNvPicPr>
          <p:nvPr>
            <p:ph sz="half" idx="1"/>
          </p:nvPr>
        </p:nvPicPr>
        <p:blipFill>
          <a:blip r:embed="rId2"/>
          <a:stretch>
            <a:fillRect/>
          </a:stretch>
        </p:blipFill>
        <p:spPr>
          <a:xfrm>
            <a:off x="2502956" y="904973"/>
            <a:ext cx="3984310" cy="4175462"/>
          </a:xfrm>
        </p:spPr>
      </p:pic>
      <p:sp>
        <p:nvSpPr>
          <p:cNvPr id="3" name="Title 2">
            <a:extLst>
              <a:ext uri="{FF2B5EF4-FFF2-40B4-BE49-F238E27FC236}">
                <a16:creationId xmlns:a16="http://schemas.microsoft.com/office/drawing/2014/main" id="{2E6E7BBD-5261-4747-938E-83560E21236B}"/>
              </a:ext>
            </a:extLst>
          </p:cNvPr>
          <p:cNvSpPr>
            <a:spLocks noGrp="1"/>
          </p:cNvSpPr>
          <p:nvPr>
            <p:ph type="title"/>
          </p:nvPr>
        </p:nvSpPr>
        <p:spPr/>
        <p:txBody>
          <a:bodyPr/>
          <a:lstStyle/>
          <a:p>
            <a:r>
              <a:rPr lang="en-US" i="1" dirty="0"/>
              <a:t>e.g. Bath Spa</a:t>
            </a:r>
          </a:p>
        </p:txBody>
      </p:sp>
    </p:spTree>
    <p:extLst>
      <p:ext uri="{BB962C8B-B14F-4D97-AF65-F5344CB8AC3E}">
        <p14:creationId xmlns:p14="http://schemas.microsoft.com/office/powerpoint/2010/main" val="1604177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F58DFE-A835-714D-86D6-28388E2C8AA5}"/>
              </a:ext>
            </a:extLst>
          </p:cNvPr>
          <p:cNvSpPr>
            <a:spLocks noGrp="1"/>
          </p:cNvSpPr>
          <p:nvPr>
            <p:ph sz="half" idx="1"/>
          </p:nvPr>
        </p:nvSpPr>
        <p:spPr>
          <a:xfrm>
            <a:off x="828345" y="1524000"/>
            <a:ext cx="7085944" cy="3497207"/>
          </a:xfrm>
        </p:spPr>
        <p:txBody>
          <a:bodyPr/>
          <a:lstStyle/>
          <a:p>
            <a:pPr marL="285750" indent="-285750" fontAlgn="base">
              <a:buFont typeface="Arial" panose="020B0604020202020204" pitchFamily="34" charset="0"/>
              <a:buChar char="•"/>
            </a:pPr>
            <a:r>
              <a:rPr lang="en-GB" dirty="0"/>
              <a:t>Not precise nor exhaustive, relied on trends observed while searching course catalogues (except for those universities where a fully comprehensive answer to question 1 was provided)</a:t>
            </a:r>
          </a:p>
          <a:p>
            <a:pPr marL="285750" indent="-285750" fontAlgn="base">
              <a:buFont typeface="Arial" panose="020B0604020202020204" pitchFamily="34" charset="0"/>
              <a:buChar char="•"/>
            </a:pPr>
            <a:r>
              <a:rPr lang="en-GB" dirty="0"/>
              <a:t>For universities that did not provide an answer to question 3, non-exhaustive and approximate notes made from online information found on a few degrees picked at random (from the list of results brought up by the catalogue search) when information regarding assessment methods was provided </a:t>
            </a:r>
          </a:p>
          <a:p>
            <a:endParaRPr lang="en-US" dirty="0"/>
          </a:p>
        </p:txBody>
      </p:sp>
      <p:sp>
        <p:nvSpPr>
          <p:cNvPr id="3" name="Title 2">
            <a:extLst>
              <a:ext uri="{FF2B5EF4-FFF2-40B4-BE49-F238E27FC236}">
                <a16:creationId xmlns:a16="http://schemas.microsoft.com/office/drawing/2014/main" id="{841195C2-CDE3-8F47-88E6-8B78F8EABBCD}"/>
              </a:ext>
            </a:extLst>
          </p:cNvPr>
          <p:cNvSpPr>
            <a:spLocks noGrp="1"/>
          </p:cNvSpPr>
          <p:nvPr>
            <p:ph type="title"/>
          </p:nvPr>
        </p:nvSpPr>
        <p:spPr/>
        <p:txBody>
          <a:bodyPr/>
          <a:lstStyle/>
          <a:p>
            <a:r>
              <a:rPr lang="en-US" i="1" dirty="0"/>
              <a:t>Insights/limitations 3</a:t>
            </a:r>
          </a:p>
        </p:txBody>
      </p:sp>
    </p:spTree>
    <p:extLst>
      <p:ext uri="{BB962C8B-B14F-4D97-AF65-F5344CB8AC3E}">
        <p14:creationId xmlns:p14="http://schemas.microsoft.com/office/powerpoint/2010/main" val="286752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 table, Excel&#10;&#10;Description automatically generated">
            <a:extLst>
              <a:ext uri="{FF2B5EF4-FFF2-40B4-BE49-F238E27FC236}">
                <a16:creationId xmlns:a16="http://schemas.microsoft.com/office/drawing/2014/main" id="{AC9BD4CF-A292-0A40-B408-FEE583C660BB}"/>
              </a:ext>
            </a:extLst>
          </p:cNvPr>
          <p:cNvPicPr>
            <a:picLocks noGrp="1" noChangeAspect="1"/>
          </p:cNvPicPr>
          <p:nvPr>
            <p:ph sz="half" idx="1"/>
          </p:nvPr>
        </p:nvPicPr>
        <p:blipFill>
          <a:blip r:embed="rId2"/>
          <a:stretch>
            <a:fillRect/>
          </a:stretch>
        </p:blipFill>
        <p:spPr>
          <a:xfrm>
            <a:off x="1708971" y="1197906"/>
            <a:ext cx="5726057" cy="2919412"/>
          </a:xfrm>
        </p:spPr>
      </p:pic>
      <p:sp>
        <p:nvSpPr>
          <p:cNvPr id="3" name="Title 2">
            <a:extLst>
              <a:ext uri="{FF2B5EF4-FFF2-40B4-BE49-F238E27FC236}">
                <a16:creationId xmlns:a16="http://schemas.microsoft.com/office/drawing/2014/main" id="{77EB36EB-CE61-5048-AA11-B307D036EBD8}"/>
              </a:ext>
            </a:extLst>
          </p:cNvPr>
          <p:cNvSpPr>
            <a:spLocks noGrp="1"/>
          </p:cNvSpPr>
          <p:nvPr>
            <p:ph type="title"/>
          </p:nvPr>
        </p:nvSpPr>
        <p:spPr/>
        <p:txBody>
          <a:bodyPr/>
          <a:lstStyle/>
          <a:p>
            <a:r>
              <a:rPr lang="en-US" i="1" dirty="0"/>
              <a:t>NSS data</a:t>
            </a:r>
          </a:p>
        </p:txBody>
      </p:sp>
    </p:spTree>
    <p:extLst>
      <p:ext uri="{BB962C8B-B14F-4D97-AF65-F5344CB8AC3E}">
        <p14:creationId xmlns:p14="http://schemas.microsoft.com/office/powerpoint/2010/main" val="405017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able, Excel&#10;&#10;Description automatically generated">
            <a:extLst>
              <a:ext uri="{FF2B5EF4-FFF2-40B4-BE49-F238E27FC236}">
                <a16:creationId xmlns:a16="http://schemas.microsoft.com/office/drawing/2014/main" id="{8E788E81-363A-E34B-9A19-860E85F15EBB}"/>
              </a:ext>
            </a:extLst>
          </p:cNvPr>
          <p:cNvPicPr>
            <a:picLocks noGrp="1" noChangeAspect="1"/>
          </p:cNvPicPr>
          <p:nvPr>
            <p:ph sz="half" idx="1"/>
          </p:nvPr>
        </p:nvPicPr>
        <p:blipFill>
          <a:blip r:embed="rId2"/>
          <a:stretch>
            <a:fillRect/>
          </a:stretch>
        </p:blipFill>
        <p:spPr>
          <a:xfrm>
            <a:off x="1578292" y="1215104"/>
            <a:ext cx="5987416" cy="2919412"/>
          </a:xfrm>
        </p:spPr>
      </p:pic>
      <p:sp>
        <p:nvSpPr>
          <p:cNvPr id="3" name="Title 2">
            <a:extLst>
              <a:ext uri="{FF2B5EF4-FFF2-40B4-BE49-F238E27FC236}">
                <a16:creationId xmlns:a16="http://schemas.microsoft.com/office/drawing/2014/main" id="{C294B9B5-754B-D940-BF6C-17FD78F11740}"/>
              </a:ext>
            </a:extLst>
          </p:cNvPr>
          <p:cNvSpPr>
            <a:spLocks noGrp="1"/>
          </p:cNvSpPr>
          <p:nvPr>
            <p:ph type="title"/>
          </p:nvPr>
        </p:nvSpPr>
        <p:spPr/>
        <p:txBody>
          <a:bodyPr/>
          <a:lstStyle/>
          <a:p>
            <a:r>
              <a:rPr lang="en-US" i="1" dirty="0"/>
              <a:t>Employment stats</a:t>
            </a:r>
          </a:p>
        </p:txBody>
      </p:sp>
    </p:spTree>
    <p:extLst>
      <p:ext uri="{BB962C8B-B14F-4D97-AF65-F5344CB8AC3E}">
        <p14:creationId xmlns:p14="http://schemas.microsoft.com/office/powerpoint/2010/main" val="315092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14FB-DCB0-8F4A-B7D6-7C93CBBC3325}"/>
              </a:ext>
            </a:extLst>
          </p:cNvPr>
          <p:cNvSpPr>
            <a:spLocks noGrp="1"/>
          </p:cNvSpPr>
          <p:nvPr>
            <p:ph type="title"/>
          </p:nvPr>
        </p:nvSpPr>
        <p:spPr>
          <a:xfrm>
            <a:off x="621870" y="796254"/>
            <a:ext cx="6249257" cy="1093153"/>
          </a:xfrm>
        </p:spPr>
        <p:txBody>
          <a:bodyPr/>
          <a:lstStyle/>
          <a:p>
            <a:r>
              <a:rPr lang="en-US" dirty="0">
                <a:solidFill>
                  <a:schemeClr val="tx2"/>
                </a:solidFill>
              </a:rPr>
              <a:t>With thanks to Lara </a:t>
            </a:r>
            <a:r>
              <a:rPr lang="en-US" dirty="0" err="1">
                <a:solidFill>
                  <a:schemeClr val="tx2"/>
                </a:solidFill>
              </a:rPr>
              <a:t>Parienti</a:t>
            </a:r>
            <a:r>
              <a:rPr lang="en-US" dirty="0">
                <a:solidFill>
                  <a:schemeClr val="tx2"/>
                </a:solidFill>
              </a:rPr>
              <a:t>, who enthusiastically and methodically undertook the data collection and </a:t>
            </a:r>
            <a:r>
              <a:rPr lang="en-US" dirty="0" err="1">
                <a:solidFill>
                  <a:schemeClr val="tx2"/>
                </a:solidFill>
              </a:rPr>
              <a:t>organisation</a:t>
            </a:r>
            <a:r>
              <a:rPr lang="en-US" dirty="0">
                <a:solidFill>
                  <a:schemeClr val="tx2"/>
                </a:solidFill>
              </a:rPr>
              <a:t> for this project and shared valuable insights, supported by a SMMSN Summer Teaching Development bursary</a:t>
            </a:r>
          </a:p>
        </p:txBody>
      </p:sp>
    </p:spTree>
    <p:extLst>
      <p:ext uri="{BB962C8B-B14F-4D97-AF65-F5344CB8AC3E}">
        <p14:creationId xmlns:p14="http://schemas.microsoft.com/office/powerpoint/2010/main" val="212857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BEACCE-4471-4845-820B-B2778C09F35D}"/>
              </a:ext>
            </a:extLst>
          </p:cNvPr>
          <p:cNvSpPr>
            <a:spLocks noGrp="1"/>
          </p:cNvSpPr>
          <p:nvPr>
            <p:ph sz="half" idx="1"/>
          </p:nvPr>
        </p:nvSpPr>
        <p:spPr>
          <a:xfrm>
            <a:off x="628649" y="1081924"/>
            <a:ext cx="6256245" cy="2920065"/>
          </a:xfrm>
        </p:spPr>
        <p:txBody>
          <a:bodyPr/>
          <a:lstStyle/>
          <a:p>
            <a:pPr marL="342900" lvl="0" indent="-342900">
              <a:buFont typeface="+mj-lt"/>
              <a:buAutoNum type="arabicPeriod"/>
            </a:pPr>
            <a:r>
              <a:rPr lang="en-GB" dirty="0"/>
              <a:t>To visit the websites of all UK Higher Education institutions, specifically their course catalogues;</a:t>
            </a:r>
          </a:p>
          <a:p>
            <a:pPr marL="342900" lvl="0" indent="-342900">
              <a:buFont typeface="+mj-lt"/>
              <a:buAutoNum type="arabicPeriod"/>
            </a:pPr>
            <a:r>
              <a:rPr lang="en-GB" dirty="0"/>
              <a:t>To check what work-based learning courses are offered at undergraduate and postgraduate levels;</a:t>
            </a:r>
          </a:p>
          <a:p>
            <a:pPr marL="342900" lvl="0" indent="-342900">
              <a:buFont typeface="+mj-lt"/>
              <a:buAutoNum type="arabicPeriod"/>
            </a:pPr>
            <a:r>
              <a:rPr lang="en-GB" dirty="0"/>
              <a:t>To record the existence and characteristics of these courses (level, discipline, credit-weighting, ILOs, assessment types, COVID-19 adaptations/innovations re digital learning/creative solutions in pre-COVID-19 and during-COVID-19 iterations of the course, etc.);</a:t>
            </a:r>
          </a:p>
          <a:p>
            <a:pPr marL="342900" lvl="0" indent="-342900">
              <a:buFont typeface="+mj-lt"/>
              <a:buAutoNum type="arabicPeriod"/>
            </a:pPr>
            <a:r>
              <a:rPr lang="en-GB" dirty="0">
                <a:solidFill>
                  <a:srgbClr val="FF0000"/>
                </a:solidFill>
              </a:rPr>
              <a:t>To classify the assessment formats used; and</a:t>
            </a:r>
          </a:p>
          <a:p>
            <a:pPr marL="342900" lvl="0" indent="-342900">
              <a:buFont typeface="+mj-lt"/>
              <a:buAutoNum type="arabicPeriod"/>
            </a:pPr>
            <a:r>
              <a:rPr lang="en-GB" dirty="0">
                <a:solidFill>
                  <a:srgbClr val="FF0000"/>
                </a:solidFill>
              </a:rPr>
              <a:t>To prepare a written summary/visual representation of the data.</a:t>
            </a:r>
          </a:p>
          <a:p>
            <a:endParaRPr lang="en-US" dirty="0"/>
          </a:p>
        </p:txBody>
      </p:sp>
      <p:sp>
        <p:nvSpPr>
          <p:cNvPr id="3" name="Title 2">
            <a:extLst>
              <a:ext uri="{FF2B5EF4-FFF2-40B4-BE49-F238E27FC236}">
                <a16:creationId xmlns:a16="http://schemas.microsoft.com/office/drawing/2014/main" id="{E4D60A97-9F90-924F-8460-E0C9251FEE51}"/>
              </a:ext>
            </a:extLst>
          </p:cNvPr>
          <p:cNvSpPr>
            <a:spLocks noGrp="1"/>
          </p:cNvSpPr>
          <p:nvPr>
            <p:ph type="title"/>
          </p:nvPr>
        </p:nvSpPr>
        <p:spPr/>
        <p:txBody>
          <a:bodyPr/>
          <a:lstStyle/>
          <a:p>
            <a:r>
              <a:rPr lang="en-US" dirty="0"/>
              <a:t>Objectives – met?</a:t>
            </a:r>
          </a:p>
        </p:txBody>
      </p:sp>
    </p:spTree>
    <p:extLst>
      <p:ext uri="{BB962C8B-B14F-4D97-AF65-F5344CB8AC3E}">
        <p14:creationId xmlns:p14="http://schemas.microsoft.com/office/powerpoint/2010/main" val="148144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791358-176F-B745-8B91-13B83EB1265A}"/>
              </a:ext>
            </a:extLst>
          </p:cNvPr>
          <p:cNvSpPr>
            <a:spLocks noGrp="1"/>
          </p:cNvSpPr>
          <p:nvPr>
            <p:ph sz="half" idx="1"/>
          </p:nvPr>
        </p:nvSpPr>
        <p:spPr>
          <a:xfrm>
            <a:off x="954471" y="1575626"/>
            <a:ext cx="6256245" cy="2920065"/>
          </a:xfrm>
        </p:spPr>
        <p:txBody>
          <a:bodyPr/>
          <a:lstStyle/>
          <a:p>
            <a:pPr marL="285750" indent="-285750">
              <a:buFont typeface="Arial" panose="020B0604020202020204" pitchFamily="34" charset="0"/>
              <a:buChar char="•"/>
            </a:pPr>
            <a:r>
              <a:rPr lang="en-US" dirty="0"/>
              <a:t>Remains very </a:t>
            </a:r>
            <a:r>
              <a:rPr lang="en-US" dirty="0" err="1"/>
              <a:t>little</a:t>
            </a:r>
            <a:r>
              <a:rPr lang="en-US" dirty="0" err="1">
                <a:sym typeface="Wingdings" pitchFamily="2" charset="2"/>
              </a:rPr>
              <a:t></a:t>
            </a:r>
            <a:r>
              <a:rPr lang="en-US" dirty="0" err="1"/>
              <a:t>no</a:t>
            </a:r>
            <a:r>
              <a:rPr lang="en-US" dirty="0"/>
              <a:t> employer involvement in assessment</a:t>
            </a:r>
          </a:p>
          <a:p>
            <a:pPr marL="285750" indent="-285750">
              <a:buFont typeface="Arial" panose="020B0604020202020204" pitchFamily="34" charset="0"/>
              <a:buChar char="•"/>
            </a:pPr>
            <a:r>
              <a:rPr lang="en-US" dirty="0"/>
              <a:t>Assessment types are limited in range/are traditional/lack innovation</a:t>
            </a:r>
          </a:p>
          <a:p>
            <a:pPr marL="285750" indent="-285750">
              <a:buFont typeface="Arial" panose="020B0604020202020204" pitchFamily="34" charset="0"/>
              <a:buChar char="•"/>
            </a:pPr>
            <a:r>
              <a:rPr lang="en-US" dirty="0"/>
              <a:t>Doesn’t appear to be a trend between post-1992 institutions and their offering more work-based learning</a:t>
            </a:r>
          </a:p>
        </p:txBody>
      </p:sp>
      <p:sp>
        <p:nvSpPr>
          <p:cNvPr id="3" name="Title 2">
            <a:extLst>
              <a:ext uri="{FF2B5EF4-FFF2-40B4-BE49-F238E27FC236}">
                <a16:creationId xmlns:a16="http://schemas.microsoft.com/office/drawing/2014/main" id="{4F1C20F2-7BF7-4641-B38E-574B26F54D80}"/>
              </a:ext>
            </a:extLst>
          </p:cNvPr>
          <p:cNvSpPr>
            <a:spLocks noGrp="1"/>
          </p:cNvSpPr>
          <p:nvPr>
            <p:ph type="title"/>
          </p:nvPr>
        </p:nvSpPr>
        <p:spPr/>
        <p:txBody>
          <a:bodyPr/>
          <a:lstStyle/>
          <a:p>
            <a:r>
              <a:rPr lang="en-US" dirty="0"/>
              <a:t>What we do know…</a:t>
            </a:r>
          </a:p>
        </p:txBody>
      </p:sp>
    </p:spTree>
    <p:extLst>
      <p:ext uri="{BB962C8B-B14F-4D97-AF65-F5344CB8AC3E}">
        <p14:creationId xmlns:p14="http://schemas.microsoft.com/office/powerpoint/2010/main" val="181824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C07B1-DEF4-2742-A469-EAD60D1AA842}"/>
              </a:ext>
            </a:extLst>
          </p:cNvPr>
          <p:cNvSpPr>
            <a:spLocks noGrp="1"/>
          </p:cNvSpPr>
          <p:nvPr>
            <p:ph sz="half" idx="1"/>
          </p:nvPr>
        </p:nvSpPr>
        <p:spPr>
          <a:xfrm>
            <a:off x="628649" y="1282262"/>
            <a:ext cx="6665530" cy="3350062"/>
          </a:xfrm>
        </p:spPr>
        <p:txBody>
          <a:bodyPr/>
          <a:lstStyle/>
          <a:p>
            <a:pPr marL="285750" indent="-285750">
              <a:buFont typeface="Arial" panose="020B0604020202020204" pitchFamily="34" charset="0"/>
              <a:buChar char="•"/>
            </a:pPr>
            <a:r>
              <a:rPr lang="en-US" dirty="0">
                <a:solidFill>
                  <a:srgbClr val="00B050"/>
                </a:solidFill>
              </a:rPr>
              <a:t>We have a massive dataset!</a:t>
            </a:r>
          </a:p>
          <a:p>
            <a:endParaRPr lang="en-US" dirty="0"/>
          </a:p>
          <a:p>
            <a:pPr marL="285750" indent="-285750" fontAlgn="base">
              <a:buFont typeface="Arial" panose="020B0604020202020204" pitchFamily="34" charset="0"/>
              <a:buChar char="•"/>
            </a:pPr>
            <a:r>
              <a:rPr lang="en-GB" dirty="0"/>
              <a:t>Information is stored and labelled differently across universities so data is not valid or reliable?</a:t>
            </a:r>
          </a:p>
          <a:p>
            <a:pPr marL="285750" indent="-285750" fontAlgn="base">
              <a:buFont typeface="Arial" panose="020B0604020202020204" pitchFamily="34" charset="0"/>
              <a:buChar char="•"/>
            </a:pPr>
            <a:r>
              <a:rPr lang="en-GB" dirty="0"/>
              <a:t>Range of barriers to FOI replies for those that called for an exemption </a:t>
            </a:r>
          </a:p>
          <a:p>
            <a:pPr marL="285750" indent="-285750" fontAlgn="base">
              <a:buFont typeface="Arial" panose="020B0604020202020204" pitchFamily="34" charset="0"/>
              <a:buChar char="•"/>
            </a:pPr>
            <a:r>
              <a:rPr lang="en-GB" dirty="0"/>
              <a:t>Multiple universities understood the use of ‘placement years’ differently, so provided an extra set of information that was not requested</a:t>
            </a:r>
          </a:p>
          <a:p>
            <a:pPr marL="285750" indent="-285750" fontAlgn="base">
              <a:buFont typeface="Arial" panose="020B0604020202020204" pitchFamily="34" charset="0"/>
              <a:buChar char="•"/>
            </a:pPr>
            <a:r>
              <a:rPr lang="en-GB" dirty="0"/>
              <a:t>Complexity of mapping re experiences and employability…</a:t>
            </a:r>
          </a:p>
          <a:p>
            <a:endParaRPr lang="en-US" dirty="0"/>
          </a:p>
        </p:txBody>
      </p:sp>
      <p:sp>
        <p:nvSpPr>
          <p:cNvPr id="3" name="Title 2">
            <a:extLst>
              <a:ext uri="{FF2B5EF4-FFF2-40B4-BE49-F238E27FC236}">
                <a16:creationId xmlns:a16="http://schemas.microsoft.com/office/drawing/2014/main" id="{EE72FE03-E45D-924F-8999-E9B1B9368486}"/>
              </a:ext>
            </a:extLst>
          </p:cNvPr>
          <p:cNvSpPr>
            <a:spLocks noGrp="1"/>
          </p:cNvSpPr>
          <p:nvPr>
            <p:ph type="title"/>
          </p:nvPr>
        </p:nvSpPr>
        <p:spPr/>
        <p:txBody>
          <a:bodyPr/>
          <a:lstStyle/>
          <a:p>
            <a:r>
              <a:rPr lang="en-US" dirty="0"/>
              <a:t>Strengths and limitations</a:t>
            </a:r>
          </a:p>
        </p:txBody>
      </p:sp>
    </p:spTree>
    <p:extLst>
      <p:ext uri="{BB962C8B-B14F-4D97-AF65-F5344CB8AC3E}">
        <p14:creationId xmlns:p14="http://schemas.microsoft.com/office/powerpoint/2010/main" val="1936533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D99EC273-339F-C949-A072-DBBA019D5E32}"/>
              </a:ext>
            </a:extLst>
          </p:cNvPr>
          <p:cNvPicPr>
            <a:picLocks noGrp="1" noChangeAspect="1"/>
          </p:cNvPicPr>
          <p:nvPr>
            <p:ph sz="half" idx="1"/>
          </p:nvPr>
        </p:nvPicPr>
        <p:blipFill>
          <a:blip r:embed="rId2"/>
          <a:stretch>
            <a:fillRect/>
          </a:stretch>
        </p:blipFill>
        <p:spPr>
          <a:xfrm>
            <a:off x="881227" y="1282752"/>
            <a:ext cx="4317306" cy="2919412"/>
          </a:xfrm>
        </p:spPr>
      </p:pic>
      <p:sp>
        <p:nvSpPr>
          <p:cNvPr id="3" name="Title 2">
            <a:extLst>
              <a:ext uri="{FF2B5EF4-FFF2-40B4-BE49-F238E27FC236}">
                <a16:creationId xmlns:a16="http://schemas.microsoft.com/office/drawing/2014/main" id="{3C306B2D-E8B6-B14D-A9B7-8E14E8394832}"/>
              </a:ext>
            </a:extLst>
          </p:cNvPr>
          <p:cNvSpPr>
            <a:spLocks noGrp="1"/>
          </p:cNvSpPr>
          <p:nvPr>
            <p:ph type="title"/>
          </p:nvPr>
        </p:nvSpPr>
        <p:spPr/>
        <p:txBody>
          <a:bodyPr/>
          <a:lstStyle/>
          <a:p>
            <a:r>
              <a:rPr lang="en-US" dirty="0"/>
              <a:t>What next?</a:t>
            </a:r>
          </a:p>
        </p:txBody>
      </p:sp>
      <p:sp>
        <p:nvSpPr>
          <p:cNvPr id="7" name="TextBox 6">
            <a:extLst>
              <a:ext uri="{FF2B5EF4-FFF2-40B4-BE49-F238E27FC236}">
                <a16:creationId xmlns:a16="http://schemas.microsoft.com/office/drawing/2014/main" id="{6294E0B1-9D3F-9543-9DCA-C4DBF2CB449F}"/>
              </a:ext>
            </a:extLst>
          </p:cNvPr>
          <p:cNvSpPr txBox="1"/>
          <p:nvPr/>
        </p:nvSpPr>
        <p:spPr>
          <a:xfrm>
            <a:off x="5550641" y="972743"/>
            <a:ext cx="2810933" cy="3539430"/>
          </a:xfrm>
          <a:prstGeom prst="rect">
            <a:avLst/>
          </a:prstGeom>
          <a:noFill/>
        </p:spPr>
        <p:txBody>
          <a:bodyPr wrap="square" rtlCol="0">
            <a:spAutoFit/>
          </a:bodyPr>
          <a:lstStyle/>
          <a:p>
            <a:r>
              <a:rPr lang="en-US" sz="3200" b="1" dirty="0">
                <a:solidFill>
                  <a:schemeClr val="tx2"/>
                </a:solidFill>
                <a:latin typeface="Cambria" panose="02040503050406030204" pitchFamily="18" charset="0"/>
              </a:rPr>
              <a:t>1. Detailed data analysis... </a:t>
            </a:r>
          </a:p>
          <a:p>
            <a:endParaRPr lang="en-US" sz="3200" b="1" dirty="0">
              <a:solidFill>
                <a:schemeClr val="tx2"/>
              </a:solidFill>
              <a:latin typeface="Cambria" panose="02040503050406030204" pitchFamily="18" charset="0"/>
            </a:endParaRPr>
          </a:p>
          <a:p>
            <a:r>
              <a:rPr lang="en-US" sz="3200" b="1" dirty="0">
                <a:solidFill>
                  <a:schemeClr val="tx2"/>
                </a:solidFill>
                <a:latin typeface="Cambria" panose="02040503050406030204" pitchFamily="18" charset="0"/>
              </a:rPr>
              <a:t>2. Follow on primary study…</a:t>
            </a:r>
          </a:p>
        </p:txBody>
      </p:sp>
    </p:spTree>
    <p:extLst>
      <p:ext uri="{BB962C8B-B14F-4D97-AF65-F5344CB8AC3E}">
        <p14:creationId xmlns:p14="http://schemas.microsoft.com/office/powerpoint/2010/main" val="423860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C678D-3E7D-1C4D-A138-B9B01A9E7FDE}"/>
              </a:ext>
            </a:extLst>
          </p:cNvPr>
          <p:cNvSpPr>
            <a:spLocks noGrp="1"/>
          </p:cNvSpPr>
          <p:nvPr>
            <p:ph sz="half" idx="1"/>
          </p:nvPr>
        </p:nvSpPr>
        <p:spPr>
          <a:xfrm>
            <a:off x="1443877" y="3364477"/>
            <a:ext cx="6256245" cy="2920065"/>
          </a:xfrm>
        </p:spPr>
        <p:txBody>
          <a:bodyPr/>
          <a:lstStyle/>
          <a:p>
            <a:r>
              <a:rPr lang="en-US" b="1" dirty="0">
                <a:solidFill>
                  <a:schemeClr val="tx2"/>
                </a:solidFill>
                <a:latin typeface="Cambria" panose="02040503050406030204" pitchFamily="18" charset="0"/>
                <a:sym typeface="Wingdings" pitchFamily="2" charset="2"/>
              </a:rPr>
              <a:t> </a:t>
            </a:r>
            <a:r>
              <a:rPr lang="en-US" b="1" dirty="0">
                <a:solidFill>
                  <a:schemeClr val="tx2"/>
                </a:solidFill>
                <a:latin typeface="Cambria" panose="02040503050406030204" pitchFamily="18" charset="0"/>
              </a:rPr>
              <a:t>Contract? (vs. Agreement)</a:t>
            </a:r>
          </a:p>
          <a:p>
            <a:pPr marL="285750" indent="-285750">
              <a:buFont typeface="Wingdings" pitchFamily="2" charset="2"/>
              <a:buChar char="à"/>
            </a:pPr>
            <a:r>
              <a:rPr lang="en-US" b="1" dirty="0">
                <a:solidFill>
                  <a:schemeClr val="tx2"/>
                </a:solidFill>
                <a:latin typeface="Cambria" panose="02040503050406030204" pitchFamily="18" charset="0"/>
              </a:rPr>
              <a:t>Digital Storytelling? (vs. Profile/Workplace output(s))</a:t>
            </a:r>
          </a:p>
          <a:p>
            <a:pPr marL="285750" indent="-285750">
              <a:buFont typeface="Wingdings" pitchFamily="2" charset="2"/>
              <a:buChar char="à"/>
            </a:pPr>
            <a:r>
              <a:rPr lang="en-US" b="1" dirty="0">
                <a:solidFill>
                  <a:schemeClr val="tx2"/>
                </a:solidFill>
                <a:latin typeface="Cambria" panose="02040503050406030204" pitchFamily="18" charset="0"/>
              </a:rPr>
              <a:t>LinkedIn profile or CV? (vs. Professional development)</a:t>
            </a:r>
          </a:p>
          <a:p>
            <a:pPr marL="971550" lvl="1" indent="-285750">
              <a:lnSpc>
                <a:spcPct val="200000"/>
              </a:lnSpc>
              <a:buFont typeface="Wingdings" pitchFamily="2" charset="2"/>
              <a:buChar char="à"/>
            </a:pPr>
            <a:r>
              <a:rPr lang="en-US" b="1" dirty="0">
                <a:solidFill>
                  <a:schemeClr val="tx2"/>
                </a:solidFill>
                <a:latin typeface="Cambria" panose="02040503050406030204" pitchFamily="18" charset="0"/>
              </a:rPr>
              <a:t>EMPLOYERS?</a:t>
            </a:r>
          </a:p>
        </p:txBody>
      </p:sp>
      <p:sp>
        <p:nvSpPr>
          <p:cNvPr id="3" name="Title 2">
            <a:extLst>
              <a:ext uri="{FF2B5EF4-FFF2-40B4-BE49-F238E27FC236}">
                <a16:creationId xmlns:a16="http://schemas.microsoft.com/office/drawing/2014/main" id="{70B1FDA4-50DC-0D44-980C-E028431B18A8}"/>
              </a:ext>
            </a:extLst>
          </p:cNvPr>
          <p:cNvSpPr>
            <a:spLocks noGrp="1"/>
          </p:cNvSpPr>
          <p:nvPr>
            <p:ph type="title"/>
          </p:nvPr>
        </p:nvSpPr>
        <p:spPr/>
        <p:txBody>
          <a:bodyPr/>
          <a:lstStyle/>
          <a:p>
            <a:r>
              <a:rPr lang="en-US" dirty="0"/>
              <a:t>Ideas for local innovation…</a:t>
            </a:r>
          </a:p>
        </p:txBody>
      </p:sp>
      <p:sp>
        <p:nvSpPr>
          <p:cNvPr id="4" name="Text Placeholder 3">
            <a:extLst>
              <a:ext uri="{FF2B5EF4-FFF2-40B4-BE49-F238E27FC236}">
                <a16:creationId xmlns:a16="http://schemas.microsoft.com/office/drawing/2014/main" id="{63533A70-0BF9-3E47-9136-3332EF5AADB9}"/>
              </a:ext>
            </a:extLst>
          </p:cNvPr>
          <p:cNvSpPr>
            <a:spLocks noGrp="1"/>
          </p:cNvSpPr>
          <p:nvPr>
            <p:ph type="body" sz="quarter" idx="11"/>
          </p:nvPr>
        </p:nvSpPr>
        <p:spPr/>
        <p:txBody>
          <a:bodyPr/>
          <a:lstStyle/>
          <a:p>
            <a:r>
              <a:rPr lang="en-US" b="1" dirty="0">
                <a:latin typeface="Cambria" panose="02040503050406030204" pitchFamily="18" charset="0"/>
              </a:rPr>
              <a:t>e.g. PU5923</a:t>
            </a:r>
          </a:p>
        </p:txBody>
      </p:sp>
      <p:graphicFrame>
        <p:nvGraphicFramePr>
          <p:cNvPr id="5" name="Table 4">
            <a:extLst>
              <a:ext uri="{FF2B5EF4-FFF2-40B4-BE49-F238E27FC236}">
                <a16:creationId xmlns:a16="http://schemas.microsoft.com/office/drawing/2014/main" id="{78147D0B-84CE-3444-B497-B9254FCBD67B}"/>
              </a:ext>
            </a:extLst>
          </p:cNvPr>
          <p:cNvGraphicFramePr>
            <a:graphicFrameLocks noGrp="1"/>
          </p:cNvGraphicFramePr>
          <p:nvPr>
            <p:extLst>
              <p:ext uri="{D42A27DB-BD31-4B8C-83A1-F6EECF244321}">
                <p14:modId xmlns:p14="http://schemas.microsoft.com/office/powerpoint/2010/main" val="2328045431"/>
              </p:ext>
            </p:extLst>
          </p:nvPr>
        </p:nvGraphicFramePr>
        <p:xfrm>
          <a:off x="1366988" y="1321992"/>
          <a:ext cx="6256245" cy="2042485"/>
        </p:xfrm>
        <a:graphic>
          <a:graphicData uri="http://schemas.openxmlformats.org/drawingml/2006/table">
            <a:tbl>
              <a:tblPr firstRow="1" firstCol="1" bandRow="1">
                <a:tableStyleId>{7DF18680-E054-41AD-8BC1-D1AEF772440D}</a:tableStyleId>
              </a:tblPr>
              <a:tblGrid>
                <a:gridCol w="1287173">
                  <a:extLst>
                    <a:ext uri="{9D8B030D-6E8A-4147-A177-3AD203B41FA5}">
                      <a16:colId xmlns:a16="http://schemas.microsoft.com/office/drawing/2014/main" val="2861615173"/>
                    </a:ext>
                  </a:extLst>
                </a:gridCol>
                <a:gridCol w="2473786">
                  <a:extLst>
                    <a:ext uri="{9D8B030D-6E8A-4147-A177-3AD203B41FA5}">
                      <a16:colId xmlns:a16="http://schemas.microsoft.com/office/drawing/2014/main" val="1212849759"/>
                    </a:ext>
                  </a:extLst>
                </a:gridCol>
                <a:gridCol w="759405">
                  <a:extLst>
                    <a:ext uri="{9D8B030D-6E8A-4147-A177-3AD203B41FA5}">
                      <a16:colId xmlns:a16="http://schemas.microsoft.com/office/drawing/2014/main" val="1925645371"/>
                    </a:ext>
                  </a:extLst>
                </a:gridCol>
                <a:gridCol w="965380">
                  <a:extLst>
                    <a:ext uri="{9D8B030D-6E8A-4147-A177-3AD203B41FA5}">
                      <a16:colId xmlns:a16="http://schemas.microsoft.com/office/drawing/2014/main" val="2573530408"/>
                    </a:ext>
                  </a:extLst>
                </a:gridCol>
                <a:gridCol w="770501">
                  <a:extLst>
                    <a:ext uri="{9D8B030D-6E8A-4147-A177-3AD203B41FA5}">
                      <a16:colId xmlns:a16="http://schemas.microsoft.com/office/drawing/2014/main" val="1027511419"/>
                    </a:ext>
                  </a:extLst>
                </a:gridCol>
              </a:tblGrid>
              <a:tr h="438245">
                <a:tc>
                  <a:txBody>
                    <a:bodyPr/>
                    <a:lstStyle/>
                    <a:p>
                      <a:pPr>
                        <a:lnSpc>
                          <a:spcPct val="107000"/>
                        </a:lnSpc>
                        <a:spcAft>
                          <a:spcPts val="800"/>
                        </a:spcAft>
                      </a:pPr>
                      <a:r>
                        <a:rPr lang="en-GB" sz="900">
                          <a:effectLst/>
                        </a:rPr>
                        <a:t>Assessment name</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dirty="0">
                          <a:effectLst/>
                        </a:rPr>
                        <a:t>Type</a:t>
                      </a:r>
                      <a:endParaRPr lang="en-GB"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Learning outcomes</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Due UoA Week (teaching week)</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 grade</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1392260"/>
                  </a:ext>
                </a:extLst>
              </a:tr>
              <a:tr h="586987">
                <a:tc>
                  <a:txBody>
                    <a:bodyPr/>
                    <a:lstStyle/>
                    <a:p>
                      <a:pPr>
                        <a:lnSpc>
                          <a:spcPct val="107000"/>
                        </a:lnSpc>
                        <a:spcAft>
                          <a:spcPts val="800"/>
                        </a:spcAft>
                      </a:pPr>
                      <a:r>
                        <a:rPr lang="en-GB" sz="900">
                          <a:effectLst/>
                        </a:rPr>
                        <a:t>Roles and responsibilities placement agreement</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900">
                          <a:effectLst/>
                        </a:rPr>
                        <a:t>Reflective assessment</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1</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dirty="0">
                          <a:effectLst/>
                        </a:rPr>
                        <a:t>42</a:t>
                      </a:r>
                      <a:endParaRPr lang="en-GB"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10</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8662131"/>
                  </a:ext>
                </a:extLst>
              </a:tr>
              <a:tr h="140762">
                <a:tc>
                  <a:txBody>
                    <a:bodyPr/>
                    <a:lstStyle/>
                    <a:p>
                      <a:pPr>
                        <a:lnSpc>
                          <a:spcPct val="107000"/>
                        </a:lnSpc>
                        <a:spcAft>
                          <a:spcPts val="800"/>
                        </a:spcAft>
                      </a:pPr>
                      <a:r>
                        <a:rPr lang="en-GB" sz="900">
                          <a:effectLst/>
                        </a:rPr>
                        <a:t>Workplace profile </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900" dirty="0">
                          <a:effectLst/>
                        </a:rPr>
                        <a:t>Pre-recorded video presentation</a:t>
                      </a:r>
                      <a:endParaRPr lang="en-GB"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3</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43</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20</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1681081"/>
                  </a:ext>
                </a:extLst>
              </a:tr>
              <a:tr h="735729">
                <a:tc>
                  <a:txBody>
                    <a:bodyPr/>
                    <a:lstStyle/>
                    <a:p>
                      <a:pPr>
                        <a:lnSpc>
                          <a:spcPct val="107000"/>
                        </a:lnSpc>
                        <a:spcAft>
                          <a:spcPts val="800"/>
                        </a:spcAft>
                      </a:pPr>
                      <a:r>
                        <a:rPr lang="en-GB" sz="900">
                          <a:effectLst/>
                        </a:rPr>
                        <a:t>Professional development objective setting, appraisal and skills matrices</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900">
                          <a:effectLst/>
                        </a:rPr>
                        <a:t>Case study report</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dirty="0">
                          <a:effectLst/>
                        </a:rPr>
                        <a:t>2, 5</a:t>
                      </a:r>
                      <a:endParaRPr lang="en-GB"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dirty="0">
                          <a:effectLst/>
                        </a:rPr>
                        <a:t>42 </a:t>
                      </a:r>
                      <a:endParaRPr lang="en-GB" sz="1000" dirty="0">
                        <a:effectLst/>
                      </a:endParaRPr>
                    </a:p>
                    <a:p>
                      <a:pPr algn="ctr">
                        <a:lnSpc>
                          <a:spcPct val="107000"/>
                        </a:lnSpc>
                        <a:spcAft>
                          <a:spcPts val="800"/>
                        </a:spcAft>
                      </a:pPr>
                      <a:r>
                        <a:rPr lang="en-GB" sz="900" dirty="0">
                          <a:effectLst/>
                        </a:rPr>
                        <a:t>51</a:t>
                      </a:r>
                      <a:endParaRPr lang="en-GB"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dirty="0">
                          <a:effectLst/>
                        </a:rPr>
                        <a:t>0</a:t>
                      </a:r>
                      <a:endParaRPr lang="en-GB" sz="1000" dirty="0">
                        <a:effectLst/>
                      </a:endParaRPr>
                    </a:p>
                    <a:p>
                      <a:pPr algn="ctr">
                        <a:lnSpc>
                          <a:spcPct val="107000"/>
                        </a:lnSpc>
                        <a:spcAft>
                          <a:spcPts val="800"/>
                        </a:spcAft>
                      </a:pPr>
                      <a:r>
                        <a:rPr lang="en-GB" sz="900" dirty="0">
                          <a:effectLst/>
                        </a:rPr>
                        <a:t>30</a:t>
                      </a:r>
                      <a:endParaRPr lang="en-GB"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5927139"/>
                  </a:ext>
                </a:extLst>
              </a:tr>
              <a:tr h="140762">
                <a:tc>
                  <a:txBody>
                    <a:bodyPr/>
                    <a:lstStyle/>
                    <a:p>
                      <a:pPr>
                        <a:lnSpc>
                          <a:spcPct val="107000"/>
                        </a:lnSpc>
                        <a:spcAft>
                          <a:spcPts val="800"/>
                        </a:spcAft>
                      </a:pPr>
                      <a:r>
                        <a:rPr lang="en-GB" sz="900">
                          <a:effectLst/>
                        </a:rPr>
                        <a:t>Workplace output(s)</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900" dirty="0">
                          <a:effectLst/>
                        </a:rPr>
                        <a:t>Practical report</a:t>
                      </a:r>
                      <a:endParaRPr lang="en-GB"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4</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a:effectLst/>
                        </a:rPr>
                        <a:t>51</a:t>
                      </a:r>
                      <a:endParaRPr lang="en-GB" sz="10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900" dirty="0">
                          <a:effectLst/>
                        </a:rPr>
                        <a:t>40</a:t>
                      </a:r>
                      <a:endParaRPr lang="en-GB"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221750"/>
                  </a:ext>
                </a:extLst>
              </a:tr>
            </a:tbl>
          </a:graphicData>
        </a:graphic>
      </p:graphicFrame>
    </p:spTree>
    <p:extLst>
      <p:ext uri="{BB962C8B-B14F-4D97-AF65-F5344CB8AC3E}">
        <p14:creationId xmlns:p14="http://schemas.microsoft.com/office/powerpoint/2010/main" val="3224953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971BF8-6B7D-974A-9982-6F4F649686BF}"/>
              </a:ext>
            </a:extLst>
          </p:cNvPr>
          <p:cNvSpPr>
            <a:spLocks noGrp="1"/>
          </p:cNvSpPr>
          <p:nvPr>
            <p:ph type="title"/>
          </p:nvPr>
        </p:nvSpPr>
        <p:spPr/>
        <p:txBody>
          <a:bodyPr/>
          <a:lstStyle/>
          <a:p>
            <a:r>
              <a:rPr lang="en-US" dirty="0"/>
              <a:t>Questions and suggestions?</a:t>
            </a:r>
          </a:p>
        </p:txBody>
      </p:sp>
      <p:pic>
        <p:nvPicPr>
          <p:cNvPr id="6" name="Picture 5" descr="A blackboard with writing on it&#10;&#10;Description automatically generated with low confidence">
            <a:extLst>
              <a:ext uri="{FF2B5EF4-FFF2-40B4-BE49-F238E27FC236}">
                <a16:creationId xmlns:a16="http://schemas.microsoft.com/office/drawing/2014/main" id="{43FF8820-D499-054B-91CF-E0634FDDA3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47462" y="1187668"/>
            <a:ext cx="4649076" cy="3094541"/>
          </a:xfrm>
          <a:prstGeom prst="rect">
            <a:avLst/>
          </a:prstGeom>
        </p:spPr>
      </p:pic>
    </p:spTree>
    <p:extLst>
      <p:ext uri="{BB962C8B-B14F-4D97-AF65-F5344CB8AC3E}">
        <p14:creationId xmlns:p14="http://schemas.microsoft.com/office/powerpoint/2010/main" val="3415734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7D9E28-A100-CA43-BB5E-0EFB78B185DD}"/>
              </a:ext>
            </a:extLst>
          </p:cNvPr>
          <p:cNvSpPr>
            <a:spLocks noGrp="1"/>
          </p:cNvSpPr>
          <p:nvPr>
            <p:ph sz="half" idx="1"/>
          </p:nvPr>
        </p:nvSpPr>
        <p:spPr>
          <a:xfrm>
            <a:off x="493429" y="1123617"/>
            <a:ext cx="7168904" cy="3727351"/>
          </a:xfrm>
        </p:spPr>
        <p:txBody>
          <a:bodyPr/>
          <a:lstStyle/>
          <a:p>
            <a:pPr marL="285750" indent="-285750">
              <a:buFont typeface="Arial" panose="020B0604020202020204" pitchFamily="34" charset="0"/>
              <a:buChar char="•"/>
            </a:pPr>
            <a:r>
              <a:rPr lang="en-GB" sz="1600" dirty="0"/>
              <a:t>Brodie, Pandy, and Kate Irving. "Assessment in work‐based learning: investigating a pedagogical approach to enhance student learning." </a:t>
            </a:r>
            <a:r>
              <a:rPr lang="en-GB" sz="1600" i="1" dirty="0"/>
              <a:t>Assessment &amp; Evaluation in Higher Education</a:t>
            </a:r>
            <a:r>
              <a:rPr lang="en-GB" sz="1600" dirty="0"/>
              <a:t> 32.1 (2007): 11-19.</a:t>
            </a:r>
          </a:p>
          <a:p>
            <a:pPr marL="285750" indent="-285750">
              <a:buFont typeface="Arial" panose="020B0604020202020204" pitchFamily="34" charset="0"/>
              <a:buChar char="•"/>
            </a:pPr>
            <a:r>
              <a:rPr lang="en-GB" sz="1600" dirty="0"/>
              <a:t>Carlos, </a:t>
            </a:r>
            <a:r>
              <a:rPr lang="en-GB" sz="1600" dirty="0" err="1"/>
              <a:t>Roweena</a:t>
            </a:r>
            <a:r>
              <a:rPr lang="en-GB" sz="1600" dirty="0"/>
              <a:t>. </a:t>
            </a:r>
            <a:r>
              <a:rPr lang="en-GB" sz="1600" i="1" dirty="0"/>
              <a:t>Developing best practices to ensure that students gain context-based skills and knowledge in work-based learning opportunities</a:t>
            </a:r>
            <a:r>
              <a:rPr lang="en-GB" sz="1600" dirty="0"/>
              <a:t>. Diss. </a:t>
            </a:r>
            <a:r>
              <a:rPr lang="en-GB" sz="1600" dirty="0" err="1"/>
              <a:t>Northeastern</a:t>
            </a:r>
            <a:r>
              <a:rPr lang="en-GB" sz="1600" dirty="0"/>
              <a:t> University Boston, 2021. [ONLINE]: </a:t>
            </a:r>
            <a:r>
              <a:rPr lang="en-GB" sz="1600" u="sng" dirty="0">
                <a:hlinkClick r:id="rId2"/>
              </a:rPr>
              <a:t>https://repository.library.northeastern.edu/files/neu:bz60qs26d/fulltext.pdf</a:t>
            </a:r>
            <a:r>
              <a:rPr lang="en-GB" sz="1600" dirty="0"/>
              <a:t> (last accessed 17 May 2021).</a:t>
            </a:r>
          </a:p>
          <a:p>
            <a:pPr marL="285750" indent="-285750">
              <a:buFont typeface="Arial" panose="020B0604020202020204" pitchFamily="34" charset="0"/>
              <a:buChar char="•"/>
            </a:pPr>
            <a:r>
              <a:rPr lang="en-GB" sz="1600" dirty="0"/>
              <a:t>Pokorny, Helen, and Digby Warren, eds. </a:t>
            </a:r>
            <a:r>
              <a:rPr lang="en-GB" sz="1600" i="1" dirty="0"/>
              <a:t>Enhancing teaching practice in higher education</a:t>
            </a:r>
            <a:r>
              <a:rPr lang="en-GB" sz="1600" dirty="0"/>
              <a:t>. Sage, 2021.</a:t>
            </a:r>
          </a:p>
          <a:p>
            <a:pPr marL="285750" indent="-285750">
              <a:buFont typeface="Arial" panose="020B0604020202020204" pitchFamily="34" charset="0"/>
              <a:buChar char="•"/>
            </a:pPr>
            <a:r>
              <a:rPr lang="en-GB" sz="1600" dirty="0"/>
              <a:t>Woolf, Harvey and </a:t>
            </a:r>
            <a:r>
              <a:rPr lang="en-GB" sz="1600" dirty="0" err="1"/>
              <a:t>Mantz</a:t>
            </a:r>
            <a:r>
              <a:rPr lang="en-GB" sz="1600" dirty="0"/>
              <a:t> Yorke.</a:t>
            </a:r>
            <a:r>
              <a:rPr lang="en-GB" sz="1600" i="1" dirty="0"/>
              <a:t> Guidance for the assessment of work-based learning in Foundation degrees.</a:t>
            </a:r>
            <a:r>
              <a:rPr lang="en-GB" sz="1600" dirty="0"/>
              <a:t> [ONLINE] </a:t>
            </a:r>
            <a:r>
              <a:rPr lang="en-GB" sz="1600" u="sng" dirty="0">
                <a:hlinkClick r:id="rId3"/>
              </a:rPr>
              <a:t>https://www.heacademy.ac.uk/system/files/fdf_Guidance_for_assessment_of_workbased_learning.pdf</a:t>
            </a:r>
            <a:r>
              <a:rPr lang="en-GB" sz="1600" dirty="0"/>
              <a:t> (last accessed 17 May 2021).</a:t>
            </a:r>
            <a:endParaRPr lang="en-US" sz="1600" dirty="0"/>
          </a:p>
        </p:txBody>
      </p:sp>
      <p:sp>
        <p:nvSpPr>
          <p:cNvPr id="4" name="Title 3">
            <a:extLst>
              <a:ext uri="{FF2B5EF4-FFF2-40B4-BE49-F238E27FC236}">
                <a16:creationId xmlns:a16="http://schemas.microsoft.com/office/drawing/2014/main" id="{2D84E4E4-F284-704A-87B6-8C64931C5FAF}"/>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97043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Work-based learning in UKHE</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50" y="1041400"/>
            <a:ext cx="4070350" cy="3387725"/>
          </a:xfrm>
        </p:spPr>
        <p:txBody>
          <a:bodyPr/>
          <a:lstStyle/>
          <a:p>
            <a:r>
              <a:rPr lang="en-GB" dirty="0"/>
              <a:t>Work-based placements offered during University degrees to </a:t>
            </a:r>
            <a:r>
              <a:rPr lang="en-GB" b="1" dirty="0"/>
              <a:t>enhance student experiences </a:t>
            </a:r>
            <a:r>
              <a:rPr lang="en-GB" dirty="0"/>
              <a:t>and </a:t>
            </a:r>
            <a:r>
              <a:rPr lang="en-GB" b="1" dirty="0"/>
              <a:t>boost graduate employability </a:t>
            </a:r>
            <a:r>
              <a:rPr lang="en-GB" dirty="0"/>
              <a:t>are not uncommon across UK Higher Education (UKHE) institutions (Pokorny and Warren, 2021). </a:t>
            </a:r>
          </a:p>
          <a:p>
            <a:endParaRPr lang="en-GB" dirty="0"/>
          </a:p>
          <a:p>
            <a:r>
              <a:rPr lang="en-GB" dirty="0"/>
              <a:t>At the University of Aberdeen, we offer many such courses and are constantly expanding our provision across both undergraduate and postgraduate programmes. </a:t>
            </a:r>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AFBEBBC3-0FBA-774B-AAD0-76CC5FD32092}"/>
              </a:ext>
            </a:extLst>
          </p:cNvPr>
          <p:cNvPicPr>
            <a:picLocks noChangeAspect="1"/>
          </p:cNvPicPr>
          <p:nvPr/>
        </p:nvPicPr>
        <p:blipFill>
          <a:blip r:embed="rId2"/>
          <a:stretch>
            <a:fillRect/>
          </a:stretch>
        </p:blipFill>
        <p:spPr>
          <a:xfrm>
            <a:off x="5122428" y="1698359"/>
            <a:ext cx="3392922" cy="2073805"/>
          </a:xfrm>
          <a:prstGeom prst="rect">
            <a:avLst/>
          </a:prstGeom>
        </p:spPr>
      </p:pic>
    </p:spTree>
    <p:extLst>
      <p:ext uri="{BB962C8B-B14F-4D97-AF65-F5344CB8AC3E}">
        <p14:creationId xmlns:p14="http://schemas.microsoft.com/office/powerpoint/2010/main" val="272565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52F48-B9F2-8F4D-BCAF-E4971580F88E}"/>
              </a:ext>
            </a:extLst>
          </p:cNvPr>
          <p:cNvSpPr>
            <a:spLocks noGrp="1"/>
          </p:cNvSpPr>
          <p:nvPr>
            <p:ph sz="half" idx="1"/>
          </p:nvPr>
        </p:nvSpPr>
        <p:spPr>
          <a:xfrm>
            <a:off x="628649" y="904973"/>
            <a:ext cx="4603751" cy="3727351"/>
          </a:xfrm>
        </p:spPr>
        <p:txBody>
          <a:bodyPr/>
          <a:lstStyle/>
          <a:p>
            <a:r>
              <a:rPr lang="en-GB" dirty="0"/>
              <a:t>Assessment of work-based learning tends to </a:t>
            </a:r>
            <a:r>
              <a:rPr lang="en-GB" b="1" dirty="0"/>
              <a:t>favour traditional scholarly formats </a:t>
            </a:r>
            <a:r>
              <a:rPr lang="en-GB" dirty="0"/>
              <a:t>(e.g. essays and presentations) for pragmatic reasons. However, these </a:t>
            </a:r>
            <a:r>
              <a:rPr lang="en-GB" b="1" dirty="0"/>
              <a:t>may not reflect real-world work delivery and feedback processes </a:t>
            </a:r>
            <a:r>
              <a:rPr lang="en-GB" dirty="0"/>
              <a:t>(Carlos, 2021). </a:t>
            </a:r>
          </a:p>
          <a:p>
            <a:endParaRPr lang="en-GB" dirty="0"/>
          </a:p>
          <a:p>
            <a:r>
              <a:rPr lang="en-GB" dirty="0"/>
              <a:t>I have recently developed and introduced a novel </a:t>
            </a:r>
            <a:r>
              <a:rPr lang="en-GB" b="1" dirty="0"/>
              <a:t>professional development plan, skills audit and appraisal assessment </a:t>
            </a:r>
            <a:r>
              <a:rPr lang="en-GB" dirty="0"/>
              <a:t>for the postgraduate work-based placements in applied health sciences that I run (</a:t>
            </a:r>
            <a:r>
              <a:rPr lang="en-GB" u="sng" dirty="0">
                <a:hlinkClick r:id="rId2"/>
              </a:rPr>
              <a:t>PU5548</a:t>
            </a:r>
            <a:r>
              <a:rPr lang="en-GB" dirty="0"/>
              <a:t> and </a:t>
            </a:r>
            <a:r>
              <a:rPr lang="en-GB" u="sng" dirty="0">
                <a:hlinkClick r:id="rId3"/>
              </a:rPr>
              <a:t>PU5923</a:t>
            </a:r>
            <a:r>
              <a:rPr lang="en-GB" dirty="0"/>
              <a:t>), this is still </a:t>
            </a:r>
            <a:r>
              <a:rPr lang="en-GB" b="1" dirty="0"/>
              <a:t>University-led</a:t>
            </a:r>
            <a:r>
              <a:rPr lang="en-GB" dirty="0"/>
              <a:t>. </a:t>
            </a:r>
            <a:endParaRPr lang="en-US" dirty="0"/>
          </a:p>
        </p:txBody>
      </p:sp>
      <p:sp>
        <p:nvSpPr>
          <p:cNvPr id="3" name="Title 2">
            <a:extLst>
              <a:ext uri="{FF2B5EF4-FFF2-40B4-BE49-F238E27FC236}">
                <a16:creationId xmlns:a16="http://schemas.microsoft.com/office/drawing/2014/main" id="{AD5F72A4-9DF8-CB4B-97A3-950224B2E9FC}"/>
              </a:ext>
            </a:extLst>
          </p:cNvPr>
          <p:cNvSpPr>
            <a:spLocks noGrp="1"/>
          </p:cNvSpPr>
          <p:nvPr>
            <p:ph type="title"/>
          </p:nvPr>
        </p:nvSpPr>
        <p:spPr/>
        <p:txBody>
          <a:bodyPr/>
          <a:lstStyle/>
          <a:p>
            <a:r>
              <a:rPr lang="en-US" dirty="0"/>
              <a:t>Assessment of work-based learning</a:t>
            </a:r>
          </a:p>
        </p:txBody>
      </p:sp>
      <p:pic>
        <p:nvPicPr>
          <p:cNvPr id="6" name="Picture 5" descr="Text&#10;&#10;Description automatically generated">
            <a:extLst>
              <a:ext uri="{FF2B5EF4-FFF2-40B4-BE49-F238E27FC236}">
                <a16:creationId xmlns:a16="http://schemas.microsoft.com/office/drawing/2014/main" id="{25503734-5249-0445-9F6A-18615A59FC98}"/>
              </a:ext>
            </a:extLst>
          </p:cNvPr>
          <p:cNvPicPr>
            <a:picLocks noChangeAspect="1"/>
          </p:cNvPicPr>
          <p:nvPr/>
        </p:nvPicPr>
        <p:blipFill>
          <a:blip r:embed="rId4"/>
          <a:stretch>
            <a:fillRect/>
          </a:stretch>
        </p:blipFill>
        <p:spPr>
          <a:xfrm>
            <a:off x="5397032" y="1818264"/>
            <a:ext cx="3288751" cy="1900767"/>
          </a:xfrm>
          <a:prstGeom prst="rect">
            <a:avLst/>
          </a:prstGeom>
        </p:spPr>
      </p:pic>
    </p:spTree>
    <p:extLst>
      <p:ext uri="{BB962C8B-B14F-4D97-AF65-F5344CB8AC3E}">
        <p14:creationId xmlns:p14="http://schemas.microsoft.com/office/powerpoint/2010/main" val="57858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5AB6C8-FBA4-FE4C-A024-DF2BE6BFB7B5}"/>
              </a:ext>
            </a:extLst>
          </p:cNvPr>
          <p:cNvSpPr>
            <a:spLocks noGrp="1"/>
          </p:cNvSpPr>
          <p:nvPr>
            <p:ph sz="half" idx="1"/>
          </p:nvPr>
        </p:nvSpPr>
        <p:spPr>
          <a:xfrm>
            <a:off x="628649" y="1319839"/>
            <a:ext cx="7304617" cy="3727351"/>
          </a:xfrm>
        </p:spPr>
        <p:txBody>
          <a:bodyPr/>
          <a:lstStyle/>
          <a:p>
            <a:r>
              <a:rPr lang="en-GB" dirty="0"/>
              <a:t>Evidence suggests that, to develop a well-prepared future work force, </a:t>
            </a:r>
            <a:r>
              <a:rPr lang="en-GB" b="1" dirty="0"/>
              <a:t>host employers or their staff should be actively involved in designing and grading authentic assessments </a:t>
            </a:r>
            <a:r>
              <a:rPr lang="en-GB" dirty="0"/>
              <a:t>that will genuinely improve students’ experiences and enhance employability, as well as benefiting their own organisations through direct participation in these activities (Woolf and Yorke, 2010). </a:t>
            </a:r>
          </a:p>
          <a:p>
            <a:endParaRPr lang="en-GB" dirty="0"/>
          </a:p>
          <a:p>
            <a:r>
              <a:rPr lang="en-GB" dirty="0"/>
              <a:t>However</a:t>
            </a:r>
            <a:r>
              <a:rPr lang="en-GB" b="1" dirty="0"/>
              <a:t>, barriers to integrating employer-led assessments within University courses persist </a:t>
            </a:r>
            <a:r>
              <a:rPr lang="en-GB" dirty="0"/>
              <a:t>(Brodie and Irving, 2007).</a:t>
            </a:r>
            <a:endParaRPr lang="en-US" dirty="0"/>
          </a:p>
        </p:txBody>
      </p:sp>
      <p:sp>
        <p:nvSpPr>
          <p:cNvPr id="3" name="Title 2">
            <a:extLst>
              <a:ext uri="{FF2B5EF4-FFF2-40B4-BE49-F238E27FC236}">
                <a16:creationId xmlns:a16="http://schemas.microsoft.com/office/drawing/2014/main" id="{05169831-A742-8C4B-A049-86DA33AFAC56}"/>
              </a:ext>
            </a:extLst>
          </p:cNvPr>
          <p:cNvSpPr>
            <a:spLocks noGrp="1"/>
          </p:cNvSpPr>
          <p:nvPr>
            <p:ph type="title"/>
          </p:nvPr>
        </p:nvSpPr>
        <p:spPr/>
        <p:txBody>
          <a:bodyPr/>
          <a:lstStyle/>
          <a:p>
            <a:r>
              <a:rPr lang="en-US" dirty="0"/>
              <a:t>Employer involvement in assessment</a:t>
            </a:r>
          </a:p>
        </p:txBody>
      </p:sp>
    </p:spTree>
    <p:extLst>
      <p:ext uri="{BB962C8B-B14F-4D97-AF65-F5344CB8AC3E}">
        <p14:creationId xmlns:p14="http://schemas.microsoft.com/office/powerpoint/2010/main" val="427637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1B082B-0C49-A447-82AC-8F44FD06DD81}"/>
              </a:ext>
            </a:extLst>
          </p:cNvPr>
          <p:cNvSpPr>
            <a:spLocks noGrp="1"/>
          </p:cNvSpPr>
          <p:nvPr>
            <p:ph sz="half" idx="1"/>
          </p:nvPr>
        </p:nvSpPr>
        <p:spPr>
          <a:xfrm>
            <a:off x="628650" y="1278467"/>
            <a:ext cx="7369722" cy="3353857"/>
          </a:xfrm>
        </p:spPr>
        <p:txBody>
          <a:bodyPr/>
          <a:lstStyle/>
          <a:p>
            <a:r>
              <a:rPr lang="en-GB" dirty="0"/>
              <a:t>The aim of this project was to </a:t>
            </a:r>
            <a:r>
              <a:rPr lang="en-GB" b="1" dirty="0"/>
              <a:t>map UK Higher Education approaches to assessment of work-based learning</a:t>
            </a:r>
            <a:r>
              <a:rPr lang="en-GB" dirty="0"/>
              <a:t> to: </a:t>
            </a:r>
          </a:p>
          <a:p>
            <a:endParaRPr lang="en-GB" dirty="0"/>
          </a:p>
          <a:p>
            <a:pPr marL="285750" indent="-285750">
              <a:buFontTx/>
              <a:buChar char="-"/>
            </a:pPr>
            <a:r>
              <a:rPr lang="en-GB" dirty="0"/>
              <a:t>inform our own University of Aberdeen practices and their development; and </a:t>
            </a:r>
          </a:p>
          <a:p>
            <a:pPr marL="285750" indent="-285750">
              <a:buFontTx/>
              <a:buChar char="-"/>
            </a:pPr>
            <a:r>
              <a:rPr lang="en-GB" dirty="0"/>
              <a:t>to contribute to the field of pedagogical research in work-based learning. </a:t>
            </a:r>
          </a:p>
          <a:p>
            <a:r>
              <a:rPr lang="en-GB" dirty="0"/>
              <a:t> </a:t>
            </a:r>
          </a:p>
          <a:p>
            <a:r>
              <a:rPr lang="en-GB" dirty="0"/>
              <a:t> </a:t>
            </a:r>
          </a:p>
          <a:p>
            <a:endParaRPr lang="en-US" dirty="0"/>
          </a:p>
        </p:txBody>
      </p:sp>
      <p:sp>
        <p:nvSpPr>
          <p:cNvPr id="3" name="Title 2">
            <a:extLst>
              <a:ext uri="{FF2B5EF4-FFF2-40B4-BE49-F238E27FC236}">
                <a16:creationId xmlns:a16="http://schemas.microsoft.com/office/drawing/2014/main" id="{A3F15D5F-AE58-C04E-B4B6-50A2C85018C9}"/>
              </a:ext>
            </a:extLst>
          </p:cNvPr>
          <p:cNvSpPr>
            <a:spLocks noGrp="1"/>
          </p:cNvSpPr>
          <p:nvPr>
            <p:ph type="title"/>
          </p:nvPr>
        </p:nvSpPr>
        <p:spPr/>
        <p:txBody>
          <a:bodyPr/>
          <a:lstStyle/>
          <a:p>
            <a:r>
              <a:rPr lang="en-US" dirty="0"/>
              <a:t>Aim</a:t>
            </a:r>
          </a:p>
        </p:txBody>
      </p:sp>
    </p:spTree>
    <p:extLst>
      <p:ext uri="{BB962C8B-B14F-4D97-AF65-F5344CB8AC3E}">
        <p14:creationId xmlns:p14="http://schemas.microsoft.com/office/powerpoint/2010/main" val="290724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BEACCE-4471-4845-820B-B2778C09F35D}"/>
              </a:ext>
            </a:extLst>
          </p:cNvPr>
          <p:cNvSpPr>
            <a:spLocks noGrp="1"/>
          </p:cNvSpPr>
          <p:nvPr>
            <p:ph sz="half" idx="1"/>
          </p:nvPr>
        </p:nvSpPr>
        <p:spPr>
          <a:xfrm>
            <a:off x="628649" y="1081924"/>
            <a:ext cx="6256245" cy="2920065"/>
          </a:xfrm>
        </p:spPr>
        <p:txBody>
          <a:bodyPr/>
          <a:lstStyle/>
          <a:p>
            <a:pPr marL="342900" lvl="0" indent="-342900">
              <a:buFont typeface="+mj-lt"/>
              <a:buAutoNum type="arabicPeriod"/>
            </a:pPr>
            <a:r>
              <a:rPr lang="en-GB" dirty="0"/>
              <a:t>To visit the websites of all UK Higher Education institutions, specifically their course catalogues;</a:t>
            </a:r>
          </a:p>
          <a:p>
            <a:pPr marL="342900" lvl="0" indent="-342900">
              <a:buFont typeface="+mj-lt"/>
              <a:buAutoNum type="arabicPeriod"/>
            </a:pPr>
            <a:r>
              <a:rPr lang="en-GB" dirty="0"/>
              <a:t>To check what work-based learning courses are offered at undergraduate and postgraduate levels;</a:t>
            </a:r>
          </a:p>
          <a:p>
            <a:pPr marL="342900" lvl="0" indent="-342900">
              <a:buFont typeface="+mj-lt"/>
              <a:buAutoNum type="arabicPeriod"/>
            </a:pPr>
            <a:r>
              <a:rPr lang="en-GB" dirty="0"/>
              <a:t>To record the existence and characteristics of these courses (level, discipline, credit-weighting, ILOs, assessment types, COVID-19 adaptations/innovations re digital learning/creative solutions in pre-COVID-19 and during-COVID-19 iterations of the course, etc.);</a:t>
            </a:r>
          </a:p>
          <a:p>
            <a:pPr marL="342900" lvl="0" indent="-342900">
              <a:buFont typeface="+mj-lt"/>
              <a:buAutoNum type="arabicPeriod"/>
            </a:pPr>
            <a:r>
              <a:rPr lang="en-GB" dirty="0"/>
              <a:t>To classify the assessment formats used; and</a:t>
            </a:r>
          </a:p>
          <a:p>
            <a:pPr marL="342900" lvl="0" indent="-342900">
              <a:buFont typeface="+mj-lt"/>
              <a:buAutoNum type="arabicPeriod"/>
            </a:pPr>
            <a:r>
              <a:rPr lang="en-GB" dirty="0"/>
              <a:t>To prepare a written summary/visual representation of the data.</a:t>
            </a:r>
          </a:p>
          <a:p>
            <a:endParaRPr lang="en-US" dirty="0"/>
          </a:p>
        </p:txBody>
      </p:sp>
      <p:sp>
        <p:nvSpPr>
          <p:cNvPr id="3" name="Title 2">
            <a:extLst>
              <a:ext uri="{FF2B5EF4-FFF2-40B4-BE49-F238E27FC236}">
                <a16:creationId xmlns:a16="http://schemas.microsoft.com/office/drawing/2014/main" id="{E4D60A97-9F90-924F-8460-E0C9251FEE51}"/>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047219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837582-AF1D-9044-BAD2-39974C8A7188}"/>
              </a:ext>
            </a:extLst>
          </p:cNvPr>
          <p:cNvSpPr>
            <a:spLocks noGrp="1"/>
          </p:cNvSpPr>
          <p:nvPr>
            <p:ph sz="half" idx="1"/>
          </p:nvPr>
        </p:nvSpPr>
        <p:spPr>
          <a:xfrm>
            <a:off x="628649" y="1414466"/>
            <a:ext cx="7001862" cy="2920065"/>
          </a:xfrm>
        </p:spPr>
        <p:txBody>
          <a:bodyPr/>
          <a:lstStyle/>
          <a:p>
            <a:pPr marL="285750" indent="-285750">
              <a:buFont typeface="Arial" panose="020B0604020202020204" pitchFamily="34" charset="0"/>
              <a:buChar char="•"/>
            </a:pPr>
            <a:r>
              <a:rPr lang="en-GB" dirty="0"/>
              <a:t>I had already prepared a list of UK Higher Education institutions, links to their main webpages and, for some, specific links to their course catalogues</a:t>
            </a:r>
          </a:p>
          <a:p>
            <a:endParaRPr lang="en-GB" dirty="0"/>
          </a:p>
          <a:p>
            <a:pPr marL="285750" indent="-285750">
              <a:buFont typeface="Arial" panose="020B0604020202020204" pitchFamily="34" charset="0"/>
              <a:buChar char="•"/>
            </a:pPr>
            <a:r>
              <a:rPr lang="en-GB" dirty="0"/>
              <a:t>I had also created an Excel spreadsheet for recording work-based courses offered at undergraduate and postgraduate levels, and the characteristics of those courses, including assessment formats, and had begun to extract and tabulate data for some institutions… </a:t>
            </a:r>
            <a:endParaRPr lang="en-US" dirty="0"/>
          </a:p>
        </p:txBody>
      </p:sp>
      <p:sp>
        <p:nvSpPr>
          <p:cNvPr id="3" name="Title 2">
            <a:extLst>
              <a:ext uri="{FF2B5EF4-FFF2-40B4-BE49-F238E27FC236}">
                <a16:creationId xmlns:a16="http://schemas.microsoft.com/office/drawing/2014/main" id="{9A8EC13F-8886-C049-BE0F-51E054620BB3}"/>
              </a:ext>
            </a:extLst>
          </p:cNvPr>
          <p:cNvSpPr>
            <a:spLocks noGrp="1"/>
          </p:cNvSpPr>
          <p:nvPr>
            <p:ph type="title"/>
          </p:nvPr>
        </p:nvSpPr>
        <p:spPr/>
        <p:txBody>
          <a:bodyPr/>
          <a:lstStyle/>
          <a:p>
            <a:r>
              <a:rPr lang="en-US" dirty="0"/>
              <a:t>Methods – me </a:t>
            </a:r>
          </a:p>
        </p:txBody>
      </p:sp>
    </p:spTree>
    <p:extLst>
      <p:ext uri="{BB962C8B-B14F-4D97-AF65-F5344CB8AC3E}">
        <p14:creationId xmlns:p14="http://schemas.microsoft.com/office/powerpoint/2010/main" val="401838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0C437-CA6C-B044-A0E4-66A1DD37757A}"/>
              </a:ext>
            </a:extLst>
          </p:cNvPr>
          <p:cNvSpPr>
            <a:spLocks noGrp="1"/>
          </p:cNvSpPr>
          <p:nvPr>
            <p:ph sz="half" idx="1"/>
          </p:nvPr>
        </p:nvSpPr>
        <p:spPr>
          <a:xfrm>
            <a:off x="628649" y="904973"/>
            <a:ext cx="7390744" cy="3727351"/>
          </a:xfrm>
        </p:spPr>
        <p:txBody>
          <a:bodyPr/>
          <a:lstStyle/>
          <a:p>
            <a:pPr marL="342900" indent="-342900">
              <a:buFont typeface="Arial" panose="020B0604020202020204" pitchFamily="34" charset="0"/>
              <a:buChar char="•"/>
            </a:pPr>
            <a:r>
              <a:rPr lang="en-US" dirty="0"/>
              <a:t>Systematically extract data from UKHE course catalogues</a:t>
            </a:r>
          </a:p>
          <a:p>
            <a:pPr marL="342900" indent="-342900">
              <a:buFont typeface="Arial" panose="020B0604020202020204" pitchFamily="34" charset="0"/>
              <a:buChar char="•"/>
            </a:pPr>
            <a:r>
              <a:rPr lang="en-US" i="1" dirty="0"/>
              <a:t>Freedom of Information (FOI) requests:</a:t>
            </a:r>
          </a:p>
          <a:p>
            <a:pPr fontAlgn="base"/>
            <a:r>
              <a:rPr lang="en-GB" sz="1600" i="1" dirty="0"/>
              <a:t>	1. Could you list the </a:t>
            </a:r>
            <a:r>
              <a:rPr lang="en-GB" sz="1600" b="1" i="1" dirty="0"/>
              <a:t>disciplines</a:t>
            </a:r>
            <a:r>
              <a:rPr lang="en-GB" sz="1600" i="1" dirty="0"/>
              <a:t> in which you offer work-based learning (i.e. 	work placements) in both undergraduate and postgraduate taught 	courses?  </a:t>
            </a:r>
          </a:p>
          <a:p>
            <a:pPr fontAlgn="base"/>
            <a:r>
              <a:rPr lang="en-GB" sz="1600" i="1" dirty="0"/>
              <a:t>	2. Could you provide the </a:t>
            </a:r>
            <a:r>
              <a:rPr lang="en-GB" sz="1600" b="1" i="1" dirty="0"/>
              <a:t>list of work placement modules </a:t>
            </a:r>
            <a:r>
              <a:rPr lang="en-GB" sz="1600" i="1" dirty="0"/>
              <a:t>that you offer, 	ideally with placement years in a separate list, to differentiate them from 	shorter placements?  </a:t>
            </a:r>
          </a:p>
          <a:p>
            <a:pPr fontAlgn="base"/>
            <a:r>
              <a:rPr lang="en-GB" sz="1600" i="1" dirty="0"/>
              <a:t>	3. Could you give an </a:t>
            </a:r>
            <a:r>
              <a:rPr lang="en-GB" sz="1600" b="1" i="1" dirty="0"/>
              <a:t>indication of the range of assessment methods used </a:t>
            </a:r>
            <a:r>
              <a:rPr lang="en-GB" sz="1600" i="1" dirty="0"/>
              <a:t>in 	these placement modules, and whether or not they involve university only, 	university-employer, or employer only?  </a:t>
            </a:r>
            <a:endParaRPr lang="en-US" i="1" dirty="0"/>
          </a:p>
          <a:p>
            <a:pPr marL="342900" indent="-342900">
              <a:buFont typeface="Arial" panose="020B0604020202020204" pitchFamily="34" charset="0"/>
              <a:buChar char="•"/>
            </a:pPr>
            <a:r>
              <a:rPr lang="en-US" i="1" dirty="0"/>
              <a:t>NSS data</a:t>
            </a:r>
          </a:p>
          <a:p>
            <a:pPr marL="342900" indent="-342900">
              <a:buFont typeface="Arial" panose="020B0604020202020204" pitchFamily="34" charset="0"/>
              <a:buChar char="•"/>
            </a:pPr>
            <a:r>
              <a:rPr lang="en-US" i="1" dirty="0"/>
              <a:t>Employment stats</a:t>
            </a:r>
          </a:p>
        </p:txBody>
      </p:sp>
      <p:sp>
        <p:nvSpPr>
          <p:cNvPr id="3" name="Title 2">
            <a:extLst>
              <a:ext uri="{FF2B5EF4-FFF2-40B4-BE49-F238E27FC236}">
                <a16:creationId xmlns:a16="http://schemas.microsoft.com/office/drawing/2014/main" id="{B6DD8816-2E24-9B4B-ABC2-83A48F95C225}"/>
              </a:ext>
            </a:extLst>
          </p:cNvPr>
          <p:cNvSpPr>
            <a:spLocks noGrp="1"/>
          </p:cNvSpPr>
          <p:nvPr>
            <p:ph type="title"/>
          </p:nvPr>
        </p:nvSpPr>
        <p:spPr/>
        <p:txBody>
          <a:bodyPr/>
          <a:lstStyle/>
          <a:p>
            <a:r>
              <a:rPr lang="en-US" dirty="0"/>
              <a:t>Methods – Lara </a:t>
            </a:r>
            <a:r>
              <a:rPr lang="en-US" dirty="0" err="1"/>
              <a:t>Parienti</a:t>
            </a:r>
            <a:r>
              <a:rPr lang="en-US" dirty="0"/>
              <a:t> </a:t>
            </a:r>
          </a:p>
        </p:txBody>
      </p:sp>
    </p:spTree>
    <p:extLst>
      <p:ext uri="{BB962C8B-B14F-4D97-AF65-F5344CB8AC3E}">
        <p14:creationId xmlns:p14="http://schemas.microsoft.com/office/powerpoint/2010/main" val="1039424045"/>
      </p:ext>
    </p:extLst>
  </p:cSld>
  <p:clrMapOvr>
    <a:masterClrMapping/>
  </p:clrMapOvr>
</p:sld>
</file>

<file path=ppt/theme/theme1.xml><?xml version="1.0" encoding="utf-8"?>
<a:theme xmlns:a="http://schemas.openxmlformats.org/drawingml/2006/main" name="Office Theme">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25-powerpoint-template_FH" id="{95EBB564-63A9-7A4D-BED7-BF5B525BBB07}" vid="{EC7EDB76-352D-C949-9EFE-A82F7F80B08B}"/>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25-powerpoint-template_FH" id="{95EBB564-63A9-7A4D-BED7-BF5B525BBB07}" vid="{F3351DDC-3D68-5047-AFB6-21EF91110D16}"/>
    </a:ext>
  </a:extLst>
</a:theme>
</file>

<file path=ppt/theme/theme3.xml><?xml version="1.0" encoding="utf-8"?>
<a:theme xmlns:a="http://schemas.openxmlformats.org/drawingml/2006/main" name="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25-powerpoint-template_FH" id="{95EBB564-63A9-7A4D-BED7-BF5B525BBB07}" vid="{D228E062-22E4-2B4D-8981-5B170EF28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1498</Words>
  <Application>Microsoft Office PowerPoint</Application>
  <PresentationFormat>On-screen Show (16:9)</PresentationFormat>
  <Paragraphs>133</Paragraphs>
  <Slides>26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Cambria</vt:lpstr>
      <vt:lpstr>Tahoma</vt:lpstr>
      <vt:lpstr>Wingdings</vt:lpstr>
      <vt:lpstr>Office Theme</vt:lpstr>
      <vt:lpstr>1_Custom Design</vt:lpstr>
      <vt:lpstr>Content layouts</vt:lpstr>
      <vt:lpstr>Assessment of work-based learning: mapping UK Higher Education approaches – a recent SMMSN Summer Teaching Development Project </vt:lpstr>
      <vt:lpstr>With thanks to Lara Parienti, who enthusiastically and methodically undertook the data collection and organisation for this project and shared valuable insights, supported by a SMMSN Summer Teaching Development bursary</vt:lpstr>
      <vt:lpstr>Work-based learning in UKHE</vt:lpstr>
      <vt:lpstr>Assessment of work-based learning</vt:lpstr>
      <vt:lpstr>Employer involvement in assessment</vt:lpstr>
      <vt:lpstr>Aim</vt:lpstr>
      <vt:lpstr>Objectives</vt:lpstr>
      <vt:lpstr>Methods – me </vt:lpstr>
      <vt:lpstr>Methods – Lara Parienti </vt:lpstr>
      <vt:lpstr>Findings</vt:lpstr>
      <vt:lpstr>UKHE course catalogues</vt:lpstr>
      <vt:lpstr> Assessment methods</vt:lpstr>
      <vt:lpstr>Insights/limitations 1</vt:lpstr>
      <vt:lpstr>Insights/limitations 2</vt:lpstr>
      <vt:lpstr>FOIs</vt:lpstr>
      <vt:lpstr>e.g. Bath Spa</vt:lpstr>
      <vt:lpstr>Insights/limitations 3</vt:lpstr>
      <vt:lpstr>NSS data</vt:lpstr>
      <vt:lpstr>Employment stats</vt:lpstr>
      <vt:lpstr>Objectives – met?</vt:lpstr>
      <vt:lpstr>What we do know…</vt:lpstr>
      <vt:lpstr>Strengths and limitations</vt:lpstr>
      <vt:lpstr>What next?</vt:lpstr>
      <vt:lpstr>Ideas for local innovation…</vt:lpstr>
      <vt:lpstr>Questions and suggestions?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Heather May</dc:creator>
  <cp:lastModifiedBy>Centre for Academic Development</cp:lastModifiedBy>
  <cp:revision>1</cp:revision>
  <dcterms:created xsi:type="dcterms:W3CDTF">2021-10-27T07:59:06Z</dcterms:created>
  <dcterms:modified xsi:type="dcterms:W3CDTF">2021-11-03T12:07:35Z</dcterms:modified>
</cp:coreProperties>
</file>