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 id="2147483665" r:id="rId6"/>
  </p:sldMasterIdLst>
  <p:sldIdLst>
    <p:sldId id="279" r:id="rId7"/>
    <p:sldId id="271" r:id="rId8"/>
    <p:sldId id="273" r:id="rId9"/>
    <p:sldId id="280" r:id="rId10"/>
    <p:sldId id="281" r:id="rId11"/>
    <p:sldId id="282" r:id="rId12"/>
    <p:sldId id="283" r:id="rId13"/>
    <p:sldId id="284" r:id="rId14"/>
    <p:sldId id="285" r:id="rId15"/>
    <p:sldId id="286" r:id="rId16"/>
    <p:sldId id="28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43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07" autoAdjust="0"/>
  </p:normalViewPr>
  <p:slideViewPr>
    <p:cSldViewPr snapToGrid="0">
      <p:cViewPr varScale="1">
        <p:scale>
          <a:sx n="67" d="100"/>
          <a:sy n="67" d="100"/>
        </p:scale>
        <p:origin x="6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hyperlink" Target="https://mapswire.com/world/physical-maps/" TargetMode="External"/><Relationship Id="rId2" Type="http://schemas.openxmlformats.org/officeDocument/2006/relationships/image" Target="../media/image3.jpg"/><Relationship Id="rId1" Type="http://schemas.openxmlformats.org/officeDocument/2006/relationships/slideMaster" Target="../slideMasters/slideMaster2.xml"/><Relationship Id="rId4" Type="http://schemas.openxmlformats.org/officeDocument/2006/relationships/hyperlink" Target="https://creativecommons.org/licenses/by/3.0/" TargetMode="Externa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7" name="Title 26">
            <a:extLst>
              <a:ext uri="{FF2B5EF4-FFF2-40B4-BE49-F238E27FC236}">
                <a16:creationId xmlns:a16="http://schemas.microsoft.com/office/drawing/2014/main" id="{F3B5D918-36B2-FC42-822A-6E727352DE6E}"/>
              </a:ext>
            </a:extLst>
          </p:cNvPr>
          <p:cNvSpPr>
            <a:spLocks noGrp="1"/>
          </p:cNvSpPr>
          <p:nvPr>
            <p:ph type="title" hasCustomPrompt="1"/>
          </p:nvPr>
        </p:nvSpPr>
        <p:spPr>
          <a:xfrm>
            <a:off x="750139" y="2389436"/>
            <a:ext cx="6565061" cy="1325033"/>
          </a:xfrm>
          <a:prstGeom prst="rect">
            <a:avLst/>
          </a:prstGeom>
        </p:spPr>
        <p:txBody>
          <a:bodyPr/>
          <a:lstStyle>
            <a:lvl1pPr>
              <a:defRPr sz="4000" b="1" i="0" baseline="0">
                <a:solidFill>
                  <a:schemeClr val="bg1"/>
                </a:solidFill>
              </a:defRPr>
            </a:lvl1pPr>
          </a:lstStyle>
          <a:p>
            <a:r>
              <a:rPr lang="en-US" dirty="0"/>
              <a:t>Click to edit Title/Heading</a:t>
            </a:r>
          </a:p>
        </p:txBody>
      </p:sp>
      <p:sp>
        <p:nvSpPr>
          <p:cNvPr id="29" name="Text Placeholder 28">
            <a:extLst>
              <a:ext uri="{FF2B5EF4-FFF2-40B4-BE49-F238E27FC236}">
                <a16:creationId xmlns:a16="http://schemas.microsoft.com/office/drawing/2014/main" id="{5A3CF2EC-A73D-514B-90DA-DC81C59C653D}"/>
              </a:ext>
            </a:extLst>
          </p:cNvPr>
          <p:cNvSpPr>
            <a:spLocks noGrp="1"/>
          </p:cNvSpPr>
          <p:nvPr>
            <p:ph type="body" sz="quarter" idx="12" hasCustomPrompt="1"/>
          </p:nvPr>
        </p:nvSpPr>
        <p:spPr>
          <a:xfrm>
            <a:off x="749301" y="3946784"/>
            <a:ext cx="6565900" cy="1098549"/>
          </a:xfrm>
          <a:prstGeom prst="rect">
            <a:avLst/>
          </a:prstGeom>
        </p:spPr>
        <p:txBody>
          <a:bodyPr/>
          <a:lstStyle>
            <a:lvl1pPr marL="0" indent="0">
              <a:buNone/>
              <a:defRPr sz="3200" baseline="0">
                <a:solidFill>
                  <a:schemeClr val="bg1"/>
                </a:solidFill>
                <a:latin typeface="Calibri" panose="020F0502020204030204" pitchFamily="34" charset="0"/>
              </a:defRPr>
            </a:lvl1pPr>
            <a:lvl2pPr marL="457189" indent="0">
              <a:buNone/>
              <a:defRPr/>
            </a:lvl2pPr>
          </a:lstStyle>
          <a:p>
            <a:pPr lvl="0"/>
            <a:r>
              <a:rPr lang="en-US" dirty="0"/>
              <a:t>Click to edit Sub-heading</a:t>
            </a:r>
          </a:p>
        </p:txBody>
      </p:sp>
      <p:sp>
        <p:nvSpPr>
          <p:cNvPr id="33" name="Text Placeholder 28">
            <a:extLst>
              <a:ext uri="{FF2B5EF4-FFF2-40B4-BE49-F238E27FC236}">
                <a16:creationId xmlns:a16="http://schemas.microsoft.com/office/drawing/2014/main" id="{8BF1C7B7-77C0-964F-92F3-D5CBACA54A79}"/>
              </a:ext>
            </a:extLst>
          </p:cNvPr>
          <p:cNvSpPr>
            <a:spLocks noGrp="1"/>
          </p:cNvSpPr>
          <p:nvPr>
            <p:ph type="body" sz="quarter" idx="15" hasCustomPrompt="1"/>
          </p:nvPr>
        </p:nvSpPr>
        <p:spPr>
          <a:xfrm>
            <a:off x="749300" y="5751997"/>
            <a:ext cx="2406277" cy="540103"/>
          </a:xfrm>
          <a:prstGeom prst="rect">
            <a:avLst/>
          </a:prstGeom>
        </p:spPr>
        <p:txBody>
          <a:bodyPr/>
          <a:lstStyle>
            <a:lvl1pPr marL="0" indent="0">
              <a:buNone/>
              <a:tabLst>
                <a:tab pos="2539937" algn="l"/>
              </a:tabLst>
              <a:defRPr sz="1733" baseline="0">
                <a:solidFill>
                  <a:schemeClr val="bg1"/>
                </a:solidFill>
                <a:latin typeface="Calibri" panose="020F0502020204030204" pitchFamily="34" charset="0"/>
              </a:defRPr>
            </a:lvl1pPr>
            <a:lvl2pPr marL="457189" indent="0">
              <a:buNone/>
              <a:defRPr/>
            </a:lvl2pPr>
          </a:lstStyle>
          <a:p>
            <a:pPr lvl="0"/>
            <a:r>
              <a:rPr lang="en-GB" dirty="0"/>
              <a:t>00 Month 2020</a:t>
            </a:r>
          </a:p>
        </p:txBody>
      </p:sp>
    </p:spTree>
    <p:extLst>
      <p:ext uri="{BB962C8B-B14F-4D97-AF65-F5344CB8AC3E}">
        <p14:creationId xmlns:p14="http://schemas.microsoft.com/office/powerpoint/2010/main" val="2632882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8868B-D93A-4D7E-887B-D4992AA1968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A755626-6F08-4AD7-90F3-73DA46B7DE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4051C3-F8BA-49C2-A2FB-9C8D236CFBBA}"/>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5" name="Footer Placeholder 4">
            <a:extLst>
              <a:ext uri="{FF2B5EF4-FFF2-40B4-BE49-F238E27FC236}">
                <a16:creationId xmlns:a16="http://schemas.microsoft.com/office/drawing/2014/main" id="{1DC3F9FE-1527-4749-9036-DEDEC5BE10B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2DACCF-2D9D-4DF5-85D7-FB50A8A55F21}"/>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100104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B54122-E412-48B3-AFC7-88122B8AE53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D069D2-3B09-4874-BE1C-20146E1E6D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9C721D-CE18-4BA6-87B2-F9D4EED16A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B688E0D-43C9-4E99-BE46-9144ABD45668}"/>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6" name="Footer Placeholder 5">
            <a:extLst>
              <a:ext uri="{FF2B5EF4-FFF2-40B4-BE49-F238E27FC236}">
                <a16:creationId xmlns:a16="http://schemas.microsoft.com/office/drawing/2014/main" id="{64175980-067E-4EB6-A932-108F1C71D6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EF11E9-1A0A-41ED-A513-FC35EA923EF7}"/>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73694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AE62D6-20B7-4054-9D66-28FDD1D2DF3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8B02B64-747C-4D93-8734-579290EB52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18575F2-DFC3-4170-A5A1-AE445544DB5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5D17F9-84A7-4B41-8118-48C4C785C1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1ACB1B-5527-4ABB-8B9C-513D1EA481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B54776B-317E-47C7-A39B-CC2634F637F3}"/>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8" name="Footer Placeholder 7">
            <a:extLst>
              <a:ext uri="{FF2B5EF4-FFF2-40B4-BE49-F238E27FC236}">
                <a16:creationId xmlns:a16="http://schemas.microsoft.com/office/drawing/2014/main" id="{005CA6AC-DEED-42B4-9638-837AD5DCC4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C8DCF5B-9379-4F21-9BDC-715E08A5B1F6}"/>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986278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4A185-C0FD-4984-9222-39CBD558CBF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68BF28F-F86D-4374-AF4C-11BAD7249288}"/>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4" name="Footer Placeholder 3">
            <a:extLst>
              <a:ext uri="{FF2B5EF4-FFF2-40B4-BE49-F238E27FC236}">
                <a16:creationId xmlns:a16="http://schemas.microsoft.com/office/drawing/2014/main" id="{4DC78569-1171-469A-B52B-A6A2B96E538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6FC3A19-A181-4676-B94A-7F5DF6D7BB68}"/>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1056983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A876F4-8B50-404E-AE25-5B4E7B31CB5F}"/>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3" name="Footer Placeholder 2">
            <a:extLst>
              <a:ext uri="{FF2B5EF4-FFF2-40B4-BE49-F238E27FC236}">
                <a16:creationId xmlns:a16="http://schemas.microsoft.com/office/drawing/2014/main" id="{FA18CEE3-D69C-4A32-93B0-74103DBAAEC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384BB91-1903-4425-A6B1-270B8EFB2311}"/>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1858210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FCDD6-70ED-4C1D-991A-0B91F1CD20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257F6DC-B9CF-4CF0-AAF4-8FD92C72E4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4B70A6F-8FD8-424A-B28B-04B51F83AC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C0D331-A2DF-4407-A7FC-C24E53D7C670}"/>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6" name="Footer Placeholder 5">
            <a:extLst>
              <a:ext uri="{FF2B5EF4-FFF2-40B4-BE49-F238E27FC236}">
                <a16:creationId xmlns:a16="http://schemas.microsoft.com/office/drawing/2014/main" id="{C6078088-EC3B-4F65-8A87-ABCB1E3BFF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F8BC91A-55CF-40FE-B682-27369B7C47BB}"/>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15829127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48439-772A-4F8A-A148-384E1874A6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F1EB8F3-84D0-48C4-B2D4-49F041EF8B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E217CB3-8CE0-4C4F-B844-47BE1E31E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CDE7A6-45B2-4048-9D84-F14482F28607}"/>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6" name="Footer Placeholder 5">
            <a:extLst>
              <a:ext uri="{FF2B5EF4-FFF2-40B4-BE49-F238E27FC236}">
                <a16:creationId xmlns:a16="http://schemas.microsoft.com/office/drawing/2014/main" id="{CF0F7ACD-4099-415D-87E1-AFF7FED232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C4263A-837D-4C60-A9CF-1485C683C9B5}"/>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10899584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ADF6C-6578-4408-A359-C46352127B4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8EC6AD-3DCA-47B2-B7D5-7919A735EA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340E86-BE29-40F2-AFDD-5B94BD1FC600}"/>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5" name="Footer Placeholder 4">
            <a:extLst>
              <a:ext uri="{FF2B5EF4-FFF2-40B4-BE49-F238E27FC236}">
                <a16:creationId xmlns:a16="http://schemas.microsoft.com/office/drawing/2014/main" id="{3A6BA606-6B07-43B6-9616-A54950347A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7BE557-FDDD-4338-B0FF-3309BB7FCDF4}"/>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26311423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882153-5EF0-4D01-B38E-6D1655F0B8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0D6A36-A291-4405-B1A3-51A2B2BF3B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B36AF9-024F-4943-B74F-956B4397730D}"/>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5" name="Footer Placeholder 4">
            <a:extLst>
              <a:ext uri="{FF2B5EF4-FFF2-40B4-BE49-F238E27FC236}">
                <a16:creationId xmlns:a16="http://schemas.microsoft.com/office/drawing/2014/main" id="{3ADD8B20-5D2B-424A-92D8-1928F5A387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5C43B3-E248-4E9A-A4CF-43E38E0A17F5}"/>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375326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 1 column, text only">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D605A00-1819-4847-9BAA-034F270C3DD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11" name="Content Placeholder 2">
            <a:extLst>
              <a:ext uri="{FF2B5EF4-FFF2-40B4-BE49-F238E27FC236}">
                <a16:creationId xmlns:a16="http://schemas.microsoft.com/office/drawing/2014/main" id="{AA3B112C-FFFC-4E1B-8CA2-534E1B6AD56D}"/>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882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 2 column, multi typ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F1676C-B6CC-4740-95CE-643A6F842BE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7" name="Content Placeholder 2">
            <a:extLst>
              <a:ext uri="{FF2B5EF4-FFF2-40B4-BE49-F238E27FC236}">
                <a16:creationId xmlns:a16="http://schemas.microsoft.com/office/drawing/2014/main" id="{F51C8EFB-AD4B-44C1-90BF-A89F0382A33A}"/>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Content Placeholder 3">
            <a:extLst>
              <a:ext uri="{FF2B5EF4-FFF2-40B4-BE49-F238E27FC236}">
                <a16:creationId xmlns:a16="http://schemas.microsoft.com/office/drawing/2014/main" id="{EED4E581-6A28-45B7-BB8C-4E4B6BC971EE}"/>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36533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 - 2 column, multi typ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F1676C-B6CC-4740-95CE-643A6F842BE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7" name="Content Placeholder 2">
            <a:extLst>
              <a:ext uri="{FF2B5EF4-FFF2-40B4-BE49-F238E27FC236}">
                <a16:creationId xmlns:a16="http://schemas.microsoft.com/office/drawing/2014/main" id="{F51C8EFB-AD4B-44C1-90BF-A89F0382A33A}"/>
              </a:ext>
            </a:extLst>
          </p:cNvPr>
          <p:cNvSpPr>
            <a:spLocks noGrp="1"/>
          </p:cNvSpPr>
          <p:nvPr>
            <p:ph sz="half" idx="1"/>
          </p:nvPr>
        </p:nvSpPr>
        <p:spPr>
          <a:xfrm>
            <a:off x="838199" y="1825419"/>
            <a:ext cx="3240000" cy="4320000"/>
          </a:xfrm>
          <a:prstGeom prst="rect">
            <a:avLst/>
          </a:prstGeom>
        </p:spPr>
        <p:txBody>
          <a:bodyPr/>
          <a:lstStyle>
            <a:lvl1pPr marL="0" indent="0">
              <a:buNone/>
              <a:defRPr sz="2400"/>
            </a:lvl1pPr>
            <a:lvl2pPr marL="609585" indent="0">
              <a:buNone/>
              <a:defRPr sz="2400"/>
            </a:lvl2pPr>
            <a:lvl3pPr marL="1219170" indent="0">
              <a:buNone/>
              <a:defRPr sz="2000"/>
            </a:lvl3pPr>
            <a:lvl4pPr marL="1828755" indent="0">
              <a:buNone/>
              <a:defRPr sz="1800"/>
            </a:lvl4pPr>
            <a:lvl5pPr marL="2438339" indent="0">
              <a:buNone/>
              <a:defRPr sz="1800"/>
            </a:lvl5pPr>
          </a:lstStyle>
          <a:p>
            <a:pPr lvl="0"/>
            <a:endParaRPr lang="en-GB" dirty="0"/>
          </a:p>
        </p:txBody>
      </p:sp>
      <p:sp>
        <p:nvSpPr>
          <p:cNvPr id="8" name="Content Placeholder 3">
            <a:extLst>
              <a:ext uri="{FF2B5EF4-FFF2-40B4-BE49-F238E27FC236}">
                <a16:creationId xmlns:a16="http://schemas.microsoft.com/office/drawing/2014/main" id="{EED4E581-6A28-45B7-BB8C-4E4B6BC971EE}"/>
              </a:ext>
            </a:extLst>
          </p:cNvPr>
          <p:cNvSpPr>
            <a:spLocks noGrp="1"/>
          </p:cNvSpPr>
          <p:nvPr>
            <p:ph sz="half" idx="2"/>
          </p:nvPr>
        </p:nvSpPr>
        <p:spPr>
          <a:xfrm>
            <a:off x="4476000" y="1825625"/>
            <a:ext cx="3240000" cy="4320000"/>
          </a:xfrm>
          <a:prstGeom prst="rect">
            <a:avLst/>
          </a:prstGeom>
        </p:spPr>
        <p:txBody>
          <a:bodyPr/>
          <a:lstStyle>
            <a:lvl1pPr marL="0" indent="0">
              <a:buNone/>
              <a:defRPr sz="2400"/>
            </a:lvl1pPr>
            <a:lvl2pPr marL="609585" indent="0">
              <a:buNone/>
              <a:defRPr sz="2400"/>
            </a:lvl2pPr>
            <a:lvl3pPr marL="1219170" indent="0">
              <a:buNone/>
              <a:defRPr sz="2000"/>
            </a:lvl3pPr>
            <a:lvl4pPr marL="1828755" indent="0">
              <a:buNone/>
              <a:defRPr sz="1800"/>
            </a:lvl4pPr>
            <a:lvl5pPr marL="2438339" indent="0">
              <a:buNone/>
              <a:defRPr sz="1800"/>
            </a:lvl5pPr>
          </a:lstStyle>
          <a:p>
            <a:pPr lvl="0"/>
            <a:endParaRPr lang="en-GB" dirty="0"/>
          </a:p>
        </p:txBody>
      </p:sp>
      <p:sp>
        <p:nvSpPr>
          <p:cNvPr id="5" name="Content Placeholder 4">
            <a:extLst>
              <a:ext uri="{FF2B5EF4-FFF2-40B4-BE49-F238E27FC236}">
                <a16:creationId xmlns:a16="http://schemas.microsoft.com/office/drawing/2014/main" id="{57DB6858-215C-4B5C-9C82-168D8E0CAB45}"/>
              </a:ext>
            </a:extLst>
          </p:cNvPr>
          <p:cNvSpPr>
            <a:spLocks noGrp="1"/>
          </p:cNvSpPr>
          <p:nvPr>
            <p:ph sz="quarter" idx="10"/>
          </p:nvPr>
        </p:nvSpPr>
        <p:spPr>
          <a:xfrm>
            <a:off x="8113800" y="1825625"/>
            <a:ext cx="3240000" cy="4319588"/>
          </a:xfrm>
          <a:prstGeom prst="rect">
            <a:avLst/>
          </a:prstGeom>
        </p:spPr>
        <p:txBody>
          <a:bodyPr/>
          <a:lstStyle>
            <a:lvl1pPr marL="0" indent="0">
              <a:buNone/>
              <a:defRPr sz="2400"/>
            </a:lvl1pPr>
            <a:lvl2pPr marL="609585" indent="0">
              <a:buNone/>
              <a:defRPr sz="2400"/>
            </a:lvl2pPr>
            <a:lvl3pPr marL="1219170" indent="0">
              <a:buNone/>
              <a:defRPr sz="2000"/>
            </a:lvl3pPr>
            <a:lvl4pPr marL="1828755" indent="0">
              <a:buNone/>
              <a:defRPr sz="1800"/>
            </a:lvl4pPr>
            <a:lvl5pPr marL="2438339" indent="0">
              <a:buNone/>
              <a:defRPr sz="1800"/>
            </a:lvl5pPr>
          </a:lstStyle>
          <a:p>
            <a:pPr lvl="0"/>
            <a:endParaRPr lang="en-GB" dirty="0"/>
          </a:p>
        </p:txBody>
      </p:sp>
    </p:spTree>
    <p:extLst>
      <p:ext uri="{BB962C8B-B14F-4D97-AF65-F5344CB8AC3E}">
        <p14:creationId xmlns:p14="http://schemas.microsoft.com/office/powerpoint/2010/main" val="4068023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4FB12-28F0-4255-80BD-EC26ED292880}"/>
              </a:ext>
            </a:extLst>
          </p:cNvPr>
          <p:cNvSpPr>
            <a:spLocks noGrp="1"/>
          </p:cNvSpPr>
          <p:nvPr>
            <p:ph type="title"/>
          </p:nvPr>
        </p:nvSpPr>
        <p:spPr>
          <a:xfrm>
            <a:off x="838200" y="365125"/>
            <a:ext cx="7733229" cy="643279"/>
          </a:xfrm>
          <a:prstGeom prst="rect">
            <a:avLst/>
          </a:prstGeom>
        </p:spPr>
        <p:txBody>
          <a:bodyPr/>
          <a:lstStyle/>
          <a:p>
            <a:r>
              <a:rPr lang="en-US" dirty="0"/>
              <a:t>Click to edit Master title style</a:t>
            </a:r>
            <a:endParaRPr lang="en-GB" dirty="0"/>
          </a:p>
        </p:txBody>
      </p:sp>
      <p:cxnSp>
        <p:nvCxnSpPr>
          <p:cNvPr id="4" name="Straight Connector 3">
            <a:extLst>
              <a:ext uri="{FF2B5EF4-FFF2-40B4-BE49-F238E27FC236}">
                <a16:creationId xmlns:a16="http://schemas.microsoft.com/office/drawing/2014/main" id="{93E0C57C-497E-4264-AF10-F26AE2AFFB41}"/>
              </a:ext>
            </a:extLst>
          </p:cNvPr>
          <p:cNvCxnSpPr>
            <a:cxnSpLocks/>
          </p:cNvCxnSpPr>
          <p:nvPr userDrawn="1"/>
        </p:nvCxnSpPr>
        <p:spPr>
          <a:xfrm>
            <a:off x="6096000" y="1264778"/>
            <a:ext cx="0" cy="4999290"/>
          </a:xfrm>
          <a:prstGeom prst="line">
            <a:avLst/>
          </a:prstGeom>
          <a:ln w="57150">
            <a:solidFill>
              <a:schemeClr val="tx2"/>
            </a:solidFill>
          </a:ln>
        </p:spPr>
        <p:style>
          <a:lnRef idx="3">
            <a:schemeClr val="accent3"/>
          </a:lnRef>
          <a:fillRef idx="0">
            <a:schemeClr val="accent3"/>
          </a:fillRef>
          <a:effectRef idx="2">
            <a:schemeClr val="accent3"/>
          </a:effectRef>
          <a:fontRef idx="minor">
            <a:schemeClr val="tx1"/>
          </a:fontRef>
        </p:style>
      </p:cxnSp>
      <p:cxnSp>
        <p:nvCxnSpPr>
          <p:cNvPr id="6" name="Straight Connector 5">
            <a:extLst>
              <a:ext uri="{FF2B5EF4-FFF2-40B4-BE49-F238E27FC236}">
                <a16:creationId xmlns:a16="http://schemas.microsoft.com/office/drawing/2014/main" id="{32E2DD68-FF8A-4209-B783-59B9368C5132}"/>
              </a:ext>
            </a:extLst>
          </p:cNvPr>
          <p:cNvCxnSpPr/>
          <p:nvPr userDrawn="1"/>
        </p:nvCxnSpPr>
        <p:spPr>
          <a:xfrm>
            <a:off x="1075345" y="3819970"/>
            <a:ext cx="10041309" cy="0"/>
          </a:xfrm>
          <a:prstGeom prst="line">
            <a:avLst/>
          </a:prstGeom>
          <a:ln w="57150">
            <a:solidFill>
              <a:schemeClr val="tx2"/>
            </a:solidFill>
          </a:ln>
        </p:spPr>
        <p:style>
          <a:lnRef idx="1">
            <a:schemeClr val="accent3"/>
          </a:lnRef>
          <a:fillRef idx="0">
            <a:schemeClr val="accent3"/>
          </a:fillRef>
          <a:effectRef idx="0">
            <a:schemeClr val="accent3"/>
          </a:effectRef>
          <a:fontRef idx="minor">
            <a:schemeClr val="tx1"/>
          </a:fontRef>
        </p:style>
      </p:cxnSp>
      <p:sp>
        <p:nvSpPr>
          <p:cNvPr id="9" name="Text Placeholder 8">
            <a:extLst>
              <a:ext uri="{FF2B5EF4-FFF2-40B4-BE49-F238E27FC236}">
                <a16:creationId xmlns:a16="http://schemas.microsoft.com/office/drawing/2014/main" id="{4C47C499-FF69-4325-8A90-3B3566E99DDF}"/>
              </a:ext>
            </a:extLst>
          </p:cNvPr>
          <p:cNvSpPr>
            <a:spLocks noGrp="1"/>
          </p:cNvSpPr>
          <p:nvPr>
            <p:ph type="body" sz="quarter" idx="10" hasCustomPrompt="1"/>
          </p:nvPr>
        </p:nvSpPr>
        <p:spPr>
          <a:xfrm>
            <a:off x="8785077" y="365124"/>
            <a:ext cx="2939754" cy="643280"/>
          </a:xfrm>
          <a:prstGeom prst="rect">
            <a:avLst/>
          </a:prstGeom>
        </p:spPr>
        <p:txBody>
          <a:bodyPr/>
          <a:lstStyle>
            <a:lvl1pPr marL="0" indent="0">
              <a:buNone/>
              <a:defRPr sz="1400"/>
            </a:lvl1pPr>
            <a:lvl2pPr marL="609585" indent="0">
              <a:buNone/>
              <a:defRPr sz="2400"/>
            </a:lvl2pPr>
            <a:lvl3pPr marL="1219170" indent="0">
              <a:buNone/>
              <a:defRPr sz="2000"/>
            </a:lvl3pPr>
            <a:lvl4pPr marL="1828755" indent="0">
              <a:buNone/>
              <a:defRPr sz="1800"/>
            </a:lvl4pPr>
            <a:lvl5pPr marL="2438339" indent="0">
              <a:buNone/>
              <a:defRPr sz="1800"/>
            </a:lvl5pPr>
          </a:lstStyle>
          <a:p>
            <a:r>
              <a:rPr lang="en-GB" dirty="0"/>
              <a:t>Using the “T” Text tool from the whiteboard, click on the diagram and enter your contribution.</a:t>
            </a:r>
          </a:p>
        </p:txBody>
      </p:sp>
      <p:sp>
        <p:nvSpPr>
          <p:cNvPr id="11" name="Text Placeholder 10">
            <a:extLst>
              <a:ext uri="{FF2B5EF4-FFF2-40B4-BE49-F238E27FC236}">
                <a16:creationId xmlns:a16="http://schemas.microsoft.com/office/drawing/2014/main" id="{3DBD8E9B-1E46-4218-8763-41530158A7BE}"/>
              </a:ext>
            </a:extLst>
          </p:cNvPr>
          <p:cNvSpPr>
            <a:spLocks noGrp="1"/>
          </p:cNvSpPr>
          <p:nvPr>
            <p:ph type="body" sz="quarter" idx="11"/>
          </p:nvPr>
        </p:nvSpPr>
        <p:spPr>
          <a:xfrm>
            <a:off x="1075346" y="1273365"/>
            <a:ext cx="1240664" cy="315734"/>
          </a:xfrm>
          <a:prstGeom prst="rect">
            <a:avLst/>
          </a:prstGeom>
          <a:noFill/>
          <a:ln>
            <a:noFill/>
          </a:ln>
          <a:effectLst/>
        </p:spPr>
        <p:txBody>
          <a:bodyPr/>
          <a:lstStyle>
            <a:lvl1pPr marL="0" indent="0" algn="l">
              <a:buNone/>
              <a:defRPr sz="1800" b="1">
                <a:solidFill>
                  <a:schemeClr val="tx2"/>
                </a:solidFill>
                <a:effectLst/>
                <a:latin typeface="Cambria" panose="02040503050406030204" pitchFamily="18" charset="0"/>
                <a:ea typeface="Cambria" panose="02040503050406030204" pitchFamily="18" charset="0"/>
              </a:defRPr>
            </a:lvl1pPr>
            <a:lvl2pPr marL="609585" indent="0">
              <a:buNone/>
              <a:defRPr/>
            </a:lvl2pPr>
            <a:lvl3pPr marL="1219170" indent="0">
              <a:buNone/>
              <a:defRPr/>
            </a:lvl3pPr>
            <a:lvl4pPr marL="1828755" indent="0">
              <a:buNone/>
              <a:defRPr/>
            </a:lvl4pPr>
            <a:lvl5pPr marL="2438339" indent="0">
              <a:buNone/>
              <a:defRPr/>
            </a:lvl5pPr>
          </a:lstStyle>
          <a:p>
            <a:pPr lvl="0"/>
            <a:endParaRPr lang="en-GB" dirty="0"/>
          </a:p>
        </p:txBody>
      </p:sp>
      <p:sp>
        <p:nvSpPr>
          <p:cNvPr id="13" name="Text Placeholder 12">
            <a:extLst>
              <a:ext uri="{FF2B5EF4-FFF2-40B4-BE49-F238E27FC236}">
                <a16:creationId xmlns:a16="http://schemas.microsoft.com/office/drawing/2014/main" id="{ED8934ED-C386-4F93-AE19-674535EE49A8}"/>
              </a:ext>
            </a:extLst>
          </p:cNvPr>
          <p:cNvSpPr>
            <a:spLocks noGrp="1"/>
          </p:cNvSpPr>
          <p:nvPr>
            <p:ph type="body" sz="quarter" idx="12"/>
          </p:nvPr>
        </p:nvSpPr>
        <p:spPr>
          <a:xfrm>
            <a:off x="9859916" y="1273412"/>
            <a:ext cx="1256738" cy="315723"/>
          </a:xfrm>
          <a:prstGeom prst="rect">
            <a:avLst/>
          </a:prstGeom>
          <a:noFill/>
          <a:ln>
            <a:noFill/>
          </a:ln>
          <a:effectLst/>
        </p:spPr>
        <p:txBody>
          <a:bodyPr/>
          <a:lstStyle>
            <a:lvl1pPr marL="0" indent="0" algn="r">
              <a:buNone/>
              <a:defRPr sz="1800" b="1">
                <a:solidFill>
                  <a:schemeClr val="tx2"/>
                </a:solidFill>
                <a:effectLst/>
                <a:latin typeface="Cambria" panose="02040503050406030204" pitchFamily="18" charset="0"/>
                <a:ea typeface="Cambria" panose="02040503050406030204" pitchFamily="18" charset="0"/>
              </a:defRPr>
            </a:lvl1pPr>
          </a:lstStyle>
          <a:p>
            <a:pPr lvl="0"/>
            <a:endParaRPr lang="en-GB" dirty="0"/>
          </a:p>
        </p:txBody>
      </p:sp>
      <p:sp>
        <p:nvSpPr>
          <p:cNvPr id="15" name="Text Placeholder 14">
            <a:extLst>
              <a:ext uri="{FF2B5EF4-FFF2-40B4-BE49-F238E27FC236}">
                <a16:creationId xmlns:a16="http://schemas.microsoft.com/office/drawing/2014/main" id="{8DF2D94F-4DD8-414A-8172-B69185E37EC3}"/>
              </a:ext>
            </a:extLst>
          </p:cNvPr>
          <p:cNvSpPr>
            <a:spLocks noGrp="1"/>
          </p:cNvSpPr>
          <p:nvPr>
            <p:ph type="body" sz="quarter" idx="13"/>
          </p:nvPr>
        </p:nvSpPr>
        <p:spPr>
          <a:xfrm>
            <a:off x="1075346" y="3979670"/>
            <a:ext cx="1240564" cy="329242"/>
          </a:xfrm>
          <a:prstGeom prst="rect">
            <a:avLst/>
          </a:prstGeom>
          <a:noFill/>
          <a:ln>
            <a:noFill/>
          </a:ln>
          <a:effectLst/>
        </p:spPr>
        <p:txBody>
          <a:bodyPr/>
          <a:lstStyle>
            <a:lvl1pPr marL="0" indent="0" algn="l">
              <a:buNone/>
              <a:defRPr sz="1800" b="1">
                <a:solidFill>
                  <a:schemeClr val="tx2"/>
                </a:solidFill>
                <a:effectLst/>
                <a:latin typeface="Cambria" panose="02040503050406030204" pitchFamily="18" charset="0"/>
                <a:ea typeface="Cambria" panose="02040503050406030204" pitchFamily="18" charset="0"/>
              </a:defRPr>
            </a:lvl1pPr>
          </a:lstStyle>
          <a:p>
            <a:pPr lvl="0"/>
            <a:endParaRPr lang="en-GB" dirty="0"/>
          </a:p>
        </p:txBody>
      </p:sp>
      <p:sp>
        <p:nvSpPr>
          <p:cNvPr id="17" name="Text Placeholder 16">
            <a:extLst>
              <a:ext uri="{FF2B5EF4-FFF2-40B4-BE49-F238E27FC236}">
                <a16:creationId xmlns:a16="http://schemas.microsoft.com/office/drawing/2014/main" id="{2F67DA51-C7AD-4EFB-99C9-C385B70F9959}"/>
              </a:ext>
            </a:extLst>
          </p:cNvPr>
          <p:cNvSpPr>
            <a:spLocks noGrp="1"/>
          </p:cNvSpPr>
          <p:nvPr>
            <p:ph type="body" sz="quarter" idx="14"/>
          </p:nvPr>
        </p:nvSpPr>
        <p:spPr>
          <a:xfrm>
            <a:off x="9912534" y="3979670"/>
            <a:ext cx="1238806" cy="329237"/>
          </a:xfrm>
          <a:prstGeom prst="rect">
            <a:avLst/>
          </a:prstGeom>
          <a:noFill/>
          <a:ln>
            <a:noFill/>
          </a:ln>
          <a:effectLst/>
        </p:spPr>
        <p:txBody>
          <a:bodyPr/>
          <a:lstStyle>
            <a:lvl1pPr marL="0" indent="0" algn="r">
              <a:buNone/>
              <a:defRPr sz="1800" b="1">
                <a:solidFill>
                  <a:schemeClr val="tx2"/>
                </a:solidFill>
                <a:effectLst/>
                <a:latin typeface="Cambria" panose="02040503050406030204" pitchFamily="18" charset="0"/>
                <a:ea typeface="Cambria" panose="02040503050406030204" pitchFamily="18" charset="0"/>
              </a:defRPr>
            </a:lvl1pPr>
          </a:lstStyle>
          <a:p>
            <a:pPr lvl="0"/>
            <a:endParaRPr lang="en-GB" dirty="0"/>
          </a:p>
        </p:txBody>
      </p:sp>
    </p:spTree>
    <p:extLst>
      <p:ext uri="{BB962C8B-B14F-4D97-AF65-F5344CB8AC3E}">
        <p14:creationId xmlns:p14="http://schemas.microsoft.com/office/powerpoint/2010/main" val="2346873877"/>
      </p:ext>
    </p:extLst>
  </p:cSld>
  <p:clrMapOvr>
    <a:masterClrMapping/>
  </p:clrMapOvr>
  <p:extLst>
    <p:ext uri="{DCECCB84-F9BA-43D5-87BE-67443E8EF086}">
      <p15:sldGuideLst xmlns:p15="http://schemas.microsoft.com/office/powerpoint/2012/main">
        <p15:guide id="1" orient="horz" pos="2137"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F2105-953A-488C-8A94-372F4A912684}"/>
              </a:ext>
            </a:extLst>
          </p:cNvPr>
          <p:cNvSpPr>
            <a:spLocks noGrp="1"/>
          </p:cNvSpPr>
          <p:nvPr>
            <p:ph type="title"/>
          </p:nvPr>
        </p:nvSpPr>
        <p:spPr>
          <a:xfrm>
            <a:off x="838199" y="365125"/>
            <a:ext cx="7673411" cy="1325563"/>
          </a:xfrm>
          <a:prstGeom prst="rect">
            <a:avLst/>
          </a:prstGeom>
        </p:spPr>
        <p:txBody>
          <a:bodyPr/>
          <a:lstStyle>
            <a:lvl1pPr>
              <a:defRPr/>
            </a:lvl1pPr>
          </a:lstStyle>
          <a:p>
            <a:endParaRPr lang="en-GB" dirty="0"/>
          </a:p>
        </p:txBody>
      </p:sp>
      <p:sp>
        <p:nvSpPr>
          <p:cNvPr id="3" name="Rectangle: Rounded Corners 2">
            <a:extLst>
              <a:ext uri="{FF2B5EF4-FFF2-40B4-BE49-F238E27FC236}">
                <a16:creationId xmlns:a16="http://schemas.microsoft.com/office/drawing/2014/main" id="{FBD4BFEA-CEAA-4EEC-8E5F-F184907977E1}"/>
              </a:ext>
            </a:extLst>
          </p:cNvPr>
          <p:cNvSpPr/>
          <p:nvPr userDrawn="1"/>
        </p:nvSpPr>
        <p:spPr>
          <a:xfrm>
            <a:off x="838200" y="2350094"/>
            <a:ext cx="3230311" cy="3640509"/>
          </a:xfrm>
          <a:prstGeom prst="roundRect">
            <a:avLst>
              <a:gd name="adj" fmla="val 4498"/>
            </a:avLst>
          </a:prstGeom>
          <a:solidFill>
            <a:schemeClr val="bg1"/>
          </a:solidFill>
          <a:ln w="28575">
            <a:solidFill>
              <a:srgbClr val="1C4392"/>
            </a:solid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Rounded Corners 3">
            <a:extLst>
              <a:ext uri="{FF2B5EF4-FFF2-40B4-BE49-F238E27FC236}">
                <a16:creationId xmlns:a16="http://schemas.microsoft.com/office/drawing/2014/main" id="{A9F922B8-4F27-42A8-8DB0-1CACD1CAF6CB}"/>
              </a:ext>
            </a:extLst>
          </p:cNvPr>
          <p:cNvSpPr/>
          <p:nvPr userDrawn="1"/>
        </p:nvSpPr>
        <p:spPr>
          <a:xfrm>
            <a:off x="4480845" y="2350093"/>
            <a:ext cx="3230311" cy="3640509"/>
          </a:xfrm>
          <a:prstGeom prst="roundRect">
            <a:avLst>
              <a:gd name="adj" fmla="val 4498"/>
            </a:avLst>
          </a:prstGeom>
          <a:solidFill>
            <a:schemeClr val="bg1"/>
          </a:solidFill>
          <a:ln w="28575">
            <a:solidFill>
              <a:srgbClr val="1C4392"/>
            </a:solid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Rounded Corners 4">
            <a:extLst>
              <a:ext uri="{FF2B5EF4-FFF2-40B4-BE49-F238E27FC236}">
                <a16:creationId xmlns:a16="http://schemas.microsoft.com/office/drawing/2014/main" id="{2AF42AC5-DD51-4822-82BF-CFA8414E76EB}"/>
              </a:ext>
            </a:extLst>
          </p:cNvPr>
          <p:cNvSpPr/>
          <p:nvPr userDrawn="1"/>
        </p:nvSpPr>
        <p:spPr>
          <a:xfrm>
            <a:off x="8123491" y="2350094"/>
            <a:ext cx="3230311" cy="3640509"/>
          </a:xfrm>
          <a:prstGeom prst="roundRect">
            <a:avLst>
              <a:gd name="adj" fmla="val 4498"/>
            </a:avLst>
          </a:prstGeom>
          <a:solidFill>
            <a:schemeClr val="bg1"/>
          </a:solidFill>
          <a:ln w="28575">
            <a:solidFill>
              <a:srgbClr val="1C4392"/>
            </a:solidFill>
            <a:prstDash val="dash"/>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 Placeholder 8">
            <a:extLst>
              <a:ext uri="{FF2B5EF4-FFF2-40B4-BE49-F238E27FC236}">
                <a16:creationId xmlns:a16="http://schemas.microsoft.com/office/drawing/2014/main" id="{CE3DA5BB-B2BF-4B5C-9CA1-437757A21805}"/>
              </a:ext>
            </a:extLst>
          </p:cNvPr>
          <p:cNvSpPr>
            <a:spLocks noGrp="1"/>
          </p:cNvSpPr>
          <p:nvPr>
            <p:ph type="body" sz="quarter" idx="10" hasCustomPrompt="1"/>
          </p:nvPr>
        </p:nvSpPr>
        <p:spPr>
          <a:xfrm>
            <a:off x="8785077" y="365124"/>
            <a:ext cx="2939754" cy="643280"/>
          </a:xfrm>
          <a:prstGeom prst="rect">
            <a:avLst/>
          </a:prstGeom>
        </p:spPr>
        <p:txBody>
          <a:bodyPr/>
          <a:lstStyle>
            <a:lvl1pPr marL="0" indent="0">
              <a:buNone/>
              <a:defRPr sz="1400"/>
            </a:lvl1pPr>
            <a:lvl2pPr marL="609585" indent="0">
              <a:buNone/>
              <a:defRPr sz="2400"/>
            </a:lvl2pPr>
            <a:lvl3pPr marL="1219170" indent="0">
              <a:buNone/>
              <a:defRPr sz="2000"/>
            </a:lvl3pPr>
            <a:lvl4pPr marL="1828755" indent="0">
              <a:buNone/>
              <a:defRPr sz="1800"/>
            </a:lvl4pPr>
            <a:lvl5pPr marL="2438339" indent="0">
              <a:buNone/>
              <a:defRPr sz="1800"/>
            </a:lvl5pPr>
          </a:lstStyle>
          <a:p>
            <a:r>
              <a:rPr lang="en-GB" dirty="0"/>
              <a:t>Using the “T” Text tool from the whiteboard, click on the diagram and enter your contribution.</a:t>
            </a:r>
          </a:p>
        </p:txBody>
      </p:sp>
      <p:sp>
        <p:nvSpPr>
          <p:cNvPr id="8" name="Text Placeholder 7">
            <a:extLst>
              <a:ext uri="{FF2B5EF4-FFF2-40B4-BE49-F238E27FC236}">
                <a16:creationId xmlns:a16="http://schemas.microsoft.com/office/drawing/2014/main" id="{9D4639FF-67ED-4F6A-98C6-1E8A4612FE47}"/>
              </a:ext>
            </a:extLst>
          </p:cNvPr>
          <p:cNvSpPr>
            <a:spLocks noGrp="1"/>
          </p:cNvSpPr>
          <p:nvPr>
            <p:ph type="body" sz="quarter" idx="11"/>
          </p:nvPr>
        </p:nvSpPr>
        <p:spPr>
          <a:xfrm>
            <a:off x="838199" y="1862434"/>
            <a:ext cx="3230563" cy="315912"/>
          </a:xfrm>
          <a:prstGeom prst="rect">
            <a:avLst/>
          </a:prstGeom>
          <a:noFill/>
          <a:ln>
            <a:noFill/>
          </a:ln>
          <a:effectLst/>
        </p:spPr>
        <p:txBody>
          <a:bodyPr/>
          <a:lstStyle>
            <a:lvl1pPr marL="0" indent="0" algn="ctr">
              <a:buNone/>
              <a:defRPr lang="en-GB" sz="1800" b="1" dirty="0">
                <a:solidFill>
                  <a:schemeClr val="tx2"/>
                </a:solidFill>
                <a:latin typeface="Cambria" panose="02040503050406030204" pitchFamily="18" charset="0"/>
                <a:ea typeface="Cambria" panose="02040503050406030204" pitchFamily="18" charset="0"/>
              </a:defRPr>
            </a:lvl1pPr>
          </a:lstStyle>
          <a:p>
            <a:pPr marL="304792" lvl="0" indent="-304792"/>
            <a:endParaRPr lang="en-GB" dirty="0"/>
          </a:p>
        </p:txBody>
      </p:sp>
      <p:sp>
        <p:nvSpPr>
          <p:cNvPr id="10" name="Text Placeholder 9">
            <a:extLst>
              <a:ext uri="{FF2B5EF4-FFF2-40B4-BE49-F238E27FC236}">
                <a16:creationId xmlns:a16="http://schemas.microsoft.com/office/drawing/2014/main" id="{4C116105-551E-411D-B8AB-F18BEBE575DC}"/>
              </a:ext>
            </a:extLst>
          </p:cNvPr>
          <p:cNvSpPr>
            <a:spLocks noGrp="1"/>
          </p:cNvSpPr>
          <p:nvPr>
            <p:ph type="body" sz="quarter" idx="12"/>
          </p:nvPr>
        </p:nvSpPr>
        <p:spPr>
          <a:xfrm>
            <a:off x="4481512" y="1862434"/>
            <a:ext cx="3228975" cy="315912"/>
          </a:xfrm>
          <a:prstGeom prst="rect">
            <a:avLst/>
          </a:prstGeom>
          <a:noFill/>
          <a:ln>
            <a:noFill/>
          </a:ln>
          <a:effectLst/>
        </p:spPr>
        <p:txBody>
          <a:bodyPr/>
          <a:lstStyle>
            <a:lvl1pPr marL="0" indent="0" algn="ctr">
              <a:buNone/>
              <a:defRPr lang="en-GB" sz="1800" b="1" dirty="0">
                <a:solidFill>
                  <a:schemeClr val="tx2"/>
                </a:solidFill>
                <a:latin typeface="Cambria" panose="02040503050406030204" pitchFamily="18" charset="0"/>
                <a:ea typeface="Cambria" panose="02040503050406030204" pitchFamily="18" charset="0"/>
              </a:defRPr>
            </a:lvl1pPr>
          </a:lstStyle>
          <a:p>
            <a:pPr marL="304792" lvl="0" indent="-304792" algn="ctr"/>
            <a:endParaRPr lang="en-GB" dirty="0"/>
          </a:p>
        </p:txBody>
      </p:sp>
      <p:sp>
        <p:nvSpPr>
          <p:cNvPr id="12" name="Text Placeholder 11">
            <a:extLst>
              <a:ext uri="{FF2B5EF4-FFF2-40B4-BE49-F238E27FC236}">
                <a16:creationId xmlns:a16="http://schemas.microsoft.com/office/drawing/2014/main" id="{00CDDD77-30BD-4BC8-A0C3-ACEC264D0482}"/>
              </a:ext>
            </a:extLst>
          </p:cNvPr>
          <p:cNvSpPr>
            <a:spLocks noGrp="1"/>
          </p:cNvSpPr>
          <p:nvPr>
            <p:ph type="body" sz="quarter" idx="13"/>
          </p:nvPr>
        </p:nvSpPr>
        <p:spPr>
          <a:xfrm>
            <a:off x="8123238" y="1862434"/>
            <a:ext cx="3228975" cy="315912"/>
          </a:xfrm>
          <a:prstGeom prst="rect">
            <a:avLst/>
          </a:prstGeom>
          <a:noFill/>
          <a:ln>
            <a:noFill/>
          </a:ln>
          <a:effectLst/>
        </p:spPr>
        <p:txBody>
          <a:bodyPr/>
          <a:lstStyle>
            <a:lvl1pPr marL="0" indent="0" algn="ctr">
              <a:buNone/>
              <a:defRPr lang="en-GB" sz="1800" b="1" dirty="0">
                <a:solidFill>
                  <a:schemeClr val="tx2"/>
                </a:solidFill>
                <a:latin typeface="Cambria" panose="02040503050406030204" pitchFamily="18" charset="0"/>
                <a:ea typeface="Cambria" panose="02040503050406030204" pitchFamily="18" charset="0"/>
              </a:defRPr>
            </a:lvl1pPr>
          </a:lstStyle>
          <a:p>
            <a:pPr marL="304792" lvl="0" indent="-304792" algn="ctr"/>
            <a:endParaRPr lang="en-GB" dirty="0"/>
          </a:p>
        </p:txBody>
      </p:sp>
    </p:spTree>
    <p:extLst>
      <p:ext uri="{BB962C8B-B14F-4D97-AF65-F5344CB8AC3E}">
        <p14:creationId xmlns:p14="http://schemas.microsoft.com/office/powerpoint/2010/main" val="2533620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4D5E4-66B9-4361-BC7C-CAA2DFDBECC1}"/>
              </a:ext>
            </a:extLst>
          </p:cNvPr>
          <p:cNvSpPr>
            <a:spLocks noGrp="1"/>
          </p:cNvSpPr>
          <p:nvPr>
            <p:ph type="title"/>
          </p:nvPr>
        </p:nvSpPr>
        <p:spPr>
          <a:xfrm>
            <a:off x="838200" y="365125"/>
            <a:ext cx="10515600" cy="703099"/>
          </a:xfrm>
          <a:prstGeom prst="rect">
            <a:avLst/>
          </a:prstGeom>
        </p:spPr>
        <p:txBody>
          <a:bodyPr/>
          <a:lstStyle>
            <a:lvl1pPr>
              <a:defRPr/>
            </a:lvl1pPr>
          </a:lstStyle>
          <a:p>
            <a:endParaRPr lang="en-GB" dirty="0"/>
          </a:p>
        </p:txBody>
      </p:sp>
      <p:pic>
        <p:nvPicPr>
          <p:cNvPr id="3" name="Picture 2">
            <a:extLst>
              <a:ext uri="{FF2B5EF4-FFF2-40B4-BE49-F238E27FC236}">
                <a16:creationId xmlns:a16="http://schemas.microsoft.com/office/drawing/2014/main" id="{BEA713B7-C2EB-43C5-80B3-0003948AB61F}"/>
              </a:ext>
            </a:extLst>
          </p:cNvPr>
          <p:cNvPicPr>
            <a:picLocks noChangeAspect="1"/>
          </p:cNvPicPr>
          <p:nvPr userDrawn="1"/>
        </p:nvPicPr>
        <p:blipFill rotWithShape="1">
          <a:blip r:embed="rId2">
            <a:extLst>
              <a:ext uri="{837473B0-CC2E-450A-ABE3-18F120FF3D39}">
                <a1611:picAttrSrcUrl xmlns:a1611="http://schemas.microsoft.com/office/drawing/2016/11/main" r:id="rId3"/>
              </a:ext>
            </a:extLst>
          </a:blip>
          <a:srcRect b="8499"/>
          <a:stretch/>
        </p:blipFill>
        <p:spPr>
          <a:xfrm>
            <a:off x="838200" y="1176876"/>
            <a:ext cx="6955564" cy="4910163"/>
          </a:xfrm>
          <a:prstGeom prst="rect">
            <a:avLst/>
          </a:prstGeom>
          <a:effectLst>
            <a:outerShdw blurRad="50800" dist="38100" dir="2700000" algn="tl" rotWithShape="0">
              <a:prstClr val="black">
                <a:alpha val="40000"/>
              </a:prstClr>
            </a:outerShdw>
          </a:effectLst>
        </p:spPr>
      </p:pic>
      <p:sp>
        <p:nvSpPr>
          <p:cNvPr id="4" name="TextBox 3">
            <a:extLst>
              <a:ext uri="{FF2B5EF4-FFF2-40B4-BE49-F238E27FC236}">
                <a16:creationId xmlns:a16="http://schemas.microsoft.com/office/drawing/2014/main" id="{408BD244-0F8E-49CB-A660-1BF56095178D}"/>
              </a:ext>
            </a:extLst>
          </p:cNvPr>
          <p:cNvSpPr txBox="1"/>
          <p:nvPr userDrawn="1"/>
        </p:nvSpPr>
        <p:spPr>
          <a:xfrm>
            <a:off x="1692069" y="6195691"/>
            <a:ext cx="6101695" cy="230832"/>
          </a:xfrm>
          <a:prstGeom prst="rect">
            <a:avLst/>
          </a:prstGeom>
          <a:noFill/>
        </p:spPr>
        <p:txBody>
          <a:bodyPr wrap="square" rtlCol="0">
            <a:spAutoFit/>
          </a:bodyPr>
          <a:lstStyle/>
          <a:p>
            <a:pPr algn="r"/>
            <a:r>
              <a:rPr lang="en-GB" sz="900" dirty="0">
                <a:hlinkClick r:id="rId3" tooltip="https://mapswire.com/world/physical-maps/"/>
              </a:rPr>
              <a:t>This Photo</a:t>
            </a:r>
            <a:r>
              <a:rPr lang="en-GB" sz="900" dirty="0"/>
              <a:t> by Unknown Author is licensed under </a:t>
            </a:r>
            <a:r>
              <a:rPr lang="en-GB" sz="900" dirty="0">
                <a:hlinkClick r:id="rId4" tooltip="https://creativecommons.org/licenses/by/3.0/"/>
              </a:rPr>
              <a:t>CC BY</a:t>
            </a:r>
            <a:endParaRPr lang="en-GB" sz="900" dirty="0"/>
          </a:p>
        </p:txBody>
      </p:sp>
      <p:sp>
        <p:nvSpPr>
          <p:cNvPr id="7" name="Text Placeholder 6">
            <a:extLst>
              <a:ext uri="{FF2B5EF4-FFF2-40B4-BE49-F238E27FC236}">
                <a16:creationId xmlns:a16="http://schemas.microsoft.com/office/drawing/2014/main" id="{50DCDCF6-AE57-41E5-8A74-B3D0FF4AD430}"/>
              </a:ext>
            </a:extLst>
          </p:cNvPr>
          <p:cNvSpPr>
            <a:spLocks noGrp="1"/>
          </p:cNvSpPr>
          <p:nvPr>
            <p:ph type="body" sz="quarter" idx="10" hasCustomPrompt="1"/>
          </p:nvPr>
        </p:nvSpPr>
        <p:spPr>
          <a:xfrm>
            <a:off x="8247063" y="3022767"/>
            <a:ext cx="3106737" cy="985210"/>
          </a:xfrm>
          <a:prstGeom prst="rect">
            <a:avLst/>
          </a:prstGeom>
        </p:spPr>
        <p:txBody>
          <a:bodyPr/>
          <a:lstStyle>
            <a:lvl1pPr marL="0" marR="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sz="1800"/>
            </a:lvl1pPr>
          </a:lstStyle>
          <a:p>
            <a:pPr marL="0" marR="0" lvl="0" indent="0" algn="l" defTabSz="1219170" rtl="0" eaLnBrk="1" fontAlgn="auto" latinLnBrk="0" hangingPunct="1">
              <a:lnSpc>
                <a:spcPct val="90000"/>
              </a:lnSpc>
              <a:spcBef>
                <a:spcPts val="1333"/>
              </a:spcBef>
              <a:spcAft>
                <a:spcPts val="0"/>
              </a:spcAft>
              <a:buClrTx/>
              <a:buSzTx/>
              <a:buFont typeface="Arial" panose="020B0604020202020204" pitchFamily="34" charset="0"/>
              <a:buNone/>
              <a:tabLst/>
              <a:defRPr/>
            </a:pPr>
            <a:r>
              <a:rPr lang="en-GB" dirty="0"/>
              <a:t>Using the tools from the whiteboard, mark your location on the map.</a:t>
            </a:r>
          </a:p>
        </p:txBody>
      </p:sp>
    </p:spTree>
    <p:extLst>
      <p:ext uri="{BB962C8B-B14F-4D97-AF65-F5344CB8AC3E}">
        <p14:creationId xmlns:p14="http://schemas.microsoft.com/office/powerpoint/2010/main" val="724729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4BC61-2D29-4DC8-A6BE-9B9AE3F6753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49B01AB-6159-4C4F-B5BA-13204872CF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89BDCD3-071E-4C4D-87A7-1572EB590648}"/>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5" name="Footer Placeholder 4">
            <a:extLst>
              <a:ext uri="{FF2B5EF4-FFF2-40B4-BE49-F238E27FC236}">
                <a16:creationId xmlns:a16="http://schemas.microsoft.com/office/drawing/2014/main" id="{02944CC7-2F8E-4828-A926-B2D2EFF650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463AAF-ABDB-4B8D-A113-27EAEA9DD06F}"/>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13372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4B50C-C0BD-487D-BFCA-99C706EB5DA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89FA0C-F320-401A-89FE-CA3AB65E18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316598-D164-409D-854E-1EA365BFBD5B}"/>
              </a:ext>
            </a:extLst>
          </p:cNvPr>
          <p:cNvSpPr>
            <a:spLocks noGrp="1"/>
          </p:cNvSpPr>
          <p:nvPr>
            <p:ph type="dt" sz="half" idx="10"/>
          </p:nvPr>
        </p:nvSpPr>
        <p:spPr/>
        <p:txBody>
          <a:bodyPr/>
          <a:lstStyle/>
          <a:p>
            <a:fld id="{23614FA8-D556-46CE-96E3-3326C7EC6E8C}" type="datetimeFigureOut">
              <a:rPr lang="en-GB" smtClean="0"/>
              <a:t>30/08/2021</a:t>
            </a:fld>
            <a:endParaRPr lang="en-GB"/>
          </a:p>
        </p:txBody>
      </p:sp>
      <p:sp>
        <p:nvSpPr>
          <p:cNvPr id="5" name="Footer Placeholder 4">
            <a:extLst>
              <a:ext uri="{FF2B5EF4-FFF2-40B4-BE49-F238E27FC236}">
                <a16:creationId xmlns:a16="http://schemas.microsoft.com/office/drawing/2014/main" id="{605D2CDC-220B-451F-BCF5-C1582CEB34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51502A-D6B4-44B0-A823-6F9F10FB7695}"/>
              </a:ext>
            </a:extLst>
          </p:cNvPr>
          <p:cNvSpPr>
            <a:spLocks noGrp="1"/>
          </p:cNvSpPr>
          <p:nvPr>
            <p:ph type="sldNum" sz="quarter" idx="12"/>
          </p:nvPr>
        </p:nvSpPr>
        <p:spPr/>
        <p:txBody>
          <a:bodyPr/>
          <a:lstStyle/>
          <a:p>
            <a:fld id="{B0CA51B1-CE80-4254-8A9E-B499F799E959}" type="slidenum">
              <a:rPr lang="en-GB" smtClean="0"/>
              <a:t>‹#›</a:t>
            </a:fld>
            <a:endParaRPr lang="en-GB"/>
          </a:p>
        </p:txBody>
      </p:sp>
    </p:spTree>
    <p:extLst>
      <p:ext uri="{BB962C8B-B14F-4D97-AF65-F5344CB8AC3E}">
        <p14:creationId xmlns:p14="http://schemas.microsoft.com/office/powerpoint/2010/main" val="24345432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ext Placeholder 28">
            <a:extLst>
              <a:ext uri="{FF2B5EF4-FFF2-40B4-BE49-F238E27FC236}">
                <a16:creationId xmlns:a16="http://schemas.microsoft.com/office/drawing/2014/main" id="{F2374E10-3B65-D747-A86E-A3279DA976C7}"/>
              </a:ext>
            </a:extLst>
          </p:cNvPr>
          <p:cNvSpPr txBox="1">
            <a:spLocks/>
          </p:cNvSpPr>
          <p:nvPr userDrawn="1"/>
        </p:nvSpPr>
        <p:spPr>
          <a:xfrm>
            <a:off x="749301" y="1617017"/>
            <a:ext cx="4163359" cy="401323"/>
          </a:xfrm>
          <a:prstGeom prst="rect">
            <a:avLst/>
          </a:prstGeom>
        </p:spPr>
        <p:txBody>
          <a:bodyPr/>
          <a:lstStyle>
            <a:lvl1pPr marL="0" indent="0" algn="l" defTabSz="685800" rtl="0" eaLnBrk="1" latinLnBrk="0" hangingPunct="1">
              <a:lnSpc>
                <a:spcPct val="90000"/>
              </a:lnSpc>
              <a:spcBef>
                <a:spcPts val="750"/>
              </a:spcBef>
              <a:buFont typeface="Arial" panose="020B0604020202020204" pitchFamily="34" charset="0"/>
              <a:buNone/>
              <a:defRPr sz="1600" b="1" i="0" kern="1200" baseline="0">
                <a:solidFill>
                  <a:schemeClr val="bg1"/>
                </a:solidFill>
                <a:latin typeface="Calibri" panose="020F0502020204030204" pitchFamily="34" charset="0"/>
                <a:ea typeface="+mn-ea"/>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fontAlgn="auto">
              <a:spcAft>
                <a:spcPts val="0"/>
              </a:spcAft>
            </a:pPr>
            <a:r>
              <a:rPr lang="en-GB" sz="1733" baseline="0" dirty="0"/>
              <a:t>ABERDEEN 2040</a:t>
            </a:r>
          </a:p>
        </p:txBody>
      </p:sp>
    </p:spTree>
    <p:extLst>
      <p:ext uri="{BB962C8B-B14F-4D97-AF65-F5344CB8AC3E}">
        <p14:creationId xmlns:p14="http://schemas.microsoft.com/office/powerpoint/2010/main" val="1412131455"/>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1335310"/>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80" r:id="rId3"/>
    <p:sldLayoutId id="2147483677" r:id="rId4"/>
    <p:sldLayoutId id="2147483678" r:id="rId5"/>
    <p:sldLayoutId id="2147483679" r:id="rId6"/>
  </p:sldLayoutIdLst>
  <p:txStyles>
    <p:titleStyle>
      <a:lvl1pPr algn="l" defTabSz="1219170" rtl="0" eaLnBrk="1" latinLnBrk="0" hangingPunct="1">
        <a:lnSpc>
          <a:spcPct val="90000"/>
        </a:lnSpc>
        <a:spcBef>
          <a:spcPct val="0"/>
        </a:spcBef>
        <a:buNone/>
        <a:defRPr sz="4000" b="1" i="0" kern="1200" baseline="0">
          <a:solidFill>
            <a:schemeClr val="tx2"/>
          </a:solidFill>
          <a:latin typeface="Cambria" panose="02040503050406030204" pitchFamily="18" charset="0"/>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200" kern="1200" baseline="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2933" kern="1200" baseline="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9B7034-AE6A-440A-A365-568EBAE54E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790525-C6FC-40F5-8209-F41AE5C39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86FF966-7DF9-4827-A9B0-11ECD439A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614FA8-D556-46CE-96E3-3326C7EC6E8C}" type="datetimeFigureOut">
              <a:rPr lang="en-GB" smtClean="0"/>
              <a:t>30/08/2021</a:t>
            </a:fld>
            <a:endParaRPr lang="en-GB"/>
          </a:p>
        </p:txBody>
      </p:sp>
      <p:sp>
        <p:nvSpPr>
          <p:cNvPr id="5" name="Footer Placeholder 4">
            <a:extLst>
              <a:ext uri="{FF2B5EF4-FFF2-40B4-BE49-F238E27FC236}">
                <a16:creationId xmlns:a16="http://schemas.microsoft.com/office/drawing/2014/main" id="{947968C1-A082-4B24-9137-7D8E6815EA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A9F29BC-D79C-41DE-BD89-6FD8B280CB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CA51B1-CE80-4254-8A9E-B499F799E959}" type="slidenum">
              <a:rPr lang="en-GB" smtClean="0"/>
              <a:t>‹#›</a:t>
            </a:fld>
            <a:endParaRPr lang="en-GB"/>
          </a:p>
        </p:txBody>
      </p:sp>
    </p:spTree>
    <p:extLst>
      <p:ext uri="{BB962C8B-B14F-4D97-AF65-F5344CB8AC3E}">
        <p14:creationId xmlns:p14="http://schemas.microsoft.com/office/powerpoint/2010/main" val="262098218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abdn.ac.uk/students/support/disability-services-3395.php"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www.abdn.ac.uk/students/forms/disability-advisory-service/part1/"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abdn.ac.uk/students/support/disability-services-3395.php#panel225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F8D6-91B2-4FDB-B4E0-D1634AB1A4F9}"/>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Support for Disabled Students</a:t>
            </a:r>
          </a:p>
        </p:txBody>
      </p:sp>
      <p:sp>
        <p:nvSpPr>
          <p:cNvPr id="3" name="Text Placeholder 2">
            <a:extLst>
              <a:ext uri="{FF2B5EF4-FFF2-40B4-BE49-F238E27FC236}">
                <a16:creationId xmlns:a16="http://schemas.microsoft.com/office/drawing/2014/main" id="{E53AE863-AAB6-4097-9220-14B9601310E5}"/>
              </a:ext>
            </a:extLst>
          </p:cNvPr>
          <p:cNvSpPr>
            <a:spLocks noGrp="1"/>
          </p:cNvSpPr>
          <p:nvPr>
            <p:ph type="body" sz="quarter" idx="12"/>
          </p:nvPr>
        </p:nvSpPr>
        <p:spPr>
          <a:xfrm>
            <a:off x="749301" y="3296874"/>
            <a:ext cx="6565900" cy="2357306"/>
          </a:xfrm>
        </p:spPr>
        <p:txBody>
          <a:bodyPr/>
          <a:lstStyle/>
          <a:p>
            <a:r>
              <a:rPr lang="en-GB" sz="2800" dirty="0"/>
              <a:t>Lesley Muirhead</a:t>
            </a:r>
          </a:p>
          <a:p>
            <a:r>
              <a:rPr lang="en-GB" sz="2800" dirty="0"/>
              <a:t>Lead Student Support Adviser (Disability)</a:t>
            </a:r>
          </a:p>
          <a:p>
            <a:endParaRPr lang="en-GB" sz="2800" dirty="0"/>
          </a:p>
          <a:p>
            <a:r>
              <a:rPr lang="en-GB" sz="2800" dirty="0">
                <a:hlinkClick r:id="rId2">
                  <a:extLst>
                    <a:ext uri="{A12FA001-AC4F-418D-AE19-62706E023703}">
                      <ahyp:hlinkClr xmlns:ahyp="http://schemas.microsoft.com/office/drawing/2018/hyperlinkcolor" val="tx"/>
                    </a:ext>
                  </a:extLst>
                </a:hlinkClick>
              </a:rPr>
              <a:t>Disability Services | Students | The University of Aberdeen (abdn.ac.uk)</a:t>
            </a:r>
            <a:endParaRPr lang="en-GB" sz="2800" dirty="0"/>
          </a:p>
        </p:txBody>
      </p:sp>
      <p:sp>
        <p:nvSpPr>
          <p:cNvPr id="4" name="Text Placeholder 3">
            <a:extLst>
              <a:ext uri="{FF2B5EF4-FFF2-40B4-BE49-F238E27FC236}">
                <a16:creationId xmlns:a16="http://schemas.microsoft.com/office/drawing/2014/main" id="{200E05DA-AD25-4A87-81EB-CB305D777F9B}"/>
              </a:ext>
            </a:extLst>
          </p:cNvPr>
          <p:cNvSpPr>
            <a:spLocks noGrp="1"/>
          </p:cNvSpPr>
          <p:nvPr>
            <p:ph type="body" sz="quarter" idx="15"/>
          </p:nvPr>
        </p:nvSpPr>
        <p:spPr/>
        <p:txBody>
          <a:bodyPr/>
          <a:lstStyle/>
          <a:p>
            <a:r>
              <a:rPr lang="en-GB" dirty="0"/>
              <a:t>31</a:t>
            </a:r>
            <a:r>
              <a:rPr lang="en-GB" baseline="30000" dirty="0"/>
              <a:t>st</a:t>
            </a:r>
            <a:r>
              <a:rPr lang="en-GB" dirty="0"/>
              <a:t> August 2021</a:t>
            </a:r>
          </a:p>
        </p:txBody>
      </p:sp>
    </p:spTree>
    <p:extLst>
      <p:ext uri="{BB962C8B-B14F-4D97-AF65-F5344CB8AC3E}">
        <p14:creationId xmlns:p14="http://schemas.microsoft.com/office/powerpoint/2010/main" val="2963901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8E81F-2BE0-4067-B914-2338C8013DF6}"/>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Disabled Students’ Allowance (DSA)</a:t>
            </a:r>
            <a:endParaRPr lang="en-GB" dirty="0"/>
          </a:p>
        </p:txBody>
      </p:sp>
      <p:sp>
        <p:nvSpPr>
          <p:cNvPr id="5" name="Content Placeholder 3">
            <a:extLst>
              <a:ext uri="{FF2B5EF4-FFF2-40B4-BE49-F238E27FC236}">
                <a16:creationId xmlns:a16="http://schemas.microsoft.com/office/drawing/2014/main" id="{D1AB1435-6738-4425-8196-6F7FE67C1F19}"/>
              </a:ext>
            </a:extLst>
          </p:cNvPr>
          <p:cNvSpPr>
            <a:spLocks noGrp="1"/>
          </p:cNvSpPr>
          <p:nvPr>
            <p:ph sz="half" idx="1"/>
          </p:nvPr>
        </p:nvSpPr>
        <p:spPr>
          <a:xfrm>
            <a:off x="838200" y="1057013"/>
            <a:ext cx="9363075" cy="5119950"/>
          </a:xfrm>
        </p:spPr>
        <p:txBody>
          <a:bodyPr/>
          <a:lstStyle/>
          <a:p>
            <a:pPr marL="0" indent="0" algn="l" rtl="0" fontAlgn="base">
              <a:buNone/>
            </a:pPr>
            <a:r>
              <a:rPr lang="en-GB" sz="2800" b="1" i="0" u="none" strike="noStrike" dirty="0">
                <a:solidFill>
                  <a:srgbClr val="000000"/>
                </a:solidFill>
                <a:effectLst/>
                <a:latin typeface="Calibri" panose="020F0502020204030204" pitchFamily="34" charset="0"/>
                <a:cs typeface="Calibri" panose="020F0502020204030204" pitchFamily="34" charset="0"/>
              </a:rPr>
              <a:t>International and EU students:</a:t>
            </a:r>
            <a:r>
              <a:rPr lang="en-GB" sz="28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800" b="0" i="0" u="none" strike="noStrike" dirty="0">
                <a:solidFill>
                  <a:srgbClr val="000000"/>
                </a:solidFill>
                <a:effectLst/>
                <a:latin typeface="Calibri" panose="020F0502020204030204" pitchFamily="34" charset="0"/>
                <a:cs typeface="Calibri" panose="020F0502020204030204" pitchFamily="34" charset="0"/>
              </a:rPr>
              <a:t>We will work with students directly to assess their needs and implement appropriate reasonable adjustments to support students in their studies.</a:t>
            </a:r>
            <a:r>
              <a:rPr lang="en-US" sz="2800" b="0" i="0" dirty="0">
                <a:solidFill>
                  <a:srgbClr val="000000"/>
                </a:solidFill>
                <a:effectLst/>
                <a:latin typeface="Calibri" panose="020F0502020204030204" pitchFamily="34" charset="0"/>
                <a:cs typeface="Calibri" panose="020F0502020204030204" pitchFamily="34" charset="0"/>
              </a:rPr>
              <a:t>​</a:t>
            </a:r>
            <a:r>
              <a:rPr lang="en-GB" sz="2800" b="0" i="0" dirty="0">
                <a:solidFill>
                  <a:srgbClr val="000000"/>
                </a:solidFill>
                <a:effectLst/>
                <a:latin typeface="Calibri" panose="020F0502020204030204" pitchFamily="34" charset="0"/>
                <a:cs typeface="Calibri" panose="020F0502020204030204" pitchFamily="34" charset="0"/>
              </a:rPr>
              <a:t>​</a:t>
            </a:r>
          </a:p>
          <a:p>
            <a:pPr marL="0" indent="0" algn="l" rtl="0" fontAlgn="base">
              <a:buNone/>
            </a:pPr>
            <a:r>
              <a:rPr lang="en-GB" sz="2800" b="1" i="0" u="none" strike="noStrike" dirty="0">
                <a:solidFill>
                  <a:srgbClr val="000000"/>
                </a:solidFill>
                <a:effectLst/>
                <a:latin typeface="Calibri" panose="020F0502020204030204" pitchFamily="34" charset="0"/>
                <a:cs typeface="Calibri" panose="020F0502020204030204" pitchFamily="34" charset="0"/>
              </a:rPr>
              <a:t>Personal care and assistance</a:t>
            </a:r>
            <a:r>
              <a:rPr lang="en-GB" sz="28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800" b="0" i="0" u="none" strike="noStrike" dirty="0">
                <a:solidFill>
                  <a:srgbClr val="000000"/>
                </a:solidFill>
                <a:effectLst/>
                <a:latin typeface="Calibri" panose="020F0502020204030204" pitchFamily="34" charset="0"/>
                <a:cs typeface="Calibri" panose="020F0502020204030204" pitchFamily="34" charset="0"/>
              </a:rPr>
              <a:t>Some of our students require personal care and assistance with daily living, like assistance with cooking, shopping, bathing and dressing. This support is not available through the University; if they require this support, they will need to get in touch with their local Social Services department to discuss their requirements. </a:t>
            </a:r>
            <a:r>
              <a:rPr lang="en-US" sz="2800" b="0" i="0" dirty="0">
                <a:solidFill>
                  <a:srgbClr val="000000"/>
                </a:solidFill>
                <a:effectLst/>
                <a:latin typeface="Calibri" panose="020F0502020204030204" pitchFamily="34" charset="0"/>
                <a:cs typeface="Calibri" panose="020F0502020204030204" pitchFamily="34" charset="0"/>
              </a:rPr>
              <a:t>​</a:t>
            </a:r>
          </a:p>
          <a:p>
            <a:pPr marL="0" indent="0">
              <a:buNone/>
            </a:pPr>
            <a:endParaRPr lang="en-GB" dirty="0"/>
          </a:p>
        </p:txBody>
      </p:sp>
    </p:spTree>
    <p:extLst>
      <p:ext uri="{BB962C8B-B14F-4D97-AF65-F5344CB8AC3E}">
        <p14:creationId xmlns:p14="http://schemas.microsoft.com/office/powerpoint/2010/main" val="4185750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8E81F-2BE0-4067-B914-2338C8013DF6}"/>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Specialist Support Services</a:t>
            </a:r>
            <a:endParaRPr lang="en-GB" dirty="0"/>
          </a:p>
        </p:txBody>
      </p:sp>
      <p:sp>
        <p:nvSpPr>
          <p:cNvPr id="5" name="Content Placeholder 3">
            <a:extLst>
              <a:ext uri="{FF2B5EF4-FFF2-40B4-BE49-F238E27FC236}">
                <a16:creationId xmlns:a16="http://schemas.microsoft.com/office/drawing/2014/main" id="{D1AB1435-6738-4425-8196-6F7FE67C1F19}"/>
              </a:ext>
            </a:extLst>
          </p:cNvPr>
          <p:cNvSpPr>
            <a:spLocks noGrp="1"/>
          </p:cNvSpPr>
          <p:nvPr>
            <p:ph sz="half" idx="1"/>
          </p:nvPr>
        </p:nvSpPr>
        <p:spPr>
          <a:xfrm>
            <a:off x="838200" y="998290"/>
            <a:ext cx="9363075" cy="5178673"/>
          </a:xfrm>
        </p:spPr>
        <p:txBody>
          <a:bodyPr/>
          <a:lstStyle/>
          <a:p>
            <a:pPr marL="0" indent="0" algn="l" rtl="0" fontAlgn="base">
              <a:buNone/>
            </a:pPr>
            <a:r>
              <a:rPr lang="en-GB" sz="2000" b="0" i="0" u="none" strike="noStrike" dirty="0">
                <a:solidFill>
                  <a:srgbClr val="000000"/>
                </a:solidFill>
                <a:effectLst/>
              </a:rPr>
              <a:t>Some disabled students may require specialist services to support them in their studies such as: </a:t>
            </a:r>
            <a:r>
              <a:rPr lang="en-US" sz="2000" b="0" i="0" dirty="0">
                <a:solidFill>
                  <a:srgbClr val="000000"/>
                </a:solidFill>
                <a:effectLst/>
              </a:rPr>
              <a:t>​</a:t>
            </a:r>
            <a:endParaRPr lang="en-GB" sz="2000" b="0" i="0" dirty="0">
              <a:solidFill>
                <a:srgbClr val="000000"/>
              </a:solidFill>
              <a:effectLst/>
            </a:endParaRPr>
          </a:p>
          <a:p>
            <a:pPr algn="l" rtl="0" fontAlgn="base"/>
            <a:r>
              <a:rPr lang="en-GB" sz="2000" b="1" i="0" u="none" strike="noStrike" dirty="0">
                <a:solidFill>
                  <a:srgbClr val="000000"/>
                </a:solidFill>
                <a:effectLst/>
              </a:rPr>
              <a:t>Student Support Assistants (SSA)- </a:t>
            </a:r>
            <a:r>
              <a:rPr lang="en-GB" sz="2000" b="0" i="0" u="none" strike="noStrike" dirty="0">
                <a:solidFill>
                  <a:srgbClr val="000000"/>
                </a:solidFill>
                <a:effectLst/>
              </a:rPr>
              <a:t>SSA’s are employed by the University and provide support such as:</a:t>
            </a:r>
            <a:r>
              <a:rPr lang="en-US" sz="2000" b="0" i="0" dirty="0">
                <a:solidFill>
                  <a:srgbClr val="000000"/>
                </a:solidFill>
                <a:effectLst/>
              </a:rPr>
              <a:t>​</a:t>
            </a:r>
          </a:p>
          <a:p>
            <a:pPr lvl="1" fontAlgn="base"/>
            <a:r>
              <a:rPr lang="en-GB" sz="2000" b="0" i="0" u="none" strike="noStrike" dirty="0">
                <a:solidFill>
                  <a:srgbClr val="000000"/>
                </a:solidFill>
                <a:effectLst/>
              </a:rPr>
              <a:t>Note-taking in lectures</a:t>
            </a:r>
            <a:r>
              <a:rPr lang="en-US" sz="2000" b="0" i="0" dirty="0">
                <a:solidFill>
                  <a:srgbClr val="000000"/>
                </a:solidFill>
                <a:effectLst/>
              </a:rPr>
              <a:t>​</a:t>
            </a:r>
          </a:p>
          <a:p>
            <a:pPr lvl="1" fontAlgn="base"/>
            <a:r>
              <a:rPr lang="en-GB" sz="2000" b="0" i="0" u="none" strike="noStrike" dirty="0">
                <a:solidFill>
                  <a:srgbClr val="000000"/>
                </a:solidFill>
                <a:effectLst/>
              </a:rPr>
              <a:t>Proof-reading written assignments</a:t>
            </a:r>
            <a:r>
              <a:rPr lang="en-US" sz="2000" b="0" i="0" dirty="0">
                <a:solidFill>
                  <a:srgbClr val="000000"/>
                </a:solidFill>
                <a:effectLst/>
              </a:rPr>
              <a:t>​</a:t>
            </a:r>
          </a:p>
          <a:p>
            <a:pPr lvl="1" fontAlgn="base"/>
            <a:r>
              <a:rPr lang="en-GB" sz="2000" b="0" i="0" u="none" strike="noStrike" dirty="0">
                <a:solidFill>
                  <a:srgbClr val="000000"/>
                </a:solidFill>
                <a:effectLst/>
              </a:rPr>
              <a:t>Campus Assistance including sighted guides </a:t>
            </a:r>
            <a:r>
              <a:rPr lang="en-US" sz="2000" b="0" i="0" dirty="0">
                <a:solidFill>
                  <a:srgbClr val="000000"/>
                </a:solidFill>
                <a:effectLst/>
              </a:rPr>
              <a:t>​</a:t>
            </a:r>
          </a:p>
          <a:p>
            <a:pPr lvl="1" fontAlgn="base"/>
            <a:r>
              <a:rPr lang="en-GB" sz="2000" b="0" i="0" u="none" strike="noStrike" dirty="0">
                <a:solidFill>
                  <a:srgbClr val="000000"/>
                </a:solidFill>
                <a:effectLst/>
              </a:rPr>
              <a:t>Assistance in laboratory or practical classes</a:t>
            </a:r>
            <a:r>
              <a:rPr lang="en-US" sz="2000" b="0" i="0" dirty="0">
                <a:solidFill>
                  <a:srgbClr val="000000"/>
                </a:solidFill>
                <a:effectLst/>
              </a:rPr>
              <a:t>​</a:t>
            </a:r>
            <a:r>
              <a:rPr lang="en-GB" sz="2000" b="0" i="0" dirty="0">
                <a:solidFill>
                  <a:srgbClr val="000000"/>
                </a:solidFill>
                <a:effectLst/>
              </a:rPr>
              <a:t>​</a:t>
            </a:r>
          </a:p>
          <a:p>
            <a:pPr algn="l" rtl="0" fontAlgn="base"/>
            <a:r>
              <a:rPr lang="en-GB" sz="2000" b="1" i="0" u="none" strike="noStrike" dirty="0">
                <a:solidFill>
                  <a:srgbClr val="000000"/>
                </a:solidFill>
                <a:effectLst/>
              </a:rPr>
              <a:t>Specialist Study Skills Support </a:t>
            </a:r>
            <a:r>
              <a:rPr lang="en-GB" sz="2000" b="0" i="0" dirty="0">
                <a:solidFill>
                  <a:srgbClr val="000000"/>
                </a:solidFill>
                <a:effectLst/>
              </a:rPr>
              <a:t>​</a:t>
            </a:r>
          </a:p>
          <a:p>
            <a:pPr lvl="1" fontAlgn="base"/>
            <a:r>
              <a:rPr lang="en-GB" sz="2000" b="0" i="0" u="none" strike="noStrike" dirty="0">
                <a:solidFill>
                  <a:srgbClr val="000000"/>
                </a:solidFill>
                <a:effectLst/>
              </a:rPr>
              <a:t>We have Specialist Study Skills Support available from the Academic Skills Advisers (Dyslexia and other Specific Learning Differences) based in the Student Learning Service.</a:t>
            </a:r>
            <a:r>
              <a:rPr lang="en-US" sz="2000" b="0" i="0" dirty="0">
                <a:solidFill>
                  <a:srgbClr val="000000"/>
                </a:solidFill>
                <a:effectLst/>
              </a:rPr>
              <a:t>​</a:t>
            </a:r>
            <a:endParaRPr lang="en-GB" sz="2000" b="0" i="0" dirty="0">
              <a:solidFill>
                <a:srgbClr val="000000"/>
              </a:solidFill>
              <a:effectLst/>
            </a:endParaRPr>
          </a:p>
          <a:p>
            <a:pPr algn="l" rtl="0" fontAlgn="base"/>
            <a:r>
              <a:rPr lang="en-GB" sz="2000" b="1" i="0" u="none" strike="noStrike" dirty="0">
                <a:solidFill>
                  <a:srgbClr val="000000"/>
                </a:solidFill>
                <a:effectLst/>
              </a:rPr>
              <a:t>Specialist Mentor Support</a:t>
            </a:r>
            <a:r>
              <a:rPr lang="en-US" sz="2000" b="0" i="0" dirty="0">
                <a:solidFill>
                  <a:srgbClr val="000000"/>
                </a:solidFill>
                <a:effectLst/>
              </a:rPr>
              <a:t>​</a:t>
            </a:r>
          </a:p>
          <a:p>
            <a:pPr lvl="1" fontAlgn="base"/>
            <a:r>
              <a:rPr lang="en-GB" sz="2000" b="0" i="0" u="none" strike="noStrike" dirty="0">
                <a:solidFill>
                  <a:srgbClr val="000000"/>
                </a:solidFill>
                <a:effectLst/>
              </a:rPr>
              <a:t>We offer in-house Specialist Mentor support for students with Mental Health Conditions and/or Autism Spectrum Conditions.</a:t>
            </a:r>
            <a:endParaRPr lang="en-US" sz="2000" b="0" i="0" dirty="0">
              <a:solidFill>
                <a:srgbClr val="000000"/>
              </a:solidFill>
              <a:effectLst/>
            </a:endParaRPr>
          </a:p>
          <a:p>
            <a:pPr marL="0" indent="0">
              <a:buNone/>
            </a:pPr>
            <a:endParaRPr lang="en-GB" dirty="0"/>
          </a:p>
        </p:txBody>
      </p:sp>
    </p:spTree>
    <p:extLst>
      <p:ext uri="{BB962C8B-B14F-4D97-AF65-F5344CB8AC3E}">
        <p14:creationId xmlns:p14="http://schemas.microsoft.com/office/powerpoint/2010/main" val="2205527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5D8B-12DF-4061-B0E3-DA3C96CFE0A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Student Support Advisers (Disability)</a:t>
            </a:r>
          </a:p>
        </p:txBody>
      </p:sp>
      <p:sp>
        <p:nvSpPr>
          <p:cNvPr id="3" name="Content Placeholder 2">
            <a:extLst>
              <a:ext uri="{FF2B5EF4-FFF2-40B4-BE49-F238E27FC236}">
                <a16:creationId xmlns:a16="http://schemas.microsoft.com/office/drawing/2014/main" id="{E423CD8B-EC4A-483C-9122-647E4046DEB4}"/>
              </a:ext>
            </a:extLst>
          </p:cNvPr>
          <p:cNvSpPr>
            <a:spLocks noGrp="1"/>
          </p:cNvSpPr>
          <p:nvPr>
            <p:ph sz="half" idx="1"/>
          </p:nvPr>
        </p:nvSpPr>
        <p:spPr>
          <a:xfrm>
            <a:off x="838199" y="1392572"/>
            <a:ext cx="8716861" cy="4784391"/>
          </a:xfrm>
        </p:spPr>
        <p:txBody>
          <a:bodyPr/>
          <a:lstStyle/>
          <a:p>
            <a:pPr marL="0" indent="0">
              <a:buNone/>
            </a:pPr>
            <a:r>
              <a:rPr lang="en-GB" sz="2800" b="0" i="0" u="none" strike="noStrike" dirty="0">
                <a:solidFill>
                  <a:srgbClr val="000000"/>
                </a:solidFill>
                <a:effectLst/>
                <a:latin typeface="Calibri" panose="020F0502020204030204" pitchFamily="34" charset="0"/>
                <a:cs typeface="Calibri" panose="020F0502020204030204" pitchFamily="34" charset="0"/>
              </a:rPr>
              <a:t>In conjunction with staff across the University, the Disability Team coordinates study-related support for disabled students. </a:t>
            </a:r>
            <a:r>
              <a:rPr lang="en-GB" sz="2800" b="0" i="0" dirty="0">
                <a:solidFill>
                  <a:srgbClr val="000000"/>
                </a:solidFill>
                <a:effectLst/>
                <a:latin typeface="Calibri" panose="020F0502020204030204" pitchFamily="34" charset="0"/>
                <a:cs typeface="Calibri" panose="020F0502020204030204" pitchFamily="34" charset="0"/>
              </a:rPr>
              <a:t>​</a:t>
            </a:r>
            <a:br>
              <a:rPr lang="en-GB" sz="2800" b="0" i="0" dirty="0">
                <a:solidFill>
                  <a:srgbClr val="000000"/>
                </a:solidFill>
                <a:effectLst/>
                <a:latin typeface="Calibri" panose="020F0502020204030204" pitchFamily="34" charset="0"/>
                <a:cs typeface="Calibri" panose="020F0502020204030204" pitchFamily="34" charset="0"/>
              </a:rPr>
            </a:br>
            <a:r>
              <a:rPr lang="en-GB" sz="2800" b="0" i="0" dirty="0">
                <a:solidFill>
                  <a:srgbClr val="000000"/>
                </a:solidFill>
                <a:effectLst/>
                <a:latin typeface="Calibri" panose="020F0502020204030204" pitchFamily="34" charset="0"/>
                <a:cs typeface="Calibri" panose="020F0502020204030204" pitchFamily="34" charset="0"/>
              </a:rPr>
              <a:t>​</a:t>
            </a:r>
            <a:br>
              <a:rPr lang="en-GB" sz="2800" b="0" i="0" dirty="0">
                <a:solidFill>
                  <a:srgbClr val="000000"/>
                </a:solidFill>
                <a:effectLst/>
                <a:latin typeface="Calibri" panose="020F0502020204030204" pitchFamily="34" charset="0"/>
                <a:cs typeface="Calibri" panose="020F0502020204030204" pitchFamily="34" charset="0"/>
              </a:rPr>
            </a:br>
            <a:r>
              <a:rPr lang="en-GB" sz="2800" b="0" i="0" u="none" strike="noStrike" dirty="0">
                <a:solidFill>
                  <a:srgbClr val="000000"/>
                </a:solidFill>
                <a:effectLst/>
                <a:latin typeface="Calibri" panose="020F0502020204030204" pitchFamily="34" charset="0"/>
                <a:cs typeface="Calibri" panose="020F0502020204030204" pitchFamily="34" charset="0"/>
              </a:rPr>
              <a:t>We support students who have sensory and physical impairments, mental health conditions, long-term health conditions, Attention Deficit Hyperactivity Disorder (ADHD)/Attention Deficit Disorder (ADD), Dyslexia and other Specific Learning Differences, </a:t>
            </a:r>
            <a:r>
              <a:rPr lang="en-GB" sz="2800" b="0" i="0" dirty="0">
                <a:effectLst/>
                <a:latin typeface="Calibri" panose="020F0502020204030204" pitchFamily="34" charset="0"/>
                <a:cs typeface="Calibri" panose="020F0502020204030204" pitchFamily="34" charset="0"/>
              </a:rPr>
              <a:t>students who have a </a:t>
            </a:r>
            <a:r>
              <a:rPr lang="en-GB" sz="2800" dirty="0">
                <a:latin typeface="Calibri" panose="020F0502020204030204" pitchFamily="34" charset="0"/>
                <a:cs typeface="Calibri" panose="020F0502020204030204" pitchFamily="34" charset="0"/>
              </a:rPr>
              <a:t>speech-related condition (such as a stammer)</a:t>
            </a:r>
            <a:r>
              <a:rPr lang="en-GB" sz="2800" b="0" i="0" dirty="0">
                <a:effectLst/>
                <a:latin typeface="Calibri" panose="020F0502020204030204" pitchFamily="34" charset="0"/>
                <a:cs typeface="Calibri" panose="020F0502020204030204" pitchFamily="34" charset="0"/>
              </a:rPr>
              <a:t> and</a:t>
            </a:r>
            <a:r>
              <a:rPr lang="en-GB" sz="2800" b="0" i="0" u="none" strike="noStrike" dirty="0">
                <a:solidFill>
                  <a:srgbClr val="000000"/>
                </a:solidFill>
                <a:effectLst/>
                <a:latin typeface="Calibri" panose="020F0502020204030204" pitchFamily="34" charset="0"/>
                <a:cs typeface="Calibri" panose="020F0502020204030204" pitchFamily="34" charset="0"/>
              </a:rPr>
              <a:t> students who have an Autism </a:t>
            </a:r>
            <a:r>
              <a:rPr lang="en-GB" sz="2800" b="0" i="0" u="none" strike="noStrike">
                <a:solidFill>
                  <a:srgbClr val="000000"/>
                </a:solidFill>
                <a:effectLst/>
                <a:latin typeface="Calibri" panose="020F0502020204030204" pitchFamily="34" charset="0"/>
                <a:cs typeface="Calibri" panose="020F0502020204030204" pitchFamily="34" charset="0"/>
              </a:rPr>
              <a:t>Spectrum Disorder/Condition </a:t>
            </a:r>
            <a:r>
              <a:rPr lang="en-GB" sz="2800" b="0" i="0" u="none" strike="noStrike" dirty="0">
                <a:solidFill>
                  <a:srgbClr val="000000"/>
                </a:solidFill>
                <a:effectLst/>
                <a:latin typeface="Calibri" panose="020F0502020204030204" pitchFamily="34" charset="0"/>
                <a:cs typeface="Calibri" panose="020F0502020204030204" pitchFamily="34" charset="0"/>
              </a:rPr>
              <a:t>(ASD/ASC).</a:t>
            </a:r>
            <a:r>
              <a:rPr lang="en-GB" sz="2800" b="0" i="0" dirty="0">
                <a:solidFill>
                  <a:srgbClr val="000000"/>
                </a:solidFill>
                <a:effectLst/>
                <a:latin typeface="Calibri" panose="020F0502020204030204" pitchFamily="34" charset="0"/>
                <a:cs typeface="Calibri" panose="020F0502020204030204" pitchFamily="34" charset="0"/>
              </a:rPr>
              <a:t>​</a:t>
            </a:r>
            <a:endParaRPr lang="en-GB"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40623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98FFFFC-736A-4376-9AB7-D5DE255C8D27}"/>
              </a:ext>
            </a:extLst>
          </p:cNvPr>
          <p:cNvSpPr>
            <a:spLocks noGrp="1"/>
          </p:cNvSpPr>
          <p:nvPr>
            <p:ph type="title"/>
          </p:nvPr>
        </p:nvSpPr>
        <p:spPr/>
        <p:txBody>
          <a:bodyPr/>
          <a:lstStyle/>
          <a:p>
            <a:r>
              <a:rPr lang="en-GB" dirty="0">
                <a:latin typeface="+mn-lt"/>
              </a:rPr>
              <a:t>What we do </a:t>
            </a:r>
          </a:p>
        </p:txBody>
      </p:sp>
      <p:sp>
        <p:nvSpPr>
          <p:cNvPr id="6" name="Content Placeholder 5">
            <a:extLst>
              <a:ext uri="{FF2B5EF4-FFF2-40B4-BE49-F238E27FC236}">
                <a16:creationId xmlns:a16="http://schemas.microsoft.com/office/drawing/2014/main" id="{18275F84-A948-422D-9999-CE3DF731DE64}"/>
              </a:ext>
            </a:extLst>
          </p:cNvPr>
          <p:cNvSpPr>
            <a:spLocks noGrp="1"/>
          </p:cNvSpPr>
          <p:nvPr>
            <p:ph sz="half" idx="1"/>
          </p:nvPr>
        </p:nvSpPr>
        <p:spPr>
          <a:xfrm>
            <a:off x="838198" y="1459684"/>
            <a:ext cx="8607805" cy="4685734"/>
          </a:xfrm>
        </p:spPr>
        <p:txBody>
          <a:bodyPr/>
          <a:lstStyle/>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Provide tailored, confidential advice, guidance and information</a:t>
            </a:r>
            <a:endParaRPr lang="en-US" b="0" i="0" dirty="0">
              <a:solidFill>
                <a:srgbClr val="000000"/>
              </a:solidFill>
              <a:effectLst/>
            </a:endParaRP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Assist with identifying individual student’s support needs and the reasonable adjustments they require</a:t>
            </a:r>
            <a:r>
              <a:rPr lang="en-US" b="0" i="0" dirty="0">
                <a:solidFill>
                  <a:srgbClr val="000000"/>
                </a:solidFill>
                <a:effectLst/>
              </a:rPr>
              <a:t>​</a:t>
            </a: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Advise on students’ eligibility and application for Disabled Students’ Allowance (DSA)</a:t>
            </a:r>
            <a:r>
              <a:rPr lang="en-US" b="0" i="0" dirty="0">
                <a:solidFill>
                  <a:srgbClr val="000000"/>
                </a:solidFill>
                <a:effectLst/>
              </a:rPr>
              <a:t>​</a:t>
            </a: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Provide access to Needs Assessments for DSA to determine students’ study support and technology requirements</a:t>
            </a:r>
            <a:r>
              <a:rPr lang="en-US" b="0" i="0" dirty="0">
                <a:solidFill>
                  <a:srgbClr val="000000"/>
                </a:solidFill>
                <a:effectLst/>
              </a:rPr>
              <a:t>​</a:t>
            </a: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Liaise with Schools and other Academic Departments to advise and implement reasonable adjustments for students</a:t>
            </a:r>
            <a:r>
              <a:rPr lang="en-US" b="0" i="0" dirty="0">
                <a:solidFill>
                  <a:srgbClr val="000000"/>
                </a:solidFill>
                <a:effectLst/>
              </a:rPr>
              <a:t>​</a:t>
            </a: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Link students with support workers to assist them in their studies e.g. Note-takers and Proof-readers</a:t>
            </a:r>
            <a:r>
              <a:rPr lang="en-US" b="0" i="0" dirty="0">
                <a:solidFill>
                  <a:srgbClr val="000000"/>
                </a:solidFill>
                <a:effectLst/>
              </a:rPr>
              <a:t>​</a:t>
            </a: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Facilitate study skills sessions to support students in their studies</a:t>
            </a:r>
            <a:r>
              <a:rPr lang="en-US" b="0" i="0" dirty="0">
                <a:solidFill>
                  <a:srgbClr val="000000"/>
                </a:solidFill>
                <a:effectLst/>
              </a:rPr>
              <a:t>​</a:t>
            </a:r>
          </a:p>
          <a:p>
            <a:pPr marL="342900" indent="-342900" algn="l" rtl="0" fontAlgn="base">
              <a:spcBef>
                <a:spcPts val="0"/>
              </a:spcBef>
              <a:buFont typeface="Arial" panose="020B0604020202020204" pitchFamily="34" charset="0"/>
              <a:buChar char="•"/>
            </a:pPr>
            <a:r>
              <a:rPr lang="en-GB" b="0" i="0" u="none" strike="noStrike" dirty="0">
                <a:solidFill>
                  <a:srgbClr val="000000"/>
                </a:solidFill>
                <a:effectLst/>
              </a:rPr>
              <a:t>Refer students to specialist mentoring services, where appropriate</a:t>
            </a:r>
            <a:endParaRPr lang="en-US" b="0" i="0" dirty="0">
              <a:solidFill>
                <a:srgbClr val="000000"/>
              </a:solidFill>
              <a:effectLst/>
            </a:endParaRPr>
          </a:p>
          <a:p>
            <a:endParaRPr lang="en-GB" dirty="0"/>
          </a:p>
        </p:txBody>
      </p:sp>
    </p:spTree>
    <p:extLst>
      <p:ext uri="{BB962C8B-B14F-4D97-AF65-F5344CB8AC3E}">
        <p14:creationId xmlns:p14="http://schemas.microsoft.com/office/powerpoint/2010/main" val="786752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DFF55AC-93E1-4FB9-B4C3-F1C18DB039D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How to Access Support</a:t>
            </a:r>
          </a:p>
        </p:txBody>
      </p:sp>
      <p:sp>
        <p:nvSpPr>
          <p:cNvPr id="7" name="Content Placeholder 6">
            <a:extLst>
              <a:ext uri="{FF2B5EF4-FFF2-40B4-BE49-F238E27FC236}">
                <a16:creationId xmlns:a16="http://schemas.microsoft.com/office/drawing/2014/main" id="{BB36755C-524B-49E9-8909-670351C9CC2B}"/>
              </a:ext>
            </a:extLst>
          </p:cNvPr>
          <p:cNvSpPr>
            <a:spLocks noGrp="1"/>
          </p:cNvSpPr>
          <p:nvPr>
            <p:ph idx="1"/>
          </p:nvPr>
        </p:nvSpPr>
        <p:spPr>
          <a:xfrm>
            <a:off x="838200" y="1342239"/>
            <a:ext cx="10515600" cy="4834724"/>
          </a:xfrm>
        </p:spPr>
        <p:txBody>
          <a:bodyPr/>
          <a:lstStyle/>
          <a:p>
            <a:pPr marL="0" indent="0">
              <a:buNone/>
            </a:pPr>
            <a:r>
              <a:rPr lang="en-GB" sz="2800" b="0" i="0" u="none" strike="noStrike" dirty="0">
                <a:solidFill>
                  <a:srgbClr val="000000"/>
                </a:solidFill>
                <a:effectLst/>
                <a:latin typeface="Calibri" panose="020F0502020204030204" pitchFamily="34" charset="0"/>
              </a:rPr>
              <a:t>If a student indicates that they have a disability on their UCAS/University application form, they will receive an email from the University asking them to tell us more about their support needs and provide us with evidence of their disability. </a:t>
            </a:r>
            <a:r>
              <a:rPr lang="en-GB" sz="2800" b="0" i="0" dirty="0">
                <a:solidFill>
                  <a:srgbClr val="000000"/>
                </a:solidFill>
                <a:effectLst/>
                <a:latin typeface="Calibri" panose="020F0502020204030204" pitchFamily="34" charset="0"/>
              </a:rPr>
              <a:t>​</a:t>
            </a:r>
            <a:br>
              <a:rPr lang="en-GB" sz="2800" b="0" i="0" dirty="0">
                <a:solidFill>
                  <a:srgbClr val="000000"/>
                </a:solidFill>
                <a:effectLst/>
                <a:latin typeface="Calibri" panose="020F0502020204030204" pitchFamily="34" charset="0"/>
              </a:rPr>
            </a:br>
            <a:r>
              <a:rPr lang="en-GB" sz="2800" b="0" i="0" dirty="0">
                <a:solidFill>
                  <a:srgbClr val="000000"/>
                </a:solidFill>
                <a:effectLst/>
                <a:latin typeface="Calibri" panose="020F0502020204030204" pitchFamily="34" charset="0"/>
              </a:rPr>
              <a:t>​</a:t>
            </a:r>
            <a:br>
              <a:rPr lang="en-GB" sz="2800" b="0" i="0" dirty="0">
                <a:solidFill>
                  <a:srgbClr val="000000"/>
                </a:solidFill>
                <a:effectLst/>
                <a:latin typeface="Calibri" panose="020F0502020204030204" pitchFamily="34" charset="0"/>
              </a:rPr>
            </a:br>
            <a:r>
              <a:rPr lang="en-GB" sz="2800" b="0" i="0" u="none" strike="noStrike" dirty="0">
                <a:solidFill>
                  <a:srgbClr val="000000"/>
                </a:solidFill>
                <a:effectLst/>
                <a:latin typeface="Calibri" panose="020F0502020204030204" pitchFamily="34" charset="0"/>
              </a:rPr>
              <a:t>If a student feels that they’d benefit from support in their studies and they haven’t indicated this on their application, they can complete our online contact form at any time in their studies:</a:t>
            </a:r>
            <a:r>
              <a:rPr lang="en-GB" sz="2800" b="0" i="0" dirty="0">
                <a:solidFill>
                  <a:srgbClr val="000000"/>
                </a:solidFill>
                <a:effectLst/>
                <a:latin typeface="Calibri" panose="020F0502020204030204" pitchFamily="34" charset="0"/>
              </a:rPr>
              <a:t>​</a:t>
            </a:r>
            <a:br>
              <a:rPr lang="en-GB" sz="2800" b="0" i="0" dirty="0">
                <a:solidFill>
                  <a:srgbClr val="000000"/>
                </a:solidFill>
                <a:effectLst/>
                <a:latin typeface="Calibri" panose="020F0502020204030204" pitchFamily="34" charset="0"/>
              </a:rPr>
            </a:br>
            <a:r>
              <a:rPr lang="en-GB" sz="2800" b="0" i="0" u="sng" strike="noStrike" dirty="0">
                <a:solidFill>
                  <a:srgbClr val="224597"/>
                </a:solidFill>
                <a:effectLst/>
                <a:latin typeface="Calibri" panose="020F0502020204030204" pitchFamily="34" charset="0"/>
                <a:hlinkClick r:id="rId2"/>
              </a:rPr>
              <a:t>https://www.abdn.ac.uk/students/forms/disability-advisory-service/part1/</a:t>
            </a:r>
            <a:r>
              <a:rPr lang="en-GB" sz="2800" b="0" i="0" u="none" strike="noStrike" dirty="0">
                <a:solidFill>
                  <a:srgbClr val="000000"/>
                </a:solidFill>
                <a:effectLst/>
                <a:latin typeface="Calibri" panose="020F0502020204030204" pitchFamily="34" charset="0"/>
              </a:rPr>
              <a:t> </a:t>
            </a:r>
            <a:r>
              <a:rPr lang="en-GB" sz="2800" b="0"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r>
              <a:rPr lang="en-GB" b="0" i="0" dirty="0">
                <a:solidFill>
                  <a:srgbClr val="000000"/>
                </a:solidFill>
                <a:effectLst/>
                <a:latin typeface="Calibri" panose="020F0502020204030204" pitchFamily="34" charset="0"/>
              </a:rPr>
              <a:t>​</a:t>
            </a:r>
            <a:endParaRPr lang="en-GB" dirty="0"/>
          </a:p>
        </p:txBody>
      </p:sp>
    </p:spTree>
    <p:extLst>
      <p:ext uri="{BB962C8B-B14F-4D97-AF65-F5344CB8AC3E}">
        <p14:creationId xmlns:p14="http://schemas.microsoft.com/office/powerpoint/2010/main" val="2810260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DFF55AC-93E1-4FB9-B4C3-F1C18DB039D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How to Access Support</a:t>
            </a:r>
          </a:p>
        </p:txBody>
      </p:sp>
      <p:sp>
        <p:nvSpPr>
          <p:cNvPr id="7" name="Content Placeholder 6">
            <a:extLst>
              <a:ext uri="{FF2B5EF4-FFF2-40B4-BE49-F238E27FC236}">
                <a16:creationId xmlns:a16="http://schemas.microsoft.com/office/drawing/2014/main" id="{BB36755C-524B-49E9-8909-670351C9CC2B}"/>
              </a:ext>
            </a:extLst>
          </p:cNvPr>
          <p:cNvSpPr>
            <a:spLocks noGrp="1"/>
          </p:cNvSpPr>
          <p:nvPr>
            <p:ph idx="1"/>
          </p:nvPr>
        </p:nvSpPr>
        <p:spPr>
          <a:xfrm>
            <a:off x="838200" y="1191237"/>
            <a:ext cx="10515600" cy="4985726"/>
          </a:xfrm>
        </p:spPr>
        <p:txBody>
          <a:bodyPr/>
          <a:lstStyle/>
          <a:p>
            <a:pPr marL="0" indent="0" algn="l" rtl="0" fontAlgn="base">
              <a:buNone/>
            </a:pPr>
            <a:r>
              <a:rPr lang="en-GB" sz="2800" b="0" i="0" u="none" strike="noStrike" dirty="0">
                <a:solidFill>
                  <a:srgbClr val="000000"/>
                </a:solidFill>
                <a:effectLst/>
              </a:rPr>
              <a:t>We need evidence of the student’s disability to put adjustments and support in place such as a letter from a Doctor, which outlines the nature of their disability and the impact this may have on their experience of studying. The following link provides details of the evidence we require: </a:t>
            </a:r>
          </a:p>
          <a:p>
            <a:pPr marL="0" indent="0" algn="l" rtl="0" fontAlgn="base">
              <a:buNone/>
            </a:pPr>
            <a:r>
              <a:rPr lang="en-GB" sz="2800" b="0" i="0" u="sng" strike="noStrike" dirty="0">
                <a:solidFill>
                  <a:srgbClr val="224597"/>
                </a:solidFill>
                <a:effectLst/>
                <a:hlinkClick r:id="rId2"/>
              </a:rPr>
              <a:t>https://www.abdn.ac.uk/students/support/disability-services-3395.php#panel2252</a:t>
            </a:r>
            <a:r>
              <a:rPr lang="en-GB" sz="2800" b="0" i="0" u="none" strike="noStrike" dirty="0">
                <a:solidFill>
                  <a:srgbClr val="000000"/>
                </a:solidFill>
                <a:effectLst/>
              </a:rPr>
              <a:t> </a:t>
            </a:r>
            <a:r>
              <a:rPr lang="en-US" sz="2800" b="0" i="0" dirty="0">
                <a:solidFill>
                  <a:srgbClr val="000000"/>
                </a:solidFill>
                <a:effectLst/>
              </a:rPr>
              <a:t>​</a:t>
            </a:r>
          </a:p>
          <a:p>
            <a:pPr marL="0" indent="0" algn="l" rtl="0" fontAlgn="base">
              <a:buNone/>
            </a:pPr>
            <a:endParaRPr lang="en-GB" sz="900" b="0" i="0" dirty="0">
              <a:solidFill>
                <a:srgbClr val="000000"/>
              </a:solidFill>
              <a:effectLst/>
            </a:endParaRPr>
          </a:p>
          <a:p>
            <a:pPr marL="0" indent="0" algn="l" rtl="0" fontAlgn="base">
              <a:buNone/>
            </a:pPr>
            <a:r>
              <a:rPr lang="en-GB" sz="2800" b="0" i="0" u="none" strike="noStrike" dirty="0">
                <a:solidFill>
                  <a:srgbClr val="000000"/>
                </a:solidFill>
                <a:effectLst/>
              </a:rPr>
              <a:t>When we receive a student’s evidence, we will email them with information about how to set up support for their studies; we will likely invite them to book an online or telephone appointment with a Student Support Adviser (Disability). </a:t>
            </a:r>
          </a:p>
          <a:p>
            <a:pPr marL="0" indent="0">
              <a:buNone/>
            </a:pPr>
            <a:endParaRPr lang="en-GB" dirty="0"/>
          </a:p>
        </p:txBody>
      </p:sp>
    </p:spTree>
    <p:extLst>
      <p:ext uri="{BB962C8B-B14F-4D97-AF65-F5344CB8AC3E}">
        <p14:creationId xmlns:p14="http://schemas.microsoft.com/office/powerpoint/2010/main" val="4235503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DFF55AC-93E1-4FB9-B4C3-F1C18DB039D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How to Access Support</a:t>
            </a:r>
          </a:p>
        </p:txBody>
      </p:sp>
      <p:sp>
        <p:nvSpPr>
          <p:cNvPr id="7" name="Content Placeholder 6">
            <a:extLst>
              <a:ext uri="{FF2B5EF4-FFF2-40B4-BE49-F238E27FC236}">
                <a16:creationId xmlns:a16="http://schemas.microsoft.com/office/drawing/2014/main" id="{BB36755C-524B-49E9-8909-670351C9CC2B}"/>
              </a:ext>
            </a:extLst>
          </p:cNvPr>
          <p:cNvSpPr>
            <a:spLocks noGrp="1"/>
          </p:cNvSpPr>
          <p:nvPr>
            <p:ph idx="1"/>
          </p:nvPr>
        </p:nvSpPr>
        <p:spPr>
          <a:xfrm>
            <a:off x="838200" y="1342239"/>
            <a:ext cx="10515600" cy="4834724"/>
          </a:xfrm>
        </p:spPr>
        <p:txBody>
          <a:bodyPr/>
          <a:lstStyle/>
          <a:p>
            <a:pPr marL="0" indent="0" algn="l" rtl="0" fontAlgn="base">
              <a:buNone/>
            </a:pPr>
            <a:r>
              <a:rPr lang="en-GB" sz="2800" b="0" i="0" u="none" strike="noStrike" dirty="0">
                <a:solidFill>
                  <a:srgbClr val="000000"/>
                </a:solidFill>
                <a:effectLst/>
              </a:rPr>
              <a:t>During this appointment we will agree the provisions that will be implemented to support the student in their studies and the details which will be communicated to the relevant members of staff (such as teaching, academic support staff and the library staff). </a:t>
            </a:r>
            <a:endParaRPr lang="en-GB" sz="2800" dirty="0">
              <a:solidFill>
                <a:srgbClr val="000000"/>
              </a:solidFill>
            </a:endParaRPr>
          </a:p>
          <a:p>
            <a:pPr marL="0" indent="0" algn="l" rtl="0" fontAlgn="base">
              <a:buNone/>
            </a:pPr>
            <a:endParaRPr lang="en-GB" sz="900" dirty="0">
              <a:solidFill>
                <a:srgbClr val="000000"/>
              </a:solidFill>
            </a:endParaRPr>
          </a:p>
          <a:p>
            <a:pPr marL="0" indent="0" algn="l" rtl="0" fontAlgn="base">
              <a:buNone/>
            </a:pPr>
            <a:r>
              <a:rPr lang="en-GB" sz="2800" b="0" i="0" u="none" strike="noStrike" dirty="0">
                <a:solidFill>
                  <a:srgbClr val="000000"/>
                </a:solidFill>
                <a:effectLst/>
              </a:rPr>
              <a:t>The Disability Team do not routinely share information about the nature of a student’s disability; unless the student wishes for this information to be shared. The reason for this is that this is sensitive, personal information which is not essential to implement the study-related support required by the student. The information that will be shared will contain details of the study-related support required. </a:t>
            </a:r>
            <a:endParaRPr lang="en-US" sz="2800" b="0" i="0" dirty="0">
              <a:solidFill>
                <a:srgbClr val="000000"/>
              </a:solidFill>
              <a:effectLst/>
            </a:endParaRPr>
          </a:p>
          <a:p>
            <a:pPr marL="0" indent="0">
              <a:buNone/>
            </a:pPr>
            <a:endParaRPr lang="en-GB" dirty="0"/>
          </a:p>
        </p:txBody>
      </p:sp>
    </p:spTree>
    <p:extLst>
      <p:ext uri="{BB962C8B-B14F-4D97-AF65-F5344CB8AC3E}">
        <p14:creationId xmlns:p14="http://schemas.microsoft.com/office/powerpoint/2010/main" val="1005898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DFF55AC-93E1-4FB9-B4C3-F1C18DB039D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Examples of Adjustments (Provisions)</a:t>
            </a:r>
          </a:p>
        </p:txBody>
      </p:sp>
      <p:sp>
        <p:nvSpPr>
          <p:cNvPr id="7" name="Content Placeholder 6">
            <a:extLst>
              <a:ext uri="{FF2B5EF4-FFF2-40B4-BE49-F238E27FC236}">
                <a16:creationId xmlns:a16="http://schemas.microsoft.com/office/drawing/2014/main" id="{BB36755C-524B-49E9-8909-670351C9CC2B}"/>
              </a:ext>
            </a:extLst>
          </p:cNvPr>
          <p:cNvSpPr>
            <a:spLocks noGrp="1"/>
          </p:cNvSpPr>
          <p:nvPr>
            <p:ph idx="1"/>
          </p:nvPr>
        </p:nvSpPr>
        <p:spPr>
          <a:xfrm>
            <a:off x="838199" y="1342239"/>
            <a:ext cx="10872831" cy="4834724"/>
          </a:xfrm>
        </p:spPr>
        <p:txBody>
          <a:bodyPr/>
          <a:lstStyle/>
          <a:p>
            <a:pPr marL="0" indent="0" algn="l" rtl="0" fontAlgn="base">
              <a:buNone/>
            </a:pPr>
            <a:r>
              <a:rPr lang="en-GB" sz="2000" b="0" i="0" u="none" strike="noStrike" dirty="0">
                <a:solidFill>
                  <a:srgbClr val="000000"/>
                </a:solidFill>
                <a:effectLst/>
                <a:latin typeface="Calibri" panose="020F0502020204030204" pitchFamily="34" charset="0"/>
                <a:cs typeface="Calibri" panose="020F0502020204030204" pitchFamily="34" charset="0"/>
              </a:rPr>
              <a:t>Some of the individual reasonable adjustments that we can put in place for disabled students includes:</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Copies of lecture materials (such as PowerPoint slides) in advance of classes, where these aren’t routinely available on the University’s virtual learning environment, </a:t>
            </a:r>
            <a:r>
              <a:rPr lang="en-GB" sz="2000" b="0" i="0" u="none" strike="noStrike" dirty="0" err="1">
                <a:solidFill>
                  <a:srgbClr val="000000"/>
                </a:solidFill>
                <a:effectLst/>
                <a:latin typeface="Calibri" panose="020F0502020204030204" pitchFamily="34" charset="0"/>
                <a:cs typeface="Calibri" panose="020F0502020204030204" pitchFamily="34" charset="0"/>
              </a:rPr>
              <a:t>MyAberdeen</a:t>
            </a:r>
            <a:r>
              <a:rPr lang="en-GB"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 Permission to audio record lectures</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Accessible teaching and exam venues</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Allowance for poor attendance during times of ill-health, though this will not support a complete lack of attendance in compulsory classes (like tutorials and </a:t>
            </a:r>
            <a:r>
              <a:rPr lang="en-GB" sz="2000" b="0" i="0" u="none" strike="noStrike" dirty="0" err="1">
                <a:solidFill>
                  <a:srgbClr val="000000"/>
                </a:solidFill>
                <a:effectLst/>
                <a:latin typeface="Calibri" panose="020F0502020204030204" pitchFamily="34" charset="0"/>
                <a:cs typeface="Calibri" panose="020F0502020204030204" pitchFamily="34" charset="0"/>
              </a:rPr>
              <a:t>practicals</a:t>
            </a:r>
            <a:r>
              <a:rPr lang="en-GB" sz="2000" b="0" i="0" u="none" strike="noStrike" dirty="0">
                <a:solidFill>
                  <a:srgbClr val="000000"/>
                </a:solidFill>
                <a:effectLst/>
                <a:latin typeface="Calibri" panose="020F0502020204030204" pitchFamily="34" charset="0"/>
                <a:cs typeface="Calibri" panose="020F0502020204030204" pitchFamily="34" charset="0"/>
              </a:rPr>
              <a:t>)</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Agreed extensions to deadlines </a:t>
            </a:r>
          </a:p>
          <a:p>
            <a:pPr algn="l" rtl="0" fontAlgn="base">
              <a:buFont typeface="Arial" panose="020B0604020202020204" pitchFamily="34" charset="0"/>
              <a:buChar char="•"/>
            </a:pPr>
            <a:r>
              <a:rPr lang="en-GB" sz="2000" dirty="0">
                <a:solidFill>
                  <a:srgbClr val="000000"/>
                </a:solidFill>
                <a:latin typeface="Calibri" panose="020F0502020204030204" pitchFamily="34" charset="0"/>
                <a:cs typeface="Calibri" panose="020F0502020204030204" pitchFamily="34" charset="0"/>
              </a:rPr>
              <a:t>Extra time in exams</a:t>
            </a:r>
            <a:endParaRPr lang="en-US" sz="2000" b="0" i="0" dirty="0">
              <a:solidFill>
                <a:srgbClr val="000000"/>
              </a:solidFill>
              <a:effectLst/>
              <a:latin typeface="Calibri" panose="020F0502020204030204" pitchFamily="34" charset="0"/>
              <a:cs typeface="Calibri" panose="020F0502020204030204" pitchFamily="34" charset="0"/>
            </a:endParaRP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Readers and Scribes in exams</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Exam papers provided in an alternative format, such as digital exam papers</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Use of a computer and assistive technology in exams </a:t>
            </a:r>
            <a:endParaRPr lang="en-US" sz="2000" b="0" i="0" dirty="0">
              <a:solidFill>
                <a:srgbClr val="000000"/>
              </a:solidFill>
              <a:effectLst/>
              <a:latin typeface="Calibri" panose="020F0502020204030204" pitchFamily="34" charset="0"/>
              <a:cs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2017925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DFF55AC-93E1-4FB9-B4C3-F1C18DB039D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Disabled Students’ Allowance (DSA)</a:t>
            </a:r>
          </a:p>
        </p:txBody>
      </p:sp>
      <p:sp>
        <p:nvSpPr>
          <p:cNvPr id="7" name="Content Placeholder 6">
            <a:extLst>
              <a:ext uri="{FF2B5EF4-FFF2-40B4-BE49-F238E27FC236}">
                <a16:creationId xmlns:a16="http://schemas.microsoft.com/office/drawing/2014/main" id="{BB36755C-524B-49E9-8909-670351C9CC2B}"/>
              </a:ext>
            </a:extLst>
          </p:cNvPr>
          <p:cNvSpPr>
            <a:spLocks noGrp="1"/>
          </p:cNvSpPr>
          <p:nvPr>
            <p:ph idx="1"/>
          </p:nvPr>
        </p:nvSpPr>
        <p:spPr>
          <a:xfrm>
            <a:off x="838199" y="1342239"/>
            <a:ext cx="10872831" cy="4834724"/>
          </a:xfrm>
        </p:spPr>
        <p:txBody>
          <a:bodyPr/>
          <a:lstStyle/>
          <a:p>
            <a:pPr marL="0" indent="0">
              <a:buNone/>
            </a:pPr>
            <a:r>
              <a:rPr lang="en-GB" dirty="0">
                <a:solidFill>
                  <a:srgbClr val="000000"/>
                </a:solidFill>
                <a:latin typeface="Calibri" panose="020F0502020204030204" pitchFamily="34" charset="0"/>
              </a:rPr>
              <a:t>S</a:t>
            </a:r>
            <a:r>
              <a:rPr lang="en-GB" b="0" i="0" u="none" strike="noStrike" dirty="0">
                <a:solidFill>
                  <a:srgbClr val="000000"/>
                </a:solidFill>
                <a:effectLst/>
                <a:latin typeface="Calibri" panose="020F0502020204030204" pitchFamily="34" charset="0"/>
              </a:rPr>
              <a:t>ome of our students may be eligible for DSA, which helps cover the disability-related costs that they incur during their studies. </a:t>
            </a:r>
            <a:r>
              <a:rPr lang="en-GB" b="0"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r>
              <a:rPr lang="en-GB" b="0"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r>
              <a:rPr lang="en-GB" b="0" i="0" u="none" strike="noStrike" dirty="0">
                <a:solidFill>
                  <a:srgbClr val="000000"/>
                </a:solidFill>
                <a:effectLst/>
                <a:latin typeface="Calibri" panose="020F0502020204030204" pitchFamily="34" charset="0"/>
              </a:rPr>
              <a:t>DSA is not means tested and is available from UK funding bodies, such as SAAS and SFE, to students who are “ordinarily resident” in the UK. </a:t>
            </a:r>
            <a:r>
              <a:rPr lang="en-GB" b="0"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r>
              <a:rPr lang="en-GB" b="0"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r>
              <a:rPr lang="en-GB" b="0" i="0" u="none" strike="noStrike" dirty="0">
                <a:solidFill>
                  <a:srgbClr val="000000"/>
                </a:solidFill>
                <a:effectLst/>
                <a:latin typeface="Calibri" panose="020F0502020204030204" pitchFamily="34" charset="0"/>
              </a:rPr>
              <a:t>DSA is available to students on full-time undergraduate and some part-time, distance learning and postgraduate programmes. DSA is in addition to the standard student finance package that you may receive. </a:t>
            </a:r>
            <a:r>
              <a:rPr lang="en-GB" b="0" i="0" dirty="0">
                <a:solidFill>
                  <a:srgbClr val="000000"/>
                </a:solidFill>
                <a:effectLst/>
                <a:latin typeface="Calibri" panose="020F0502020204030204" pitchFamily="34" charset="0"/>
              </a:rPr>
              <a:t>​</a:t>
            </a:r>
            <a:br>
              <a:rPr lang="en-GB" b="0" i="0" dirty="0">
                <a:solidFill>
                  <a:srgbClr val="000000"/>
                </a:solidFill>
                <a:effectLst/>
                <a:latin typeface="Calibri" panose="020F0502020204030204" pitchFamily="34" charset="0"/>
              </a:rPr>
            </a:br>
            <a:endParaRPr lang="en-GB" dirty="0"/>
          </a:p>
        </p:txBody>
      </p:sp>
    </p:spTree>
    <p:extLst>
      <p:ext uri="{BB962C8B-B14F-4D97-AF65-F5344CB8AC3E}">
        <p14:creationId xmlns:p14="http://schemas.microsoft.com/office/powerpoint/2010/main" val="14798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8E81F-2BE0-4067-B914-2338C8013DF6}"/>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Disabled Students’ Allowance (DSA)</a:t>
            </a:r>
            <a:endParaRPr lang="en-GB" dirty="0"/>
          </a:p>
        </p:txBody>
      </p:sp>
      <p:sp>
        <p:nvSpPr>
          <p:cNvPr id="5" name="Content Placeholder 3">
            <a:extLst>
              <a:ext uri="{FF2B5EF4-FFF2-40B4-BE49-F238E27FC236}">
                <a16:creationId xmlns:a16="http://schemas.microsoft.com/office/drawing/2014/main" id="{D1AB1435-6738-4425-8196-6F7FE67C1F19}"/>
              </a:ext>
            </a:extLst>
          </p:cNvPr>
          <p:cNvSpPr>
            <a:spLocks noGrp="1"/>
          </p:cNvSpPr>
          <p:nvPr>
            <p:ph sz="half" idx="1"/>
          </p:nvPr>
        </p:nvSpPr>
        <p:spPr>
          <a:xfrm>
            <a:off x="838200" y="1057013"/>
            <a:ext cx="9363075" cy="5119950"/>
          </a:xfrm>
        </p:spPr>
        <p:txBody>
          <a:bodyPr/>
          <a:lstStyle/>
          <a:p>
            <a:pPr marL="0" indent="0" algn="l" rtl="0" fontAlgn="base">
              <a:buNone/>
            </a:pPr>
            <a:r>
              <a:rPr lang="en-GB" sz="2000" b="1" i="0" u="none" strike="noStrike" dirty="0">
                <a:solidFill>
                  <a:srgbClr val="000000"/>
                </a:solidFill>
                <a:effectLst/>
                <a:latin typeface="Calibri" panose="020F0502020204030204" pitchFamily="34" charset="0"/>
                <a:cs typeface="Calibri" panose="020F0502020204030204" pitchFamily="34" charset="0"/>
              </a:rPr>
              <a:t>DSA can provide funding towards:</a:t>
            </a:r>
            <a:r>
              <a:rPr lang="en-GB"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Specialist Equipment like assistive software, hardware &amp; ergonomic equipment</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Non-Medical Personal Help like specialist study skills support, specialist mentoring and assistive technology training</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General disability related expenses like funding towards additional printing and photocopy costs </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Funding towards disability-related additional travel costs</a:t>
            </a:r>
            <a:r>
              <a:rPr lang="en-US" sz="2000" b="0" i="0" dirty="0">
                <a:solidFill>
                  <a:srgbClr val="000000"/>
                </a:solidFill>
                <a:effectLst/>
                <a:latin typeface="Calibri" panose="020F0502020204030204" pitchFamily="34" charset="0"/>
                <a:cs typeface="Calibri" panose="020F0502020204030204" pitchFamily="34" charset="0"/>
              </a:rPr>
              <a:t>​</a:t>
            </a:r>
          </a:p>
          <a:p>
            <a:pPr marL="0" indent="0" algn="l" rtl="0" fontAlgn="base">
              <a:buNone/>
            </a:pPr>
            <a:r>
              <a:rPr lang="en-GB" sz="2000" b="1" i="0" u="none" strike="noStrike" dirty="0">
                <a:solidFill>
                  <a:srgbClr val="000000"/>
                </a:solidFill>
                <a:effectLst/>
                <a:latin typeface="Calibri" panose="020F0502020204030204" pitchFamily="34" charset="0"/>
                <a:cs typeface="Calibri" panose="020F0502020204030204" pitchFamily="34" charset="0"/>
              </a:rPr>
              <a:t>How to apply for DSA: </a:t>
            </a:r>
            <a:r>
              <a:rPr lang="en-GB"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Students can apply for DSA before or after they have started studying with us. We suggest they apply as early as possible so that their support is in place for the start of the academic year. </a:t>
            </a:r>
            <a:r>
              <a:rPr lang="en-US" sz="2000" b="0" i="0" dirty="0">
                <a:solidFill>
                  <a:srgbClr val="000000"/>
                </a:solidFill>
                <a:effectLst/>
                <a:latin typeface="Calibri" panose="020F0502020204030204" pitchFamily="34" charset="0"/>
                <a:cs typeface="Calibri" panose="020F0502020204030204" pitchFamily="34" charset="0"/>
              </a:rPr>
              <a:t>​</a:t>
            </a:r>
          </a:p>
          <a:p>
            <a:pPr algn="l" rtl="0" fontAlgn="base">
              <a:buFont typeface="Arial" panose="020B0604020202020204" pitchFamily="34" charset="0"/>
              <a:buChar char="•"/>
            </a:pPr>
            <a:r>
              <a:rPr lang="en-GB" sz="2000" b="0" i="0" u="none" strike="noStrike" dirty="0">
                <a:solidFill>
                  <a:srgbClr val="000000"/>
                </a:solidFill>
                <a:effectLst/>
                <a:latin typeface="Calibri" panose="020F0502020204030204" pitchFamily="34" charset="0"/>
                <a:cs typeface="Calibri" panose="020F0502020204030204" pitchFamily="34" charset="0"/>
              </a:rPr>
              <a:t>The application process differs depending on the Funding Body; our Student Support Advisers (Disability) can provide information, advice and support with the DSA application</a:t>
            </a:r>
            <a:endParaRPr lang="en-US" sz="2000" b="0" i="0" dirty="0">
              <a:solidFill>
                <a:srgbClr val="000000"/>
              </a:solidFill>
              <a:effectLst/>
              <a:latin typeface="Calibri" panose="020F0502020204030204" pitchFamily="34" charset="0"/>
              <a:cs typeface="Calibri" panose="020F0502020204030204" pitchFamily="34" charset="0"/>
            </a:endParaRPr>
          </a:p>
          <a:p>
            <a:pPr marL="0" indent="0">
              <a:buNone/>
            </a:pPr>
            <a:endParaRPr lang="en-GB" dirty="0"/>
          </a:p>
        </p:txBody>
      </p:sp>
    </p:spTree>
    <p:extLst>
      <p:ext uri="{BB962C8B-B14F-4D97-AF65-F5344CB8AC3E}">
        <p14:creationId xmlns:p14="http://schemas.microsoft.com/office/powerpoint/2010/main" val="2312503921"/>
      </p:ext>
    </p:extLst>
  </p:cSld>
  <p:clrMapOvr>
    <a:masterClrMapping/>
  </p:clrMapOvr>
</p:sld>
</file>

<file path=ppt/theme/theme1.xml><?xml version="1.0" encoding="utf-8"?>
<a:theme xmlns:a="http://schemas.openxmlformats.org/drawingml/2006/main" name="1_Office Theme">
  <a:themeElements>
    <a:clrScheme name="UoA Colours">
      <a:dk1>
        <a:srgbClr val="000000"/>
      </a:dk1>
      <a:lt1>
        <a:srgbClr val="FFFFFF"/>
      </a:lt1>
      <a:dk2>
        <a:srgbClr val="1C4392"/>
      </a:dk2>
      <a:lt2>
        <a:srgbClr val="E7E6E6"/>
      </a:lt2>
      <a:accent1>
        <a:srgbClr val="DA281C"/>
      </a:accent1>
      <a:accent2>
        <a:srgbClr val="5C284F"/>
      </a:accent2>
      <a:accent3>
        <a:srgbClr val="01B6ED"/>
      </a:accent3>
      <a:accent4>
        <a:srgbClr val="C80B6F"/>
      </a:accent4>
      <a:accent5>
        <a:srgbClr val="5B9BD5"/>
      </a:accent5>
      <a:accent6>
        <a:srgbClr val="70AD47"/>
      </a:accent6>
      <a:hlink>
        <a:srgbClr val="0563C1"/>
      </a:hlink>
      <a:folHlink>
        <a:srgbClr val="954F72"/>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linePPT.potx" id="{D855F1FC-EC46-4E06-AD18-EE48CA03D74E}" vid="{B3D41038-B0CC-46E9-9A19-6C0C1DA7BAB1}"/>
    </a:ext>
  </a:extLst>
</a:theme>
</file>

<file path=ppt/theme/theme2.xml><?xml version="1.0" encoding="utf-8"?>
<a:theme xmlns:a="http://schemas.openxmlformats.org/drawingml/2006/main" name="Content layouts">
  <a:themeElements>
    <a:clrScheme name="UoA Colours">
      <a:dk1>
        <a:srgbClr val="000000"/>
      </a:dk1>
      <a:lt1>
        <a:srgbClr val="FFFFFF"/>
      </a:lt1>
      <a:dk2>
        <a:srgbClr val="1C4392"/>
      </a:dk2>
      <a:lt2>
        <a:srgbClr val="E7E6E6"/>
      </a:lt2>
      <a:accent1>
        <a:srgbClr val="DA281C"/>
      </a:accent1>
      <a:accent2>
        <a:srgbClr val="5C284F"/>
      </a:accent2>
      <a:accent3>
        <a:srgbClr val="01B6ED"/>
      </a:accent3>
      <a:accent4>
        <a:srgbClr val="C80B6F"/>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linePPT.potx" id="{D855F1FC-EC46-4E06-AD18-EE48CA03D74E}" vid="{CCD7F1DB-AC64-44FE-9AED-0F8D812373DC}"/>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linePPT.potx" id="{D855F1FC-EC46-4E06-AD18-EE48CA03D74E}" vid="{99F8028F-0D2C-42EA-BB56-67FDE8FA517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5A08E1E91A2DF44AD104B99B3793310" ma:contentTypeVersion="12" ma:contentTypeDescription="Create a new document." ma:contentTypeScope="" ma:versionID="2caa4b3bd5f4b00963bca9c655cf4df2">
  <xsd:schema xmlns:xsd="http://www.w3.org/2001/XMLSchema" xmlns:xs="http://www.w3.org/2001/XMLSchema" xmlns:p="http://schemas.microsoft.com/office/2006/metadata/properties" xmlns:ns2="3d31ebe0-dd2a-4e7a-a507-dafc9c129f12" xmlns:ns3="7c0afdb8-f191-455d-8a02-073134b0f431" targetNamespace="http://schemas.microsoft.com/office/2006/metadata/properties" ma:root="true" ma:fieldsID="f039c0a9b7e83938a90a10b2915d9425" ns2:_="" ns3:_="">
    <xsd:import namespace="3d31ebe0-dd2a-4e7a-a507-dafc9c129f12"/>
    <xsd:import namespace="7c0afdb8-f191-455d-8a02-073134b0f43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31ebe0-dd2a-4e7a-a507-dafc9c129f1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0afdb8-f191-455d-8a02-073134b0f43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F846BD-1291-4734-A90F-2AD2809A77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31ebe0-dd2a-4e7a-a507-dafc9c129f12"/>
    <ds:schemaRef ds:uri="7c0afdb8-f191-455d-8a02-073134b0f4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689DD3-5508-408E-BD61-232CBF1F09D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F2B77D7-9E83-40B1-9D2B-A6C89469616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OnlinePPT</Template>
  <TotalTime>121</TotalTime>
  <Words>1174</Words>
  <Application>Microsoft Office PowerPoint</Application>
  <PresentationFormat>Widescreen</PresentationFormat>
  <Paragraphs>66</Paragraphs>
  <Slides>11</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11</vt:i4>
      </vt:variant>
    </vt:vector>
  </HeadingPairs>
  <TitlesOfParts>
    <vt:vector size="18" baseType="lpstr">
      <vt:lpstr>Arial</vt:lpstr>
      <vt:lpstr>Calibri</vt:lpstr>
      <vt:lpstr>Calibri Light</vt:lpstr>
      <vt:lpstr>Cambria</vt:lpstr>
      <vt:lpstr>1_Office Theme</vt:lpstr>
      <vt:lpstr>Content layouts</vt:lpstr>
      <vt:lpstr>Custom Design</vt:lpstr>
      <vt:lpstr>Support for Disabled Students</vt:lpstr>
      <vt:lpstr>Student Support Advisers (Disability)</vt:lpstr>
      <vt:lpstr>What we do </vt:lpstr>
      <vt:lpstr>How to Access Support</vt:lpstr>
      <vt:lpstr>How to Access Support</vt:lpstr>
      <vt:lpstr>How to Access Support</vt:lpstr>
      <vt:lpstr>Examples of Adjustments (Provisions)</vt:lpstr>
      <vt:lpstr>Disabled Students’ Allowance (DSA)</vt:lpstr>
      <vt:lpstr>Disabled Students’ Allowance (DSA)</vt:lpstr>
      <vt:lpstr>Disabled Students’ Allowance (DSA)</vt:lpstr>
      <vt:lpstr>Specialist Support Services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Muirhead, Lesley</dc:creator>
  <cp:lastModifiedBy>Mckenzie, Lynn</cp:lastModifiedBy>
  <cp:revision>13</cp:revision>
  <dcterms:created xsi:type="dcterms:W3CDTF">2021-08-16T09:22:56Z</dcterms:created>
  <dcterms:modified xsi:type="dcterms:W3CDTF">2021-08-30T12:14:35Z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0x01010055A08E1E91A2DF44AD104B99B3793310</vt:lpwstr>
  </property>
</Properties>
</file>