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4" r:id="rId2"/>
    <p:sldMasterId id="2147483722" r:id="rId3"/>
    <p:sldMasterId id="2147483731" r:id="rId4"/>
    <p:sldMasterId id="2147483740" r:id="rId5"/>
  </p:sldMasterIdLst>
  <p:notesMasterIdLst>
    <p:notesMasterId r:id="rId28"/>
  </p:notesMasterIdLst>
  <p:handoutMasterIdLst>
    <p:handoutMasterId r:id="rId29"/>
  </p:handoutMasterIdLst>
  <p:sldIdLst>
    <p:sldId id="289" r:id="rId6"/>
    <p:sldId id="370" r:id="rId7"/>
    <p:sldId id="389" r:id="rId8"/>
    <p:sldId id="369" r:id="rId9"/>
    <p:sldId id="368" r:id="rId10"/>
    <p:sldId id="386" r:id="rId11"/>
    <p:sldId id="350" r:id="rId12"/>
    <p:sldId id="352" r:id="rId13"/>
    <p:sldId id="388" r:id="rId14"/>
    <p:sldId id="294" r:id="rId15"/>
    <p:sldId id="376" r:id="rId16"/>
    <p:sldId id="291" r:id="rId17"/>
    <p:sldId id="286" r:id="rId18"/>
    <p:sldId id="390" r:id="rId19"/>
    <p:sldId id="391" r:id="rId20"/>
    <p:sldId id="392" r:id="rId21"/>
    <p:sldId id="393" r:id="rId22"/>
    <p:sldId id="394" r:id="rId23"/>
    <p:sldId id="395" r:id="rId24"/>
    <p:sldId id="380" r:id="rId25"/>
    <p:sldId id="379" r:id="rId26"/>
    <p:sldId id="258" r:id="rId27"/>
  </p:sldIdLst>
  <p:sldSz cx="9144000" cy="6858000" type="screen4x3"/>
  <p:notesSz cx="67833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" id="{8D543AB3-957A-4BF2-84E4-8E9B5259E60E}">
          <p14:sldIdLst>
            <p14:sldId id="289"/>
            <p14:sldId id="370"/>
            <p14:sldId id="389"/>
            <p14:sldId id="369"/>
            <p14:sldId id="368"/>
          </p14:sldIdLst>
        </p14:section>
        <p14:section name="Organisation" id="{25E88ACA-CB04-4C23-A316-D2CF361151C8}">
          <p14:sldIdLst>
            <p14:sldId id="386"/>
            <p14:sldId id="350"/>
            <p14:sldId id="352"/>
            <p14:sldId id="388"/>
          </p14:sldIdLst>
        </p14:section>
        <p14:section name="Doctorates" id="{2961CBA2-FE2E-4968-938E-0A14C0BC6AC1}">
          <p14:sldIdLst>
            <p14:sldId id="294"/>
            <p14:sldId id="376"/>
            <p14:sldId id="291"/>
          </p14:sldIdLst>
        </p14:section>
        <p14:section name="KEN" id="{486846A6-29E3-4098-BB3C-A5BC5C881B83}">
          <p14:sldIdLst>
            <p14:sldId id="286"/>
            <p14:sldId id="390"/>
            <p14:sldId id="391"/>
            <p14:sldId id="392"/>
            <p14:sldId id="393"/>
            <p14:sldId id="394"/>
            <p14:sldId id="395"/>
          </p14:sldIdLst>
        </p14:section>
        <p14:section name="End" id="{A2E14B9E-662D-41D2-AA91-9A25F7A6BBCE}">
          <p14:sldIdLst>
            <p14:sldId id="380"/>
            <p14:sldId id="379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332"/>
    <a:srgbClr val="156AB4"/>
    <a:srgbClr val="6E1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48" autoAdjust="0"/>
    <p:restoredTop sz="93023" autoAdjust="0"/>
  </p:normalViewPr>
  <p:slideViewPr>
    <p:cSldViewPr>
      <p:cViewPr varScale="1">
        <p:scale>
          <a:sx n="106" d="100"/>
          <a:sy n="106" d="100"/>
        </p:scale>
        <p:origin x="13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474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EF05D-8E04-4A4E-BD4E-F2338B23392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88E038-02DE-488C-8A48-5DFE8C0472B1}" type="pres">
      <dgm:prSet presAssocID="{125EF05D-8E04-4A4E-BD4E-F2338B23392D}" presName="outerComposite" presStyleCnt="0">
        <dgm:presLayoutVars>
          <dgm:chMax val="5"/>
          <dgm:dir/>
          <dgm:resizeHandles val="exact"/>
        </dgm:presLayoutVars>
      </dgm:prSet>
      <dgm:spPr/>
    </dgm:pt>
    <dgm:pt modelId="{608E43E0-2E60-4DD9-8FF1-38584EBDE30D}" type="pres">
      <dgm:prSet presAssocID="{125EF05D-8E04-4A4E-BD4E-F2338B23392D}" presName="dummyMaxCanvas" presStyleCnt="0">
        <dgm:presLayoutVars/>
      </dgm:prSet>
      <dgm:spPr/>
    </dgm:pt>
  </dgm:ptLst>
  <dgm:cxnLst>
    <dgm:cxn modelId="{20F530A9-0946-429B-958F-4F7B569AD9DD}" type="presOf" srcId="{125EF05D-8E04-4A4E-BD4E-F2338B23392D}" destId="{1D88E038-02DE-488C-8A48-5DFE8C0472B1}" srcOrd="0" destOrd="0" presId="urn:microsoft.com/office/officeart/2005/8/layout/vProcess5"/>
    <dgm:cxn modelId="{BD50A5D3-D24A-4898-A5DF-1C370D353A51}" type="presParOf" srcId="{1D88E038-02DE-488C-8A48-5DFE8C0472B1}" destId="{608E43E0-2E60-4DD9-8FF1-38584EBDE30D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235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003E0-9777-4BE3-BA0A-601268799CC9}" type="datetimeFigureOut">
              <a:rPr lang="en-GB" smtClean="0"/>
              <a:pPr/>
              <a:t>23/04/2019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235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60814-9CC3-46CF-8E2B-C8453BB944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819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235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40752-09E0-4910-BAE1-B013A769EF7D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235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BA0BA-2B91-491B-A001-E96B1DF93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BA0BA-2B91-491B-A001-E96B1DF93C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793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b="1" dirty="0">
                <a:ea typeface="MS PGothic" pitchFamily="34" charset="-128"/>
              </a:rPr>
              <a:t>Low</a:t>
            </a:r>
            <a:r>
              <a:rPr lang="en-GB" b="1" baseline="0" dirty="0">
                <a:ea typeface="MS PGothic" pitchFamily="34" charset="-128"/>
              </a:rPr>
              <a:t> Carbon Project</a:t>
            </a:r>
            <a:endParaRPr lang="en-GB" b="1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>
                <a:ea typeface="MS PGothic" pitchFamily="34" charset="-128"/>
              </a:rPr>
              <a:t>Must be a Net</a:t>
            </a:r>
            <a:r>
              <a:rPr lang="en-GB" baseline="0" dirty="0">
                <a:ea typeface="MS PGothic" pitchFamily="34" charset="-128"/>
              </a:rPr>
              <a:t> CO2 emissions reduction from the project</a:t>
            </a:r>
            <a:endParaRPr lang="en-GB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b="1" dirty="0">
                <a:ea typeface="MS PGothic" pitchFamily="34" charset="-128"/>
              </a:rPr>
              <a:t>Commercialisation</a:t>
            </a:r>
          </a:p>
          <a:p>
            <a:pPr eaLnBrk="1" hangingPunct="1">
              <a:spcBef>
                <a:spcPct val="0"/>
              </a:spcBef>
            </a:pPr>
            <a:r>
              <a:rPr lang="en-GB" dirty="0">
                <a:ea typeface="MS PGothic" pitchFamily="34" charset="-128"/>
              </a:rPr>
              <a:t>Must</a:t>
            </a:r>
            <a:r>
              <a:rPr lang="en-GB" baseline="0" dirty="0">
                <a:ea typeface="MS PGothic" pitchFamily="34" charset="-128"/>
              </a:rPr>
              <a:t> result new products/processes resulting in increased Turnover, New Jobs &amp; Jobs Safeguarded.</a:t>
            </a:r>
            <a:endParaRPr lang="en-GB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b="1" dirty="0">
                <a:ea typeface="MS PGothic" pitchFamily="34" charset="-128"/>
              </a:rPr>
              <a:t>Grant</a:t>
            </a:r>
            <a:r>
              <a:rPr lang="en-GB" b="1" baseline="0" dirty="0">
                <a:ea typeface="MS PGothic" pitchFamily="34" charset="-128"/>
              </a:rPr>
              <a:t> Awards</a:t>
            </a:r>
            <a:endParaRPr lang="en-GB" b="1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>
                <a:ea typeface="MS PGothic" pitchFamily="34" charset="-128"/>
              </a:rPr>
              <a:t>Either</a:t>
            </a:r>
            <a:r>
              <a:rPr lang="en-GB" baseline="0" dirty="0">
                <a:ea typeface="MS PGothic" pitchFamily="34" charset="-128"/>
              </a:rPr>
              <a:t> £10k or £3.5K depending on expertise being accessed. Funds go direct to University Partner. </a:t>
            </a:r>
          </a:p>
          <a:p>
            <a:pPr eaLnBrk="1" hangingPunct="1">
              <a:spcBef>
                <a:spcPct val="0"/>
              </a:spcBef>
            </a:pPr>
            <a:r>
              <a:rPr lang="en-GB" baseline="0" dirty="0">
                <a:ea typeface="MS PGothic" pitchFamily="34" charset="-128"/>
              </a:rPr>
              <a:t>SME must contribute 30% either in cash or in-kind</a:t>
            </a:r>
            <a:endParaRPr lang="en-GB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GB" b="1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GB" dirty="0">
              <a:ea typeface="MS PGothic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CB59444-5A92-442E-B605-36408F139335}" type="slidenum">
              <a:rPr lang="en-US" altLang="en-US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8149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b="1" dirty="0">
                <a:ea typeface="MS PGothic" pitchFamily="34" charset="-128"/>
              </a:rPr>
              <a:t>Supporting</a:t>
            </a:r>
            <a:r>
              <a:rPr lang="en-GB" b="1" baseline="0" dirty="0">
                <a:ea typeface="MS PGothic" pitchFamily="34" charset="-128"/>
              </a:rPr>
              <a:t> Innovation</a:t>
            </a:r>
            <a:endParaRPr lang="en-GB" b="1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>
                <a:ea typeface="MS PGothic" pitchFamily="34" charset="-128"/>
              </a:rPr>
              <a:t>Working</a:t>
            </a:r>
            <a:r>
              <a:rPr lang="en-GB" baseline="0" dirty="0">
                <a:ea typeface="MS PGothic" pitchFamily="34" charset="-128"/>
              </a:rPr>
              <a:t> with Scottish SMEs to develop new low carbon products and processes through Knowledge Exchange with Scottish Universities.</a:t>
            </a:r>
            <a:endParaRPr lang="en-GB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GB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b="1" dirty="0">
                <a:ea typeface="MS PGothic" pitchFamily="34" charset="-128"/>
              </a:rPr>
              <a:t>Harnessing</a:t>
            </a:r>
            <a:r>
              <a:rPr lang="en-GB" b="1" baseline="0" dirty="0">
                <a:ea typeface="MS PGothic" pitchFamily="34" charset="-128"/>
              </a:rPr>
              <a:t> Expertise</a:t>
            </a:r>
            <a:endParaRPr lang="en-GB" b="1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>
                <a:ea typeface="MS PGothic" pitchFamily="34" charset="-128"/>
              </a:rPr>
              <a:t>Bringing</a:t>
            </a:r>
            <a:r>
              <a:rPr lang="en-GB" baseline="0" dirty="0">
                <a:ea typeface="MS PGothic" pitchFamily="34" charset="-128"/>
              </a:rPr>
              <a:t> both practical and theoretical expertise together to achieve creative results!</a:t>
            </a:r>
            <a:endParaRPr lang="en-GB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GB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b="1" dirty="0">
                <a:ea typeface="MS PGothic" pitchFamily="34" charset="-128"/>
              </a:rPr>
              <a:t>Assisting</a:t>
            </a:r>
            <a:r>
              <a:rPr lang="en-GB" b="1" baseline="0" dirty="0">
                <a:ea typeface="MS PGothic" pitchFamily="34" charset="-128"/>
              </a:rPr>
              <a:t> Energy Transition</a:t>
            </a:r>
            <a:endParaRPr lang="en-GB" b="1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>
                <a:ea typeface="MS PGothic" pitchFamily="34" charset="-128"/>
              </a:rPr>
              <a:t>Helping</a:t>
            </a:r>
            <a:r>
              <a:rPr lang="en-GB" baseline="0" dirty="0">
                <a:ea typeface="MS PGothic" pitchFamily="34" charset="-128"/>
              </a:rPr>
              <a:t> SMEs to overcome technical challenges and deliver innovative new low carbon products &amp; processes to the market.</a:t>
            </a:r>
          </a:p>
          <a:p>
            <a:pPr eaLnBrk="1" hangingPunct="1">
              <a:spcBef>
                <a:spcPct val="0"/>
              </a:spcBef>
            </a:pPr>
            <a:endParaRPr lang="en-GB" baseline="0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b="1" baseline="0" dirty="0">
                <a:ea typeface="MS PGothic" pitchFamily="34" charset="-128"/>
              </a:rPr>
              <a:t>Economic Impact for Scotland</a:t>
            </a:r>
          </a:p>
          <a:p>
            <a:pPr eaLnBrk="1" hangingPunct="1">
              <a:spcBef>
                <a:spcPct val="0"/>
              </a:spcBef>
            </a:pPr>
            <a:r>
              <a:rPr lang="en-GB" b="0" baseline="0" dirty="0">
                <a:ea typeface="MS PGothic" pitchFamily="34" charset="-128"/>
              </a:rPr>
              <a:t>Helping Scottish SMEs to prosper and grow creating new jobs and a sustainable future for the people of Scotland.</a:t>
            </a:r>
            <a:endParaRPr lang="en-GB" b="0" dirty="0">
              <a:ea typeface="MS PGothic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CB59444-5A92-442E-B605-36408F139335}" type="slidenum">
              <a:rPr lang="en-US" altLang="en-US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5305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ETP</a:t>
            </a:r>
            <a:r>
              <a:rPr lang="en-GB" baseline="0" dirty="0"/>
              <a:t> BDMs are based in Partner Universities and each work with all 13 Partners for their Energy Theme.</a:t>
            </a:r>
          </a:p>
          <a:p>
            <a:r>
              <a:rPr lang="en-GB" baseline="0" dirty="0"/>
              <a:t>BDMs help SMEs to identify and link up with Scottish Energy Academics through ETP funded projects.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BA0BA-2B91-491B-A001-E96B1DF93C8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713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ETP has 7</a:t>
            </a:r>
            <a:r>
              <a:rPr lang="en-GB" baseline="0" dirty="0"/>
              <a:t> BDMs (8 individuals -1 job share)</a:t>
            </a:r>
            <a:endParaRPr lang="en-GB" dirty="0"/>
          </a:p>
          <a:p>
            <a:r>
              <a:rPr lang="en-GB" dirty="0"/>
              <a:t>Energy Conversion &amp; Storage-based</a:t>
            </a:r>
            <a:r>
              <a:rPr lang="en-GB" baseline="0" dirty="0"/>
              <a:t> at St Andrews University</a:t>
            </a:r>
            <a:endParaRPr lang="en-GB" dirty="0"/>
          </a:p>
          <a:p>
            <a:r>
              <a:rPr lang="en-GB" dirty="0"/>
              <a:t>Energy</a:t>
            </a:r>
            <a:r>
              <a:rPr lang="en-GB" baseline="0" dirty="0"/>
              <a:t> Distribution &amp; Infrastructure-based at Strathclyde University</a:t>
            </a:r>
          </a:p>
          <a:p>
            <a:r>
              <a:rPr lang="en-GB" baseline="0" dirty="0"/>
              <a:t>Energy Efficiency in Buildings-based at Heriot-Watt University </a:t>
            </a:r>
          </a:p>
          <a:p>
            <a:r>
              <a:rPr lang="en-GB" baseline="0" dirty="0"/>
              <a:t>Energy Systems –based at Strathclyde University, shared with Energy Systems Catapult</a:t>
            </a:r>
          </a:p>
          <a:p>
            <a:r>
              <a:rPr lang="en-GB" baseline="0" dirty="0"/>
              <a:t>Heat Energy-based at Glasgow University </a:t>
            </a:r>
          </a:p>
          <a:p>
            <a:r>
              <a:rPr lang="en-GB" baseline="0" dirty="0"/>
              <a:t>Marine Energy-based at Edinburgh University shared with Wave Energy Scotland</a:t>
            </a:r>
          </a:p>
          <a:p>
            <a:r>
              <a:rPr lang="en-GB" baseline="0" dirty="0"/>
              <a:t>Wind Energy-based in and shared with Offshore Renewable Energy Catapult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BA0BA-2B91-491B-A001-E96B1DF93C8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386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ETP’s objective</a:t>
            </a:r>
            <a:r>
              <a:rPr lang="en-GB" baseline="0" dirty="0"/>
              <a:t> is to help Scottish SMEs to progress with their Innovation and/or Entrepreneurial Journey.</a:t>
            </a:r>
          </a:p>
          <a:p>
            <a:r>
              <a:rPr lang="en-GB" baseline="0" dirty="0"/>
              <a:t>ETP funding is part of a range of potential funding that Scottish SMEs can access.</a:t>
            </a:r>
          </a:p>
          <a:p>
            <a:r>
              <a:rPr lang="en-GB" baseline="0" dirty="0"/>
              <a:t>ETP aims to fit as part of a connected framework that supports innovation in Scottish SMEs.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BA0BA-2B91-491B-A001-E96B1DF93C8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10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research pooling initiative was created by SFC in 2003 to encourage researchers across Scottish higher education to pool their resources and respond to increasing international competition. </a:t>
            </a:r>
          </a:p>
          <a:p>
            <a:endParaRPr lang="en-GB" dirty="0"/>
          </a:p>
          <a:p>
            <a:r>
              <a:rPr lang="en-GB" dirty="0"/>
              <a:t>MASTS: Marine Alliance for Science and Technology for Scotland</a:t>
            </a:r>
          </a:p>
          <a:p>
            <a:r>
              <a:rPr lang="en-GB" dirty="0"/>
              <a:t>SAGES: Scottish Alliance for Geoscience, Environment, and Society</a:t>
            </a:r>
          </a:p>
          <a:p>
            <a:r>
              <a:rPr lang="en-GB" dirty="0" err="1"/>
              <a:t>ScotCHEM</a:t>
            </a:r>
            <a:r>
              <a:rPr lang="en-GB" dirty="0"/>
              <a:t>: Chemistry Research in Scotland</a:t>
            </a:r>
          </a:p>
          <a:p>
            <a:r>
              <a:rPr lang="en-GB" dirty="0"/>
              <a:t>SICSA: Scottish Informatics and Computer Science Alliance</a:t>
            </a:r>
          </a:p>
          <a:p>
            <a:r>
              <a:rPr lang="en-GB" dirty="0"/>
              <a:t>SINAPSE: Scottish Imaging Network</a:t>
            </a:r>
          </a:p>
          <a:p>
            <a:r>
              <a:rPr lang="en-GB" dirty="0"/>
              <a:t>SIRE:</a:t>
            </a:r>
            <a:r>
              <a:rPr lang="en-GB" baseline="0" dirty="0"/>
              <a:t> Scottish Institute for Research in Economics – no longer exists.</a:t>
            </a:r>
          </a:p>
          <a:p>
            <a:r>
              <a:rPr lang="en-GB" baseline="0" dirty="0" err="1"/>
              <a:t>Soillse</a:t>
            </a:r>
            <a:r>
              <a:rPr lang="en-GB" baseline="0" dirty="0"/>
              <a:t>: National Research Network for the Maintenance and Revitalisation of Gaelic Language and Culture</a:t>
            </a:r>
            <a:endParaRPr lang="en-GB" dirty="0"/>
          </a:p>
          <a:p>
            <a:r>
              <a:rPr lang="en-GB" dirty="0" err="1"/>
              <a:t>SRPe</a:t>
            </a:r>
            <a:r>
              <a:rPr lang="en-GB" dirty="0"/>
              <a:t>:</a:t>
            </a:r>
            <a:r>
              <a:rPr lang="en-GB" baseline="0" dirty="0"/>
              <a:t> Scottish Research Partnership in Engineering</a:t>
            </a:r>
          </a:p>
          <a:p>
            <a:r>
              <a:rPr lang="en-GB" baseline="0" dirty="0"/>
              <a:t>SULSA: Scottish Universities Life Sciences Alliance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SUPA: Scottish Universities Physics Alliance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BA0BA-2B91-491B-A001-E96B1DF93C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85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BA0BA-2B91-491B-A001-E96B1DF93C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26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BA0BA-2B91-491B-A001-E96B1DF93C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8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BA0BA-2B91-491B-A001-E96B1DF93C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568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BA0BA-2B91-491B-A001-E96B1DF93C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57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BA0BA-2B91-491B-A001-E96B1DF93C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490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7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b="1" dirty="0">
                <a:ea typeface="MS PGothic" pitchFamily="34" charset="-128"/>
              </a:rPr>
              <a:t>Capacity Building</a:t>
            </a:r>
          </a:p>
          <a:p>
            <a:pPr eaLnBrk="1" hangingPunct="1">
              <a:spcBef>
                <a:spcPct val="0"/>
              </a:spcBef>
            </a:pPr>
            <a:r>
              <a:rPr lang="en-GB" dirty="0">
                <a:ea typeface="MS PGothic" pitchFamily="34" charset="-128"/>
              </a:rPr>
              <a:t>Deepening and broadening existing relationships and partnerships across ETP members to promote increased collaboration, thereby building additional energy related RD&amp;D capacity in Scotland.</a:t>
            </a:r>
          </a:p>
          <a:p>
            <a:pPr eaLnBrk="1" hangingPunct="1">
              <a:spcBef>
                <a:spcPct val="0"/>
              </a:spcBef>
            </a:pPr>
            <a:endParaRPr lang="en-GB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b="1" dirty="0">
                <a:ea typeface="MS PGothic" pitchFamily="34" charset="-128"/>
              </a:rPr>
              <a:t>Relationship Building</a:t>
            </a:r>
          </a:p>
          <a:p>
            <a:pPr eaLnBrk="1" hangingPunct="1">
              <a:spcBef>
                <a:spcPct val="0"/>
              </a:spcBef>
            </a:pPr>
            <a:r>
              <a:rPr lang="en-GB" dirty="0">
                <a:ea typeface="MS PGothic" pitchFamily="34" charset="-128"/>
              </a:rPr>
              <a:t>Promoting the considerable expertise and capabilities within the ETP to develop new strategic partnerships with industry, academia and others.</a:t>
            </a:r>
          </a:p>
          <a:p>
            <a:pPr eaLnBrk="1" hangingPunct="1">
              <a:spcBef>
                <a:spcPct val="0"/>
              </a:spcBef>
            </a:pPr>
            <a:endParaRPr lang="en-GB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b="1" dirty="0">
                <a:ea typeface="MS PGothic" pitchFamily="34" charset="-128"/>
              </a:rPr>
              <a:t>Internationalisation</a:t>
            </a:r>
          </a:p>
          <a:p>
            <a:pPr eaLnBrk="1" hangingPunct="1">
              <a:spcBef>
                <a:spcPct val="0"/>
              </a:spcBef>
            </a:pPr>
            <a:r>
              <a:rPr lang="en-GB" dirty="0">
                <a:ea typeface="MS PGothic" pitchFamily="34" charset="-128"/>
              </a:rPr>
              <a:t>Projecting the scale and expertise of the ETP on the international stage in order to promote new outreach and knowledge exchange opportunities.</a:t>
            </a:r>
          </a:p>
          <a:p>
            <a:pPr eaLnBrk="1" hangingPunct="1">
              <a:spcBef>
                <a:spcPct val="0"/>
              </a:spcBef>
            </a:pPr>
            <a:endParaRPr lang="en-GB" dirty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b="1" dirty="0">
                <a:ea typeface="MS PGothic" pitchFamily="34" charset="-128"/>
              </a:rPr>
              <a:t>Economic Impact</a:t>
            </a:r>
          </a:p>
          <a:p>
            <a:pPr eaLnBrk="1" hangingPunct="1">
              <a:spcBef>
                <a:spcPct val="0"/>
              </a:spcBef>
            </a:pPr>
            <a:r>
              <a:rPr lang="en-GB" dirty="0">
                <a:ea typeface="MS PGothic" pitchFamily="34" charset="-128"/>
              </a:rPr>
              <a:t>Connecting the work of the ETP with Scottish Policy and economic development opportunities for Scotland.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CB59444-5A92-442E-B605-36408F139335}" type="slidenum">
              <a:rPr lang="en-US" altLang="en-US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54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4865"/>
            <a:ext cx="9144000" cy="1368151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3600" b="0">
                <a:latin typeface="Myriad Pro Light" panose="020B0403030403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3430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4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>
            <a:lvl1pPr>
              <a:defRPr sz="36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851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77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81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34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209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615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602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612775"/>
            <a:ext cx="7704856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Video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758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1052736"/>
            <a:ext cx="7772400" cy="1470025"/>
          </a:xfrm>
          <a:prstGeom prst="rect">
            <a:avLst/>
          </a:prstGeom>
          <a:solidFill>
            <a:srgbClr val="5E7332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1371600" y="280851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subtitle style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4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561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11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440000"/>
            <a:ext cx="8990656" cy="5589240"/>
          </a:xfrm>
        </p:spPr>
        <p:txBody>
          <a:bodyPr lIns="0" tIns="0" rIns="0" bIns="0"/>
          <a:lstStyle>
            <a:lvl1pPr marL="357188" indent="-357188">
              <a:buFontTx/>
              <a:buBlip>
                <a:blip r:embed="rId2"/>
              </a:buBlip>
              <a:defRPr sz="2400">
                <a:latin typeface="Arial" pitchFamily="34" charset="0"/>
                <a:cs typeface="Arial" pitchFamily="34" charset="0"/>
              </a:defRPr>
            </a:lvl1pPr>
            <a:lvl2pPr marL="622300" indent="-265113"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505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81719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81719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695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325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683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27584" y="612775"/>
            <a:ext cx="7704856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Video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259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11016" y="214745"/>
            <a:ext cx="8721969" cy="67173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2215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11016" y="1219200"/>
            <a:ext cx="8721969" cy="4648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77"/>
              </a:spcAft>
              <a:defRPr sz="2215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277"/>
              </a:spcAft>
              <a:defRPr sz="1846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spcAft>
                <a:spcPts val="277"/>
              </a:spcAft>
              <a:defRPr sz="1662"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spcAft>
                <a:spcPts val="277"/>
              </a:spcAft>
              <a:defRPr sz="1477"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277"/>
              </a:spcAft>
              <a:defRPr sz="1477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627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371600" y="280851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subtitle style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6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602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929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56792"/>
            <a:ext cx="4041775" cy="43204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349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12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25963"/>
          </a:xfrm>
        </p:spPr>
        <p:txBody>
          <a:bodyPr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214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169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563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612775"/>
            <a:ext cx="7704856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Video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75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latin typeface="Myriad Pro Light" panose="020B0403030403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23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anose="020B0403030403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1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612775"/>
            <a:ext cx="7704856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Video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03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49741" y="1556792"/>
            <a:ext cx="7643331" cy="35279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6209" y="476672"/>
            <a:ext cx="7311582" cy="576064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580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4000"/>
            <a:ext cx="914400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0" y="2520000"/>
            <a:ext cx="306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3060000" y="2520000"/>
            <a:ext cx="3060000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6084000" y="2520000"/>
            <a:ext cx="3060000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87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08000"/>
            <a:ext cx="9144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40" y="1600200"/>
            <a:ext cx="8990656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060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060000" y="0"/>
            <a:ext cx="3060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084000" y="0"/>
            <a:ext cx="3060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18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3" r:id="rId8"/>
    <p:sldLayoutId id="2147483741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Myriad Pro Light" panose="020B0403030403020204" pitchFamily="34" charset="0"/>
          <a:ea typeface="+mj-ea"/>
          <a:cs typeface="Arial" pitchFamily="34" charset="0"/>
        </a:defRPr>
      </a:lvl1pPr>
    </p:titleStyle>
    <p:bodyStyle>
      <a:lvl1pPr marL="357188" indent="-357188" algn="l" defTabSz="914400" rtl="0" eaLnBrk="1" latinLnBrk="0" hangingPunct="1">
        <a:spcBef>
          <a:spcPct val="20000"/>
        </a:spcBef>
        <a:buFontTx/>
        <a:buBlip>
          <a:blip r:embed="rId12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2300" indent="-265113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156AB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2912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68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5E733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291264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11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61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00574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18" Type="http://schemas.openxmlformats.org/officeDocument/2006/relationships/image" Target="../media/image48.jpeg"/><Relationship Id="rId26" Type="http://schemas.openxmlformats.org/officeDocument/2006/relationships/image" Target="../media/image56.png"/><Relationship Id="rId3" Type="http://schemas.openxmlformats.org/officeDocument/2006/relationships/image" Target="../media/image33.jpeg"/><Relationship Id="rId21" Type="http://schemas.openxmlformats.org/officeDocument/2006/relationships/image" Target="../media/image51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jpeg"/><Relationship Id="rId25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jpeg"/><Relationship Id="rId20" Type="http://schemas.openxmlformats.org/officeDocument/2006/relationships/image" Target="../media/image50.jpeg"/><Relationship Id="rId29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24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45.jpeg"/><Relationship Id="rId23" Type="http://schemas.openxmlformats.org/officeDocument/2006/relationships/image" Target="../media/image53.png"/><Relationship Id="rId28" Type="http://schemas.openxmlformats.org/officeDocument/2006/relationships/image" Target="../media/image58.jpeg"/><Relationship Id="rId10" Type="http://schemas.openxmlformats.org/officeDocument/2006/relationships/image" Target="../media/image40.png"/><Relationship Id="rId19" Type="http://schemas.openxmlformats.org/officeDocument/2006/relationships/image" Target="../media/image49.jpeg"/><Relationship Id="rId31" Type="http://schemas.openxmlformats.org/officeDocument/2006/relationships/image" Target="../media/image61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jpeg"/><Relationship Id="rId30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ETP Introduction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23 April 2019</a:t>
            </a:r>
          </a:p>
        </p:txBody>
      </p:sp>
      <p:pic>
        <p:nvPicPr>
          <p:cNvPr id="6" name="Picture 5" descr="ETP Powerpoint cover no text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2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1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4000"/>
            <a:ext cx="9144000" cy="1341064"/>
          </a:xfrm>
        </p:spPr>
        <p:txBody>
          <a:bodyPr>
            <a:normAutofit/>
          </a:bodyPr>
          <a:lstStyle/>
          <a:p>
            <a:r>
              <a:rPr lang="en-GB" dirty="0"/>
              <a:t>ETP Energy Industry Doctorate Programme</a:t>
            </a:r>
          </a:p>
        </p:txBody>
      </p:sp>
    </p:spTree>
    <p:extLst>
      <p:ext uri="{BB962C8B-B14F-4D97-AF65-F5344CB8AC3E}">
        <p14:creationId xmlns:p14="http://schemas.microsoft.com/office/powerpoint/2010/main" val="5620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ETP Energy Industry Doctorate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Funded 107 Energy Industry Doctorates across all themes</a:t>
            </a:r>
          </a:p>
          <a:p>
            <a:r>
              <a:rPr lang="en-GB" dirty="0">
                <a:solidFill>
                  <a:schemeClr val="accent2"/>
                </a:solidFill>
              </a:rPr>
              <a:t>Each doctorate has two supervisors from different ETP universities.</a:t>
            </a:r>
          </a:p>
          <a:p>
            <a:r>
              <a:rPr lang="en-GB" dirty="0"/>
              <a:t>Studentships funded on 1/3 1/3 1/3 model</a:t>
            </a:r>
          </a:p>
          <a:p>
            <a:r>
              <a:rPr lang="en-GB" dirty="0">
                <a:solidFill>
                  <a:schemeClr val="accent2"/>
                </a:solidFill>
              </a:rPr>
              <a:t>Over £3M leveraged in from industry partners: companies are co-investors, support project specification and engage directly with the research</a:t>
            </a:r>
          </a:p>
          <a:p>
            <a:r>
              <a:rPr lang="en-GB" dirty="0"/>
              <a:t>Industrial partner can be any size, any location</a:t>
            </a:r>
          </a:p>
          <a:p>
            <a:r>
              <a:rPr lang="en-GB" dirty="0">
                <a:solidFill>
                  <a:schemeClr val="accent2"/>
                </a:solidFill>
              </a:rPr>
              <a:t>Up to £30k from ETP, remainder split between university and industrial partner (can be in-kind).</a:t>
            </a:r>
          </a:p>
          <a:p>
            <a:r>
              <a:rPr lang="en-GB" dirty="0"/>
              <a:t>Full list of projects on ETP website</a:t>
            </a:r>
          </a:p>
        </p:txBody>
      </p:sp>
    </p:spTree>
    <p:extLst>
      <p:ext uri="{BB962C8B-B14F-4D97-AF65-F5344CB8AC3E}">
        <p14:creationId xmlns:p14="http://schemas.microsoft.com/office/powerpoint/2010/main" val="389002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08025" y="141288"/>
            <a:ext cx="14684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GB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4340" name="AutoShape 2" descr="data:image/jpeg;base64,/9j/4AAQSkZJRgABAQAAAQABAAD/2wCEAAkGBhIQEBAQEBAVEBEPEBAQFRYQEhUUEhARFREVFBMZEhQXHCYgFxkjGhQSHzsgIycqLywsFh4xNTAqNSYrLCkBCQoKDgwOGg8PGiolHyQsNCwsLS8tLi0qLTIsLCwpKS00NSwsKiotKSwvKiwsLCwsKSwsLSwtLCwpLCksKiwsKv/AABEIAJMBVgMBIgACEQEDEQH/xAAcAAEAAgMBAQEAAAAAAAAAAAAABgcEBQgBAgP/xABREAABAwICBgQGDAsGBgMAAAABAAIDBBEFEgYHITFBYRNRgZEXIlRxk6EjMkJSYnJ0sbPB0dIUFjM0Q2OCkqKk4zWDlLLT4RVzo8Lw8SREU//EABsBAQACAwEBAAAAAAAAAAAAAAADBQECBAYH/8QAMxEAAgICAAMFBgUEAwAAAAAAAAECAwQREiExE0FRYZEFIjJxgeEUM6GxwQY00fAjQvH/2gAMAwEAAhEDEQA/ALxREQBERAEREAREQBERAEREAREQBERAEREAREQBERAEREAREQBERAEREAREQBERAEREAREQBERAEREAREQBERAEREAREQBERAERYeKUDpmWZNJA8bWviIuDza4FrhyI7llAzEVTY3pvi2EzCOrbFVRuuWSdGWdK0b7FhAa4bLtINr8RYqQaOa26SqIZKDTSnZZ5zMcfgvH1gKWdMoR4+q8UQq+DfC+T8ycoviKZrwHNcHNO4tNwe1fagT3zRMERFkBERAEREAREQBERAEREAREQBERAEREAREQBERAEREAREQBERAEREAREQBERAEREAREugCL8KqujiGaWRkbeuRwaO9xUZxbWjh1ODaoE7h7mnHSX/a9oO1y3jCUvhRrKcY9WNaVPG/C6ky29jDHsJ3iXOAy3M5i3zOK55Uq030/mxJwaW9FTsOZsYNyXWtmkdxdYnkL9qiqusWqVcNSKjJsVk9xJpoXp3LTvbG+Q5SQA5xuOQkB3jnvHX1XRgmkLKgZT4koG1vA829fm4LmNWTonibn08b8xD4yWZgdt22ym/XYtXnva9Twmsir4W9Sj3fNeHmTY1z+Fl1ItXo/jAqI7nZIywePmI5H7VtErsjZBTj0ZZJ7Cx67EI4I3SzSNijYLlzyAB2njyXtbWMhjfLI7KyJjnuJ4NaLk9y500y0ylxKcveS2FhPRR32Mb1nreeJ7BsXZRQ7n5EN1yqXmWTjGu6mjJbTQPqLe6ceiYfNcFx7QFoJNedTfxaWEDm55PfsUBwvB56p/R08Tpn77MG4dbjuaOZIUsh1N4i4XIhYep023+FpHrVi6MevlL9WcKtvnzibyj16vv7NRNI64pSD3OafnUy0f1m0NYQxshhldsDJwGEnqa65a48r35Ko8R1X4lAC403StHGB7ZD+6DmPcotJGWktcCCDYhwsQeog7isPFosXuP0ZlZFtb99HWKKvtUL651MXVLr01h0HSXMpHHKT+jtuv2bFYKqrIcEnHZYwlxRTCjOkusSjoCWSSGSUfo4QHPHx9oDO035LSa1NPHUbBS07stRM3M543wxEkXb8N1jY8ACepUc5xJJJuSSSTvJO8krsx8TtFxS6HLfk8D4Y9S06zXs+/sNG0DrllJPc1ot3rHj16VN/GpYSPgve095uo3g2rbEKpoeyDIxwuHTOEYcOBDT4xHOy2M+pvEWi4bC/kybb/ABNA9a6uzxVy5epz8eQ+fP0JhhWvCmeQKinkgv7phErB59gd3AqfYXjENVGJaeVsrDxYb2PU4b2nkdq5qxfRyqpDapp3xXNgXC7HH4Lxdp7CsvQuStFXGMPLhM47bfkywb+mG4sHPs22UdmJW48UHr9jevKmpcM1/k6WRfEObK3PbNlGbLfLmtttfba919qqLIhGnOsn/hk8cP4N02eES5ulyWu9zbWyO97v5qN+Hg+QfzP9Ja3Xh+fQfJG/TSqAUNC+eRkMTc8kjg1rQQMzjwuSArenGqlWpSRV232Kxxiy0fDwfIP5n+knh4PkH8z/AElEPBhinkbvSQ/fTwYYp5G70kP31nssXy9fuY7TI8/Ql/h4PkH8z/STw8HyD+Z/pKIeDDFPI3ekh++ngwxTyN3pIfvp2WL5ev3HaZHn6Fz6DaXf8TgfP0PQ5JjFlz572Yx175W+/ta3BSNQnVRgNRR0ksVTEYnuqXPALmuu0xRNBu0kb2u7lNlV2qKm1HoWNTk4Jy6hERRkgREQBERAEREAWHimLw0sZlqJWxMHF5tc9TRvceQ2rW6ZaWx4bTmV/jPcS2KO9jI+3qaN5P1kLnzHtIZ62UzVEhe7bYbmRt97G33I+fjddePjO3m+SOa/IVfLvLNx3XgxpLaKDpP1k92t7I27SPOR5lBsU1kYjUXzVTo2n3MFogO1vjHtJUZRWsMauHRFbPIsl1Z9zTOecz3F7jxcS4ntK+ERTkIRF9xxFxs1pcTwaCT3BG9c2YPhWBobTltKCf0j3vHm2NH+VaLCNDpJCHTDoo99j7d3ID3PnPcpxHGGgNaLNaAABuAAsAF4r+ofaVVlax6nt722unLuOuitp8TNngFf0M7HX8VxyO+K429RsexWKqpVn0M2eKN591Gx3e0FV3sa1tSrfdzLGp9xCtc2IGPDhG02/CJ44z8QB0h9bG96okBXZrwgJoYHjcyqbfkHRSAesDvVJtdYgjeNvavc4S/4vqV+X+YdLaH6MR0FLHCxozlodK7jJKR4xJ6huA4ALeLAwPGI6uniqIjdsrQ7m13umnmDcdiz1TybcnxdS0ikktdBZaLHNCaOsljmnhDnxOBuNnSAbmy+/bu2Hq6iQd6ixGTi9oy0nyZ41oAAAsBsFtwC9RFgyc0ab4iZ8RrJCb+zyRjkyM9G31NCkmp/RhlVUyTzND2UgYWtO0OleTlJHENDXG3Xl6lEtJoDHW1bDvbUzj/qut6rKdakcaZHNUUzyGuqBG+O/unR5szRzs6/7JV5dtUe74FPVp3e94ly2XqIqMuD8aqkZKx0crGyMeLOa8AtcOYO9azRzRKmoBIKaPL0ri5xccziLnK3MduVt9g+c3K3KLPE0tdxjhW9hERYMlJa8Pz6D5I36aVRjQH+06H5Qz61J9eH59B8kb9NKoxoD/adD8oZ9avKv7f6FRZ+f9TpQIgRUZbhERAEREAREQBERAEREARFq9J60wUVXM02dHTzPHxhGcvrsspbejDelsobWFpIa6uleHXihJhiHDI02Lh8Z13ea3UoyiL0kIqEVFFBKTk22ERbHBsEkqX2b4rW+2edzftPJa22wpg7LHpLvMJNvSMCOMuIa0FxOwAC5J5BSDD9Cpn2MpEI6j4z/wB0bB2lS3C8Gip22jb4xG1x2vd5zwHILOXic3+pbJNxxlpeL6+nRfXZ1wx1/wBjSUeiFNHvaZT1yHZ+6LDvutvDA1gsxrWDqaA0epfoi81flX3vds2/m/8AUdCil0QREXMbBWZhkeWCFp3iKMfwhV9hVEZpo4+Bdd3Jg2u9XzqygF6H2NW/en9Capd5q9KcCbXUk1M426Rviu95I0hzD2OA7LrmvEsNkppXwzMMckZyuafUQeIO8HiF1StHpNobS4g0CoZ47RZsjDlkZ5ncRyNwvWY2T2XJ9CPIo7Tmupz7gWlFVQuLqaZ0eb2zdjo3/GY7YTz381NKLXjVNt0tNDJzYXxk+tw9S+8V1H1DSTTVEcreAlDo3+oOB9SjtVqvxOP/AOqXgcY5I3+oOv6l3t49vN6/Y4kr6+S2Tui16QH8tSSx843skt35VMMB03oq45YJwZLX6N92Sc7Nd7bsuueK/Aqmn2z08sI65I3Nb+8RZYbHlpBBILSCCDYgjcQRuK0lhVyXuG8cuyL95HWKKs9V+sZ9S4UVWc0uUmKTjKGi5a/reBc34gG+0XNmKrsrlXLhkWNdisjxIpjXFog9kxxCJpMUuUS2H5OQANDj1NcA0X6xzCrVjy0ggkEEEEGxBG0EHgV1dLEHNLXAOa4EEOAIcDsIIO8KutItS0ExL6SQ0zjtyOGeK/wduZneR1Bd+PlpR4J+pxX4rb4oEJwnW7iEDQ1z2VDRs9naS+3x2kE+c3UipNex/S0QPOOa38Lm/WtBWancRjJyNimH6uUC/ZIGrS1egmIRXz0U2zixnSDvjup+DGs8PUh48iHiW1heuSglIbJ0lOTxlZdl/jMLrecgKa0tWyVjZIntkY4Xa5jg5rhyI2FcqyRlpLXAtcNhDgQQeYO5bvRTTKow6TNC7NG4+PE4+xyD/td8IesbFFZgrW62SV5j3qaOlUWDguLx1dPFURG7JWhwvvB3OB5ggjsWcqtrT0yxT3zRSWvD8+g+SN+mlUIwHFfwWpgqcmfoJA/LfLmtwvY27lN9eH59B8kb9NKoDQUD55WQxNzySuDWtuBmceFyQB2q9o12K34FNdvtXrxLP8PDvIB/iD/pJ4eHeQD/ABB/0lFPBZinkh9NB99PBZinkh9NB99Rdli+Xr9yXtMjz9PsSvw8O8gH+IP+kt1ofrWOIVbKY0giztkdmExfbK0u9rkHzquvBZinkh9NB99SbVzoJXUmIRTVFP0cbWSgu6SJ1i5hA2NcTvUdleOoNx1v5/c3rsvclxb18i4URFVFkEREAREQBERAFo9OIS/Da5o3/gsx/dYXfUt4vznhD2uY4Xa9paR1tIsfUVtF6aZiS2tHKCLNxnC3UtRNTv8AbQyOZ5wD4p8xFj2rCXpE9raPPtaejKw2gdPKyJm9x38GgbyfMFZdDQshjbHGLNb3k8SeslRzQSjGSWY7y4RjkAA53eS3uUrXz7+os6Vt/YL4Y/q/t09TtohpbCIi8ydAREAvsG0nq3oAvWtJIAFyTYAbSTyW1oNF55bEt6NvXJsPY3f8ylmE6PRU+0DO/wB+7f8AsjgrHG9nXXPbWl4s3jBs/DRrA+gYXvHsrxt+A33vn6/9lu0RerpqjTBQj0R0JaWgiLBwvG4KoPNPMyURvMbshvlcDu/33HhdTafUbM5ERYMnxJEHAtcA5rgQQRcEHeCDvConWtohHQzxyU4yQ1IecnCORhGYN6mkOabcNvCwF8qodemINL6SAG72CWVw9612VrL+fK/uXZhyatSRy5STrbZXmjVaYayllBtkqIT2ZwHDtBI7V1CFyzgtMZKmnjG+SeFg7ZGhdTBTZ/WJFhfCwiwcRxuCndE2eZkRnfkjDzbO7l1cNp2bQOIWcq7TO7YXll6iwZI3ppoXDiMLg5oE7WnopBsc11rgOPFhO8Hr2WK5xIXVVfWsgikmkOVkTHSOPU1oufmXK0r8xLt2Yk+a5urXAk2mn0K3Nik0+8uvUhWF1FPET+SqCRya9jTb94OParGVZ6jKcilqpOD6hrR+xGCf86sxcWT+bLR2Y/5aKS14fn0HyRv00qjGgP8AadD8oZ9ak+vD8+g+SN+mlUY0B/tOh+UM+tWlX9v9Cus/P+p0mF6gRUZbhERAEREAREQBERAEREAREQFW64tDDI0YhC27o25ZwBtMY9q/9nceVj7lU8usnNvsO4qndP8AVQ6MuqaBmeM3c+Bou6PrMQ9034O8cLjYLPEyUlwT+hX5OO2+OP1NPoLODA9nFkhPY5ot62lSVVngmKupZQ+xLT4r29bb7e0FWPS1TJWNfG4Oa7cR9fUeS8Z7fwp05Lu17sue/PvX8/8AhpTPcdGZRUL5nZI2lx9QHWTwCkNPoOT+UlA5Mbf1n7FuNGKRrKaMt3yDO49ZP2bltlLiey6uBSs5t8/I7o1rXM0dPodTt9tmk+M6w7m2W0pqCOL8nG1nxWgHtO9ZCK0rx6q/gikSJJdAiIpzIREQFXa4tKamENpI2Oihmb403/7e+jYR7UDjxN+rfVeD43PRyCWnlMTxs8Xc4dT2nY4ciumsTwqKpjdDPG2WN29rvUQd4I6xtCqnSLUlI0l9DKHt39HMcrxybIBZ3bbzlWeNfWo8Elr+SvyKbHLjiz9MK15uAAqqUOPF0D8t/wC7f95bka76G22GpB6skXz9IqvrNAsRiJD6KY24xs6Ud8d1gHR6q3fgk9/+RL91TPHolzX7kXb3R5P9iyMY15XaW0lMWuO59Q4eL/ds3/vKr8QxCSolfNM8ySSHM5zt5O7sFrCw2ABbah0ExCYgMophfjIzom98lgp5oxqUIc2SvkBAsehhJ28pJNmzk3vWydGOuX+WatXXPn9jW6ntEnS1ArpG2hgzCO/6SaxFx1hoJ29duoq4MVq3wwSyRxOnexjnNjYQHSEDcL/++oE7F+1NTMiY2ONoYxgDWtaAGtaNwAG4L9VVXWu2fEyyqqVceFHL2kGOzVs756h13nxcu5sbQTZjWncBt9d9pKkWjOtWso2tjdaphbYBspOdgHBkg225EHlZWbpfqxpq8mVv/wAeoO+Rgu2Q/rWbMx5gg8yqwxTVNiMBOWJtQ0e6geCf3HWd3AqzhdRbHhlpeRXyqurlxLmTel15UpHstNMw/AMbx3lzfmX1U68aQD2Onne7qcI2DtIefmVUTaLVjNjqOob54JPnyryHRisebNo6hx5QSfdT8LR1/kfiLv8AUbrTDWPU4iOjIEFPcHo2EnOQbjpHn21uqwHK4uozQ0Mk8jIYmF8kjg1rW7yT8w434AEqXYPqkxCcgyRtpmHe6ZwzW5Rtub+eytnRDQKnw1pMY6SZws6V4GYjiGDcxvIb+JKTyKqY8MBGiy2W5mbolo+KGjhpgQSxt3uHu5HHM8+a5sOQC3CIqdtye2WiSS0ikteH59B8kb9NKoVo7igpauCoLS8QyB5aDYutwBKsbW9o5VVNZC+nppJmtpmtJjYXAO6WQ2J67Ed6gv4i4h5DP6Mq7olDslFtdCpujPtW0ixPDtF5HJ6Vv2J4dovI5PSt+xV3+IuIeQz+jKfiLiHkM/oytPw+P5ept21/h+hYnh2i8jk9K37E8O0XkcnpW/Yq7/EXEPIZ/RlPxFxDyGf0ZT8Pj+XqO2v8P0L20M0ubicD5mxOiDJTFZzg4khjHXuPj+pSBQXVBhM1NRzMqInwvNU5wEjcpLeiiFxyuD3KdKrtUYzaj0LGptwTl1CIiiJAiIgCIiAIiIAiIgItpRq4o68l7mdDMf0sNg5x/WN3P7dvNV/Pq1xKgcX0jmVUZNy1pyucPhRuO/4riVdKKXtG4OuenF9z5ohnRCT30ZW+i+nYp7U9dFJSXOzp2Oa1pO+zyAC3/wA2qxYZmvaHMcHNcLgtIII6wRvXrmAixFweB3HsX501HHFcRxtjBNyGNDQT1kDiueFca1ww3rw66/nXz38zeEXHk3s/ZERbm4REQBERAEREAsiIgFkREAREQBERAEREAsiIgCIiAWXll6iA8sll6iA8sll6iAIiIAiIgCIiAIiIAiIgCIiAIiIAiIgCIiAIiIAiIgCIiAIiIAiIgCIiAIiIAiIgCIiAIiIAiIgCIiAIiIAiIgCIiAIiIAi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1" name="AutoShape 4" descr="data:image/jpeg;base64,/9j/4AAQSkZJRgABAQAAAQABAAD/2wCEAAkGBhIQEBAQEBAVEBEPEBAQFRYQEhUUEhARFREVFBMZEhQXHCYgFxkjGhQSHzsgIycqLywsFh4xNTAqNSYrLCkBCQoKDgwOGg8PGiolHyQsNCwsLS8tLi0qLTIsLCwpKS00NSwsKiotKSwvKiwsLCwsKSwsLSwtLCwpLCksKiwsKv/AABEIAJMBVgMBIgACEQEDEQH/xAAcAAEAAgMBAQEAAAAAAAAAAAAABgcEBQgBAgP/xABREAABAwICBgQGDAsGBgMAAAABAAIDBBEFEgYHITFBYRNRgZEXIlRxk6EjMkJSYnJ0sbPB0dIUFjM0Q2OCkqKk4zWDlLLT4RVzo8Lw8SREU//EABsBAQACAwEBAAAAAAAAAAAAAAADBQECBAYH/8QAMxEAAgICAAMFBgUEAwAAAAAAAAECAwQREiExE0FRYZEFIjJxgeEUM6GxwQY00fAjQvH/2gAMAwEAAhEDEQA/ALxREQBERAEREAREQBERAEREAREQBERAEREAREQBERAEREAREQBERAEREAREQBERAEREAREQBERAEREAREQBERAEREAREQBERAERYeKUDpmWZNJA8bWviIuDza4FrhyI7llAzEVTY3pvi2EzCOrbFVRuuWSdGWdK0b7FhAa4bLtINr8RYqQaOa26SqIZKDTSnZZ5zMcfgvH1gKWdMoR4+q8UQq+DfC+T8ycoviKZrwHNcHNO4tNwe1fagT3zRMERFkBERAEREAREQBERAEREAREQBERAEREAREQBERAEREAREQBERAEREAREQBERAEREAREugCL8KqujiGaWRkbeuRwaO9xUZxbWjh1ODaoE7h7mnHSX/a9oO1y3jCUvhRrKcY9WNaVPG/C6ky29jDHsJ3iXOAy3M5i3zOK55Uq030/mxJwaW9FTsOZsYNyXWtmkdxdYnkL9qiqusWqVcNSKjJsVk9xJpoXp3LTvbG+Q5SQA5xuOQkB3jnvHX1XRgmkLKgZT4koG1vA829fm4LmNWTonibn08b8xD4yWZgdt22ym/XYtXnva9Twmsir4W9Sj3fNeHmTY1z+Fl1ItXo/jAqI7nZIywePmI5H7VtErsjZBTj0ZZJ7Cx67EI4I3SzSNijYLlzyAB2njyXtbWMhjfLI7KyJjnuJ4NaLk9y500y0ylxKcveS2FhPRR32Mb1nreeJ7BsXZRQ7n5EN1yqXmWTjGu6mjJbTQPqLe6ceiYfNcFx7QFoJNedTfxaWEDm55PfsUBwvB56p/R08Tpn77MG4dbjuaOZIUsh1N4i4XIhYep023+FpHrVi6MevlL9WcKtvnzibyj16vv7NRNI64pSD3OafnUy0f1m0NYQxshhldsDJwGEnqa65a48r35Ko8R1X4lAC403StHGB7ZD+6DmPcotJGWktcCCDYhwsQeog7isPFosXuP0ZlZFtb99HWKKvtUL651MXVLr01h0HSXMpHHKT+jtuv2bFYKqrIcEnHZYwlxRTCjOkusSjoCWSSGSUfo4QHPHx9oDO035LSa1NPHUbBS07stRM3M543wxEkXb8N1jY8ACepUc5xJJJuSSSTvJO8krsx8TtFxS6HLfk8D4Y9S06zXs+/sNG0DrllJPc1ot3rHj16VN/GpYSPgve095uo3g2rbEKpoeyDIxwuHTOEYcOBDT4xHOy2M+pvEWi4bC/kybb/ABNA9a6uzxVy5epz8eQ+fP0JhhWvCmeQKinkgv7phErB59gd3AqfYXjENVGJaeVsrDxYb2PU4b2nkdq5qxfRyqpDapp3xXNgXC7HH4Lxdp7CsvQuStFXGMPLhM47bfkywb+mG4sHPs22UdmJW48UHr9jevKmpcM1/k6WRfEObK3PbNlGbLfLmtttfba919qqLIhGnOsn/hk8cP4N02eES5ulyWu9zbWyO97v5qN+Hg+QfzP9Ja3Xh+fQfJG/TSqAUNC+eRkMTc8kjg1rQQMzjwuSArenGqlWpSRV232Kxxiy0fDwfIP5n+knh4PkH8z/AElEPBhinkbvSQ/fTwYYp5G70kP31nssXy9fuY7TI8/Ql/h4PkH8z/STw8HyD+Z/pKIeDDFPI3ekh++ngwxTyN3pIfvp2WL5ev3HaZHn6Fz6DaXf8TgfP0PQ5JjFlz572Yx175W+/ta3BSNQnVRgNRR0ksVTEYnuqXPALmuu0xRNBu0kb2u7lNlV2qKm1HoWNTk4Jy6hERRkgREQBERAEREAWHimLw0sZlqJWxMHF5tc9TRvceQ2rW6ZaWx4bTmV/jPcS2KO9jI+3qaN5P1kLnzHtIZ62UzVEhe7bYbmRt97G33I+fjddePjO3m+SOa/IVfLvLNx3XgxpLaKDpP1k92t7I27SPOR5lBsU1kYjUXzVTo2n3MFogO1vjHtJUZRWsMauHRFbPIsl1Z9zTOecz3F7jxcS4ntK+ERTkIRF9xxFxs1pcTwaCT3BG9c2YPhWBobTltKCf0j3vHm2NH+VaLCNDpJCHTDoo99j7d3ID3PnPcpxHGGgNaLNaAABuAAsAF4r+ofaVVlax6nt722unLuOuitp8TNngFf0M7HX8VxyO+K429RsexWKqpVn0M2eKN591Gx3e0FV3sa1tSrfdzLGp9xCtc2IGPDhG02/CJ44z8QB0h9bG96okBXZrwgJoYHjcyqbfkHRSAesDvVJtdYgjeNvavc4S/4vqV+X+YdLaH6MR0FLHCxozlodK7jJKR4xJ6huA4ALeLAwPGI6uniqIjdsrQ7m13umnmDcdiz1TybcnxdS0ikktdBZaLHNCaOsljmnhDnxOBuNnSAbmy+/bu2Hq6iQd6ixGTi9oy0nyZ41oAAAsBsFtwC9RFgyc0ab4iZ8RrJCb+zyRjkyM9G31NCkmp/RhlVUyTzND2UgYWtO0OleTlJHENDXG3Xl6lEtJoDHW1bDvbUzj/qut6rKdakcaZHNUUzyGuqBG+O/unR5szRzs6/7JV5dtUe74FPVp3e94ly2XqIqMuD8aqkZKx0crGyMeLOa8AtcOYO9azRzRKmoBIKaPL0ri5xccziLnK3MduVt9g+c3K3KLPE0tdxjhW9hERYMlJa8Pz6D5I36aVRjQH+06H5Qz61J9eH59B8kb9NKoxoD/adD8oZ9avKv7f6FRZ+f9TpQIgRUZbhERAEREAREQBERAEREARFq9J60wUVXM02dHTzPHxhGcvrsspbejDelsobWFpIa6uleHXihJhiHDI02Lh8Z13ea3UoyiL0kIqEVFFBKTk22ERbHBsEkqX2b4rW+2edzftPJa22wpg7LHpLvMJNvSMCOMuIa0FxOwAC5J5BSDD9Cpn2MpEI6j4z/wB0bB2lS3C8Gip22jb4xG1x2vd5zwHILOXic3+pbJNxxlpeL6+nRfXZ1wx1/wBjSUeiFNHvaZT1yHZ+6LDvutvDA1gsxrWDqaA0epfoi81flX3vds2/m/8AUdCil0QREXMbBWZhkeWCFp3iKMfwhV9hVEZpo4+Bdd3Jg2u9XzqygF6H2NW/en9Capd5q9KcCbXUk1M426Rviu95I0hzD2OA7LrmvEsNkppXwzMMckZyuafUQeIO8HiF1StHpNobS4g0CoZ47RZsjDlkZ5ncRyNwvWY2T2XJ9CPIo7Tmupz7gWlFVQuLqaZ0eb2zdjo3/GY7YTz381NKLXjVNt0tNDJzYXxk+tw9S+8V1H1DSTTVEcreAlDo3+oOB9SjtVqvxOP/AOqXgcY5I3+oOv6l3t49vN6/Y4kr6+S2Tui16QH8tSSx843skt35VMMB03oq45YJwZLX6N92Sc7Nd7bsuueK/Aqmn2z08sI65I3Nb+8RZYbHlpBBILSCCDYgjcQRuK0lhVyXuG8cuyL95HWKKs9V+sZ9S4UVWc0uUmKTjKGi5a/reBc34gG+0XNmKrsrlXLhkWNdisjxIpjXFog9kxxCJpMUuUS2H5OQANDj1NcA0X6xzCrVjy0ggkEEEEGxBG0EHgV1dLEHNLXAOa4EEOAIcDsIIO8KutItS0ExL6SQ0zjtyOGeK/wduZneR1Bd+PlpR4J+pxX4rb4oEJwnW7iEDQ1z2VDRs9naS+3x2kE+c3UipNex/S0QPOOa38Lm/WtBWancRjJyNimH6uUC/ZIGrS1egmIRXz0U2zixnSDvjup+DGs8PUh48iHiW1heuSglIbJ0lOTxlZdl/jMLrecgKa0tWyVjZIntkY4Xa5jg5rhyI2FcqyRlpLXAtcNhDgQQeYO5bvRTTKow6TNC7NG4+PE4+xyD/td8IesbFFZgrW62SV5j3qaOlUWDguLx1dPFURG7JWhwvvB3OB5ggjsWcqtrT0yxT3zRSWvD8+g+SN+mlUIwHFfwWpgqcmfoJA/LfLmtwvY27lN9eH59B8kb9NKoDQUD55WQxNzySuDWtuBmceFyQB2q9o12K34FNdvtXrxLP8PDvIB/iD/pJ4eHeQD/ABB/0lFPBZinkh9NB99PBZinkh9NB99Rdli+Xr9yXtMjz9PsSvw8O8gH+IP+kt1ofrWOIVbKY0giztkdmExfbK0u9rkHzquvBZinkh9NB99SbVzoJXUmIRTVFP0cbWSgu6SJ1i5hA2NcTvUdleOoNx1v5/c3rsvclxb18i4URFVFkEREAREQBERAFo9OIS/Da5o3/gsx/dYXfUt4vznhD2uY4Xa9paR1tIsfUVtF6aZiS2tHKCLNxnC3UtRNTv8AbQyOZ5wD4p8xFj2rCXpE9raPPtaejKw2gdPKyJm9x38GgbyfMFZdDQshjbHGLNb3k8SeslRzQSjGSWY7y4RjkAA53eS3uUrXz7+os6Vt/YL4Y/q/t09TtohpbCIi8ydAREAvsG0nq3oAvWtJIAFyTYAbSTyW1oNF55bEt6NvXJsPY3f8ylmE6PRU+0DO/wB+7f8AsjgrHG9nXXPbWl4s3jBs/DRrA+gYXvHsrxt+A33vn6/9lu0RerpqjTBQj0R0JaWgiLBwvG4KoPNPMyURvMbshvlcDu/33HhdTafUbM5ERYMnxJEHAtcA5rgQQRcEHeCDvConWtohHQzxyU4yQ1IecnCORhGYN6mkOabcNvCwF8qodemINL6SAG72CWVw9612VrL+fK/uXZhyatSRy5STrbZXmjVaYayllBtkqIT2ZwHDtBI7V1CFyzgtMZKmnjG+SeFg7ZGhdTBTZ/WJFhfCwiwcRxuCndE2eZkRnfkjDzbO7l1cNp2bQOIWcq7TO7YXll6iwZI3ppoXDiMLg5oE7WnopBsc11rgOPFhO8Hr2WK5xIXVVfWsgikmkOVkTHSOPU1oufmXK0r8xLt2Yk+a5urXAk2mn0K3Nik0+8uvUhWF1FPET+SqCRya9jTb94OParGVZ6jKcilqpOD6hrR+xGCf86sxcWT+bLR2Y/5aKS14fn0HyRv00qjGgP8AadD8oZ9ak+vD8+g+SN+mlUY0B/tOh+UM+tWlX9v9Cus/P+p0mF6gRUZbhERAEREAREQBERAEREAREQFW64tDDI0YhC27o25ZwBtMY9q/9nceVj7lU8usnNvsO4qndP8AVQ6MuqaBmeM3c+Bou6PrMQ9034O8cLjYLPEyUlwT+hX5OO2+OP1NPoLODA9nFkhPY5ot62lSVVngmKupZQ+xLT4r29bb7e0FWPS1TJWNfG4Oa7cR9fUeS8Z7fwp05Lu17sue/PvX8/8AhpTPcdGZRUL5nZI2lx9QHWTwCkNPoOT+UlA5Mbf1n7FuNGKRrKaMt3yDO49ZP2bltlLiey6uBSs5t8/I7o1rXM0dPodTt9tmk+M6w7m2W0pqCOL8nG1nxWgHtO9ZCK0rx6q/gikSJJdAiIpzIREQFXa4tKamENpI2Oihmb403/7e+jYR7UDjxN+rfVeD43PRyCWnlMTxs8Xc4dT2nY4ciumsTwqKpjdDPG2WN29rvUQd4I6xtCqnSLUlI0l9DKHt39HMcrxybIBZ3bbzlWeNfWo8Elr+SvyKbHLjiz9MK15uAAqqUOPF0D8t/wC7f95bka76G22GpB6skXz9IqvrNAsRiJD6KY24xs6Ud8d1gHR6q3fgk9/+RL91TPHolzX7kXb3R5P9iyMY15XaW0lMWuO59Q4eL/ds3/vKr8QxCSolfNM8ySSHM5zt5O7sFrCw2ABbah0ExCYgMophfjIzom98lgp5oxqUIc2SvkBAsehhJ28pJNmzk3vWydGOuX+WatXXPn9jW6ntEnS1ArpG2hgzCO/6SaxFx1hoJ29duoq4MVq3wwSyRxOnexjnNjYQHSEDcL/++oE7F+1NTMiY2ONoYxgDWtaAGtaNwAG4L9VVXWu2fEyyqqVceFHL2kGOzVs756h13nxcu5sbQTZjWncBt9d9pKkWjOtWso2tjdaphbYBspOdgHBkg225EHlZWbpfqxpq8mVv/wAeoO+Rgu2Q/rWbMx5gg8yqwxTVNiMBOWJtQ0e6geCf3HWd3AqzhdRbHhlpeRXyqurlxLmTel15UpHstNMw/AMbx3lzfmX1U68aQD2Onne7qcI2DtIefmVUTaLVjNjqOob54JPnyryHRisebNo6hx5QSfdT8LR1/kfiLv8AUbrTDWPU4iOjIEFPcHo2EnOQbjpHn21uqwHK4uozQ0Mk8jIYmF8kjg1rW7yT8w434AEqXYPqkxCcgyRtpmHe6ZwzW5Rtub+eytnRDQKnw1pMY6SZws6V4GYjiGDcxvIb+JKTyKqY8MBGiy2W5mbolo+KGjhpgQSxt3uHu5HHM8+a5sOQC3CIqdtye2WiSS0ikteH59B8kb9NKoVo7igpauCoLS8QyB5aDYutwBKsbW9o5VVNZC+nppJmtpmtJjYXAO6WQ2J67Ed6gv4i4h5DP6Mq7olDslFtdCpujPtW0ixPDtF5HJ6Vv2J4dovI5PSt+xV3+IuIeQz+jKfiLiHkM/oytPw+P5ept21/h+hYnh2i8jk9K37E8O0XkcnpW/Yq7/EXEPIZ/RlPxFxDyGf0ZT8Pj+XqO2v8P0L20M0ubicD5mxOiDJTFZzg4khjHXuPj+pSBQXVBhM1NRzMqInwvNU5wEjcpLeiiFxyuD3KdKrtUYzaj0LGptwTl1CIiiJAiIgCIiAIiIAiIgItpRq4o68l7mdDMf0sNg5x/WN3P7dvNV/Pq1xKgcX0jmVUZNy1pyucPhRuO/4riVdKKXtG4OuenF9z5ohnRCT30ZW+i+nYp7U9dFJSXOzp2Oa1pO+zyAC3/wA2qxYZmvaHMcHNcLgtIII6wRvXrmAixFweB3HsX501HHFcRxtjBNyGNDQT1kDiueFca1ww3rw66/nXz38zeEXHk3s/ZERbm4REQBERAEREAsiIgFkREAREQBERAEREAsiIgCIiAWXll6iA8sll6iA8sll6iAIiIAiIgCIiAIiIAiIgCIiAIiIAiIgCIiAIiIAiIgCIiAIiIAiIgCIiAIiIAiIgCIiAIiIAiIgCIiAIiIAiIgCIiAIiIAi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4342" name="Picture 6" descr="http://www.supergen-hidef.org/PublishingImages/SSE%20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2852738"/>
            <a:ext cx="15843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http://images3.wikia.nocookie.net/__cb20101225162426/logopedia/images/5/53/Scottish_Powe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513" y="4238625"/>
            <a:ext cx="1898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AutoShape 11" descr="data:image/jpeg;base64,/9j/4AAQSkZJRgABAQAAAQABAAD/2wCEAAkGBhQQEBUUEBQWFRUUFxcYFhUYFRMVHBcWFhQYHRwXGBYXHiYeGBkjGhgXHy8gIycpLCwtFyAxNTAqNSYrLCkBCQoKDgwOGg8PGikkHyQsKjUsLCwpLC01MjYvNCosLCwsKioqLCkqLC4sKi8sLCwsLCwsLCwsLCwsLCwsLCwsLP/AABEIARkAswMBIgACEQEDEQH/xAAcAAEAAgMBAQEAAAAAAAAAAAAABgcEBQgDAQL/xABSEAABAwIDAggJCAcECAcBAAABAAIDBBEFEiEGMQcTQVFhcYGTFBYXIjJUc5HRNUJScoKhsuMjYpKxs8HSMzSUoiVDU2N0g4SjFUTC4eLw8ST/xAAbAQEAAgMBAQAAAAAAAAAAAAAABAUCAwYBB//EADYRAAICAQEEBgkDBAMAAAAAAAABAgMRBBIhMVEFE0FhodEVIjJTcYGxwfAzkeEUIyRCUsLx/9oADAMBAAIRAxEAPwCu0RF35QhERAEResFK+Q2jY555mtc79wTgDyRek9O5hs9rmnmc0tPuK80AREQBERAEREARF7QUj5P7Njn/AFWud+4I3gHii9JYXMNntLTzOBafcV5oAiIgCIiAIiIAiIgCIv3FHmcGj5xA95sgLH4M+DRtW0VNYDxV/wBHHqOMsbFziNcl9ABvtzb7lpKNkLAyJjWNG5rWhoHUBovlDSNhiZGwWbG1rWjoaLD7gqU4T9uah9ZJTwyPiihOSzHFhe6wzFxGpFzYDdpflXKf3ekLms4X0XmWnq6eBdVbQRzsLJmNkad7XtDh7iqX4TODcUQ8IpQeIJAezU8USdCCdSwnTXcSN99PXgp23qPDGU00jpY5cwbncXFjmsLgQ462OUgjdqD13DilA2ogkieLtkY5h6nC3/uidvR9yi3lfVeY9W+GTlRF9ItvXxdWVYREQBEXtR0/GSMYPnua39pwH80bwCxuDTgzbVMFVWAmI/2UWo4yx9N/LkvuHL1b7kpqRkTQyNrWNG5rQGgdQGiUtM2KNrGCzWNDWjma0WA9wVF8JG3NRLWSwxyviiheYw1jizM5ps5zi2xPnA2G4ADpXKLrekLXvwl4fyWnq6eBd+IYZFUMLJ42SNPzXtDh2X3HpCpHhL4PBh5E1Pc07zYgm5icdwvvLTyE68h5FtuCPbad9T4JUSOlY9rjGXkucxzBe2Y6lpaDodxAtyqzdqcObUUU8ThcOifbocGktPY4A9i9hK3QXqDe77BqN8MricvogKLqirCIiAIiIAiIgC+tcQbjeN3WviIDqLZvGm1lLFOz57QSPovGjm9jrhQPhC4KpKqd1TRuZmfbjI3nLdwAGZrrW1AFwbbr31soJsJt9JhkhFjJA83fHexB3Z2E6B1uTcbdAI6AwvEW1MMc0d8krQ9txY2cLi45CuVurt0Fu3Dg+Hky0hKN8MPiV/wdcF76Obwmrc0yNBEbGEuDS4WLnOsLmxIAHPvU22mxltHSSzONsjDl6XkWa3tcQFlYniDaeGSaS+WJjnusLmzRc2HOuf8Abrb6TE3gW4uBhuyO9yTuzvPK63JuF+slTXbr7dufBcfJCco0QwiKIiLqirCIiAL0gmLHte3e1wcOtpuPvC80QHVGDYqyqp45ozdsjQ4dF97T0g3B6Qq32+4J5aiodUUZZeQ3kjccvn8rmutYg7yDbW/PYRDYLhDkw12RwMkDjcsB85rj85l9LnladD0K+8OrxPE2RrXtDhcB7HRuHW1wuFytkLdBbtQ4Ph5MtIyhfHDIJwccGbqCQ1FU5plylrGNJIYHbyXEC7iNNNACd99JPtvi7aXD55CbHi3NZ0veMrQO036gVmY9jbaOF0r2SPDd4jYXnttoB0kgKgdttupcTkGYZImf2cQN7frOPznW5dw3DlJ909Vutt6yfBcfJHlko0w2YkZREXUlYEREAREQBERAFN+DfYSLExPxskjOK4u2TJrnz3vmB+iFCFbnANuq+uH90qha+yVdEpReHu+qN1EVKaTM/wAhlL/t5/8Atf0qfYNhjaWnjhYSWxMawE2uQ0WubaXWYi5S3U22rE5ZLWNcYeyjExfDRUwSQuJDZWOYSLXAcLXF9LqAeQyl/wBvP/2v6VZSJVqbaliEsCVcZ+0jn/hI2HiwwwCKSR/GiS+fLpkyWtlA+kVClbHDz6VJ1TfviVTrrNDZKyiMpPL3/VlVfFRm0giIphpCtDYzgpgrqKKoklla5+e7W8XYZZHN0u0ncAqvXQ/BR8k0/XL/AB3qs6TunVUpQeHn7Mk6aClPD5HzZfgwpaCTjW5pZPmukynJ0tAAAPTv5ra3l6+E2VCbU8KtXUTO8GldDCCQwMsHEA6Oc7fc77CwH3qippu1s22+HaydOcKVwL8UJ2g4JaOrlMozwud6QiyBrj9Itc02PVa/Wofwd8J9QamOnrH8ayVwY15AzMefR1HpNJ011Fwb8iuZY2Qu0VmE8Pmj2MoXR4FGcInBzDhtPHLFJK8vlDCH5LWyONxlaNfNCr1Xdw5/3GH/AIgfwpFSK6Po+yVlClN5eWV2oiozwgiIp5oCIiAIiIAsilr5Ir8VI9l9+R7mXtuvlIvyrHReNJ8QZ4x6o9Ym76X+pdFbESl2HUrnEuJhjJJJJJy7yTvK5nC6W2D+TKT2Ef4VSdLxSrjhdpN0jbkz12zkLcOqnNJaRBIQQSCCGHUEbiucv/Hqj1ibvpf6l0Vtx8m1fsJfwFczp0PFOuWV2jVtqSPaqrpJbcbI99t2d7n2vvtmJtuXgiK7SxwIQREXoC32yEc1RVwU8csrWveLhsj2gMF3PIANh5ocVoVaXAdgmaWaqcNGARMP6zrFx6w0NH21F1diqplJ/I20x2ppFxAaLm3hAwTwPEZowLMc7jGfUk1sOgHM37K6Szi9r677dAt8R71VvDjgeaKGqaNWExv+q/VpPQHAj7a57ou7q7tl8JbvIn6qG1DPIifBFgnhGIte4XbTtMh+tuYOu5zfYV8VlKJY3xkkB7XNJBIIDgRcEbjqoPwM4JxNAZnDzqh5d9hl2t+/OftKfBwN+jf0LDpG7rNQ8dm78+Zlp4bNfxOXMZlnbI+GokkeYnuaQ573DM0kXAcevXpWuVgcM2CcTXCZo82obc+0ZZrvuyHtKr9dPp7FZVGa7fxlZZFxk0wiIt5gEREAREQBERAfQultg/kyk9hH+Fc0hdLbB/JlJ7CP8KpemP04/Em6P2mfrbf5Nq/YS/gK5nXTO23ybV+wl/AVzMvOhv05fEaz2kfERFdkIIiIAukeD3BPBMOhYRZ7m8Y/68nnWPSBZv2VRexOCeGV8ERF2l+Z/wBRnnO94GX7S6MxfEW01PJM/wBGJjnnpyi9u3d2qh6Xsb2aY/H7InaSOMzZW+L7b5Noom5v0UY8GfrpeWxcex/Fg/UKsDaXBxWUk0B/1jCAeZ41aexwB7FzJVVTpZHSPPnvc57j+s4kk+8rpXY7G/DaGGb5zmAP9o3zXf5gT2rRr9N/TxrnDs3fPj5myizbckzF2BxJsuGwGwYYmcU9u7K6HzXX5vRv2qIcHe23hOK1bXHzakl8QPJxXmgdZisT9RY+2OLHCziFO24FaGywcwdKck/UbAn3KtMCxU0tTFO3fE9rrc4B85va247Vuo0athZP/lw+v13fIwndsyiuXH6F48LeCeE4c97Rd9ORKPqjR46spJ+yFQC6tBZPFyOjkZ2OY9v7iD965gx7CTSVMsDt8T3NB523813a2x7Vn0RbmMqn2b/z87THVw3qRgIiK8IQREQBERAF9Db7uTXsX6iiL3BrQXOcQAALkkmwAHKSVatZsKMOwKpfIAaiRsec78jeOjPFtPMOU8p6AFHu1EanFPi2kjZCtyy+RVAXS2wfyZSewj/CuaQultg/kyk9hH+FVvTH6cfiSdH7TP3tt8m1fsJfwFczLpnbb5Nq/YS/gK5mXnQ36cviNZ7SBbbt3f8A3sPuXxWtguxDcSwKEssKiMzGJ26441143H6J5+Q6896tngdG9zHtLXNJa5pFiCDYgjnurOnURtcorjFtMjTrcUnzPNEX1SDWW1wGYJpPVOG+0LD7nP8A/QOwracNmN8VRsgafOnf53s47E+9xZ7ipXsbgngdDBCRZzWAv9o/znf5iR2KleFTG/CcSkAN2QWib1tvnP7ZcOwLnKP8rWufYvtuXmWM/wC1Ts8yIK5OBuokgDqaYW42NtVD0secjvwsNulVPg2GOqaiKFu+V7WdQJ1PYLnsV57Z04o3UVZGLMpHtiktyU0oDDf6py261O6RmpJUdss+HD93uNGni1mfIwOGrBONomztHnU7tfZyWB9zsh96o5dV4lQtqIJIn6tlY5h6nC1x77rluuo3Qyvik0dG5zHdbSQf3LX0RdtVut9n3/ky1cMSUuZe/BFjnhGHNY43fTkxn6u9h6spy/YUN4b8EyVEVS0aTNyP+vHuJ62G32FgcDeOcRX8U42bUNy/8xl3N+7OPtBWhwk4H4XhszQLvjHGs+tHqQOtuYdqiy/xddnsf3/k2r+7RjtRzkiIujK4IiIAiKR7ES0cdQJcQccsdiyMMc/O/kLraZRvtym3Je+FktiLljPcj2Ky8FicE/B/xLRWVLf0jh+hYR6DSPTI+m4buYHnOki4U/kmp6o/40a3Gzu0cNfEZacksDi03aWnMACdD0Ee9anhQYThNTb6LD2CVhP3Bcn1s7NXGVnHaW7lv4FrsxjU1HkznULpbYP5MpPYR/hXNIXS2wfyZSewj/CrXpj9OPxI2j9pn722+Tav2Ev4CuZl0ztt8m1fsJfwFczLzob9OXxGs9pHQXBGP9Ew/Wl/jPWn4VtgPCGmrpm/pmD9KwD+0YB6QHK9o94Ft4C3fBPEW4TBfl409hmet3tDtHDQRCWpJawuDBZpccxBI0HQ0qrds69XKVfHae7nv4ElRjKpKXI5eUm4OsE8LxGFhF2MPGv+rHrY9BdlHav1ts6jnqhJhzjaY+fGWOYGvJ9JpItlcTu5DfkOlm8FWw8tAJpKprWyPytaA4Osxup1HO47v1Ar7VapQ07lwbW5Pj+Ig1VZsx2Ilu0mLikpJpz/AKthIHO7c0driB2rl+SQuJLjckkk85O8+9dAcKGC1VbTMgpGBwL80hL2s0YPNGp1u43+yqw8kWI/7JnfR/FQui51VVuUpJNvnyN2pU5Swk8I2fAngvG1j53DzYGWb7SS4+5gf7wpnwx4yIcPMQ9KocGW/Ub5zj9zR9pYOxWGYjhtOYm0UTy55e55qmNJJAAFg06AAcvOtbtvstimKSxvdTxxtjaWtYKhj9Sbl17DfZo+ytc3G3WKyclsrhvXZ8+Zksxq2Unn4E04N8c8Lw6FxN3xjin/AFo9AT0luV3aqy4ZsD4muEzR5tQ259oyzXfdkPaVMeCzZisw90zKljRFIGuBEjXWkbpuHO0/5Qtzwk7KuxCjyRAGWN7Xx3IF+Rwud12knraFprthp9Y3FrZf38mZyi7Kd63nPlFVuhkZJGbOjc17T+s0gj7wuo8LxBtTBHKz0ZWNeOpwvY9W5c9UPB3WzSzRRxtLoHNbJ+kYAHOFwASbHTmVycG2F1NJR8RVtDTG93F2e192O862h0s4u94UnpZ1zipRksrv7Ga9KpRbTW4o/bDBPA66aG1mteSz2bvOb/lIHYVpldnCpsFNWyxTUrWlzWOZJdzWeaDdp1373j3Kk1Z6PUK6pPO/tIt1bhJhERTDUEREBcfATXgw1EN9WvbIB0PblP3sHvVk4nQNqIZIn+jIxzHdTgRp06rnHYnac4dWMm1LD5krRyxute3SCA4dVuVdIUVYyaNskTg9jwC1w3EHlXK9J0yru6xcH9S0001KGzyOYcbwWSjqHwzCzmHfyObyPbztI1//ABdD7B/JlJ7CP8KyNoNlqavYG1MYdb0Xatc36rhqOrd0LLwnDW00EcMdy2JoY3MQTZosLkAarzV65amqMWvWT3ntVPVyb7DX7bfJtX7CX8BXOOFYVJVTMhgaXPebAc3O4nkaN5K6fxTD21EEkL7hsrHMdawNnCxsTfVYGzmyNNQNIpo8pd6TyS57utx5OgWHQmj1q01UljLb3Hl1Lskn2GXgmFtpaeKBm6JjWX57DU9pue1Vzw7YgBFTw31c90hHQxuUe8vPuVmYhXsgidLM4MYwXc47gB/Pktyrm/bPaZ2IVb5iCG+jG0/NjbewPSbknpJWXRlMrb+sfBfU81M1GGyaNriDcbxqOtdTYHibaqmimZulY13USNR1g3HYuWFaPA9tsIj4FO6zXuvA4nQPdvj6Mx1HTccoVn0pp3bWpx4x+naRtLYoyw+0uRERcsWgREQBfiaYMaXOIDWgkk8gAuT7l+1CdtMQdWSjDKR3nygGpkGvEwaXB/WdoLcx/WuttVfWSx2dr5LmYylsrJ78GjTJTzVThY1lRLKOhmbK0e5p96l6x6CiZBEyKMWZG1rWjmDRYLIS6e3NyX5yEVspI022OLCloZ5SbFsbg3pe4ZWj9ohcxhWNwubaiqlFLA68ULrvcNz5RpYc7W6jpJPMCq5XTdGad1VZlxl+IrNTYpSwuwIiK0IwREQBSzYjhCmw12W3GQON3RE2sTvdGfmno3H71E0WuyuNsdmayjKMnF5R07s7tbTV7M1PICbXcw+a9v1mHXtFx0rcLk6GZzHBzHFrhqHNJaQegjUKwNleGKeAhlYDPHuz6CRo69z+3XpXP6jomUd9Tz3dpPr1ae6ReK0O0u2tLh7f08nn282JtnPd9nkHS6wVWbX8L89Q4soiYIt2fTjH9N/9WOga9PIq9kkLiS4kkm5JJJJ5yTvK903RMpeta8dws1aW6BJds9vZ8SdZ36OFpuyIG4v9J5+c77hyDfeMIi6CuuNcdmCwivlJyeWF9XxFmeFp7D8MBjDYcQzOaLBs4u5wHNIN7vrDXnB3q2aDEY52B8L2yMO5zXBw945ehcprKw/FJad2aCR8budji2/XbeOtVGp6LhY9qt7L8P4JdeqlHdLedVrznqGxtLnuDWjUucQ0AdJOgXPreFjEQzLx4P6xiiLvflt9yj+K49UVRvUTSS8wc4kDqbuHYFBh0PY368kl3b/I3PVx7EXdiG2U1a4wYO3Odz6xwIii+qSP0j/f1Hk3uy2y0dBEWtJfJIc00ztXSv5yebU2HJc7ySTzthW0FRSG9PNJHzhrjY9bT5p7Qt5PwqYi9uXwi36zY4mu94bp2WW+3oyzGxU0o9vN/HcYR1MfalxL8xPF4aZmeokbG0criBfoA3k9A1VQbdcLbqhroKHMyI6OlPmveOZo+Y08+89HLXlZXSTPzzPfI4/Oe5zj7yvBSNN0XXU9qby/A12amUty3BERWxFCIiAIiIAiIgCIiAIiIAiIgCIiAIiIAiIgCIiAIiIAiIgCIiAtzyDD1w9x+YnkGHrh7j8xWP4yUvrEPeM+KeMlL6xD3jPiuM9LXe8Xh5Fr1FPLxK48gw9cPcfmJ5Bh64e4/MVj+MlL6xD3jPinjJS+sQ94z4p6Wu94vDyHUU8vErjyDD1w9x+YnkGHrh7j8xWP4yUvrEPeM+KeMlL6xD3jPinpa73i8PIdRTy8SuPIMPXD3H5ieQYeuHuPzFY/jJS+sQ94z4p4yUvrEPeM+KelrveLw8h1FPLxK48gw9cPcfmJ5Bh64e4/MVj+MlL6xD3jPinjJS+sQ94z4p6Wu94vDyHUU8vErjyDD1w9x+YnkGHrh7j8xWP4yUvrEPeM+KeMlL6xD3jPinpa73i8PIdRTy8SuPIMPXD3H5ieQYeuHuPzFY/jJS+sQ94z4p4yUvrEPeM+KelrveLw8h1FPLxK48gw9cPcfmJ5Bh64e4/MVj+MlL6xD3jPinjJS+sQ94z4p6Wu94vDyHUU8vErjyDD1w9x+YnkGHrh7j8xWP4yUvrEPeM+KeMlL6xD3jPinpa73i8PIdRTy8SuPIMPXD3H5ieQYeuHuPzFY/jJS+sQ94z4p4yUvrEPeM+KelrveLw8h1FPLxK48gw9cPcfmJ5Bh64e4/MVj+MlL6xD3jPinjJS+sQ94z4p6Wu94vDyHUU8vErjyDD1w9x+YisfxkpfWIe8Z8UT0td7xeHkOop5eJR6Ii+eEQIiIAiIgCIiAIiIAiIgCIiAIiIAiIgCIiAIiIAiIgCkNHsHVSxtkY1mV7Q5t3gaEXGijytHAm4h4LDxRpcnFsy5hLmy5RbNbS9lN0lMLZNSTfwNtcVJ7yKHg6rPoM7xqeTqs+gzvGqWR4liDql8ANKHMY15OWW1nG1hre/Ys7isT+nSfszKetHQ+Cl4G1VxfMgp4O6z6DO8atXiWzdRTi80Tmj6Wjm/tNuB2qzuLxMfOpD0ZZgvI7UyU7g3EIOLa7QTMPGR68h5W9vuWMtFTj/aPe+AdUe9FSLOwfBpKuQxwgFwaXanLoCBv7QpttjsSx0ZqKQAWGZzG2yubvzMtuNtbDQ8mu+PbCic1J8GMYfxbr8YHFuXM2/o63vZQnpXXcoT4Pl2mrYxLDPTyc1n0Wd4F88nVZ9BneNUvxfEMQpoXyvNKWstcNbNfVwGlyByrKYMTIBzUmvRMp/9HRnGJG3q48N5X1fsTVQRukkY3KwXdZ7XEC++wWhVy4Fijp+OgqmsEsRLXtaDlfG4aOAOtiP5c6q3aHBzSVL4juBuw87DuP8AI9IKh6rSxrip15w+fM12QSWUZ9JsFVSxtexrMr2hzfPA0cLjTqK9fJzWfRZ3gUswVmIeDQ8W6lycWzJmEubLkFs1tL2XylxLEJJ5oWmlDocmYlstjnbcW1v71KWkowsqW/8A9M+rj3kFxjZOekYHzBoDnZRZwOpBO7qBWd5Oqz6DO8atrty2sEEfhRgLeNFuLEgObK7fm5LXUkLMT+lSe6ZYR0lTnKOJbsBVxy1vIMODqs+gzvGrHxLYqpp4nSytaGNtezwTqQN3WQplgmL19WwuYaVuVxY5rmygtcOQ2J5147WMrvA5ePdTGOzc2QSh3pttbNpvsvZaWnq3OKlwYdccZWSFYNszPVhxga0hpAN3BupF+VbHydVn0Gd41Z+wDaoxy+CuhAzNzcYHk3y6Wy8llJayXEYo3SPfSBrGlx82bcBdY06WqValJS+WDyMIuOXkhfk6rPoM7xq0eJ4Y+mlMcoAc21wCDvFxqOgqzMMqsSnhZKDTNDxmAc2W9juvYkajXtUD2wEorH+EFhksy5YHBvoC1s2u6y16nT1wrUoKXzMZwSWVk0qIirTSFYnB1tDNNJxDyDHHD5oDQD5rmNFzy6Equ1MuC7+9yexd/EjU3Qyauik+JtqeJIllH8rT/wDDxfiKj+1u2dTT1ckUTmhjclgWA72NJ16yVIKP5Wn/AOHi/EVA9v8A5Ql6o/4TFZauyVdLcXj1n9zdNtR3cz2bwj1g+cw/8sfyKm2zW0DMSge2VgzDSRm9pDtxF+Q2PUR1KoVOeCundxsz/mhgbf8AWLr29wPvUXRam2VqhJ5T5mFU5OWGSHZImCWoo3EkQkOiJ38XJrbsNveVCMUnfhlfN4OQ3fluA4ZH2dax5t3YpzQ+di9QRuZBG131nODh9yhHCK8GvfbkYwHryX/cQt+q9WlNcYyaXj+fIys3R+DJxtjIXYXI47yyMnrL2LaYhiraaJj3+iXRsJ+iH6ZuoGy1O1nyS/2cX4mLz4Qfk77Uf71NnNwc5Lsiv+xtbxl93mfvahhppoq1g0Z+jnA5YnHf1tP8uZY3CFgwqKYTx6uiGa4+dEdT7tHdV177G4m2uojFL5zmDi5AfnNIs13aNL87Sv3slOWCWim1dTmzb/Phd6J9xt2gLBqNqx/rNfs/z6Hm6S7mYHBxjks4fHIQWQsjDAGgWGo1PLoAtlgnylX/APT/AMMrC2RwU0ldVR/NysdGedhc63u1HYszBPlKv/6f+GV5TtKFanxUn9JHkc4WefmQrbjH5ZJ5IHkcXFJdgygEENtqeXeVINidtJamcxVBaczbsIaG6t3jTfca/ZUO2u/v1R7Q/uCwMPrXQSskZ6THBw6bHd2jTtVV/Uzr1Dk28Z3/AANG21PJZ0I8ExVzd0dY3MOYSs3+/U/aC1/CZXTxhrARxEwsRlFw9jgfS6dD2FbbauHwmibUQelFlnjPLYC5H7Otudq/WN04xHDszBcuaJGDme0at6/Sb2q1sg3CdcX3r58V+czfJbnFEJ2CxCcVDYYSA2RwdJdoPmtGuvJpp1kKabZyGXiaRh86oeM1uSJmrj+73FavgvwnLG+ocNXnIz6rd57XafZWywL/APprqipOrI/0EX2dXuHb+JatNCSojBv2n4dv53mME9hLmfvbLHzQ07BDYPcQ1gIuA1o1Nuqw7VVmJ4m+plMkpBc61yBbcLDQdAW74QMV4+sc0HzYRkHWNXH9rT7KjSrtdqHZY4p7karZ5ljsCIigGkK19idnoYI46hrnZ5YW5gXC3nZXGwtpqOdVQrHwbZ7Dn08TpSzO6NpfectOYtF9M2mvIrHo9eu3hPHN4+zN1PE21G4f+LT6/wDl4vxFfrFtiqapmdLIX5nWvZ4A81oA0tzBYfixhfPH/iHf1p4sYXzx/wCId/WrXZbTUlF72/a/g343YeP3Po4N6MG+aTq4wfC6yqvGqbD4hFThrn7mQxnM5zj9K1z2nXrWGdmcLG8x/wCIP9a/UWK4ZQ3MJjzf7sGRx6M2tveF4kq96UI9+c/ZD2eGEZeA0ho6eWercBJITLMebmYOrdYcpsFB8Co2YnXSmoLgHh7/ADSAR5zQBcg6Bpt2Ly2q2xfWnKBkiBuGXuXHncf5bh0rz2MooJqgtqsuTi3EZn5BmzNtrca2J0UCy+NlkKob4rn2mpyUmorgWBtq0Nw2VoOgawDXmkYFscTwqOrgEUpIacp80gG7dd5BWk8WsL54/wDEO/rTxawvnj/xB/rVk9pybajhpLG18e7vN2/PZ+5EMHxIYfiLwCeKEj4nXN/MzkBx6RYH386mu1sRgfFXRC5hIbKB86Fx19xP335FWGLxMZUStjtkbI8Mscwyhxtry6cqsXY3aGKej4mpewFg4sh7g3PGRpvOunmnq6VX6SxPapbx2ruZqrfGJK4JWPDZGlpzNFnaatOo7OVaHAz/AKRr/wDp/wCGVjeLWF/7v/EO/rWwwmnoqXNxD4257Zv0wdfLe3pOPOVZ5lKUXLZWHnc+5rl3m7LbWcFZbXf36o9of3BahbXaqQOrZy0ggvNiCCDoNxC1S5m79SXxZClxZZvBpivGU7oHamI6A8rH307HX94WXsk7weaoo3HSN3GRX5Yn8nYbdpKgGyOL+C1cbybNJyP+q7lPUbHsVj4rQ0FU8PnfE5wGUHjg3S97ea4X3n3q60lrnXFpraju3vs/PoSa5ZiuaPbaCubR0bzEADbLG0fTedLDrJd2LyiAw3DdfSjZc9Mrv/mbdSxafZ/DY3te0x5mkOF5ydQbjQvsdVpeEvHWvbHDE9rh6by0hw00aLj7Rt1LdbY64yseMpYSTz9l3fsZSlhOTIG95JJJuSbk85PKviIuaIQREQBERALJZEQCyIiAIiIBZLIiAIiIBZLIiAIiIAlkRAL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5" name="AutoShape 13" descr="data:image/jpeg;base64,/9j/4AAQSkZJRgABAQAAAQABAAD/2wCEAAkGBhQQEBUUEBQWFRUUFxcYFhUYFRMVHBcWFhQYHRwXGBYXHiYeGBkjGhgXHy8gIycpLCwtFyAxNTAqNSYrLCkBCQoKDgwOGg8PGikkHyQsKjUsLCwpLC01MjYvNCosLCwsKioqLCkqLC4sKi8sLCwsLCwsLCwsLCwsLCwsLCwsLP/AABEIARkAswMBIgACEQEDEQH/xAAcAAEAAgMBAQEAAAAAAAAAAAAABgcEBQgDAQL/xABSEAABAwIDAggJCAcECAcBAAABAAIDBBEFEiEGMQcTQVFhcYGTFBYXIjJUc5HRNUJScoKhsuMjYpKxs8HSMzSUoiVDU2N0g4SjFUTC4eLw8ST/xAAbAQEAAgMBAQAAAAAAAAAAAAAABAUCAwYBB//EADYRAAICAQEEBgkDBAMAAAAAAAABAgMRBBIhMVEFE0FhodEVIjJTcYGxwfAzkeEUIyRCUsLx/9oADAMBAAIRAxEAPwCu0RF35QhERAEResFK+Q2jY555mtc79wTgDyRek9O5hs9rmnmc0tPuK80AREQBERAEREARF7QUj5P7Njn/AFWud+4I3gHii9JYXMNntLTzOBafcV5oAiIgCIiAIiIAiIgCIv3FHmcGj5xA95sgLH4M+DRtW0VNYDxV/wBHHqOMsbFziNcl9ABvtzb7lpKNkLAyJjWNG5rWhoHUBovlDSNhiZGwWbG1rWjoaLD7gqU4T9uah9ZJTwyPiihOSzHFhe6wzFxGpFzYDdpflXKf3ekLms4X0XmWnq6eBdVbQRzsLJmNkad7XtDh7iqX4TODcUQ8IpQeIJAezU8USdCCdSwnTXcSN99PXgp23qPDGU00jpY5cwbncXFjmsLgQ462OUgjdqD13DilA2ogkieLtkY5h6nC3/uidvR9yi3lfVeY9W+GTlRF9ItvXxdWVYREQBEXtR0/GSMYPnua39pwH80bwCxuDTgzbVMFVWAmI/2UWo4yx9N/LkvuHL1b7kpqRkTQyNrWNG5rQGgdQGiUtM2KNrGCzWNDWjma0WA9wVF8JG3NRLWSwxyviiheYw1jizM5ps5zi2xPnA2G4ADpXKLrekLXvwl4fyWnq6eBd+IYZFUMLJ42SNPzXtDh2X3HpCpHhL4PBh5E1Pc07zYgm5icdwvvLTyE68h5FtuCPbad9T4JUSOlY9rjGXkucxzBe2Y6lpaDodxAtyqzdqcObUUU8ThcOifbocGktPY4A9i9hK3QXqDe77BqN8MricvogKLqirCIiAIiIAiIgC+tcQbjeN3WviIDqLZvGm1lLFOz57QSPovGjm9jrhQPhC4KpKqd1TRuZmfbjI3nLdwAGZrrW1AFwbbr31soJsJt9JhkhFjJA83fHexB3Z2E6B1uTcbdAI6AwvEW1MMc0d8krQ9txY2cLi45CuVurt0Fu3Dg+Hky0hKN8MPiV/wdcF76Obwmrc0yNBEbGEuDS4WLnOsLmxIAHPvU22mxltHSSzONsjDl6XkWa3tcQFlYniDaeGSaS+WJjnusLmzRc2HOuf8Abrb6TE3gW4uBhuyO9yTuzvPK63JuF+slTXbr7dufBcfJCco0QwiKIiLqirCIiAL0gmLHte3e1wcOtpuPvC80QHVGDYqyqp45ozdsjQ4dF97T0g3B6Qq32+4J5aiodUUZZeQ3kjccvn8rmutYg7yDbW/PYRDYLhDkw12RwMkDjcsB85rj85l9LnladD0K+8OrxPE2RrXtDhcB7HRuHW1wuFytkLdBbtQ4Ph5MtIyhfHDIJwccGbqCQ1FU5plylrGNJIYHbyXEC7iNNNACd99JPtvi7aXD55CbHi3NZ0veMrQO036gVmY9jbaOF0r2SPDd4jYXnttoB0kgKgdttupcTkGYZImf2cQN7frOPznW5dw3DlJ909Vutt6yfBcfJHlko0w2YkZREXUlYEREAREQBERAFN+DfYSLExPxskjOK4u2TJrnz3vmB+iFCFbnANuq+uH90qha+yVdEpReHu+qN1EVKaTM/wAhlL/t5/8Atf0qfYNhjaWnjhYSWxMawE2uQ0WubaXWYi5S3U22rE5ZLWNcYeyjExfDRUwSQuJDZWOYSLXAcLXF9LqAeQyl/wBvP/2v6VZSJVqbaliEsCVcZ+0jn/hI2HiwwwCKSR/GiS+fLpkyWtlA+kVClbHDz6VJ1TfviVTrrNDZKyiMpPL3/VlVfFRm0giIphpCtDYzgpgrqKKoklla5+e7W8XYZZHN0u0ncAqvXQ/BR8k0/XL/AB3qs6TunVUpQeHn7Mk6aClPD5HzZfgwpaCTjW5pZPmukynJ0tAAAPTv5ra3l6+E2VCbU8KtXUTO8GldDCCQwMsHEA6Oc7fc77CwH3qippu1s22+HaydOcKVwL8UJ2g4JaOrlMozwud6QiyBrj9Itc02PVa/Wofwd8J9QamOnrH8ayVwY15AzMefR1HpNJ011Fwb8iuZY2Qu0VmE8Pmj2MoXR4FGcInBzDhtPHLFJK8vlDCH5LWyONxlaNfNCr1Xdw5/3GH/AIgfwpFSK6Po+yVlClN5eWV2oiozwgiIp5oCIiAIiIAsilr5Ir8VI9l9+R7mXtuvlIvyrHReNJ8QZ4x6o9Ym76X+pdFbESl2HUrnEuJhjJJJJJy7yTvK5nC6W2D+TKT2Ef4VSdLxSrjhdpN0jbkz12zkLcOqnNJaRBIQQSCCGHUEbiucv/Hqj1ibvpf6l0Vtx8m1fsJfwFczp0PFOuWV2jVtqSPaqrpJbcbI99t2d7n2vvtmJtuXgiK7SxwIQREXoC32yEc1RVwU8csrWveLhsj2gMF3PIANh5ocVoVaXAdgmaWaqcNGARMP6zrFx6w0NH21F1diqplJ/I20x2ppFxAaLm3hAwTwPEZowLMc7jGfUk1sOgHM37K6Szi9r677dAt8R71VvDjgeaKGqaNWExv+q/VpPQHAj7a57ou7q7tl8JbvIn6qG1DPIifBFgnhGIte4XbTtMh+tuYOu5zfYV8VlKJY3xkkB7XNJBIIDgRcEbjqoPwM4JxNAZnDzqh5d9hl2t+/OftKfBwN+jf0LDpG7rNQ8dm78+Zlp4bNfxOXMZlnbI+GokkeYnuaQ573DM0kXAcevXpWuVgcM2CcTXCZo82obc+0ZZrvuyHtKr9dPp7FZVGa7fxlZZFxk0wiIt5gEREAREQBERAfQultg/kyk9hH+Fc0hdLbB/JlJ7CP8KpemP04/Em6P2mfrbf5Nq/YS/gK5nXTO23ybV+wl/AVzMvOhv05fEaz2kfERFdkIIiIAukeD3BPBMOhYRZ7m8Y/68nnWPSBZv2VRexOCeGV8ERF2l+Z/wBRnnO94GX7S6MxfEW01PJM/wBGJjnnpyi9u3d2qh6Xsb2aY/H7InaSOMzZW+L7b5Noom5v0UY8GfrpeWxcex/Fg/UKsDaXBxWUk0B/1jCAeZ41aexwB7FzJVVTpZHSPPnvc57j+s4kk+8rpXY7G/DaGGb5zmAP9o3zXf5gT2rRr9N/TxrnDs3fPj5myizbckzF2BxJsuGwGwYYmcU9u7K6HzXX5vRv2qIcHe23hOK1bXHzakl8QPJxXmgdZisT9RY+2OLHCziFO24FaGywcwdKck/UbAn3KtMCxU0tTFO3fE9rrc4B85va247Vuo0athZP/lw+v13fIwndsyiuXH6F48LeCeE4c97Rd9ORKPqjR46spJ+yFQC6tBZPFyOjkZ2OY9v7iD965gx7CTSVMsDt8T3NB523813a2x7Vn0RbmMqn2b/z87THVw3qRgIiK8IQREQBERAF9Db7uTXsX6iiL3BrQXOcQAALkkmwAHKSVatZsKMOwKpfIAaiRsec78jeOjPFtPMOU8p6AFHu1EanFPi2kjZCtyy+RVAXS2wfyZSewj/CuaQultg/kyk9hH+FVvTH6cfiSdH7TP3tt8m1fsJfwFczLpnbb5Nq/YS/gK5mXnQ36cviNZ7SBbbt3f8A3sPuXxWtguxDcSwKEssKiMzGJ26441143H6J5+Q6896tngdG9zHtLXNJa5pFiCDYgjnurOnURtcorjFtMjTrcUnzPNEX1SDWW1wGYJpPVOG+0LD7nP8A/QOwracNmN8VRsgafOnf53s47E+9xZ7ipXsbgngdDBCRZzWAv9o/znf5iR2KleFTG/CcSkAN2QWib1tvnP7ZcOwLnKP8rWufYvtuXmWM/wC1Ts8yIK5OBuokgDqaYW42NtVD0secjvwsNulVPg2GOqaiKFu+V7WdQJ1PYLnsV57Z04o3UVZGLMpHtiktyU0oDDf6py261O6RmpJUdss+HD93uNGni1mfIwOGrBONomztHnU7tfZyWB9zsh96o5dV4lQtqIJIn6tlY5h6nC1x77rluuo3Qyvik0dG5zHdbSQf3LX0RdtVut9n3/ky1cMSUuZe/BFjnhGHNY43fTkxn6u9h6spy/YUN4b8EyVEVS0aTNyP+vHuJ62G32FgcDeOcRX8U42bUNy/8xl3N+7OPtBWhwk4H4XhszQLvjHGs+tHqQOtuYdqiy/xddnsf3/k2r+7RjtRzkiIujK4IiIAiKR7ES0cdQJcQccsdiyMMc/O/kLraZRvtym3Je+FktiLljPcj2Ky8FicE/B/xLRWVLf0jh+hYR6DSPTI+m4buYHnOki4U/kmp6o/40a3Gzu0cNfEZacksDi03aWnMACdD0Ee9anhQYThNTb6LD2CVhP3Bcn1s7NXGVnHaW7lv4FrsxjU1HkznULpbYP5MpPYR/hXNIXS2wfyZSewj/CrXpj9OPxI2j9pn722+Tav2Ev4CuZl0ztt8m1fsJfwFczLzob9OXxGs9pHQXBGP9Ew/Wl/jPWn4VtgPCGmrpm/pmD9KwD+0YB6QHK9o94Ft4C3fBPEW4TBfl409hmet3tDtHDQRCWpJawuDBZpccxBI0HQ0qrds69XKVfHae7nv4ElRjKpKXI5eUm4OsE8LxGFhF2MPGv+rHrY9BdlHav1ts6jnqhJhzjaY+fGWOYGvJ9JpItlcTu5DfkOlm8FWw8tAJpKprWyPytaA4Osxup1HO47v1Ar7VapQ07lwbW5Pj+Ig1VZsx2Ilu0mLikpJpz/AKthIHO7c0driB2rl+SQuJLjckkk85O8+9dAcKGC1VbTMgpGBwL80hL2s0YPNGp1u43+yqw8kWI/7JnfR/FQui51VVuUpJNvnyN2pU5Swk8I2fAngvG1j53DzYGWb7SS4+5gf7wpnwx4yIcPMQ9KocGW/Ub5zj9zR9pYOxWGYjhtOYm0UTy55e55qmNJJAAFg06AAcvOtbtvstimKSxvdTxxtjaWtYKhj9Sbl17DfZo+ytc3G3WKyclsrhvXZ8+Zksxq2Unn4E04N8c8Lw6FxN3xjin/AFo9AT0luV3aqy4ZsD4muEzR5tQ259oyzXfdkPaVMeCzZisw90zKljRFIGuBEjXWkbpuHO0/5Qtzwk7KuxCjyRAGWN7Xx3IF+Rwud12knraFprthp9Y3FrZf38mZyi7Kd63nPlFVuhkZJGbOjc17T+s0gj7wuo8LxBtTBHKz0ZWNeOpwvY9W5c9UPB3WzSzRRxtLoHNbJ+kYAHOFwASbHTmVycG2F1NJR8RVtDTG93F2e192O862h0s4u94UnpZ1zipRksrv7Ga9KpRbTW4o/bDBPA66aG1mteSz2bvOb/lIHYVpldnCpsFNWyxTUrWlzWOZJdzWeaDdp1373j3Kk1Z6PUK6pPO/tIt1bhJhERTDUEREBcfATXgw1EN9WvbIB0PblP3sHvVk4nQNqIZIn+jIxzHdTgRp06rnHYnac4dWMm1LD5krRyxute3SCA4dVuVdIUVYyaNskTg9jwC1w3EHlXK9J0yru6xcH9S0001KGzyOYcbwWSjqHwzCzmHfyObyPbztI1//ABdD7B/JlJ7CP8KyNoNlqavYG1MYdb0Xatc36rhqOrd0LLwnDW00EcMdy2JoY3MQTZosLkAarzV65amqMWvWT3ntVPVyb7DX7bfJtX7CX8BXOOFYVJVTMhgaXPebAc3O4nkaN5K6fxTD21EEkL7hsrHMdawNnCxsTfVYGzmyNNQNIpo8pd6TyS57utx5OgWHQmj1q01UljLb3Hl1Lskn2GXgmFtpaeKBm6JjWX57DU9pue1Vzw7YgBFTw31c90hHQxuUe8vPuVmYhXsgidLM4MYwXc47gB/Pktyrm/bPaZ2IVb5iCG+jG0/NjbewPSbknpJWXRlMrb+sfBfU81M1GGyaNriDcbxqOtdTYHibaqmimZulY13USNR1g3HYuWFaPA9tsIj4FO6zXuvA4nQPdvj6Mx1HTccoVn0pp3bWpx4x+naRtLYoyw+0uRERcsWgREQBfiaYMaXOIDWgkk8gAuT7l+1CdtMQdWSjDKR3nygGpkGvEwaXB/WdoLcx/WuttVfWSx2dr5LmYylsrJ78GjTJTzVThY1lRLKOhmbK0e5p96l6x6CiZBEyKMWZG1rWjmDRYLIS6e3NyX5yEVspI022OLCloZ5SbFsbg3pe4ZWj9ohcxhWNwubaiqlFLA68ULrvcNz5RpYc7W6jpJPMCq5XTdGad1VZlxl+IrNTYpSwuwIiK0IwREQBSzYjhCmw12W3GQON3RE2sTvdGfmno3H71E0WuyuNsdmayjKMnF5R07s7tbTV7M1PICbXcw+a9v1mHXtFx0rcLk6GZzHBzHFrhqHNJaQegjUKwNleGKeAhlYDPHuz6CRo69z+3XpXP6jomUd9Tz3dpPr1ae6ReK0O0u2tLh7f08nn282JtnPd9nkHS6wVWbX8L89Q4soiYIt2fTjH9N/9WOga9PIq9kkLiS4kkm5JJJJ5yTvK903RMpeta8dws1aW6BJds9vZ8SdZ36OFpuyIG4v9J5+c77hyDfeMIi6CuuNcdmCwivlJyeWF9XxFmeFp7D8MBjDYcQzOaLBs4u5wHNIN7vrDXnB3q2aDEY52B8L2yMO5zXBw945ehcprKw/FJad2aCR8budji2/XbeOtVGp6LhY9qt7L8P4JdeqlHdLedVrznqGxtLnuDWjUucQ0AdJOgXPreFjEQzLx4P6xiiLvflt9yj+K49UVRvUTSS8wc4kDqbuHYFBh0PY368kl3b/I3PVx7EXdiG2U1a4wYO3Odz6xwIii+qSP0j/f1Hk3uy2y0dBEWtJfJIc00ztXSv5yebU2HJc7ySTzthW0FRSG9PNJHzhrjY9bT5p7Qt5PwqYi9uXwi36zY4mu94bp2WW+3oyzGxU0o9vN/HcYR1MfalxL8xPF4aZmeokbG0criBfoA3k9A1VQbdcLbqhroKHMyI6OlPmveOZo+Y08+89HLXlZXSTPzzPfI4/Oe5zj7yvBSNN0XXU9qby/A12amUty3BERWxFCIiAIiIAiIgCIiAIiIAiIgCIiAIiIAiIgCIiAIiIAiIgCIiAtzyDD1w9x+YnkGHrh7j8xWP4yUvrEPeM+KeMlL6xD3jPiuM9LXe8Xh5Fr1FPLxK48gw9cPcfmJ5Bh64e4/MVj+MlL6xD3jPinjJS+sQ94z4p6Wu94vDyHUU8vErjyDD1w9x+YnkGHrh7j8xWP4yUvrEPeM+KeMlL6xD3jPinpa73i8PIdRTy8SuPIMPXD3H5ieQYeuHuPzFY/jJS+sQ94z4p4yUvrEPeM+KelrveLw8h1FPLxK48gw9cPcfmJ5Bh64e4/MVj+MlL6xD3jPinjJS+sQ94z4p6Wu94vDyHUU8vErjyDD1w9x+YnkGHrh7j8xWP4yUvrEPeM+KeMlL6xD3jPinpa73i8PIdRTy8SuPIMPXD3H5ieQYeuHuPzFY/jJS+sQ94z4p4yUvrEPeM+KelrveLw8h1FPLxK48gw9cPcfmJ5Bh64e4/MVj+MlL6xD3jPinjJS+sQ94z4p6Wu94vDyHUU8vErjyDD1w9x+YnkGHrh7j8xWP4yUvrEPeM+KeMlL6xD3jPinpa73i8PIdRTy8SuPIMPXD3H5ieQYeuHuPzFY/jJS+sQ94z4p4yUvrEPeM+KelrveLw8h1FPLxK48gw9cPcfmJ5Bh64e4/MVj+MlL6xD3jPinjJS+sQ94z4p6Wu94vDyHUU8vErjyDD1w9x+YisfxkpfWIe8Z8UT0td7xeHkOop5eJR6Ii+eEQIiIAiIgCIiAIiIAiIgCIiAIiIAiIgCIiAIiIAiIgCkNHsHVSxtkY1mV7Q5t3gaEXGijytHAm4h4LDxRpcnFsy5hLmy5RbNbS9lN0lMLZNSTfwNtcVJ7yKHg6rPoM7xqeTqs+gzvGqWR4liDql8ANKHMY15OWW1nG1hre/Ys7isT+nSfszKetHQ+Cl4G1VxfMgp4O6z6DO8atXiWzdRTi80Tmj6Wjm/tNuB2qzuLxMfOpD0ZZgvI7UyU7g3EIOLa7QTMPGR68h5W9vuWMtFTj/aPe+AdUe9FSLOwfBpKuQxwgFwaXanLoCBv7QpttjsSx0ZqKQAWGZzG2yubvzMtuNtbDQ8mu+PbCic1J8GMYfxbr8YHFuXM2/o63vZQnpXXcoT4Pl2mrYxLDPTyc1n0Wd4F88nVZ9BneNUvxfEMQpoXyvNKWstcNbNfVwGlyByrKYMTIBzUmvRMp/9HRnGJG3q48N5X1fsTVQRukkY3KwXdZ7XEC++wWhVy4Fijp+OgqmsEsRLXtaDlfG4aOAOtiP5c6q3aHBzSVL4juBuw87DuP8AI9IKh6rSxrip15w+fM12QSWUZ9JsFVSxtexrMr2hzfPA0cLjTqK9fJzWfRZ3gUswVmIeDQ8W6lycWzJmEubLkFs1tL2XylxLEJJ5oWmlDocmYlstjnbcW1v71KWkowsqW/8A9M+rj3kFxjZOekYHzBoDnZRZwOpBO7qBWd5Oqz6DO8atrty2sEEfhRgLeNFuLEgObK7fm5LXUkLMT+lSe6ZYR0lTnKOJbsBVxy1vIMODqs+gzvGrHxLYqpp4nSytaGNtezwTqQN3WQplgmL19WwuYaVuVxY5rmygtcOQ2J5147WMrvA5ePdTGOzc2QSh3pttbNpvsvZaWnq3OKlwYdccZWSFYNszPVhxga0hpAN3BupF+VbHydVn0Gd41Z+wDaoxy+CuhAzNzcYHk3y6Wy8llJayXEYo3SPfSBrGlx82bcBdY06WqValJS+WDyMIuOXkhfk6rPoM7xq0eJ4Y+mlMcoAc21wCDvFxqOgqzMMqsSnhZKDTNDxmAc2W9juvYkajXtUD2wEorH+EFhksy5YHBvoC1s2u6y16nT1wrUoKXzMZwSWVk0qIirTSFYnB1tDNNJxDyDHHD5oDQD5rmNFzy6Equ1MuC7+9yexd/EjU3Qyauik+JtqeJIllH8rT/wDDxfiKj+1u2dTT1ckUTmhjclgWA72NJ16yVIKP5Wn/AOHi/EVA9v8A5Ql6o/4TFZauyVdLcXj1n9zdNtR3cz2bwj1g+cw/8sfyKm2zW0DMSge2VgzDSRm9pDtxF+Q2PUR1KoVOeCundxsz/mhgbf8AWLr29wPvUXRam2VqhJ5T5mFU5OWGSHZImCWoo3EkQkOiJ38XJrbsNveVCMUnfhlfN4OQ3fluA4ZH2dax5t3YpzQ+di9QRuZBG131nODh9yhHCK8GvfbkYwHryX/cQt+q9WlNcYyaXj+fIys3R+DJxtjIXYXI47yyMnrL2LaYhiraaJj3+iXRsJ+iH6ZuoGy1O1nyS/2cX4mLz4Qfk77Uf71NnNwc5Lsiv+xtbxl93mfvahhppoq1g0Z+jnA5YnHf1tP8uZY3CFgwqKYTx6uiGa4+dEdT7tHdV177G4m2uojFL5zmDi5AfnNIs13aNL87Sv3slOWCWim1dTmzb/Phd6J9xt2gLBqNqx/rNfs/z6Hm6S7mYHBxjks4fHIQWQsjDAGgWGo1PLoAtlgnylX/APT/AMMrC2RwU0ldVR/NysdGedhc63u1HYszBPlKv/6f+GV5TtKFanxUn9JHkc4WefmQrbjH5ZJ5IHkcXFJdgygEENtqeXeVINidtJamcxVBaczbsIaG6t3jTfca/ZUO2u/v1R7Q/uCwMPrXQSskZ6THBw6bHd2jTtVV/Uzr1Dk28Z3/AANG21PJZ0I8ExVzd0dY3MOYSs3+/U/aC1/CZXTxhrARxEwsRlFw9jgfS6dD2FbbauHwmibUQelFlnjPLYC5H7Otudq/WN04xHDszBcuaJGDme0at6/Sb2q1sg3CdcX3r58V+czfJbnFEJ2CxCcVDYYSA2RwdJdoPmtGuvJpp1kKabZyGXiaRh86oeM1uSJmrj+73FavgvwnLG+ocNXnIz6rd57XafZWywL/APprqipOrI/0EX2dXuHb+JatNCSojBv2n4dv53mME9hLmfvbLHzQ07BDYPcQ1gIuA1o1Nuqw7VVmJ4m+plMkpBc61yBbcLDQdAW74QMV4+sc0HzYRkHWNXH9rT7KjSrtdqHZY4p7karZ5ljsCIigGkK19idnoYI46hrnZ5YW5gXC3nZXGwtpqOdVQrHwbZ7Dn08TpSzO6NpfectOYtF9M2mvIrHo9eu3hPHN4+zN1PE21G4f+LT6/wDl4vxFfrFtiqapmdLIX5nWvZ4A81oA0tzBYfixhfPH/iHf1p4sYXzx/wCId/WrXZbTUlF72/a/g343YeP3Po4N6MG+aTq4wfC6yqvGqbD4hFThrn7mQxnM5zj9K1z2nXrWGdmcLG8x/wCIP9a/UWK4ZQ3MJjzf7sGRx6M2tveF4kq96UI9+c/ZD2eGEZeA0ho6eWercBJITLMebmYOrdYcpsFB8Co2YnXSmoLgHh7/ADSAR5zQBcg6Bpt2Ly2q2xfWnKBkiBuGXuXHncf5bh0rz2MooJqgtqsuTi3EZn5BmzNtrca2J0UCy+NlkKob4rn2mpyUmorgWBtq0Nw2VoOgawDXmkYFscTwqOrgEUpIacp80gG7dd5BWk8WsL54/wDEO/rTxawvnj/xB/rVk9pybajhpLG18e7vN2/PZ+5EMHxIYfiLwCeKEj4nXN/MzkBx6RYH386mu1sRgfFXRC5hIbKB86Fx19xP335FWGLxMZUStjtkbI8Mscwyhxtry6cqsXY3aGKej4mpewFg4sh7g3PGRpvOunmnq6VX6SxPapbx2ruZqrfGJK4JWPDZGlpzNFnaatOo7OVaHAz/AKRr/wDp/wCGVjeLWF/7v/EO/rWwwmnoqXNxD4257Zv0wdfLe3pOPOVZ5lKUXLZWHnc+5rl3m7LbWcFZbXf36o9of3BahbXaqQOrZy0ggvNiCCDoNxC1S5m79SXxZClxZZvBpivGU7oHamI6A8rH307HX94WXsk7weaoo3HSN3GRX5Yn8nYbdpKgGyOL+C1cbybNJyP+q7lPUbHsVj4rQ0FU8PnfE5wGUHjg3S97ea4X3n3q60lrnXFpraju3vs/PoSa5ZiuaPbaCubR0bzEADbLG0fTedLDrJd2LyiAw3DdfSjZc9Mrv/mbdSxafZ/DY3te0x5mkOF5ydQbjQvsdVpeEvHWvbHDE9rh6by0hw00aLj7Rt1LdbY64yseMpYSTz9l3fsZSlhOTIG95JJJuSbk85PKviIuaIQREQBERALJZEQCyIiAIiIBZLIiAIiIBZLIiAIiIAlkRAL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6" name="AutoShape 15" descr="data:image/jpeg;base64,/9j/4AAQSkZJRgABAQAAAQABAAD/2wCEAAkGBhQQEBUUEBQWFRUUFxcYFhUYFRMVHBcWFhQYHRwXGBYXHiYeGBkjGhgXHy8gIycpLCwtFyAxNTAqNSYrLCkBCQoKDgwOGg8PGikkHyQsKjUsLCwpLC01MjYvNCosLCwsKioqLCkqLC4sKi8sLCwsLCwsLCwsLCwsLCwsLCwsLP/AABEIARkAswMBIgACEQEDEQH/xAAcAAEAAgMBAQEAAAAAAAAAAAAABgcEBQgDAQL/xABSEAABAwIDAggJCAcECAcBAAABAAIDBBEFEiEGMQcTQVFhcYGTFBYXIjJUc5HRNUJScoKhsuMjYpKxs8HSMzSUoiVDU2N0g4SjFUTC4eLw8ST/xAAbAQEAAgMBAQAAAAAAAAAAAAAABAUCAwYBB//EADYRAAICAQEEBgkDBAMAAAAAAAABAgMRBBIhMVEFE0FhodEVIjJTcYGxwfAzkeEUIyRCUsLx/9oADAMBAAIRAxEAPwCu0RF35QhERAEResFK+Q2jY555mtc79wTgDyRek9O5hs9rmnmc0tPuK80AREQBERAEREARF7QUj5P7Njn/AFWud+4I3gHii9JYXMNntLTzOBafcV5oAiIgCIiAIiIAiIgCIv3FHmcGj5xA95sgLH4M+DRtW0VNYDxV/wBHHqOMsbFziNcl9ABvtzb7lpKNkLAyJjWNG5rWhoHUBovlDSNhiZGwWbG1rWjoaLD7gqU4T9uah9ZJTwyPiihOSzHFhe6wzFxGpFzYDdpflXKf3ekLms4X0XmWnq6eBdVbQRzsLJmNkad7XtDh7iqX4TODcUQ8IpQeIJAezU8USdCCdSwnTXcSN99PXgp23qPDGU00jpY5cwbncXFjmsLgQ462OUgjdqD13DilA2ogkieLtkY5h6nC3/uidvR9yi3lfVeY9W+GTlRF9ItvXxdWVYREQBEXtR0/GSMYPnua39pwH80bwCxuDTgzbVMFVWAmI/2UWo4yx9N/LkvuHL1b7kpqRkTQyNrWNG5rQGgdQGiUtM2KNrGCzWNDWjma0WA9wVF8JG3NRLWSwxyviiheYw1jizM5ps5zi2xPnA2G4ADpXKLrekLXvwl4fyWnq6eBd+IYZFUMLJ42SNPzXtDh2X3HpCpHhL4PBh5E1Pc07zYgm5icdwvvLTyE68h5FtuCPbad9T4JUSOlY9rjGXkucxzBe2Y6lpaDodxAtyqzdqcObUUU8ThcOifbocGktPY4A9i9hK3QXqDe77BqN8MricvogKLqirCIiAIiIAiIgC+tcQbjeN3WviIDqLZvGm1lLFOz57QSPovGjm9jrhQPhC4KpKqd1TRuZmfbjI3nLdwAGZrrW1AFwbbr31soJsJt9JhkhFjJA83fHexB3Z2E6B1uTcbdAI6AwvEW1MMc0d8krQ9txY2cLi45CuVurt0Fu3Dg+Hky0hKN8MPiV/wdcF76Obwmrc0yNBEbGEuDS4WLnOsLmxIAHPvU22mxltHSSzONsjDl6XkWa3tcQFlYniDaeGSaS+WJjnusLmzRc2HOuf8Abrb6TE3gW4uBhuyO9yTuzvPK63JuF+slTXbr7dufBcfJCco0QwiKIiLqirCIiAL0gmLHte3e1wcOtpuPvC80QHVGDYqyqp45ozdsjQ4dF97T0g3B6Qq32+4J5aiodUUZZeQ3kjccvn8rmutYg7yDbW/PYRDYLhDkw12RwMkDjcsB85rj85l9LnladD0K+8OrxPE2RrXtDhcB7HRuHW1wuFytkLdBbtQ4Ph5MtIyhfHDIJwccGbqCQ1FU5plylrGNJIYHbyXEC7iNNNACd99JPtvi7aXD55CbHi3NZ0veMrQO036gVmY9jbaOF0r2SPDd4jYXnttoB0kgKgdttupcTkGYZImf2cQN7frOPznW5dw3DlJ909Vutt6yfBcfJHlko0w2YkZREXUlYEREAREQBERAFN+DfYSLExPxskjOK4u2TJrnz3vmB+iFCFbnANuq+uH90qha+yVdEpReHu+qN1EVKaTM/wAhlL/t5/8Atf0qfYNhjaWnjhYSWxMawE2uQ0WubaXWYi5S3U22rE5ZLWNcYeyjExfDRUwSQuJDZWOYSLXAcLXF9LqAeQyl/wBvP/2v6VZSJVqbaliEsCVcZ+0jn/hI2HiwwwCKSR/GiS+fLpkyWtlA+kVClbHDz6VJ1TfviVTrrNDZKyiMpPL3/VlVfFRm0giIphpCtDYzgpgrqKKoklla5+e7W8XYZZHN0u0ncAqvXQ/BR8k0/XL/AB3qs6TunVUpQeHn7Mk6aClPD5HzZfgwpaCTjW5pZPmukynJ0tAAAPTv5ra3l6+E2VCbU8KtXUTO8GldDCCQwMsHEA6Oc7fc77CwH3qippu1s22+HaydOcKVwL8UJ2g4JaOrlMozwud6QiyBrj9Itc02PVa/Wofwd8J9QamOnrH8ayVwY15AzMefR1HpNJ011Fwb8iuZY2Qu0VmE8Pmj2MoXR4FGcInBzDhtPHLFJK8vlDCH5LWyONxlaNfNCr1Xdw5/3GH/AIgfwpFSK6Po+yVlClN5eWV2oiozwgiIp5oCIiAIiIAsilr5Ir8VI9l9+R7mXtuvlIvyrHReNJ8QZ4x6o9Ym76X+pdFbESl2HUrnEuJhjJJJJJy7yTvK5nC6W2D+TKT2Ef4VSdLxSrjhdpN0jbkz12zkLcOqnNJaRBIQQSCCGHUEbiucv/Hqj1ibvpf6l0Vtx8m1fsJfwFczp0PFOuWV2jVtqSPaqrpJbcbI99t2d7n2vvtmJtuXgiK7SxwIQREXoC32yEc1RVwU8csrWveLhsj2gMF3PIANh5ocVoVaXAdgmaWaqcNGARMP6zrFx6w0NH21F1diqplJ/I20x2ppFxAaLm3hAwTwPEZowLMc7jGfUk1sOgHM37K6Szi9r677dAt8R71VvDjgeaKGqaNWExv+q/VpPQHAj7a57ou7q7tl8JbvIn6qG1DPIifBFgnhGIte4XbTtMh+tuYOu5zfYV8VlKJY3xkkB7XNJBIIDgRcEbjqoPwM4JxNAZnDzqh5d9hl2t+/OftKfBwN+jf0LDpG7rNQ8dm78+Zlp4bNfxOXMZlnbI+GokkeYnuaQ573DM0kXAcevXpWuVgcM2CcTXCZo82obc+0ZZrvuyHtKr9dPp7FZVGa7fxlZZFxk0wiIt5gEREAREQBERAfQultg/kyk9hH+Fc0hdLbB/JlJ7CP8KpemP04/Em6P2mfrbf5Nq/YS/gK5nXTO23ybV+wl/AVzMvOhv05fEaz2kfERFdkIIiIAukeD3BPBMOhYRZ7m8Y/68nnWPSBZv2VRexOCeGV8ERF2l+Z/wBRnnO94GX7S6MxfEW01PJM/wBGJjnnpyi9u3d2qh6Xsb2aY/H7InaSOMzZW+L7b5Noom5v0UY8GfrpeWxcex/Fg/UKsDaXBxWUk0B/1jCAeZ41aexwB7FzJVVTpZHSPPnvc57j+s4kk+8rpXY7G/DaGGb5zmAP9o3zXf5gT2rRr9N/TxrnDs3fPj5myizbckzF2BxJsuGwGwYYmcU9u7K6HzXX5vRv2qIcHe23hOK1bXHzakl8QPJxXmgdZisT9RY+2OLHCziFO24FaGywcwdKck/UbAn3KtMCxU0tTFO3fE9rrc4B85va247Vuo0athZP/lw+v13fIwndsyiuXH6F48LeCeE4c97Rd9ORKPqjR46spJ+yFQC6tBZPFyOjkZ2OY9v7iD965gx7CTSVMsDt8T3NB523813a2x7Vn0RbmMqn2b/z87THVw3qRgIiK8IQREQBERAF9Db7uTXsX6iiL3BrQXOcQAALkkmwAHKSVatZsKMOwKpfIAaiRsec78jeOjPFtPMOU8p6AFHu1EanFPi2kjZCtyy+RVAXS2wfyZSewj/CuaQultg/kyk9hH+FVvTH6cfiSdH7TP3tt8m1fsJfwFczLpnbb5Nq/YS/gK5mXnQ36cviNZ7SBbbt3f8A3sPuXxWtguxDcSwKEssKiMzGJ26441143H6J5+Q6896tngdG9zHtLXNJa5pFiCDYgjnurOnURtcorjFtMjTrcUnzPNEX1SDWW1wGYJpPVOG+0LD7nP8A/QOwracNmN8VRsgafOnf53s47E+9xZ7ipXsbgngdDBCRZzWAv9o/znf5iR2KleFTG/CcSkAN2QWib1tvnP7ZcOwLnKP8rWufYvtuXmWM/wC1Ts8yIK5OBuokgDqaYW42NtVD0secjvwsNulVPg2GOqaiKFu+V7WdQJ1PYLnsV57Z04o3UVZGLMpHtiktyU0oDDf6py261O6RmpJUdss+HD93uNGni1mfIwOGrBONomztHnU7tfZyWB9zsh96o5dV4lQtqIJIn6tlY5h6nC1x77rluuo3Qyvik0dG5zHdbSQf3LX0RdtVut9n3/ky1cMSUuZe/BFjnhGHNY43fTkxn6u9h6spy/YUN4b8EyVEVS0aTNyP+vHuJ62G32FgcDeOcRX8U42bUNy/8xl3N+7OPtBWhwk4H4XhszQLvjHGs+tHqQOtuYdqiy/xddnsf3/k2r+7RjtRzkiIujK4IiIAiKR7ES0cdQJcQccsdiyMMc/O/kLraZRvtym3Je+FktiLljPcj2Ky8FicE/B/xLRWVLf0jh+hYR6DSPTI+m4buYHnOki4U/kmp6o/40a3Gzu0cNfEZacksDi03aWnMACdD0Ee9anhQYThNTb6LD2CVhP3Bcn1s7NXGVnHaW7lv4FrsxjU1HkznULpbYP5MpPYR/hXNIXS2wfyZSewj/CrXpj9OPxI2j9pn722+Tav2Ev4CuZl0ztt8m1fsJfwFczLzob9OXxGs9pHQXBGP9Ew/Wl/jPWn4VtgPCGmrpm/pmD9KwD+0YB6QHK9o94Ft4C3fBPEW4TBfl409hmet3tDtHDQRCWpJawuDBZpccxBI0HQ0qrds69XKVfHae7nv4ElRjKpKXI5eUm4OsE8LxGFhF2MPGv+rHrY9BdlHav1ts6jnqhJhzjaY+fGWOYGvJ9JpItlcTu5DfkOlm8FWw8tAJpKprWyPytaA4Osxup1HO47v1Ar7VapQ07lwbW5Pj+Ig1VZsx2Ilu0mLikpJpz/AKthIHO7c0driB2rl+SQuJLjckkk85O8+9dAcKGC1VbTMgpGBwL80hL2s0YPNGp1u43+yqw8kWI/7JnfR/FQui51VVuUpJNvnyN2pU5Swk8I2fAngvG1j53DzYGWb7SS4+5gf7wpnwx4yIcPMQ9KocGW/Ub5zj9zR9pYOxWGYjhtOYm0UTy55e55qmNJJAAFg06AAcvOtbtvstimKSxvdTxxtjaWtYKhj9Sbl17DfZo+ytc3G3WKyclsrhvXZ8+Zksxq2Unn4E04N8c8Lw6FxN3xjin/AFo9AT0luV3aqy4ZsD4muEzR5tQ259oyzXfdkPaVMeCzZisw90zKljRFIGuBEjXWkbpuHO0/5Qtzwk7KuxCjyRAGWN7Xx3IF+Rwud12knraFprthp9Y3FrZf38mZyi7Kd63nPlFVuhkZJGbOjc17T+s0gj7wuo8LxBtTBHKz0ZWNeOpwvY9W5c9UPB3WzSzRRxtLoHNbJ+kYAHOFwASbHTmVycG2F1NJR8RVtDTG93F2e192O862h0s4u94UnpZ1zipRksrv7Ga9KpRbTW4o/bDBPA66aG1mteSz2bvOb/lIHYVpldnCpsFNWyxTUrWlzWOZJdzWeaDdp1373j3Kk1Z6PUK6pPO/tIt1bhJhERTDUEREBcfATXgw1EN9WvbIB0PblP3sHvVk4nQNqIZIn+jIxzHdTgRp06rnHYnac4dWMm1LD5krRyxute3SCA4dVuVdIUVYyaNskTg9jwC1w3EHlXK9J0yru6xcH9S0001KGzyOYcbwWSjqHwzCzmHfyObyPbztI1//ABdD7B/JlJ7CP8KyNoNlqavYG1MYdb0Xatc36rhqOrd0LLwnDW00EcMdy2JoY3MQTZosLkAarzV65amqMWvWT3ntVPVyb7DX7bfJtX7CX8BXOOFYVJVTMhgaXPebAc3O4nkaN5K6fxTD21EEkL7hsrHMdawNnCxsTfVYGzmyNNQNIpo8pd6TyS57utx5OgWHQmj1q01UljLb3Hl1Lskn2GXgmFtpaeKBm6JjWX57DU9pue1Vzw7YgBFTw31c90hHQxuUe8vPuVmYhXsgidLM4MYwXc47gB/Pktyrm/bPaZ2IVb5iCG+jG0/NjbewPSbknpJWXRlMrb+sfBfU81M1GGyaNriDcbxqOtdTYHibaqmimZulY13USNR1g3HYuWFaPA9tsIj4FO6zXuvA4nQPdvj6Mx1HTccoVn0pp3bWpx4x+naRtLYoyw+0uRERcsWgREQBfiaYMaXOIDWgkk8gAuT7l+1CdtMQdWSjDKR3nygGpkGvEwaXB/WdoLcx/WuttVfWSx2dr5LmYylsrJ78GjTJTzVThY1lRLKOhmbK0e5p96l6x6CiZBEyKMWZG1rWjmDRYLIS6e3NyX5yEVspI022OLCloZ5SbFsbg3pe4ZWj9ohcxhWNwubaiqlFLA68ULrvcNz5RpYc7W6jpJPMCq5XTdGad1VZlxl+IrNTYpSwuwIiK0IwREQBSzYjhCmw12W3GQON3RE2sTvdGfmno3H71E0WuyuNsdmayjKMnF5R07s7tbTV7M1PICbXcw+a9v1mHXtFx0rcLk6GZzHBzHFrhqHNJaQegjUKwNleGKeAhlYDPHuz6CRo69z+3XpXP6jomUd9Tz3dpPr1ae6ReK0O0u2tLh7f08nn282JtnPd9nkHS6wVWbX8L89Q4soiYIt2fTjH9N/9WOga9PIq9kkLiS4kkm5JJJJ5yTvK903RMpeta8dws1aW6BJds9vZ8SdZ36OFpuyIG4v9J5+c77hyDfeMIi6CuuNcdmCwivlJyeWF9XxFmeFp7D8MBjDYcQzOaLBs4u5wHNIN7vrDXnB3q2aDEY52B8L2yMO5zXBw945ehcprKw/FJad2aCR8budji2/XbeOtVGp6LhY9qt7L8P4JdeqlHdLedVrznqGxtLnuDWjUucQ0AdJOgXPreFjEQzLx4P6xiiLvflt9yj+K49UVRvUTSS8wc4kDqbuHYFBh0PY368kl3b/I3PVx7EXdiG2U1a4wYO3Odz6xwIii+qSP0j/f1Hk3uy2y0dBEWtJfJIc00ztXSv5yebU2HJc7ySTzthW0FRSG9PNJHzhrjY9bT5p7Qt5PwqYi9uXwi36zY4mu94bp2WW+3oyzGxU0o9vN/HcYR1MfalxL8xPF4aZmeokbG0criBfoA3k9A1VQbdcLbqhroKHMyI6OlPmveOZo+Y08+89HLXlZXSTPzzPfI4/Oe5zj7yvBSNN0XXU9qby/A12amUty3BERWxFCIiAIiIAiIgCIiAIiIAiIgCIiAIiIAiIgCIiAIiIAiIgCIiAtzyDD1w9x+YnkGHrh7j8xWP4yUvrEPeM+KeMlL6xD3jPiuM9LXe8Xh5Fr1FPLxK48gw9cPcfmJ5Bh64e4/MVj+MlL6xD3jPinjJS+sQ94z4p6Wu94vDyHUU8vErjyDD1w9x+YnkGHrh7j8xWP4yUvrEPeM+KeMlL6xD3jPinpa73i8PIdRTy8SuPIMPXD3H5ieQYeuHuPzFY/jJS+sQ94z4p4yUvrEPeM+KelrveLw8h1FPLxK48gw9cPcfmJ5Bh64e4/MVj+MlL6xD3jPinjJS+sQ94z4p6Wu94vDyHUU8vErjyDD1w9x+YnkGHrh7j8xWP4yUvrEPeM+KeMlL6xD3jPinpa73i8PIdRTy8SuPIMPXD3H5ieQYeuHuPzFY/jJS+sQ94z4p4yUvrEPeM+KelrveLw8h1FPLxK48gw9cPcfmJ5Bh64e4/MVj+MlL6xD3jPinjJS+sQ94z4p6Wu94vDyHUU8vErjyDD1w9x+YnkGHrh7j8xWP4yUvrEPeM+KeMlL6xD3jPinpa73i8PIdRTy8SuPIMPXD3H5ieQYeuHuPzFY/jJS+sQ94z4p4yUvrEPeM+KelrveLw8h1FPLxK48gw9cPcfmJ5Bh64e4/MVj+MlL6xD3jPinjJS+sQ94z4p6Wu94vDyHUU8vErjyDD1w9x+YisfxkpfWIe8Z8UT0td7xeHkOop5eJR6Ii+eEQIiIAiIgCIiAIiIAiIgCIiAIiIAiIgCIiAIiIAiIgCkNHsHVSxtkY1mV7Q5t3gaEXGijytHAm4h4LDxRpcnFsy5hLmy5RbNbS9lN0lMLZNSTfwNtcVJ7yKHg6rPoM7xqeTqs+gzvGqWR4liDql8ANKHMY15OWW1nG1hre/Ys7isT+nSfszKetHQ+Cl4G1VxfMgp4O6z6DO8atXiWzdRTi80Tmj6Wjm/tNuB2qzuLxMfOpD0ZZgvI7UyU7g3EIOLa7QTMPGR68h5W9vuWMtFTj/aPe+AdUe9FSLOwfBpKuQxwgFwaXanLoCBv7QpttjsSx0ZqKQAWGZzG2yubvzMtuNtbDQ8mu+PbCic1J8GMYfxbr8YHFuXM2/o63vZQnpXXcoT4Pl2mrYxLDPTyc1n0Wd4F88nVZ9BneNUvxfEMQpoXyvNKWstcNbNfVwGlyByrKYMTIBzUmvRMp/9HRnGJG3q48N5X1fsTVQRukkY3KwXdZ7XEC++wWhVy4Fijp+OgqmsEsRLXtaDlfG4aOAOtiP5c6q3aHBzSVL4juBuw87DuP8AI9IKh6rSxrip15w+fM12QSWUZ9JsFVSxtexrMr2hzfPA0cLjTqK9fJzWfRZ3gUswVmIeDQ8W6lycWzJmEubLkFs1tL2XylxLEJJ5oWmlDocmYlstjnbcW1v71KWkowsqW/8A9M+rj3kFxjZOekYHzBoDnZRZwOpBO7qBWd5Oqz6DO8atrty2sEEfhRgLeNFuLEgObK7fm5LXUkLMT+lSe6ZYR0lTnKOJbsBVxy1vIMODqs+gzvGrHxLYqpp4nSytaGNtezwTqQN3WQplgmL19WwuYaVuVxY5rmygtcOQ2J5147WMrvA5ePdTGOzc2QSh3pttbNpvsvZaWnq3OKlwYdccZWSFYNszPVhxga0hpAN3BupF+VbHydVn0Gd41Z+wDaoxy+CuhAzNzcYHk3y6Wy8llJayXEYo3SPfSBrGlx82bcBdY06WqValJS+WDyMIuOXkhfk6rPoM7xq0eJ4Y+mlMcoAc21wCDvFxqOgqzMMqsSnhZKDTNDxmAc2W9juvYkajXtUD2wEorH+EFhksy5YHBvoC1s2u6y16nT1wrUoKXzMZwSWVk0qIirTSFYnB1tDNNJxDyDHHD5oDQD5rmNFzy6Equ1MuC7+9yexd/EjU3Qyauik+JtqeJIllH8rT/wDDxfiKj+1u2dTT1ckUTmhjclgWA72NJ16yVIKP5Wn/AOHi/EVA9v8A5Ql6o/4TFZauyVdLcXj1n9zdNtR3cz2bwj1g+cw/8sfyKm2zW0DMSge2VgzDSRm9pDtxF+Q2PUR1KoVOeCundxsz/mhgbf8AWLr29wPvUXRam2VqhJ5T5mFU5OWGSHZImCWoo3EkQkOiJ38XJrbsNveVCMUnfhlfN4OQ3fluA4ZH2dax5t3YpzQ+di9QRuZBG131nODh9yhHCK8GvfbkYwHryX/cQt+q9WlNcYyaXj+fIys3R+DJxtjIXYXI47yyMnrL2LaYhiraaJj3+iXRsJ+iH6ZuoGy1O1nyS/2cX4mLz4Qfk77Uf71NnNwc5Lsiv+xtbxl93mfvahhppoq1g0Z+jnA5YnHf1tP8uZY3CFgwqKYTx6uiGa4+dEdT7tHdV177G4m2uojFL5zmDi5AfnNIs13aNL87Sv3slOWCWim1dTmzb/Phd6J9xt2gLBqNqx/rNfs/z6Hm6S7mYHBxjks4fHIQWQsjDAGgWGo1PLoAtlgnylX/APT/AMMrC2RwU0ldVR/NysdGedhc63u1HYszBPlKv/6f+GV5TtKFanxUn9JHkc4WefmQrbjH5ZJ5IHkcXFJdgygEENtqeXeVINidtJamcxVBaczbsIaG6t3jTfca/ZUO2u/v1R7Q/uCwMPrXQSskZ6THBw6bHd2jTtVV/Uzr1Dk28Z3/AANG21PJZ0I8ExVzd0dY3MOYSs3+/U/aC1/CZXTxhrARxEwsRlFw9jgfS6dD2FbbauHwmibUQelFlnjPLYC5H7Otudq/WN04xHDszBcuaJGDme0at6/Sb2q1sg3CdcX3r58V+czfJbnFEJ2CxCcVDYYSA2RwdJdoPmtGuvJpp1kKabZyGXiaRh86oeM1uSJmrj+73FavgvwnLG+ocNXnIz6rd57XafZWywL/APprqipOrI/0EX2dXuHb+JatNCSojBv2n4dv53mME9hLmfvbLHzQ07BDYPcQ1gIuA1o1Nuqw7VVmJ4m+plMkpBc61yBbcLDQdAW74QMV4+sc0HzYRkHWNXH9rT7KjSrtdqHZY4p7karZ5ljsCIigGkK19idnoYI46hrnZ5YW5gXC3nZXGwtpqOdVQrHwbZ7Dn08TpSzO6NpfectOYtF9M2mvIrHo9eu3hPHN4+zN1PE21G4f+LT6/wDl4vxFfrFtiqapmdLIX5nWvZ4A81oA0tzBYfixhfPH/iHf1p4sYXzx/wCId/WrXZbTUlF72/a/g343YeP3Po4N6MG+aTq4wfC6yqvGqbD4hFThrn7mQxnM5zj9K1z2nXrWGdmcLG8x/wCIP9a/UWK4ZQ3MJjzf7sGRx6M2tveF4kq96UI9+c/ZD2eGEZeA0ho6eWercBJITLMebmYOrdYcpsFB8Co2YnXSmoLgHh7/ADSAR5zQBcg6Bpt2Ly2q2xfWnKBkiBuGXuXHncf5bh0rz2MooJqgtqsuTi3EZn5BmzNtrca2J0UCy+NlkKob4rn2mpyUmorgWBtq0Nw2VoOgawDXmkYFscTwqOrgEUpIacp80gG7dd5BWk8WsL54/wDEO/rTxawvnj/xB/rVk9pybajhpLG18e7vN2/PZ+5EMHxIYfiLwCeKEj4nXN/MzkBx6RYH386mu1sRgfFXRC5hIbKB86Fx19xP335FWGLxMZUStjtkbI8Mscwyhxtry6cqsXY3aGKej4mpewFg4sh7g3PGRpvOunmnq6VX6SxPapbx2ruZqrfGJK4JWPDZGlpzNFnaatOo7OVaHAz/AKRr/wDp/wCGVjeLWF/7v/EO/rWwwmnoqXNxD4257Zv0wdfLe3pOPOVZ5lKUXLZWHnc+5rl3m7LbWcFZbXf36o9of3BahbXaqQOrZy0ggvNiCCDoNxC1S5m79SXxZClxZZvBpivGU7oHamI6A8rH307HX94WXsk7weaoo3HSN3GRX5Yn8nYbdpKgGyOL+C1cbybNJyP+q7lPUbHsVj4rQ0FU8PnfE5wGUHjg3S97ea4X3n3q60lrnXFpraju3vs/PoSa5ZiuaPbaCubR0bzEADbLG0fTedLDrJd2LyiAw3DdfSjZc9Mrv/mbdSxafZ/DY3te0x5mkOF5ydQbjQvsdVpeEvHWvbHDE9rh6by0hw00aLj7Rt1LdbY64yseMpYSTz9l3fsZSlhOTIG95JJJuSbk85PKviIuaIQREQBERALJZEQCyIiAIiIBZLIiAIiIBZLIiAIiIAlkRAL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4347" name="Picture 17" descr="http://www.scrmc.com/images/uploads/DNV_hi_res_logo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013" y="3005138"/>
            <a:ext cx="5969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9" descr="http://t2.gstatic.com/images?q=tbn:ANd9GcS7PWliMeMinrfoIIjeS-OPjseT3F-IM3-kdkzk8Nr-ED46fdu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175" y="1385888"/>
            <a:ext cx="24161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1" descr="http://jjitg.com/web/wp-content/uploads/2011/11/WoodGroup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975" y="4205288"/>
            <a:ext cx="1371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3" descr="http://www.chemlabs.bris.ac.uk/cetlpics/logos/Sasol%20Log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2275" y="5897563"/>
            <a:ext cx="20859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5" descr="http://www.stch.org.uk/images/contents/howYouCanHelp/DPS%20process%20logo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25" y="1341438"/>
            <a:ext cx="28035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7" descr="European Thermodynamics Limite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0175" y="4838700"/>
            <a:ext cx="29813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29" descr="National Gri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0063" y="2914650"/>
            <a:ext cx="17145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31" descr="br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950" y="3468688"/>
            <a:ext cx="10382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33" descr="Sulz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2424113"/>
            <a:ext cx="1362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5" descr="gaia-small-wind-turbine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5711825"/>
            <a:ext cx="18796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37" descr="http://www.hammerfeststrom.com/themes/hammerfest/images/logo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5713" y="4514850"/>
            <a:ext cx="125253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39" descr="http://www.networkrailmediacentre.co.uk/display-media/6571/4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113" y="1665288"/>
            <a:ext cx="105251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43" descr="https://encrypted-tbn0.gstatic.com/images?q=tbn:ANd9GcSoMmm6DDz_rMPWVUBFyJIVRgp27EBWQlwvhlhF3y8sZdc943LW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838" y="630238"/>
            <a:ext cx="1809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45" descr="http://www.sensit.net/iicorr_logo_colour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3119438"/>
            <a:ext cx="106203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47" descr="The Pure Energy Centre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2051050"/>
            <a:ext cx="17541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51" descr="http://www.astm.org/LABS/LOGOS/31800.jp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038" y="5857875"/>
            <a:ext cx="17478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3" name="AutoShape 53" descr="data:image/jpeg;base64,/9j/4AAQSkZJRgABAQAAAQABAAD/2wCEAAkGBhQREBUUEhQWFBUWFhoZGBYWGBcaFxcVGBgYGRYXFxgYHSYfFxokGhkaIi8gJCcpLCwsFR4xNTAqNSYrLCkBCQoKDgwOGg8PGikkHyUsLywsMiosLCwvKSwpLCwsKSksLCwsKSwsKSwsLCwsLCwsKSwsLCwpLCwsLCksLCwsLP/AABEIAIkBbwMBIgACEQEDEQH/xAAcAAABBQEBAQAAAAAAAAAAAAAAAwQFBgcBAgj/xABFEAACAAQDBAgDBQUGBQUAAAABAgADBBESITEFBkFRBxMiYXGBkaEyQrEUUnKC0SNissHwFTOSosLhQ1NU0vEWFzVjs//EABoBAQADAQEBAAAAAAAAAAAAAAABAgMEBQb/xAArEQADAAICAgEDAgYDAAAAAAAAAQIDERIhBDFBEyJRI3EyYYGhsfAUQpH/2gAMAwEAAhEDEQA/ANxggggAggggAggit7377ytnoMXbmsOxKBAJ/eY/Kt+PoDFpl09T7K1SlbZY7xwtGKU+39qbXnGXJmGWvzdWTLlop+847RPdck8osUrohci8yunF+ag2v+ZyT7RvXjqOrrTOec9X3E7RpN49RkG3NmbT2SvWy6p50kak3bDyxy3LWXvB9Lxp2wKmdMppT1Cqs1lBZVvYE5gZ6G1r994zvFxSpNNM0x5eTctNMkYI5HYyNgiE3m3sk0CI0/FZ2wjALnIXJIuMv1ETRjIemyuvPp5X3ZbOfzsFH8BjbBjWTIpZh5GR48bpF53e3+p66aZUgTCwUsSyWUAEDW+tyIsojMOhPZtpc+eR8TLLU9yjE3uw9ItW9G/tPQNgmFmmFcQloLmxuASx7IBIPHyi2XElkcY1sriy/pq8nRZob11ekmW0yawRFF2ZjYARA7j7zTa+VMnOiy06zDLUXJsoGIsxyOZtkBoYOkDd+ZWUTS5J7YZXAJsGw/LfhrcX4gRnw1fCuvya89xyke7E3tpqwsKeaHK5kWKkDnZgDbviZjJ+jXciqkVfXz0MpVRlAJGJy1hopNgNbniBGsRbNExeoe0VwXVzu1phBBBGJsEEEEAEEEEAEEEEAEEEEAEEEEAEEEEAEEEEAEEEEAEEEEAEEEEAEEEEAEEEEAEEEEAEEEEAM9rbRWnkzJz/AAy0LHwAvYd5084+cdqbTmVc9psy7TJjaeOSovcMgBG09K84rsyZb5mlqfAuCfpGSbkUgm7RpVOnWgn8gL/6Y9Twkpx1kPL8ynVzjNx3S3dWipUlLbFa8xuLTCO0SePIdwETVoFjseZTdPbPSmUlpCc2SGBDAEEWIIuCDqCDrCNbXpIltMmsERRcsTYD/fuhyYxbpc3iabVfZgf2cm1xzmsLknnZSAO8mNcGJ5b4mWfKsUciznpVM+d1VDSTKg82YJkONrHCO9iI9yelTqp/U19M9M2XaxYwAdCch2e8X0PIw36KTT09GZjzZKzJrEkM6BginCim5y4n80Vzpg2hKm1UnqnR8MrMowYZuSASOOWn70dc4sdZPpqevyctZbnH9R13+DZ0mhgCCCDmCNCOBHMRgnSXX9btOdncJhlj8qi/+YmNO6NK4tsqUzn4OsW5+4jNb0GXlGKTmaqqSfmnTT6zHy+sW8PHxyU38FPMyc8cr8mzbrzDs/YsqYJTzWKiYZaAlmM1ri1gdFI9IyvfbbhrKx5pltK7Kpgf4lwjMHlmSfOPoKXLWVLA0VFA8FUW+gj5unM1XVk/NPnf/o+Xpf2ifDaq6tr/AFjzE5mYTNS6Nt4HSVT0n2ScoIYmewIl54nxfDxyAzia3t6Q5ez5yS3lPMLJjupUWFyBkfAxZ5EkIgUaKAB4AWEYV0pVvW7TmgZiWqJ6LiPuxHlGGGZz5XtdG2W6wYlp9mtbob3LtBJjpKaWqMFuxBxG1za2lrj1hXePfGnoVBnN2jmstc3bvA4DvNhEHuaVoNiLOcf8N5zDnizUeJGERkTTJtfVjEcU2fMC34DEbADkqjhyEWx+POS6fqUMnkVjiV7pmn0XShUVTEUmz3mgakvp4kLhB7rkw5ldKyS5vVVtNNpWyzPbUA8cgDbvAMW/Y+yJdNISTKFlQW7yeLHmSczETvZuetc9MWw2lTcT3GbS7XKebBde+MeeJ1pzpf3NeGVTvltlgkTw6qym6sAQeYIuD6QpHlRHqOY6QggvHLwB2OXhOfUqilmNlAuSeURk/eBcN5Q6w53F8JAFs8JGIjPgpiNlXSXsl7wYohvtdQ5VpS9jirjAdOJa5I8FGkKy9kNibFMLIwsVN292NteQhsjlv0h7Nr0UXZgB46nkLax4mbSRWVc7ta2WWfebQlI2MipgzZb3zPHwWwEOlpEFrKuQsMhkBpaHZP3DZNqAlgAeyDncG9vC8ArmKXwG98h2vU5CH1oIdk6Y1M57gBfE2NvLOOic1z2TbwzPvDmC0NDQ3E5uIzPccvGPQnn9dQPpC1oLQAmJv/mPQeOlBygY2ECSPqN5KeXN6p50tZlwMBYYrnQW4E3h6lSpJAYEjUAi48RGbyK8za6ZNxkhQ7ACZUDIA2AE1VlgadliF4XPFhsuWElVEwAIcIUMFloQWcZBqQtNXQ6dk8Twjq+h17/H9yNmt3gvGY7MrZ60btIeZi6wXKszWXCdftlgB+DPnFg2XV18ymQyzKZ7tiNQVxcMOH7Pdba65xSsTXyhst8EN6DrOrXrsHWfN1eLBfuxZw4jEkI4THYzzpDqj9oRQSMMu+R4sT/JRGWXJ9OeRWq4rZoV4A0Zjuzu+azrMUxlCWF9bk3yzPIe8I7d2JMopi9slW+F1upuOBF8joYw/wCTXHnx6/cpzet6Lrv1sk1VBOlKLthxKObIQ4Hna3nGI7m7QEivp5jZKswAk8AwKEnlbFfyjWdy953mP1E44iQSjHXLVSeOWYOuRiI316Keudp1GVVmzeU2SsTqyH5SeIOXhHreD5UVDlvpnJ5GN21kj2jS1jsZTsferadCglVFFNnquSsAxYAaDGgZXHf7w/ndJFZMGGRs2biPFw5HoEW/qIq/GtPrTX7o3XkTrve/2NGMfO2/kkrtKqDcZpI8GAI9iI23dORUiRjrGJnTGLMuWGWNFRQMgAACe8m94r3SL0etWWnyLCcowspyExRpnwYd+RGWVhGni5JxZfu/Yz8rHWXGnIpuruLQzqKnmPTo7PJQsxxXLFRi487xJt0bbP8A+mTyLj/VFG3a2/tHZ0vqJlFNmoCcIwuCtzcgMqsGW9/WJ+j2rtOunywadqOnDq0xiSJjKpvhBaxztY2UZE3MTknIqb5dfuRF43KXHv8AYlN65cvZ+yJySVwKEKItye1NaxzJuc2JjJ+jug67aVOOCsXPhLUsP8wHrGjdLFJUT5EqTTyZk27l3wC4AUWUHxLE/liH6Kd1p8irmTJ8l5QErCpcWuWYXt5D3jXDajBVN9szyw7zykukXjfuv6nZ1Q4yPVlR4v2B/FGO9GtB1u05AtkmKYfyKbf5ivpGx777EasoZsmX8ZsVvkCyMGAJ4XtbzjJ9zJs/Z1aWnUs9royELLYsLlTcZWb4eB45RHjNfRtL2T5K/Wlv0bm7gC50A9hHzRtCoNTVO41nTWI/O/Z+ojd9v102Zs2a0qTNE2ZLKrKK/tFL9ntKL2IBv5Rle6m5VUK6nM2nmpLWarMzLYAJ2hc+IA84eG1E3TfY8tO6mUujR+kCjwbHmy00RJYt+4jpf/KIy7o1t/alPi5vb8XVvaN6qqVZstkcBldSrA8QRYj0jE9udHlZQzhMpleaitilzJebrY3GJRnccwCD7Q8XJLisbemx5WNq5yJbSNyEdjMaHpPq8ARtnzXm2tdRMUE8yplkr4Xi47ozal5JmVgwTJjEiVYASkGSrzJNrkk/NwjkvDULdf5OyM029InY8sbR0mIWp2M89j9odGl3OGWqnvAZiTmRytaMGaNtehltXea5wSjgJBzmKwL52AlDECTrnplEWtU0ljZmknFnjJeUSF4ubNMa/AEgXiyUu7UtUKMXmAgA424DQKFsFHcIf02zpctQqIqgG4AAyJ1PjFOLbMHF122VSlkkzFZpc5WcA4pLE4wxvdnb+7GXwh/KLXJoUQkqignUgC57yeMOLQRZTo0jHxILefeM0Yl2QOXLZE2yAHceJhpu/ve9VP6vqgoClicRJAFgMrDiYhOkOovUIn3Zd/Nif5KIfdHFHlNmcyEHkMR+o9I4/q28/FPorybvRdoIII7jY4YpVV0hlJjqJIYKzAHGRcAkXIwmLhWTwkt3PyqW9AT/ACjFy18zrqY4vKy1GlJlkpr0azu7tdqmT1jIEuxAAJOQ43sON/SJWI/YVH1VNKTiEF/xHNvcmJCOqN8Vs0XoIIIIuSEJzpQZSpuAQRkSDmLZEZg94hSCAILZ+6EiUWzmTA4syzZjTFIvfNW7JOWpEKzN15Alskpfs+K12kWlvlwxAXt3RMQRbk/yNGabYpno7pPSVPp2fsGqnu5yBzVQt0axN8KnxMekqOoR51DUyhT4xilyaXGym2Qe/aOQ+JisaDXUYmy2Q2zGRIVrHgQGBFx3iM5pa+ZRVWBplW6KxBUSFCvwyGLQ81Ajqiua/n/kguu7+8surB6tZgw2vjllRnyOanwveJmM229QNImpNQ7RmBxj7LHs3zwEkFlI+6RF32Ftb7RKxmXMlZ2wzVwsbWzHMZ6+MYZI0uU+gSJjJ96qnrKyceAbCPyAKfcGNUqJoVGY6KCT4AXjGJk0sxY6sST4k3MeX5tdKTLK+tGi7gUuGkxcXdj5Dsj6e8MekecMEleJZj5AAfUj0hvs/fdKeQkoSXLIoGZABPE88znpxiMNFVbRmGbhBHw3JARQPlF7njfSK1aeJY47ZDpceKPG5kktWy7fLiY+AUj6kDzjUTENu5u0tIpzxTG+Jv8ASvd9YiN+9utLAkSzYsLuRqF0C+f0HfGuNfQx7otK4T2P9p77U8klQTMYa4LWB5FibfWGp3+C2Mynmop0J4+F7X9YgtxdkibPLsLrKAIB0xnT0AJ9It+98sGim34LceIIt/XfETeS4570E6a5D7Zm1ZdQmOU2IceYPIjhHraW0FkSmmPfCutszmQBbzMZ1uVXNLq1UHszLqR5EqfG49zFm6QarDTKv33A8lu31Ai0Z+WJ38olXudi9LvvImOqIJhZmAHZAzPPODae+0iSxUXmMNcFrA8ixy9LxQdi0bzZ6pLOFmuMQ+VSCGPoT6xolPudTKmHqg3Nm+L14eVrRniy5ck9aImqpDCi6QJLsFdGlg5YjYqPG2Y8bRaVA1jF6hAHYDMBmAPMA2HtGqUdb1NCkyZ8klSeZ7Iy8Scot4+ar2q+BFt+xztTa8qnXFNYLfQak+AGZiAXf5WJ6qRNcDUi30F7RSa+umVE0u5uzGwHAZ9lR3af0TGqbH2WtPJWWvAZn7zcSfOJjLeanx6QmnT6IzZW+ciewQ4pbnIB7WJ5Ag69xtE9NfCpPIXy1jLd7kC1s3Dlmpy5lVJ940DdysM6kls2ZK2Y8ypKk+dr+cThzOm4r2iZpt6I0dINNbSZ4YR/3RZVN84xadLwlhyJHpcRslLMvLU/ug+0R4+arb5fAinW9jLbW35VLh6y/avYKLnLUnPT9YNj7fl1IYy8XZIBxC2ulozreXa32moZweyOyn4Rx8zn5xYOjt8pwHNPo0VnyHWXivRCvda+C5zJoFySMhcngANYitkb0Sqh8EoOTYkkrYAcCTfjwiP342p1ckSUJxzdba4ND6nL1iR3W2H9mkAH+8bNz38F8B9bxtzp5OK9L2X296Q42pvDJpv717G1woza3Ow0HeYgpnSRLv2ZTkc7qPa5ienbBkvOM2YgdrADFmABe1hpfM5wy3j2FJenmHAqsqMysoAIIBPDhlpDJ9XtpoiuXwd2RvjJqGCC6OdFa2f4SDYnu1idvlGKyXIZSuRBBHO9xaNmmzQiFjooJPgBcxTx87yJ8vgiL5Lsyveqpx1k08A2H/CAv1Bie2PvNJo6WWhu8xruyrbLEbi5OQOG2UU6ZMLsWOrEk+JNz7mNQ3f3alyJIDIrORdyQCbngL6AaRy4Fd5KcmcbbbRG03SNKLWeW6DncNbvIFjbwvFpkVCuoZSGUi4I0IjN999kpIqF6sYVdcVhoGBsbDhfI+sTPRzXErMlE5KQy9wa4YeFxfzMdGLNX1Pp2Xmny4sl986rBRzObWQfmIB9r+kZ1sak62olJ95xfwBufYGLd0j1VklS+bFj4KLD3b2iK3BpcVUW+4hPmSFHteMc3351JS+7SNHBiC2pvnIkErczGGoSxt4sTYQz3526ZKCVLNnmA3I1CDLLvOnkYrW5myRPqLuLrLGIg6Fr9kHmL3P5Y6Mud8+Eey9X3xRY/wD1+AAz081VOjZW8rgD3ie2VtqVUrilNe2oOTL4gwlvHKBpJwbTq2PmBce8Z7unWmVVy7aO2BhzDaehsfKIrLWO1NPaZLpy9M1KdOCKWYhQMyTkAO+K3P39l3IlS5k23FRYfr7RHdIm0GHVyQeyRjbvsbKPYmJTcmtkmmREIDqO2vzFr5t3g8/KLPK6yfTT0HW60hKl6QZLNhdXlm9sxiF+/DmPSLSDEJtfdxZ0+TNAAKOC/wC8ozA7yGA8iYmxGuPn2qLLfydjPN/hhng3qxdR8B/ZC2XZv83ONCjM94trS5s8lKmolgG1sLYARkSoDgj/AA3js8dffslkiZqTNl4mmVqhGzb/AIhPLLJ5YvqTlbWGW5e2pEudh+0VLYgQEmKCl9b9lnN7A8tYnGmPLoFw1y43zSdNyuv3RiufM3MR27orWmFknU0xc7m6t4f3ahhnzMarTmt/n/fgFj3vq+ro5p4sAg/MQD7XjM9n03WTZaffdV8ic/a8XPpGq+xKl82LnwUWHux9IgtyabHWJ+4Gb0Fh7t7R8/5H35lJhfdJD/pB2bgmpNAycYT+JdPVf4Y70e7SwzWknRxiX8S6jzH8MWfe3Z/XUjgC5UY18Vzt5i484zCiqjKmJMXVWDDy4eennE5f0sypehX21s2iMq3vmlq2dfgQPIKsafR1SzZauvwsAR4EfWM/392YUqOtA7EwDPk6i1jyuAD5GN/LTrHtF8v8IpursipeSXkVAlKzG4w3uRYXvEpWbsVk1Cj1YZTqCtgbZ8O+Eej/AGsoRpDEBsRZQfmBtcDmQRp3xb59QqDExCgakmw9TEYoisa7/uJlOSo7F3GmSKiXMaYjBCTYBgdCBr4wz6Raq82VL+6pY+LGw9l94uWzdqJUKWl3KhioJFg1tSO6+XlGZ70VfW1c1uAbCPBOz9QfWKZ1OPFqPkraUz0WDo4os5s0jSyD+Jv9MWzbFZ1UiY/3UJHjaw94jdyKbBRoeLlm9TYewENOkKtw06y+Mxv8q5n3wxrH6eH+hdfbJQaOmMyYicXZV9SAY0LftsNFYaF0HkLn+Qiq7k0uOsU/cDP5gWHuwi9bzbMM+mdF+L4l72U3A88x5xz+PDeKmvkpjX2szTY9K02fLRGwsWuG1sVGIG3lF5/sOv8A+tH+AfpFH2NW9RUS5jA2Ru0ONsw3mAT6RrcipV1DIQwOhBuInxYmk9+/3IxJNFJqtwZ8xi7z0ZmzJIa54cItWwtmmnp0lEglb3IvYksTlfxjs/bkpZqSgcUxzbCuZUWuS33RbnEheOvHiiW3JtMpejHttS7VM4f/AGv7sT/OLbtnbeHZ8iWhvMnS0GWoWwDeZOQ8Tyitb0pasnfjv6gGJPc7Z7TZnXPmskBVvpizI9Ab+JEefDaupXyYT7coR3i2MKenkDLFdsZHFiFJHgLWHh3w73AqVRp5Y2CorE8gC1z7w+39S9NLNwbTeHerfpFOoFd26qXrNKqRzF7i/dcXPcIV+nlWkTX230W7dynNbVvVzB2ENpYPMfD/AIRn4tFm21thKWUXfPgFGrNwA9PaFdl7PWRKSWuij1PEnxOcVHpJJxSfu2f17P8AKO2t4sTfyaP7ZG0veysqpolycKFtAADYcSWa+ngIcbw7JqEpmefVM+gwKLKSWAz0uPLhDTo9dRUODkxl2Xv7QxAd9rQ/6QtqKVSSpucWJrcAAQoPIkm/lHOnvE7p9/uUXc7bKxu9S9ZVSV4YwT4L2j7CND3vq+ro5vNhgH5zb6XipdH0gNVM33ZZt4kgfS/rEn0jVdklS+ZLnwUWHux9IjD9mCqEdRsrW7FH1tXKU6YsR8FBb6gesazGZbluJdYmMYcaMFJyuTpbuNiLxotbWrKls7myqLn9BzJ5Rt4mlDbLYupKB0gVOKqCj5JYB8WJb6Wh70byDinPwsq+eZP8vWKtVz3qJ7NYlpjZKMzn8IHlYeUadu7sr7NTqhti+Jz+8dfICw8oxw7yZnfwVnutlJ39q8dXh/5aKvmbsfqPSJno4pbS5szmwUflFz/FFN2nVdbOmTPvuSPC+XtaNJ3MpsFFL/eu3+Ikj2tDB9+Z0RHd7KXvxMJrXB+VUA8MN/qTDndLZNRMlu8ieJIxYSMN7kAEfxQv0hbMImrOA7LAKx5MNL+I/hhXo/2uqY5LkAs2Jb5A5WIHfkIhT+u+RGvv7HtTu1WzEKPVhlYWIw2uPKGuzdw5kqfLmNMQhHDEANc2z/SLpNnBRdiABqTkPUw02btdKjGZdyqthxcGNgTh5jPWOv6OPkt+/wBzZzOyF313eeoVZksXdAQV+8pzy7weHG5jPRiRuKMp7wwP1BjV6PbqTKibJ0aXbj8QsMRHgTaEN49iSZ8pmmAKyqSJmhFhfM8R3GMs2BZN3D/1FKhV2iH3P3saa4kzjdjfC/E2zKtzNtD3Rcrxlm5lKZlXLI0S7seQAIHuRF729taZJQGUgfPM5kLyuFzzjXxHVx2WxvrsS3i20ERklT5cubl8WdhxByIU95H6xA7I2bVTZqvNWTOlk9p2El7rxwsoxX/ox4oZKVs89ZKKMbkvKJC3A+YNcAnmOMSk6VLlSDJo6hEfFc3dcTZWIDaKdNBwj09KFxXsuRe9m2ZTTOqm0ptLJCtjwNbK5SykYTYRI7l7JpiPtElZgYXX9ob20vawAYd8I7MpK8TVEztS8QxdaUZbcSMyb8rRckW2kVuuM8F/kIgdubpLVTA7THWyhQAFsACTxHfHrYO6iUjs6uzFlw9oDIXvwET0Ecf0p5ctdkcVvZ5YRUX6OZRJPWuM9LLl3aRcIIXjm/4kS5T9kfsTZX2aV1YcuASQWtcA52y77nzhzV0aTUKOoZTqDC8EW4rWhpein1PRzLJvLmsg5EBreBuDHmX0dKSOsnuw5AAe5JtFygjL/j4/wV4SNaKgWTLEuWMKgZce++epuYrLdHMs5mdMueNk19IuEEXrFNdNEuUxCipBKlpLXRFCjvsLXiJ29uqtW6s8xlwiwChba3Jz4nL0idgiahUuL9EtJ9EFsDdRKR2ZXZyy4e0BkL3yt5ROWjsETMqVpBLXogdsbnSahi2ctzqyWz/EDkfHWIhOjm2lQwHIJb/VF1gjN4Ip7aIcJkDsTdGVStjBZ3tbE1sr62A08YnY7BGkypWkSlorO1dyEnzmmmY6lrZALbIAcR3Q8kbNSmlJLUM1gfMnUm3EmJqEKuUWWyth7+7+UZ/SlbaXYUpPZFbU2SKmRgc9WFbF2bE2AOoPjEXu/sFJE7rFJbK2J7ALfUi2V7ZRJU9UstuyC7HK+l/wjP1ML7TpNXZjYfKBp3X4eNoycp6pLtFuK2Sqm4yzhjtnYyVMvBMvrcMNVPMfpDSg2kRa4VJY4m/sT8RiVp6pZgupuNI3VTa0Q5/JSj0bNfKeLfgN/wCKJhNyJIkNKzJYgmZlixC9iOFszl3nnFijsUnBjn0inBIqGztxGkzMS1LDngXCSORNzl5RM1O70ubPE6ZdyqgKpthFiTe3E58eUS0ci04olaSJUpdEXtrd6XVKA91ZfhdcmH+3dEJUbjTJlhMq3dRoGUm3q9vOLVU1Sy1xOQo5n+s4b0W2Jc1iqNcjOxBGXMX1itxjb0/ZLhP4Gexd1pVNmoLP99rX8uCxJ1lPjlsgJXEpGIai4tcd8LR2NJhStJBJJdFO/wDbeX/zZnon6RaqOmEuWqDRVCjwAtC8ERGOY7lEKUvQjUUyzFKuoZTkQdDFWq+jqUxvLmMg+6QGA8LkH3i3R2F45v8AiRLlP2UxOjoH457sOQUD6k/SLRs3ZqU8sS5Yso5m5JOpJh1DSt2ksvIgk8hCMMy/tRClIrtbuHimmZKnsjFi2YuQxNzZgQRCW0N3J3VE1NW7oLdlV1zy1NvUGJyorDOQiUSrDMjQkcbGGNHSzlbt3CfPjPZw8dTErxY9v/wrxRHU0yQskyUVpWIi73DEn9/Qkdwh1Q7qzZcwMJiqAb3W9yOItYa98Ssqkpif2YQtwFza/DK/OIidWVStmXB5YcvpaOuUkuMdL+ZbWheo3sQ4l6pipuDmASNDl/vDKl3TlT1xyprBTlhZQSOYOYidptlpOQPOlAOddRfvIB498SVPTLLXCgCgcBFean+EnQnQUfVS1QEkKLXOphzBBGJIQQQQAQQQQAQQQQAQQQQAQQQQAQQQQAQQQQAQQQQAQQQQARwiOwQBG7QpGAAkqFv8RFgfXlDCVUinJDEu51AOQ8SdTFghnM2TKZyxW5PebemkY1D3ufZZP8jN6MVIWYSyC1rZHQ6jxhlOScrGXKV1UHUfN+8WjzU7NqJsw4hYA5Z9kDhYDu7o9z9v9SBLljFg7JZuJGtgO/vjCmvddfz/ACWX8hRt4OqAQ/tGXJmvYXzvnbO2l+6JH+2ZYRWc4CwvhOZ9BDCSJHVrOnIqM1zY3IJvqF79dOMNTstKqYzy5txcXBU4lyyGdsssosqtetMaRY6eqV1xKQVPGPazQdDfwitbX2PMCpLk3ZADcXAJYnMtci8GzlFEpae1mfRFzOXHlxi/1XvTX9SvFfB627tWnmdglyVPxIAQDodfihpUzFpAjSe0Zi3Ex9AvIDS/jHiioaabjZTM7ClurNhcDgCNRw1hm+8s5iAuG2QWWEBHcM8zwjkq/wDs/b9aNNfCJ/d/bMyYGM4jALWcgKL8r6HKJ2TUK4upDDmCCPaKxvHsqbOMvBhyUfs8QBVtSQCbHl5Qhs9hs8Fpxu8wZS0zyBPaY6CN5yVD416/LKud+i5QRD7H3kSoYqAVYC9jbMcbEcr+8TEdU0qW0Ua0I1E7CNLwhKrCSARryh2y31hqSAcgI0RRjOfSPiubnvB/q0OVog6gTM2HEHO3LvhckupAyMM/sbX0i+9kCcxhIayLc2zLE6chaPYmioUo3ZOuWmUP3plYDELnnHZNMq/CLRV0v6kkKN3mv8SjvF7/APmJ4COwRFU69k6CCCCKkhBBBABBBBABBBBABBBBABBBBABBBBABBBBABBBBABBBBABBBBABBBBABBBBAHCIZHY0kvjKDETfja/O2kPoIhpP2CA23sB50wMrACwFjfK19LePtHDsp6amfqbtNa1yNbccI7hf1iwRy0ZfRnbr5Zbk/RRdlbJnNNVyGQK12drg2Budczf+cPtsmnqZq2nhWHZ+ElDnlnkL3POJzblKZsh0UgEgamwNiCQTwvp5xUZW7Lpd6giXLXNjcEkX0AHPSOS4eP7Etr5bLp77HNTUigYpK7cwgFnbQDgAo/XlDrYNe09ZuGVLWaq9l1UC5a9r8jeGlZtulqJg6yU44Yw1jbhcA5j3jxvDWGmYSJA6pMIYlficm/zam1oryUt1tcV8In30Rq7GqHmW6t8V82YEZ8yx+oiY209NMwK849YihS6qWU21v5305x63RrZ00zEZmZMHxE3KschYnja+XdDBtyqgNYYCPvYsrc7a+UVUtTuE3v8AI+ex7NVKCWsyUeteaLK5+ELkTYDXh/QjmxN7ZrzlSYFYObZCxBOhy1EWCRsCX9nSTMGMLxORvmSRbMamPWz935Mg4kTtcySSB3X0jpWLImuL0vwU2iSEeWlAx7gjsKHlVtHbR2CACCCCACCCCACCCCACCCCACCCCACCCCACCCCACCCCACCCCACCCCACCCCACCCCACCCCACCCCACCCCACCCCACOGOxwwBl+2NoPNmsZhOTEBeC20ABi0bP2NMnUHVzCVJbEuK+QBBAI1sc8u8QhX/APya+A/nFvEefgxp1WzWn0im7P3HYODOZSoN8K37XcSQLD1i1VWz5c0DrEV7aYgDbw5Q4gEdcYphaRm6bYnIpVQYUUKOSgAe0KWjsEa60QEFoIIAIIIIAIIIIAIIIIAIIIIAIIIIAIIIIA//2Q==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64" name="AutoShape 55" descr="data:image/jpeg;base64,/9j/4AAQSkZJRgABAQAAAQABAAD/2wCEAAkGBhQREBUUEhQWFBUWFhoZGBYWGBcaFxcVGBgYGRYXFxgYHSYfFxokGhkaIi8gJCcpLCwsFR4xNTAqNSYrLCkBCQoKDgwOGg8PGikkHyUsLywsMiosLCwvKSwpLCwsKSksLCwsKSwsKSwsLCwsLCwsKSwsLCwpLCwsLCksLCwsLP/AABEIAIkBbwMBIgACEQEDEQH/xAAcAAABBQEBAQAAAAAAAAAAAAAAAwQFBgcBAgj/xABFEAACAAQDBAgDBQUGBQUAAAABAgADBBESITEFBkFRBxMiYXGBkaEyQrEUUnKC0SNissHwFTOSosLhQ1NU0vEWFzVjs//EABoBAQADAQEBAAAAAAAAAAAAAAABAgMEBQb/xAArEQADAAICAgEDAgYDAAAAAAAAAQIDERIhBDFBEyJRI3EyYYGhsfAUQpH/2gAMAwEAAhEDEQA/ANxggggAggggAggit7377ytnoMXbmsOxKBAJ/eY/Kt+PoDFpl09T7K1SlbZY7xwtGKU+39qbXnGXJmGWvzdWTLlop+847RPdck8osUrohci8yunF+ag2v+ZyT7RvXjqOrrTOec9X3E7RpN49RkG3NmbT2SvWy6p50kak3bDyxy3LWXvB9Lxp2wKmdMppT1Cqs1lBZVvYE5gZ6G1r994zvFxSpNNM0x5eTctNMkYI5HYyNgiE3m3sk0CI0/FZ2wjALnIXJIuMv1ETRjIemyuvPp5X3ZbOfzsFH8BjbBjWTIpZh5GR48bpF53e3+p66aZUgTCwUsSyWUAEDW+tyIsojMOhPZtpc+eR8TLLU9yjE3uw9ItW9G/tPQNgmFmmFcQloLmxuASx7IBIPHyi2XElkcY1sriy/pq8nRZob11ekmW0yawRFF2ZjYARA7j7zTa+VMnOiy06zDLUXJsoGIsxyOZtkBoYOkDd+ZWUTS5J7YZXAJsGw/LfhrcX4gRnw1fCuvya89xyke7E3tpqwsKeaHK5kWKkDnZgDbviZjJ+jXciqkVfXz0MpVRlAJGJy1hopNgNbniBGsRbNExeoe0VwXVzu1phBBBGJsEEEEAEEEEAEEEEAEEEEAEEEEAEEEEAEEEEAEEEEAEEEEAEEEEAEEEEAEEEEAEEEEAEEEEAM9rbRWnkzJz/AAy0LHwAvYd5084+cdqbTmVc9psy7TJjaeOSovcMgBG09K84rsyZb5mlqfAuCfpGSbkUgm7RpVOnWgn8gL/6Y9Twkpx1kPL8ynVzjNx3S3dWipUlLbFa8xuLTCO0SePIdwETVoFjseZTdPbPSmUlpCc2SGBDAEEWIIuCDqCDrCNbXpIltMmsERRcsTYD/fuhyYxbpc3iabVfZgf2cm1xzmsLknnZSAO8mNcGJ5b4mWfKsUciznpVM+d1VDSTKg82YJkONrHCO9iI9yelTqp/U19M9M2XaxYwAdCch2e8X0PIw36KTT09GZjzZKzJrEkM6BginCim5y4n80Vzpg2hKm1UnqnR8MrMowYZuSASOOWn70dc4sdZPpqevyctZbnH9R13+DZ0mhgCCCDmCNCOBHMRgnSXX9btOdncJhlj8qi/+YmNO6NK4tsqUzn4OsW5+4jNb0GXlGKTmaqqSfmnTT6zHy+sW8PHxyU38FPMyc8cr8mzbrzDs/YsqYJTzWKiYZaAlmM1ri1gdFI9IyvfbbhrKx5pltK7Kpgf4lwjMHlmSfOPoKXLWVLA0VFA8FUW+gj5unM1XVk/NPnf/o+Xpf2ifDaq6tr/AFjzE5mYTNS6Nt4HSVT0n2ScoIYmewIl54nxfDxyAzia3t6Q5ez5yS3lPMLJjupUWFyBkfAxZ5EkIgUaKAB4AWEYV0pVvW7TmgZiWqJ6LiPuxHlGGGZz5XtdG2W6wYlp9mtbob3LtBJjpKaWqMFuxBxG1za2lrj1hXePfGnoVBnN2jmstc3bvA4DvNhEHuaVoNiLOcf8N5zDnizUeJGERkTTJtfVjEcU2fMC34DEbADkqjhyEWx+POS6fqUMnkVjiV7pmn0XShUVTEUmz3mgakvp4kLhB7rkw5ldKyS5vVVtNNpWyzPbUA8cgDbvAMW/Y+yJdNISTKFlQW7yeLHmSczETvZuetc9MWw2lTcT3GbS7XKebBde+MeeJ1pzpf3NeGVTvltlgkTw6qym6sAQeYIuD6QpHlRHqOY6QggvHLwB2OXhOfUqilmNlAuSeURk/eBcN5Q6w53F8JAFs8JGIjPgpiNlXSXsl7wYohvtdQ5VpS9jirjAdOJa5I8FGkKy9kNibFMLIwsVN292NteQhsjlv0h7Nr0UXZgB46nkLax4mbSRWVc7ta2WWfebQlI2MipgzZb3zPHwWwEOlpEFrKuQsMhkBpaHZP3DZNqAlgAeyDncG9vC8ArmKXwG98h2vU5CH1oIdk6Y1M57gBfE2NvLOOic1z2TbwzPvDmC0NDQ3E5uIzPccvGPQnn9dQPpC1oLQAmJv/mPQeOlBygY2ECSPqN5KeXN6p50tZlwMBYYrnQW4E3h6lSpJAYEjUAi48RGbyK8za6ZNxkhQ7ACZUDIA2AE1VlgadliF4XPFhsuWElVEwAIcIUMFloQWcZBqQtNXQ6dk8Twjq+h17/H9yNmt3gvGY7MrZ60btIeZi6wXKszWXCdftlgB+DPnFg2XV18ymQyzKZ7tiNQVxcMOH7Pdba65xSsTXyhst8EN6DrOrXrsHWfN1eLBfuxZw4jEkI4THYzzpDqj9oRQSMMu+R4sT/JRGWXJ9OeRWq4rZoV4A0Zjuzu+azrMUxlCWF9bk3yzPIe8I7d2JMopi9slW+F1upuOBF8joYw/wCTXHnx6/cpzet6Lrv1sk1VBOlKLthxKObIQ4Hna3nGI7m7QEivp5jZKswAk8AwKEnlbFfyjWdy953mP1E44iQSjHXLVSeOWYOuRiI316Keudp1GVVmzeU2SsTqyH5SeIOXhHreD5UVDlvpnJ5GN21kj2jS1jsZTsferadCglVFFNnquSsAxYAaDGgZXHf7w/ndJFZMGGRs2biPFw5HoEW/qIq/GtPrTX7o3XkTrve/2NGMfO2/kkrtKqDcZpI8GAI9iI23dORUiRjrGJnTGLMuWGWNFRQMgAACe8m94r3SL0etWWnyLCcowspyExRpnwYd+RGWVhGni5JxZfu/Yz8rHWXGnIpuruLQzqKnmPTo7PJQsxxXLFRi487xJt0bbP8A+mTyLj/VFG3a2/tHZ0vqJlFNmoCcIwuCtzcgMqsGW9/WJ+j2rtOunywadqOnDq0xiSJjKpvhBaxztY2UZE3MTknIqb5dfuRF43KXHv8AYlN65cvZ+yJySVwKEKItye1NaxzJuc2JjJ+jug67aVOOCsXPhLUsP8wHrGjdLFJUT5EqTTyZk27l3wC4AUWUHxLE/liH6Kd1p8irmTJ8l5QErCpcWuWYXt5D3jXDajBVN9szyw7zykukXjfuv6nZ1Q4yPVlR4v2B/FGO9GtB1u05AtkmKYfyKbf5ivpGx777EasoZsmX8ZsVvkCyMGAJ4XtbzjJ9zJs/Z1aWnUs9royELLYsLlTcZWb4eB45RHjNfRtL2T5K/Wlv0bm7gC50A9hHzRtCoNTVO41nTWI/O/Z+ojd9v102Zs2a0qTNE2ZLKrKK/tFL9ntKL2IBv5Rle6m5VUK6nM2nmpLWarMzLYAJ2hc+IA84eG1E3TfY8tO6mUujR+kCjwbHmy00RJYt+4jpf/KIy7o1t/alPi5vb8XVvaN6qqVZstkcBldSrA8QRYj0jE9udHlZQzhMpleaitilzJebrY3GJRnccwCD7Q8XJLisbemx5WNq5yJbSNyEdjMaHpPq8ARtnzXm2tdRMUE8yplkr4Xi47ozal5JmVgwTJjEiVYASkGSrzJNrkk/NwjkvDULdf5OyM029InY8sbR0mIWp2M89j9odGl3OGWqnvAZiTmRytaMGaNtehltXea5wSjgJBzmKwL52AlDECTrnplEWtU0ljZmknFnjJeUSF4ubNMa/AEgXiyUu7UtUKMXmAgA424DQKFsFHcIf02zpctQqIqgG4AAyJ1PjFOLbMHF122VSlkkzFZpc5WcA4pLE4wxvdnb+7GXwh/KLXJoUQkqignUgC57yeMOLQRZTo0jHxILefeM0Yl2QOXLZE2yAHceJhpu/ve9VP6vqgoClicRJAFgMrDiYhOkOovUIn3Zd/Nif5KIfdHFHlNmcyEHkMR+o9I4/q28/FPorybvRdoIII7jY4YpVV0hlJjqJIYKzAHGRcAkXIwmLhWTwkt3PyqW9AT/ACjFy18zrqY4vKy1GlJlkpr0azu7tdqmT1jIEuxAAJOQ43sON/SJWI/YVH1VNKTiEF/xHNvcmJCOqN8Vs0XoIIIIuSEJzpQZSpuAQRkSDmLZEZg94hSCAILZ+6EiUWzmTA4syzZjTFIvfNW7JOWpEKzN15Alskpfs+K12kWlvlwxAXt3RMQRbk/yNGabYpno7pPSVPp2fsGqnu5yBzVQt0axN8KnxMekqOoR51DUyhT4xilyaXGym2Qe/aOQ+JisaDXUYmy2Q2zGRIVrHgQGBFx3iM5pa+ZRVWBplW6KxBUSFCvwyGLQ81Ajqiua/n/kguu7+8surB6tZgw2vjllRnyOanwveJmM229QNImpNQ7RmBxj7LHs3zwEkFlI+6RF32Ftb7RKxmXMlZ2wzVwsbWzHMZ6+MYZI0uU+gSJjJ96qnrKyceAbCPyAKfcGNUqJoVGY6KCT4AXjGJk0sxY6sST4k3MeX5tdKTLK+tGi7gUuGkxcXdj5Dsj6e8MekecMEleJZj5AAfUj0hvs/fdKeQkoSXLIoGZABPE88znpxiMNFVbRmGbhBHw3JARQPlF7njfSK1aeJY47ZDpceKPG5kktWy7fLiY+AUj6kDzjUTENu5u0tIpzxTG+Jv8ASvd9YiN+9utLAkSzYsLuRqF0C+f0HfGuNfQx7otK4T2P9p77U8klQTMYa4LWB5FibfWGp3+C2Mynmop0J4+F7X9YgtxdkibPLsLrKAIB0xnT0AJ9It+98sGim34LceIIt/XfETeS4570E6a5D7Zm1ZdQmOU2IceYPIjhHraW0FkSmmPfCutszmQBbzMZ1uVXNLq1UHszLqR5EqfG49zFm6QarDTKv33A8lu31Ai0Z+WJ38olXudi9LvvImOqIJhZmAHZAzPPODae+0iSxUXmMNcFrA8ixy9LxQdi0bzZ6pLOFmuMQ+VSCGPoT6xolPudTKmHqg3Nm+L14eVrRniy5ck9aImqpDCi6QJLsFdGlg5YjYqPG2Y8bRaVA1jF6hAHYDMBmAPMA2HtGqUdb1NCkyZ8klSeZ7Iy8Scot4+ar2q+BFt+xztTa8qnXFNYLfQak+AGZiAXf5WJ6qRNcDUi30F7RSa+umVE0u5uzGwHAZ9lR3af0TGqbH2WtPJWWvAZn7zcSfOJjLeanx6QmnT6IzZW+ciewQ4pbnIB7WJ5Ag69xtE9NfCpPIXy1jLd7kC1s3Dlmpy5lVJ940DdysM6kls2ZK2Y8ypKk+dr+cThzOm4r2iZpt6I0dINNbSZ4YR/3RZVN84xadLwlhyJHpcRslLMvLU/ug+0R4+arb5fAinW9jLbW35VLh6y/avYKLnLUnPT9YNj7fl1IYy8XZIBxC2ulozreXa32moZweyOyn4Rx8zn5xYOjt8pwHNPo0VnyHWXivRCvda+C5zJoFySMhcngANYitkb0Sqh8EoOTYkkrYAcCTfjwiP342p1ckSUJxzdba4ND6nL1iR3W2H9mkAH+8bNz38F8B9bxtzp5OK9L2X296Q42pvDJpv717G1woza3Ow0HeYgpnSRLv2ZTkc7qPa5ienbBkvOM2YgdrADFmABe1hpfM5wy3j2FJenmHAqsqMysoAIIBPDhlpDJ9XtpoiuXwd2RvjJqGCC6OdFa2f4SDYnu1idvlGKyXIZSuRBBHO9xaNmmzQiFjooJPgBcxTx87yJ8vgiL5Lsyveqpx1k08A2H/CAv1Bie2PvNJo6WWhu8xruyrbLEbi5OQOG2UU6ZMLsWOrEk+JNz7mNQ3f3alyJIDIrORdyQCbngL6AaRy4Fd5KcmcbbbRG03SNKLWeW6DncNbvIFjbwvFpkVCuoZSGUi4I0IjN999kpIqF6sYVdcVhoGBsbDhfI+sTPRzXErMlE5KQy9wa4YeFxfzMdGLNX1Pp2Xmny4sl986rBRzObWQfmIB9r+kZ1sak62olJ95xfwBufYGLd0j1VklS+bFj4KLD3b2iK3BpcVUW+4hPmSFHteMc3351JS+7SNHBiC2pvnIkErczGGoSxt4sTYQz3526ZKCVLNnmA3I1CDLLvOnkYrW5myRPqLuLrLGIg6Fr9kHmL3P5Y6Mud8+Eey9X3xRY/wD1+AAz081VOjZW8rgD3ie2VtqVUrilNe2oOTL4gwlvHKBpJwbTq2PmBce8Z7unWmVVy7aO2BhzDaehsfKIrLWO1NPaZLpy9M1KdOCKWYhQMyTkAO+K3P39l3IlS5k23FRYfr7RHdIm0GHVyQeyRjbvsbKPYmJTcmtkmmREIDqO2vzFr5t3g8/KLPK6yfTT0HW60hKl6QZLNhdXlm9sxiF+/DmPSLSDEJtfdxZ0+TNAAKOC/wC8ozA7yGA8iYmxGuPn2qLLfydjPN/hhng3qxdR8B/ZC2XZv83ONCjM94trS5s8lKmolgG1sLYARkSoDgj/AA3js8dffslkiZqTNl4mmVqhGzb/AIhPLLJ5YvqTlbWGW5e2pEudh+0VLYgQEmKCl9b9lnN7A8tYnGmPLoFw1y43zSdNyuv3RiufM3MR27orWmFknU0xc7m6t4f3ahhnzMarTmt/n/fgFj3vq+ro5p4sAg/MQD7XjM9n03WTZaffdV8ic/a8XPpGq+xKl82LnwUWHux9IgtyabHWJ+4Gb0Fh7t7R8/5H35lJhfdJD/pB2bgmpNAycYT+JdPVf4Y70e7SwzWknRxiX8S6jzH8MWfe3Z/XUjgC5UY18Vzt5i484zCiqjKmJMXVWDDy4eennE5f0sypehX21s2iMq3vmlq2dfgQPIKsafR1SzZauvwsAR4EfWM/392YUqOtA7EwDPk6i1jyuAD5GN/LTrHtF8v8IpursipeSXkVAlKzG4w3uRYXvEpWbsVk1Cj1YZTqCtgbZ8O+Eej/AGsoRpDEBsRZQfmBtcDmQRp3xb59QqDExCgakmw9TEYoisa7/uJlOSo7F3GmSKiXMaYjBCTYBgdCBr4wz6Raq82VL+6pY+LGw9l94uWzdqJUKWl3KhioJFg1tSO6+XlGZ70VfW1c1uAbCPBOz9QfWKZ1OPFqPkraUz0WDo4os5s0jSyD+Jv9MWzbFZ1UiY/3UJHjaw94jdyKbBRoeLlm9TYewENOkKtw06y+Mxv8q5n3wxrH6eH+hdfbJQaOmMyYicXZV9SAY0LftsNFYaF0HkLn+Qiq7k0uOsU/cDP5gWHuwi9bzbMM+mdF+L4l72U3A88x5xz+PDeKmvkpjX2szTY9K02fLRGwsWuG1sVGIG3lF5/sOv8A+tH+AfpFH2NW9RUS5jA2Ru0ONsw3mAT6RrcipV1DIQwOhBuInxYmk9+/3IxJNFJqtwZ8xi7z0ZmzJIa54cItWwtmmnp0lEglb3IvYksTlfxjs/bkpZqSgcUxzbCuZUWuS33RbnEheOvHiiW3JtMpejHttS7VM4f/AGv7sT/OLbtnbeHZ8iWhvMnS0GWoWwDeZOQ8Tyitb0pasnfjv6gGJPc7Z7TZnXPmskBVvpizI9Ab+JEefDaupXyYT7coR3i2MKenkDLFdsZHFiFJHgLWHh3w73AqVRp5Y2CorE8gC1z7w+39S9NLNwbTeHerfpFOoFd26qXrNKqRzF7i/dcXPcIV+nlWkTX230W7dynNbVvVzB2ENpYPMfD/AIRn4tFm21thKWUXfPgFGrNwA9PaFdl7PWRKSWuij1PEnxOcVHpJJxSfu2f17P8AKO2t4sTfyaP7ZG0veysqpolycKFtAADYcSWa+ngIcbw7JqEpmefVM+gwKLKSWAz0uPLhDTo9dRUODkxl2Xv7QxAd9rQ/6QtqKVSSpucWJrcAAQoPIkm/lHOnvE7p9/uUXc7bKxu9S9ZVSV4YwT4L2j7CND3vq+ro5vNhgH5zb6XipdH0gNVM33ZZt4kgfS/rEn0jVdklS+ZLnwUWHux9IjD9mCqEdRsrW7FH1tXKU6YsR8FBb6gesazGZbluJdYmMYcaMFJyuTpbuNiLxotbWrKls7myqLn9BzJ5Rt4mlDbLYupKB0gVOKqCj5JYB8WJb6Wh70byDinPwsq+eZP8vWKtVz3qJ7NYlpjZKMzn8IHlYeUadu7sr7NTqhti+Jz+8dfICw8oxw7yZnfwVnutlJ39q8dXh/5aKvmbsfqPSJno4pbS5szmwUflFz/FFN2nVdbOmTPvuSPC+XtaNJ3MpsFFL/eu3+Ikj2tDB9+Z0RHd7KXvxMJrXB+VUA8MN/qTDndLZNRMlu8ieJIxYSMN7kAEfxQv0hbMImrOA7LAKx5MNL+I/hhXo/2uqY5LkAs2Jb5A5WIHfkIhT+u+RGvv7HtTu1WzEKPVhlYWIw2uPKGuzdw5kqfLmNMQhHDEANc2z/SLpNnBRdiABqTkPUw02btdKjGZdyqthxcGNgTh5jPWOv6OPkt+/wBzZzOyF313eeoVZksXdAQV+8pzy7weHG5jPRiRuKMp7wwP1BjV6PbqTKibJ0aXbj8QsMRHgTaEN49iSZ8pmmAKyqSJmhFhfM8R3GMs2BZN3D/1FKhV2iH3P3saa4kzjdjfC/E2zKtzNtD3Rcrxlm5lKZlXLI0S7seQAIHuRF729taZJQGUgfPM5kLyuFzzjXxHVx2WxvrsS3i20ERklT5cubl8WdhxByIU95H6xA7I2bVTZqvNWTOlk9p2El7rxwsoxX/ox4oZKVs89ZKKMbkvKJC3A+YNcAnmOMSk6VLlSDJo6hEfFc3dcTZWIDaKdNBwj09KFxXsuRe9m2ZTTOqm0ptLJCtjwNbK5SykYTYRI7l7JpiPtElZgYXX9ob20vawAYd8I7MpK8TVEztS8QxdaUZbcSMyb8rRckW2kVuuM8F/kIgdubpLVTA7THWyhQAFsACTxHfHrYO6iUjs6uzFlw9oDIXvwET0Ecf0p5ctdkcVvZ5YRUX6OZRJPWuM9LLl3aRcIIXjm/4kS5T9kfsTZX2aV1YcuASQWtcA52y77nzhzV0aTUKOoZTqDC8EW4rWhpein1PRzLJvLmsg5EBreBuDHmX0dKSOsnuw5AAe5JtFygjL/j4/wV4SNaKgWTLEuWMKgZce++epuYrLdHMs5mdMueNk19IuEEXrFNdNEuUxCipBKlpLXRFCjvsLXiJ29uqtW6s8xlwiwChba3Jz4nL0idgiahUuL9EtJ9EFsDdRKR2ZXZyy4e0BkL3yt5ROWjsETMqVpBLXogdsbnSahi2ctzqyWz/EDkfHWIhOjm2lQwHIJb/VF1gjN4Ip7aIcJkDsTdGVStjBZ3tbE1sr62A08YnY7BGkypWkSlorO1dyEnzmmmY6lrZALbIAcR3Q8kbNSmlJLUM1gfMnUm3EmJqEKuUWWyth7+7+UZ/SlbaXYUpPZFbU2SKmRgc9WFbF2bE2AOoPjEXu/sFJE7rFJbK2J7ALfUi2V7ZRJU9UstuyC7HK+l/wjP1ML7TpNXZjYfKBp3X4eNoycp6pLtFuK2Sqm4yzhjtnYyVMvBMvrcMNVPMfpDSg2kRa4VJY4m/sT8RiVp6pZgupuNI3VTa0Q5/JSj0bNfKeLfgN/wCKJhNyJIkNKzJYgmZlixC9iOFszl3nnFijsUnBjn0inBIqGztxGkzMS1LDngXCSORNzl5RM1O70ubPE6ZdyqgKpthFiTe3E58eUS0ci04olaSJUpdEXtrd6XVKA91ZfhdcmH+3dEJUbjTJlhMq3dRoGUm3q9vOLVU1Sy1xOQo5n+s4b0W2Jc1iqNcjOxBGXMX1itxjb0/ZLhP4Gexd1pVNmoLP99rX8uCxJ1lPjlsgJXEpGIai4tcd8LR2NJhStJBJJdFO/wDbeX/zZnon6RaqOmEuWqDRVCjwAtC8ERGOY7lEKUvQjUUyzFKuoZTkQdDFWq+jqUxvLmMg+6QGA8LkH3i3R2F45v8AiRLlP2UxOjoH457sOQUD6k/SLRs3ZqU8sS5Yso5m5JOpJh1DSt2ksvIgk8hCMMy/tRClIrtbuHimmZKnsjFi2YuQxNzZgQRCW0N3J3VE1NW7oLdlV1zy1NvUGJyorDOQiUSrDMjQkcbGGNHSzlbt3CfPjPZw8dTErxY9v/wrxRHU0yQskyUVpWIi73DEn9/Qkdwh1Q7qzZcwMJiqAb3W9yOItYa98Ssqkpif2YQtwFza/DK/OIidWVStmXB5YcvpaOuUkuMdL+ZbWheo3sQ4l6pipuDmASNDl/vDKl3TlT1xyprBTlhZQSOYOYidptlpOQPOlAOddRfvIB498SVPTLLXCgCgcBFean+EnQnQUfVS1QEkKLXOphzBBGJIQQQQAQQQQAQQQQAQQQQAQQQQAQQQQAQQQQAQQQQAQQQQARwiOwQBG7QpGAAkqFv8RFgfXlDCVUinJDEu51AOQ8SdTFghnM2TKZyxW5PebemkY1D3ufZZP8jN6MVIWYSyC1rZHQ6jxhlOScrGXKV1UHUfN+8WjzU7NqJsw4hYA5Z9kDhYDu7o9z9v9SBLljFg7JZuJGtgO/vjCmvddfz/ACWX8hRt4OqAQ/tGXJmvYXzvnbO2l+6JH+2ZYRWc4CwvhOZ9BDCSJHVrOnIqM1zY3IJvqF79dOMNTstKqYzy5txcXBU4lyyGdsssosqtetMaRY6eqV1xKQVPGPazQdDfwitbX2PMCpLk3ZADcXAJYnMtci8GzlFEpae1mfRFzOXHlxi/1XvTX9SvFfB627tWnmdglyVPxIAQDodfihpUzFpAjSe0Zi3Ex9AvIDS/jHiioaabjZTM7ClurNhcDgCNRw1hm+8s5iAuG2QWWEBHcM8zwjkq/wDs/b9aNNfCJ/d/bMyYGM4jALWcgKL8r6HKJ2TUK4upDDmCCPaKxvHsqbOMvBhyUfs8QBVtSQCbHl5Qhs9hs8Fpxu8wZS0zyBPaY6CN5yVD416/LKud+i5QRD7H3kSoYqAVYC9jbMcbEcr+8TEdU0qW0Ua0I1E7CNLwhKrCSARryh2y31hqSAcgI0RRjOfSPiubnvB/q0OVog6gTM2HEHO3LvhckupAyMM/sbX0i+9kCcxhIayLc2zLE6chaPYmioUo3ZOuWmUP3plYDELnnHZNMq/CLRV0v6kkKN3mv8SjvF7/APmJ4COwRFU69k6CCCCKkhBBBABBBBABBBBABBBBABBBBABBBBABBBBABBBBABBBBABBBBABBBBABBBBAHCIZHY0kvjKDETfja/O2kPoIhpP2CA23sB50wMrACwFjfK19LePtHDsp6amfqbtNa1yNbccI7hf1iwRy0ZfRnbr5Zbk/RRdlbJnNNVyGQK12drg2Budczf+cPtsmnqZq2nhWHZ+ElDnlnkL3POJzblKZsh0UgEgamwNiCQTwvp5xUZW7Lpd6giXLXNjcEkX0AHPSOS4eP7Etr5bLp77HNTUigYpK7cwgFnbQDgAo/XlDrYNe09ZuGVLWaq9l1UC5a9r8jeGlZtulqJg6yU44Yw1jbhcA5j3jxvDWGmYSJA6pMIYlficm/zam1oryUt1tcV8In30Rq7GqHmW6t8V82YEZ8yx+oiY209NMwK849YihS6qWU21v5305x63RrZ00zEZmZMHxE3KschYnja+XdDBtyqgNYYCPvYsrc7a+UVUtTuE3v8AI+ex7NVKCWsyUeteaLK5+ELkTYDXh/QjmxN7ZrzlSYFYObZCxBOhy1EWCRsCX9nSTMGMLxORvmSRbMamPWz935Mg4kTtcySSB3X0jpWLImuL0vwU2iSEeWlAx7gjsKHlVtHbR2CACCCCACCCCACCCCACCCCACCCCACCCCACCCCACCCCACCCCACCCCACCCCACCCCACCCCACCCCACCCCACCCCACOGOxwwBl+2NoPNmsZhOTEBeC20ABi0bP2NMnUHVzCVJbEuK+QBBAI1sc8u8QhX/APya+A/nFvEefgxp1WzWn0im7P3HYODOZSoN8K37XcSQLD1i1VWz5c0DrEV7aYgDbw5Q4gEdcYphaRm6bYnIpVQYUUKOSgAe0KWjsEa60QEFoIIAIIIIAIIIIAIIIIAIIIIAIIIIAIIIIA//2Q==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4365" name="Picture 57" descr="http://www.edinburgh-inspiringcapital.com/images/celticrenewableslogorgb_v_Variation_1.jp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6092825"/>
            <a:ext cx="14747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Picture 59" descr="Nextek Pow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000" y="3576638"/>
            <a:ext cx="1892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61" descr="Welcome to E.ON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788" y="2149475"/>
            <a:ext cx="14144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Picture 63" descr="Home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935538"/>
            <a:ext cx="189547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Picture 65" descr="Visit the home pag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9550" y="777875"/>
            <a:ext cx="1600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0" name="Picture 67" descr="http://opticalantennasolutions.com/images/oaslogo.gif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900" y="4205288"/>
            <a:ext cx="885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1" name="AutoShape 71" descr="data:image/jpeg;base64,/9j/4AAQSkZJRgABAQAAAQABAAD/2wCEAAkGBhEQERAQEBQWEBUSGBUVFRATEhIXFRYTFxUWFRUWExcXJyYeGBkkGRUWHzAhJCopLTIsFR43ODArNSYsLCkBCQoKDgwOGg8PGiklHyQsLDIqMiwpLCwsLCwsLCktLCw2KiwsLCwsLCwsLCwtLCwsLCksLCwsLCwpLCkpLCwpLP/AABEIAPwAyAMBIgACEQEDEQH/xAAcAAEAAgMBAQEAAAAAAAAAAAAABgcEBQgDAgH/xABIEAABAwIDBQUEBgYIBQUAAAABAAIDBBEFBhIHITFBURMiYXGBFFKRoSMyQmKCsUNyc5KzwzVTorLBwtHwNGODo9IVFhdUdP/EABoBAQADAQEBAAAAAAAAAAAAAAACAwQFAQb/xAAqEQADAAIBAwMEAQUBAAAAAAAAAQIDERIEITETQVEiYXGxMhQzUpGhBf/aAAwDAQACEQMRAD8AvFERAV9tixYx08EDCWulfrJBIOmMX5fec0+ih+BbUK2ms2RwqmD7MpOsDwkG/wDe1L62r4l2te5gO6BjY/xEa3f3gPwqGruYMEvClSMN2+baL4y/tHoquzdXYSH9HLYXP3XfVd+fgpSuXlJcu7Qayis1r+2jH6GUkgD7juLPy8Fny9B742WTn/yL8RRbLW0SkrbM1dhKf0UhAufuO4O8tx8FKVzrioeqRpTT7oIiKB6EREAREQBERAEREAREQBERAEREAREQBfMkgaC5xsACSegG8r6Ud2gYj2GH1TgbF7ezb5yEM3ehJ9FKJ5Up+TxvS2UTidcZ5ppjxle9/wC84kD0Bt6LGRF9Klrsc0IiL08CmGWNplVSWZKTUxDdpee+0fced/objyUPRQuJtapElTnujorL+aqaubqgfcje6J26Rv6zeniLjxW3XMdNUvic2SNxY5u9r2khwPgQrMyntb+rFX7uQqWj+K0cPNvwHFcrN0TnvHdf9NUZk+1FoIvOCdsjWvY4Pa4XDmkEEdQRxXoueaAiIgCIiAIiIAiIgCIiAIiIAiIgCrfbRiFoaaAfbe6Q+TG6R85PkrIVJbW6/tK8s5QxsZ+J15D8nN+C19HPLKvsVZnqSFoiLumAIiIAiIgCIiA32WM51OHu+iOuMm7oHE6D1I913iPW6ufLGcKfEGXidpeBd8Lra2+P3m+I+XBc9L1pat8T2yROMb2m7XtNiD4FZc/Szl7+GXRlc/g6cRV9kvagyfTBWERS7g2XhHIejuTHfI+HBWCuLkx1jeqNk0qW0ERFWSCIiAIiIAiIgCIiAIiIAucMy13b1lVLxD5X2/VDi1v9kBdBY1W9hT1E39XG9/q1pI+YXNa6n/nz/KjL1D8IIiLqGUIiIAiIgCIiAIiIAp7kjaY+m009WTJDwbJvL4hyvzczw4jlfgoEiryY5yLjRKacvaOnaepZI1skbg9rhdrmkEEHgQQvRULkzPMuHv0m8kDj34b7x1dHfg7w4H5i78LxWKqibNA4PY7gRyPMEcQR0K4mfp6xP7G6Misy0RFmLAiIgCIiAIiIAiIgIrtOrOzw2frJojH4ni/9kOVEK3dtFXanpovflLvRjCPzkCqJdvoZ1i38sxZ39QREW0oCIiAIiIAiIgCIiAIiIAt5lTNs2Hy64+8x1u0hJ7rx1HRw5H8wtGijUqlpnqbT2jpLBMbhrIWzwO1NPEfaa7m145OH+9yz1zvlbNM2HzCWPvNNhJET3Xt/wcOR5eRIN84JjUNZC2eB2pruX2mu5teOTh/vcVw+o6d4nteDdjyc19zPREWUtCIiAIiIAiIgKj201N6ilj92Nz/332/lqulMdq9RqxF4/q44m/Iv/wA6hy+h6ZaxT+Dn5HumERFeVhERAEREAREQBERAEREAREQBb3KObJcPm1tu6N1hLFfc5vUdHDkfTgVokUalUtM9Tae0dL4ZiUdTEyaFwex4uCPmCORB3EdQspUTkLOjqCXRISaeQjW3joPDtGjr1HMDqArzila9rXNIc1wBDgbggi4IPMWXB6jA8Va9vY3475o+0RFnLAiIgCIiA59z9PrxGsPR+n91jWf5VoFssyy66ysd1nm/iOWtX0uNahL7HNrywiIpkQiIgCIiAIiIAiIgCIiAIiIAiIgCsfZbnXsnNoZ3dx5+heT9V5/Rn7pPDod3PdXCKvLjWSeLJzTl7R1CihuzfOPtsPYym88IGonjIzgH+fI+NjzUyXz2SHFOWb5pUtoIiKBIIiIDmWuk1Syu957z8XErwX643JPUkr8X1COYEREPAiIgCIiAIiIAiIgCIiAIiIAiIgCIiAzcGxaSknjqIjZ0Zvbk4cHNd4Ebl0NguLx1cEdREbtkF7c2ng5rvEG49FzYpzsszV7NP7LIfoqgjTfg2bg0+TtzfPT4rF1mHnPJeUX4b4vTLoREXENoREQHLyL9cLEjoSFLsgZKixL2jtZHx9l2dtGnfr13vqB935r6W7UTyrwc2ZdPSIgi3GbcEbRVctMxxe1miznWv3mNdvtu+0tOpTSpJo8a09BERengRFJMiZXZiE74ZHujDIy+7NNyQ5rbd6+7vKN0oXJkktvSI2ikWessMw+obDG90gdG1936bglz227thbu/NR1JpUlSDWnphERSIhERAEREAREQBEWwy/hoqamCncS0SvDS4WuAel+a8b0ts9S2a9AVNc+5Diw6KGSKR8naPLCH6N3dLrjSB0+ahSjjyTknlJ7UuXpl95AzN7dSNc83lisyXqSB3X/iG/z1dFJlQez/ADH7FWMLjaKW0cnQAnuv/C7f5FyvxcTqsXp328M24r5SERFlLTmWvj0yyt917x8HkKytifCt84P5qgWaYdFbWN6TS/AvcR8ip7sT4VvnB/NXc6p7wN/j9ow4v7h55uyBWVuIVEsTWsjPZ2lkfYG0TAbAXcd4PJaPFNlVfAwvaGTgbyInOL7eDXAX9LnwWx2k5urI62SnimdDHEGWEZ0klzGvJc4bz9a1r23LY7Mc8TzTGkqXmXU0ujkdbUC3eWuP2gRc3O/u+O6pVmjErWtJePsTah00VhDA57msY0uc4hrWgby4mwAHW6l9FslxCQXcIofCSS5+DA781n7SKEUOIU9bE0fSESlp+qZYnNLr294FpPjcrVy50xaueWwukH/LpmEAebhd3qSr3ku5VRpL7kOMy2qMms2RV7GlzDFNb7LHuDj5awB81lbIIXMrqhjwWubC4Oa4EEESxggg8CpjkCixONsn/qDy5rg3s2PeHyNO/VdwvutbcSfRedBEG49VEC2qlY4+J1sbf4NHwWSs9Urimn28otUJNUjU7QsmVddWxugaNAhY0yveGtDg+Qkc3E2I4Dmo7XbI6+NpcwxTW+wx7g701gA/Fbvatmmqgnjp4JXQsMYkJYbOc4ve3e7iAA3gLcSsHZ7n6p9pjpqmQzMmOlrn73Mfbu97iQSLWN+I9Z43mnEqnWkvBGuDvTK+licxxa4FrmkgtcCCCNxBB4FbLAstVNa4tp4y/T9Z5IDG395x3enHwU62v5eHaU9TGO9M7sX2+0+14yfGwcPQdFKq+SPBcNPZNBMbQ1t/tzPIbqd13nUfAWVldVuJcruyKxd3vwiCf/DVZa/awX6apfz0qMZhyvUUDmtqGga7lrmuDmuDbXseO644gcV6T51xB7i81UwJ32a8tb6NbZtvRSHKlZPi9bSx1jhMylbJJva0Fwuywfbc4atHoD1Vm8sfVbTXueaiu0muwPZrXVTBIGthY4Xa6YlpcORDQCbedln1ex+uY0ljoZSPste5rj5agB8SFKdqWb5aRsVPTu7N8oLnSD6zWA2Ab0JN9/3fFRTI+fKqOqijnlfNFM4RuEji4tLjZrmudvHeIuOFiVTOTPceota+CTnGnxZDaqkfE90crTG9ps5jhYg+IWZgmXqiteWU8ZeR9Z24NaPvOO4eXFWRtiwRrooapo77XCJ1uLmuBLb+ThYfrlb8sjwbDHFjQ50TQT/zJ3ENu48bFxHkB4KT6vcJyu77D0vqe/CII3Y3WWuZYAfd1S/npWNhOU6mgxKgFQ0APl7r2ODmusN/iOI4gLTVOdsQkeXmplBPJjyxo8A1thZbbAM0VNZXYayof2nZS3a4taHd4WOoi1+AUmsyl8mtaf6IpxvsSvbT/wAPS/tT/Dcq4y9lqor5DHTtB0i7nuNmNHLUd+88h59CrY2l4BNWspIYG3JlOpx+qxvZuu555D8+C+MQr6bAKNsUQD5X3LWn60j+BkktwaP9AOqz4c3HEpjvTLbjdNvwVbmTK01A5jJ3RlzwSGxvLiADa7gQLA8utj0Vv7N8w+10TA43kg+iffibDuOPm22/qCqQxDEJKiR80zi97zdzj+Q6AcAOQCk+y/HfZq1sbjZlT9GemvjGf3rt/GtHUYneLv5RXjpK+3gvJERcM2lCbSKbRiVV94sePxRtv87qV7E+Fb5wfzVrdslHpq4ZbbpIrX8WPdf5Pav3ZTmKmpPaxUyti19lp1at+ntL2sPvD4rs3u+l7fC/ZjXbKanaf/SdT5RfwWL02V0rn4lE5ouI2yPcegLCwfN4UwxStwLEZXOmkDJGd3tS50Qe0cLO+q4b+e/0XrFmjB8Kic2kLZXO4tiJe55A3a5DuA9d1zYKPq16XpqXvWvB7wXLltaPbOuFx11fh1G87mtmmkANj2fcAA6ai0i/mvvOGao8HihgpoWanhxa22mNjW2Bc4N3uJJ4edz1rqhzzKMRGISjVclro28oiNOhl+gsRfiRv4qxsVxPBsTjYZ5o+7ctLpDFIy9rjfY8hu3jcqqxPG4VpuUvb5JqlW2vJrtmma6quqKn2h+prWNLWNa1rWkuPADf8SVtaP8Ap2o//Iz+I1a/L2YsEoXvhp36dQu+d2stcQbBoed54k7hbisamzfRDGJ6gzNETqZsYks7SXh7XFvDoo1DdU5lpa7dvwep6S2/c0W2P/jo/wBgz+JKo/kildJiFG1ovaVrz4NYdbj8Gqx8bxnBMQkEdRINUY7s93sFjvLQ8bjbo7ruX7Q4vgmFtc6ne2R7hYmNxlkcOOnVwaPUDcrpy1OLhxe9fBW4TrltaPXaliLImUAd/wDZjlP6kV9R/thZW1SkdJh0hbv7N0cht7odYn0Dr+QVTZrzNJiE5meNLQNMcd7hrONr8yTvJ/0CnGTNp0IhbS19xpGgTFpc1zLWAkAuQbbr2IPO3OLwXjmKS215JLIqbT9yrlOdj1QG172ni+F4HmHxu/IH4KQT4Nlxx7TtYmg79Dal4Ho0G48go5mfMdHDPRPwprWezF5LhGWteXadzi6zniwcCTyduK0Vk9aXCl9/lFang+TaM3bPSuFTTy27roiwH7zHucR8JAoZl+ldLVUsbeLpY/k8En0AJ9FbP/ufCsWpxFVObEePZyv0OY+1rxyGwPE7xyO8cl54TR4LhjjO2oje+xAc6ZkrwDxDGs5nhe11TjzPHj4OXtfYlUKq5J9jL2p1bY6Jhdznht+F3aH5MK99pNMZsMnLO9p0SbubWva5x8tNz6Ksc+ZzOIytDAWQxX0NPFxPF7hy4AAch5lSTI+02KOFlLXXAYNLJ7FwLOAbIBv3Ddffu49TX/T3ETSXdPeiXqS6aKyW8yR/SFF+1b/ip9UYPl157XtYm33ljKhzR6MBuPIWWpxDGsLjq8NFGGxxwSl0sojcBYgAXc7vP4HfvWt5+acqX4ft9ir0+L22icZyzUcP9kkIDo5JdEot3gzQ43Z4ggHxtbmsLP2VG4jTtngs6VjdUbha0sZ72i/O97tPXzKjG1PM1LVw07KeVsrmyFzg3VuGgi5uOpC/NmufY6djqWrfoY27opHXIFz3ozblvuPUdFjnDc41klfUi52nTl+CuSLbjuI4g8b+KMeQQQbEEEEcQRvBCl+0b2GSYVNFMx5lJ7WJodudx7QXFt/Px38yoeupFc5T0ZaWno6Oy1i4q6WCoHGRo1Do8d149HAooNsYxe7KikcfqESsH3Xd149CGn8aLgZ8fp5HJviuUpmVtmoNVNBMP0Umk/qyN/8AJjfiqgXRGccL9poamEC7iwuaPvs77fm0D1XO66nQ3vHr4MudarYREW4oCIiAIiIAiIgCIiAXREQBERAEREAuiIgCIiAIiICRbP8AFfZ8Qp3E2a93ZO8pO6L+TtJ9EX5kzKUtfMA28ccZBkm93mAzq88unE+JcvrFjq+9aZqwukuyOgFzxnLB/ZK2ohAs3VrZ+zf3m28r6fwrodVxtiwHXFFWMG+L6OT9m49wnyebf9RUdFk45NP3LM07nZUqIi7ZhCIiAIiIAiIgCIiAIiIAiIgCIiAIiIAiIgC3+UMoS4hLpbdkTT9JNbc0e63q89PU+PvkzI8uIP1b44GnvzW4n3I78XfIc+QN44ZhcVNEyGFoYxg3AfMk8yeZKw9T1Sx/TPn9F+PFy7vwfOE4TFSxMhhboY3gOZPMuPMnmUWYi4zbb2zaF4V1EyeOSGQamSNLXDwIsfVe6LxPQObsfwV9HUS08nFh3O95h3tcPMfO45LXq8toeTfb4RJEB28QOjlrbxMZPzHj5lUfJGWktcC0gkFpFiCNxBB4FfQdPmWWd+/uc/JHFnyiItBWEREAREQBERAEREAREQBERAERfcMDnuaxjS9zjZrWgkknkAOJQ9PhTfI+zh9ZpnqbxwcQOD5f1fdZ97ny6iQ5L2WCPTPXAOdxbTbi1vjLycfu8PPlZIC5nUdZr6cf+zTjw+9HlSUjImNjjaGMYLNY0WAHgF6oi5RqCIiAIiIAoJtB2eirBqaYATgd5nASgfk+3A8+B5ETtFZjyVjrlJGpVLTOYJIy0lrgWlpILSCCCNxBB4FfKvPOmz6KvBljtDOBukt3X24CUD+9xHiNypnFsGmpJDFUMMbh14OHVp4OHiF3MHUTlXbz8GG8bgwkRFoKwiIgCIiAIiIAiIgCLMwvCJ6p/Z08bpXcw0bh4uJ3NHiSFZuWNkTGaZK5wldx7BhOgfru4u8hYeapy54xfyZZMOvBActZPqa91oW2YDZ077hjeoB+0fAetlcuVckU2HtuwdpKRZ07gNR6ho+w3wHqSt9DA1jQxjQxrRYNaAAB0AG4Bfa5Gfqqy9vCNcYlIREWQtCIiAIiIAiIgCIiALCxbBoKuMxVEbZG+PEHq0je0+IWai9Tae0PJUeYtkErLvonds3+qeQ2QeDXfVd629VAq2glgdomY6J3uvaWn0vxHiF0yvGroo5W6JWNkafsvaHD4Fb8fXXPalsz1gT8HMiK86/Zbh0tyI3QnrE8gfuuu0fBVnmjK0VK4iN0jre+WH8gFuxdVGR6RRWKp8kYRFtsDwhk7gHlwufslv8AiCtLaS2ytLZqUVy4VsnoNLXv7WW/J0gA/wC2GlSjDMs0lNYwQRxkfaDQX/vm7vmsN9dC8JsvWCn5KPwfI9dVWMcLmtP6ST6NluoLt59AVPsC2Owss6skMx/qo7sZ5F31nemlWMixZOtyV2XYunDK8mPQ4fFAwRwsbE0cGsaAPPdxPishEWNvZcEREAREQBERAEREB//Z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4372" name="Picture 73" descr="https://encrypted-tbn0.gstatic.com/images?q=tbn:ANd9GcSgVTXrF-NdxIwxf3t07KLHnAoN3Ad5xewJc1ejKkK1e83-l3BO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425" y="2652713"/>
            <a:ext cx="8143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3" name="Picture 75" descr="http://i3.cleantech.s3.amazonaws.com/uploads/company/company_logo/98/377298/standard_dd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275" y="5748338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77" descr="http://www.psymetrix.com/assets/templates/default/images/logo-on-white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338" y="5376863"/>
            <a:ext cx="150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5" name="Picture 79" descr="TNO innovation for life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7874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6" name="Picture 81" descr="Lloyd's Register Group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150" y="898525"/>
            <a:ext cx="112553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27"/>
            <a:ext cx="9144000" cy="512762"/>
          </a:xfrm>
        </p:spPr>
        <p:txBody>
          <a:bodyPr>
            <a:noAutofit/>
          </a:bodyPr>
          <a:lstStyle/>
          <a:p>
            <a:r>
              <a:rPr lang="en-GB" sz="3200" dirty="0"/>
              <a:t>ETP Energy Industry Doctorate Programme </a:t>
            </a:r>
          </a:p>
        </p:txBody>
      </p:sp>
    </p:spTree>
    <p:extLst>
      <p:ext uri="{BB962C8B-B14F-4D97-AF65-F5344CB8AC3E}">
        <p14:creationId xmlns:p14="http://schemas.microsoft.com/office/powerpoint/2010/main" val="275392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KEN (Knowledge Exchange Network)</a:t>
            </a:r>
          </a:p>
        </p:txBody>
      </p:sp>
    </p:spTree>
    <p:extLst>
      <p:ext uri="{BB962C8B-B14F-4D97-AF65-F5344CB8AC3E}">
        <p14:creationId xmlns:p14="http://schemas.microsoft.com/office/powerpoint/2010/main" val="2668251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395288" y="279400"/>
            <a:ext cx="63373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0070C0"/>
                </a:solidFill>
              </a:rPr>
              <a:t>ETP Objectives</a:t>
            </a:r>
          </a:p>
        </p:txBody>
      </p:sp>
      <p:sp>
        <p:nvSpPr>
          <p:cNvPr id="1843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KEN is……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 3 year funding programme for Scottish SMEs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Running from 1</a:t>
            </a:r>
            <a:r>
              <a:rPr lang="en-GB" baseline="30000" dirty="0"/>
              <a:t>st</a:t>
            </a:r>
            <a:r>
              <a:rPr lang="en-GB" dirty="0"/>
              <a:t> April 2019 to 31</a:t>
            </a:r>
            <a:r>
              <a:rPr lang="en-GB" baseline="30000" dirty="0"/>
              <a:t>st</a:t>
            </a:r>
            <a:r>
              <a:rPr lang="en-GB" dirty="0"/>
              <a:t> Mar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Supports SME/University Knowledge Exchange </a:t>
            </a:r>
          </a:p>
        </p:txBody>
      </p:sp>
    </p:spTree>
    <p:extLst>
      <p:ext uri="{BB962C8B-B14F-4D97-AF65-F5344CB8AC3E}">
        <p14:creationId xmlns:p14="http://schemas.microsoft.com/office/powerpoint/2010/main" val="1458845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KEN Projects for SMEs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Must be low carbon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Must be a product/process being commercialised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Scottish SME or strong Scottish presence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ETP Grant of £10k for work by University Academics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ETP Grant of £3.5k for Student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83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395288" y="279400"/>
            <a:ext cx="63373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0070C0"/>
                </a:solidFill>
              </a:rPr>
              <a:t>ETP Objectives</a:t>
            </a:r>
          </a:p>
        </p:txBody>
      </p:sp>
      <p:sp>
        <p:nvSpPr>
          <p:cNvPr id="1843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KEN Aims</a:t>
            </a:r>
          </a:p>
        </p:txBody>
      </p:sp>
      <p:sp>
        <p:nvSpPr>
          <p:cNvPr id="9" name="Rectangle 8"/>
          <p:cNvSpPr/>
          <p:nvPr/>
        </p:nvSpPr>
        <p:spPr>
          <a:xfrm>
            <a:off x="6372200" y="1628800"/>
            <a:ext cx="2520280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Assisting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Transition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4149080"/>
            <a:ext cx="8640960" cy="720079"/>
          </a:xfrm>
          <a:prstGeom prst="rect">
            <a:avLst/>
          </a:prstGeom>
          <a:solidFill>
            <a:srgbClr val="E79046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Economic Impact for Scotland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1628800"/>
            <a:ext cx="2520280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Supporting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7864" y="1600992"/>
            <a:ext cx="2448272" cy="18280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Harnessing</a:t>
            </a: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Expertise</a:t>
            </a:r>
          </a:p>
        </p:txBody>
      </p:sp>
      <p:sp>
        <p:nvSpPr>
          <p:cNvPr id="2" name="Down Arrow 1"/>
          <p:cNvSpPr/>
          <p:nvPr/>
        </p:nvSpPr>
        <p:spPr>
          <a:xfrm>
            <a:off x="1331640" y="3429000"/>
            <a:ext cx="432048" cy="72008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Down Arrow 12"/>
          <p:cNvSpPr/>
          <p:nvPr/>
        </p:nvSpPr>
        <p:spPr>
          <a:xfrm>
            <a:off x="4355976" y="3429000"/>
            <a:ext cx="432048" cy="72008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Down Arrow 13"/>
          <p:cNvSpPr/>
          <p:nvPr/>
        </p:nvSpPr>
        <p:spPr>
          <a:xfrm>
            <a:off x="7380312" y="3429000"/>
            <a:ext cx="432048" cy="72008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65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Exchange Network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1524000"/>
            <a:ext cx="508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2924944"/>
            <a:ext cx="192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en-GB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292494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Academia</a:t>
            </a:r>
            <a:endParaRPr lang="en-GB" sz="32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566124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Sector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SG, SE, HIE, SDI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2048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ETP BDMs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7924" y="43651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ETP BDMs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321733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val="29455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KEN BDMs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560" y="4628411"/>
            <a:ext cx="922572" cy="922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939" y="4651067"/>
            <a:ext cx="922572" cy="922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473" y="2144279"/>
            <a:ext cx="922572" cy="9225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92594" y="5754226"/>
            <a:ext cx="1944216" cy="126188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Alex Louden </a:t>
            </a:r>
          </a:p>
          <a:p>
            <a:pPr algn="ctr"/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with OREC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4963" y="5677115"/>
            <a:ext cx="211594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Norman Morrison</a:t>
            </a:r>
          </a:p>
          <a:p>
            <a:pPr algn="ctr"/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with WES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56540" y="3102216"/>
            <a:ext cx="2071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Jennifer Keegan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901" y="2095861"/>
            <a:ext cx="921600" cy="92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825" y="2169953"/>
            <a:ext cx="922576" cy="92257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74349" y="3016128"/>
            <a:ext cx="1620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EEB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Laura Finlay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Tom Bent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9462" y="3056179"/>
            <a:ext cx="1488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ECS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Sneh Jain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4501" y="4649714"/>
            <a:ext cx="923925" cy="9239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04360" y="5614697"/>
            <a:ext cx="1953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b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Emma Church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05" y="2184757"/>
            <a:ext cx="940584" cy="936000"/>
          </a:xfrm>
          <a:prstGeom prst="rect">
            <a:avLst/>
          </a:prstGeom>
          <a:effectLst/>
        </p:spPr>
      </p:pic>
      <p:sp>
        <p:nvSpPr>
          <p:cNvPr id="31" name="TextBox 30"/>
          <p:cNvSpPr txBox="1"/>
          <p:nvPr/>
        </p:nvSpPr>
        <p:spPr>
          <a:xfrm>
            <a:off x="6794915" y="3038743"/>
            <a:ext cx="23478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Natasha Madeira</a:t>
            </a:r>
          </a:p>
          <a:p>
            <a:pPr algn="ctr"/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with ESC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44106" y="4240309"/>
            <a:ext cx="165578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Edin/WES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37777" y="4186012"/>
            <a:ext cx="190257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ETP/OREC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75478" y="4172789"/>
            <a:ext cx="165578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3006" y="1578274"/>
            <a:ext cx="165578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And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4368" y="1608612"/>
            <a:ext cx="165578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Strath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2436" y="1616076"/>
            <a:ext cx="165578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HWU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46132" y="1564764"/>
            <a:ext cx="165578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Strath/ESC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13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Innovation Journey</a:t>
            </a:r>
            <a:br>
              <a:rPr lang="en-GB" dirty="0"/>
            </a:br>
            <a:r>
              <a:rPr lang="en-GB" dirty="0"/>
              <a:t>Funding Escalator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2168"/>
            <a:ext cx="7253230" cy="51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ETP is…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340768"/>
            <a:ext cx="8208912" cy="9361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 alliance of 13 Scottish HEIs engaged in world-class energy-related RD&amp;D with world-class facilities</a:t>
            </a:r>
          </a:p>
        </p:txBody>
      </p:sp>
      <p:pic>
        <p:nvPicPr>
          <p:cNvPr id="1026" name="Picture 2" descr="13Universitie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9640"/>
            <a:ext cx="8207523" cy="326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7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</a:t>
            </a:r>
          </a:p>
        </p:txBody>
      </p:sp>
      <p:sp>
        <p:nvSpPr>
          <p:cNvPr id="3" name="6-Point Star 2"/>
          <p:cNvSpPr/>
          <p:nvPr/>
        </p:nvSpPr>
        <p:spPr>
          <a:xfrm>
            <a:off x="457200" y="1646803"/>
            <a:ext cx="586408" cy="648072"/>
          </a:xfrm>
          <a:prstGeom prst="star6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331640" y="1484784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Energy Industry Doctorates supported,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£3.2M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industry matched funding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2974092"/>
            <a:ext cx="7355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546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SMEs in Low Carbon sector supported</a:t>
            </a:r>
          </a:p>
        </p:txBody>
      </p:sp>
      <p:sp>
        <p:nvSpPr>
          <p:cNvPr id="6" name="6-Point Star 5"/>
          <p:cNvSpPr/>
          <p:nvPr/>
        </p:nvSpPr>
        <p:spPr>
          <a:xfrm>
            <a:off x="457200" y="3015620"/>
            <a:ext cx="586408" cy="648072"/>
          </a:xfrm>
          <a:prstGeom prst="star6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31640" y="412622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low carbon innovation projects funded</a:t>
            </a:r>
          </a:p>
        </p:txBody>
      </p:sp>
      <p:sp>
        <p:nvSpPr>
          <p:cNvPr id="9" name="6-Point Star 8"/>
          <p:cNvSpPr/>
          <p:nvPr/>
        </p:nvSpPr>
        <p:spPr>
          <a:xfrm>
            <a:off x="457200" y="4164320"/>
            <a:ext cx="586408" cy="648072"/>
          </a:xfrm>
          <a:prstGeom prst="star6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331640" y="501607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Early Career Researchers and PhD students supported through the PECRE exchange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GB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457200" y="5206340"/>
            <a:ext cx="586408" cy="648072"/>
          </a:xfrm>
          <a:prstGeom prst="star6">
            <a:avLst/>
          </a:prstGeom>
          <a:solidFill>
            <a:srgbClr val="FFC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07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8" grpId="0"/>
      <p:bldP spid="9" grpId="0" animBg="1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ETP Energy Innovation Emporium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4509120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Myriad Pro" panose="020B0503030403020204"/>
              </a:rPr>
              <a:t>University of Strathclyde</a:t>
            </a:r>
          </a:p>
          <a:p>
            <a:pPr algn="ctr"/>
            <a:r>
              <a:rPr lang="en-GB" sz="3600" dirty="0">
                <a:solidFill>
                  <a:schemeClr val="tx2"/>
                </a:solidFill>
                <a:latin typeface="Myriad Pro" panose="020B0503030403020204"/>
              </a:rPr>
              <a:t>6 June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964" y="1412776"/>
            <a:ext cx="5212080" cy="29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26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ETP not?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79512" y="1268760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499" y="1268760"/>
            <a:ext cx="1752600" cy="1057275"/>
          </a:xfrm>
          <a:prstGeom prst="rect">
            <a:avLst/>
          </a:prstGeom>
        </p:spPr>
      </p:pic>
      <p:pic>
        <p:nvPicPr>
          <p:cNvPr id="1026" name="Picture 2" descr="https://www.etp-scotland.ac.uk/Portals/57/KTP_RG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23" y="3185370"/>
            <a:ext cx="1281841" cy="8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7864" y="1577726"/>
            <a:ext cx="3893551" cy="933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671223"/>
            <a:ext cx="354330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5691" y="4758592"/>
            <a:ext cx="3693791" cy="831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6954" y="3229220"/>
            <a:ext cx="2248922" cy="7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1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SFC Academic Research Pools</a:t>
            </a: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430" y="1239112"/>
            <a:ext cx="3865167" cy="76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otchem.ac.uk/Portals/27/Skins/scotchem/images/logo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7521" y="2512933"/>
            <a:ext cx="1680121" cy="58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ottish Alliance for Geoscience, Environment and Society logo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821" y="2589964"/>
            <a:ext cx="1728192" cy="43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s.scotland.gov.uk/coastal-monitoring/files/2013/08/MASTS-log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083281"/>
            <a:ext cx="107772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7640" y="3861681"/>
            <a:ext cx="2565414" cy="51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icsa.ac.uk/wp-content/themes/sicsa/images/sicsa-logo.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430" y="3522329"/>
            <a:ext cx="2283718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3" t="17136" r="73225" b="18368"/>
          <a:stretch/>
        </p:blipFill>
        <p:spPr>
          <a:xfrm>
            <a:off x="6103350" y="2553596"/>
            <a:ext cx="2232248" cy="50405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2" name="Rectangle 11"/>
          <p:cNvSpPr/>
          <p:nvPr/>
        </p:nvSpPr>
        <p:spPr>
          <a:xfrm>
            <a:off x="251520" y="5157192"/>
            <a:ext cx="8640960" cy="11587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Provide Scotland’s universities with a competitive advantage through dynamic </a:t>
            </a:r>
            <a:r>
              <a:rPr lang="en-GB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and encourage their researchers to </a:t>
            </a:r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 their resources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respond to increasing </a:t>
            </a:r>
            <a:r>
              <a:rPr lang="en-GB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competition.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249" y="3666369"/>
            <a:ext cx="2153834" cy="902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542" y="1460126"/>
            <a:ext cx="1420582" cy="32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ETP’s Aims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268760"/>
            <a:ext cx="8208912" cy="122413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Class Research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Helps develop a Scottish energy research base that is internationally competitive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2780928"/>
            <a:ext cx="8208912" cy="12241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Creates value for the Scottish economy &amp; society: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Communication, conferences, seminars, workshops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4293096"/>
            <a:ext cx="8208912" cy="122413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Supports the energy sector with the skills it needs</a:t>
            </a:r>
          </a:p>
        </p:txBody>
      </p:sp>
    </p:spTree>
    <p:extLst>
      <p:ext uri="{BB962C8B-B14F-4D97-AF65-F5344CB8AC3E}">
        <p14:creationId xmlns:p14="http://schemas.microsoft.com/office/powerpoint/2010/main" val="37092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ETP Board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550904"/>
              </p:ext>
            </p:extLst>
          </p:nvPr>
        </p:nvGraphicFramePr>
        <p:xfrm>
          <a:off x="858172" y="1268760"/>
          <a:ext cx="7427655" cy="5436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3748">
                  <a:extLst>
                    <a:ext uri="{9D8B030D-6E8A-4147-A177-3AD203B41FA5}">
                      <a16:colId xmlns:a16="http://schemas.microsoft.com/office/drawing/2014/main" val="2171125725"/>
                    </a:ext>
                  </a:extLst>
                </a:gridCol>
                <a:gridCol w="4433907">
                  <a:extLst>
                    <a:ext uri="{9D8B030D-6E8A-4147-A177-3AD203B41FA5}">
                      <a16:colId xmlns:a16="http://schemas.microsoft.com/office/drawing/2014/main" val="26805966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+mj-lt"/>
                        </a:rPr>
                        <a:t>Board Member</a:t>
                      </a:r>
                      <a:endParaRPr lang="en-GB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+mj-lt"/>
                        </a:rPr>
                        <a:t>Affiliation</a:t>
                      </a:r>
                      <a:endParaRPr lang="en-GB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900708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Prof Sir Jim McDonald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Chair ETP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750156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Prof Paul Mitchell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Deputy Chair ETP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83783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Prof John Currie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Edinburgh Napier University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2996385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Prof Scott McMeekin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Glasgow Caledonian University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3179017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Colin Kirkpatrick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Glasgow School of Art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2727245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Prof Mercedes Maroto-Valer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Heriot-Watt University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3869282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Prof Iain Steele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Robert Gordon University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3718966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Prof Igor Guz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University of Aberdeen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312021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Prof John Rowan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University of Dundee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2410090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 Markus Mueller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University of Edinburgh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34711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Prof Gioia Falcone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University of Glasgow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3798241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Prof Ben Wilson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University of the Highlands &amp; Islands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997377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Prof Derek </a:t>
                      </a:r>
                      <a:r>
                        <a:rPr lang="en-GB" sz="1600" dirty="0" err="1">
                          <a:effectLst/>
                        </a:rPr>
                        <a:t>Woollins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University of St Andrews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2564287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Dr Nick Kelly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University of Strathclyde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2649969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 Milan </a:t>
                      </a:r>
                      <a:r>
                        <a:rPr lang="en-GB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Radosavljevic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of the West of Scotland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2724363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Stephen-Mark Williams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ETP Executive Director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3443225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77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- People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988840"/>
            <a:ext cx="3600400" cy="32681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15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</a:t>
            </a:r>
          </a:p>
          <a:p>
            <a:pPr algn="ctr"/>
            <a:r>
              <a:rPr lang="en-GB" sz="3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Academics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2040" y="1988840"/>
            <a:ext cx="3600400" cy="32681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15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700</a:t>
            </a:r>
          </a:p>
          <a:p>
            <a:pPr algn="ctr"/>
            <a:r>
              <a:rPr lang="en-GB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Researchers</a:t>
            </a:r>
            <a:endParaRPr lang="en-GB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6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ETP Energy Themes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67" y="1340769"/>
            <a:ext cx="922572" cy="922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763" y="1340770"/>
            <a:ext cx="922572" cy="922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101" y="1340770"/>
            <a:ext cx="922572" cy="922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778" y="1340769"/>
            <a:ext cx="922574" cy="922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131" y="1340768"/>
            <a:ext cx="922574" cy="9225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0047" y="2299519"/>
            <a:ext cx="1488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Strathclyde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46725" y="2299519"/>
            <a:ext cx="1488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Edinburgh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23403" y="2299519"/>
            <a:ext cx="1488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Strathclyde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03448" y="2299519"/>
            <a:ext cx="1488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PV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Edinburgh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75419" y="2299519"/>
            <a:ext cx="1488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O&amp;G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Aberdeen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166" y="3573016"/>
            <a:ext cx="922574" cy="922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53" y="3573016"/>
            <a:ext cx="921600" cy="92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342" y="3573016"/>
            <a:ext cx="921600" cy="92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253" y="3573016"/>
            <a:ext cx="922576" cy="9225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5061" y="4526363"/>
            <a:ext cx="1488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Edinburgh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2041" y="4526363"/>
            <a:ext cx="1488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Glasgow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49021" y="4526363"/>
            <a:ext cx="1488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EEB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H-W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6001" y="4526363"/>
            <a:ext cx="1488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ECS</a:t>
            </a:r>
            <a:endParaRPr lang="en-GB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Glasgow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456" y="3578348"/>
            <a:ext cx="923925" cy="91941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422980" y="4531767"/>
            <a:ext cx="1488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b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Glasgow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82" y="5642302"/>
            <a:ext cx="940584" cy="936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5101" y="5642302"/>
            <a:ext cx="2347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Strathclyde</a:t>
            </a:r>
          </a:p>
        </p:txBody>
      </p:sp>
    </p:spTree>
    <p:extLst>
      <p:ext uri="{BB962C8B-B14F-4D97-AF65-F5344CB8AC3E}">
        <p14:creationId xmlns:p14="http://schemas.microsoft.com/office/powerpoint/2010/main" val="127895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Programs</a:t>
            </a:r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519" y="1503247"/>
            <a:ext cx="8640962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400" dirty="0"/>
              <a:t>ETP Energy Industry Doctorate Programme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2126466"/>
            <a:ext cx="7200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sz="2400" dirty="0">
                <a:latin typeface="Arial" panose="020B0604020202020204" pitchFamily="34" charset="0"/>
              </a:rPr>
              <a:t>Funded by SFC &amp; the Scottish Government</a:t>
            </a:r>
          </a:p>
          <a:p>
            <a:pPr algn="ctr" eaLnBrk="1" hangingPunct="1">
              <a:defRPr/>
            </a:pPr>
            <a:r>
              <a:rPr lang="en-GB" sz="3200" b="1" dirty="0">
                <a:solidFill>
                  <a:schemeClr val="accent3"/>
                </a:solidFill>
                <a:latin typeface="Arial" panose="020B0604020202020204" pitchFamily="34" charset="0"/>
              </a:rPr>
              <a:t>107</a:t>
            </a:r>
            <a:r>
              <a:rPr lang="en-GB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</a:rPr>
              <a:t>studentships supported over 5 years</a:t>
            </a:r>
          </a:p>
          <a:p>
            <a:pPr algn="ctr" eaLnBrk="1" hangingPunct="1">
              <a:defRPr/>
            </a:pPr>
            <a:r>
              <a:rPr lang="en-GB" sz="3200" b="1" dirty="0">
                <a:solidFill>
                  <a:schemeClr val="accent3"/>
                </a:solidFill>
                <a:latin typeface="Arial" panose="020B0604020202020204" pitchFamily="34" charset="0"/>
              </a:rPr>
              <a:t>12</a:t>
            </a:r>
            <a:r>
              <a:rPr lang="en-GB" sz="2400" dirty="0">
                <a:latin typeface="Arial" panose="020B0604020202020204" pitchFamily="34" charset="0"/>
              </a:rPr>
              <a:t> studentships to be funded over the next 2 years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1519" y="3996056"/>
            <a:ext cx="8640961" cy="461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400" dirty="0"/>
              <a:t>KEN (Knowledge Exchange Network)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491117"/>
            <a:ext cx="914400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sz="2400" dirty="0">
                <a:latin typeface="Arial" panose="020B0604020202020204" pitchFamily="34" charset="0"/>
              </a:rPr>
              <a:t>Team of </a:t>
            </a:r>
            <a:r>
              <a:rPr lang="en-GB" sz="3200" b="1" dirty="0">
                <a:solidFill>
                  <a:schemeClr val="accent5"/>
                </a:solidFill>
                <a:latin typeface="Arial" panose="020B0604020202020204" pitchFamily="34" charset="0"/>
              </a:rPr>
              <a:t>7</a:t>
            </a:r>
            <a:r>
              <a:rPr lang="en-GB" sz="2400" dirty="0">
                <a:latin typeface="Arial" panose="020B0604020202020204" pitchFamily="34" charset="0"/>
              </a:rPr>
              <a:t> BDMs covering low-carbon sector</a:t>
            </a:r>
          </a:p>
          <a:p>
            <a:pPr algn="ctr" eaLnBrk="1" hangingPunct="1">
              <a:defRPr/>
            </a:pPr>
            <a:r>
              <a:rPr lang="en-GB" sz="2400" dirty="0">
                <a:latin typeface="Arial" panose="020B0604020202020204" pitchFamily="34" charset="0"/>
              </a:rPr>
              <a:t>Foster and manage collaboration between industry and academia</a:t>
            </a:r>
          </a:p>
          <a:p>
            <a:pPr algn="ctr" eaLnBrk="1" hangingPunct="1">
              <a:defRPr/>
            </a:pPr>
            <a:r>
              <a:rPr lang="en-GB" sz="3200" b="1" dirty="0">
                <a:solidFill>
                  <a:schemeClr val="accent5"/>
                </a:solidFill>
                <a:latin typeface="Arial" panose="020B0604020202020204" pitchFamily="34" charset="0"/>
              </a:rPr>
              <a:t>171</a:t>
            </a:r>
            <a:r>
              <a:rPr lang="en-GB" sz="2400" dirty="0">
                <a:latin typeface="Arial" panose="020B0604020202020204" pitchFamily="34" charset="0"/>
              </a:rPr>
              <a:t> KE projects funded over the last 5 years</a:t>
            </a:r>
          </a:p>
        </p:txBody>
      </p:sp>
    </p:spTree>
    <p:extLst>
      <p:ext uri="{BB962C8B-B14F-4D97-AF65-F5344CB8AC3E}">
        <p14:creationId xmlns:p14="http://schemas.microsoft.com/office/powerpoint/2010/main" val="85174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 ETP Purple Content Master ">
  <a:themeElements>
    <a:clrScheme name="ETP">
      <a:dk1>
        <a:srgbClr val="000000"/>
      </a:dk1>
      <a:lt1>
        <a:srgbClr val="FFFFFF"/>
      </a:lt1>
      <a:dk2>
        <a:srgbClr val="1E283C"/>
      </a:dk2>
      <a:lt2>
        <a:srgbClr val="D2E1FF"/>
      </a:lt2>
      <a:accent1>
        <a:srgbClr val="3C5078"/>
      </a:accent1>
      <a:accent2>
        <a:srgbClr val="5F7232"/>
      </a:accent2>
      <a:accent3>
        <a:srgbClr val="6F1952"/>
      </a:accent3>
      <a:accent4>
        <a:srgbClr val="E79046"/>
      </a:accent4>
      <a:accent5>
        <a:srgbClr val="4472C4"/>
      </a:accent5>
      <a:accent6>
        <a:srgbClr val="DAE5CC"/>
      </a:accent6>
      <a:hlink>
        <a:srgbClr val="0563C1"/>
      </a:hlink>
      <a:folHlink>
        <a:srgbClr val="954F72"/>
      </a:folHlink>
    </a:clrScheme>
    <a:fontScheme name="ETP">
      <a:majorFont>
        <a:latin typeface="Myriad Pro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TP Blue 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TP Green 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TP White 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6121</TotalTime>
  <Words>1037</Words>
  <Application>Microsoft Office PowerPoint</Application>
  <PresentationFormat>On-screen Show (4:3)</PresentationFormat>
  <Paragraphs>228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MS PGothic</vt:lpstr>
      <vt:lpstr>Arial</vt:lpstr>
      <vt:lpstr>Calibri</vt:lpstr>
      <vt:lpstr>Myriad Pro</vt:lpstr>
      <vt:lpstr>Myriad Pro Light</vt:lpstr>
      <vt:lpstr>Times New Roman</vt:lpstr>
      <vt:lpstr>1 ETP Purple Content Master </vt:lpstr>
      <vt:lpstr>1_ETP Blue Content Master</vt:lpstr>
      <vt:lpstr>1_ETP Green Content Master</vt:lpstr>
      <vt:lpstr>1_ETP White Content Master</vt:lpstr>
      <vt:lpstr>1_Custom Design</vt:lpstr>
      <vt:lpstr>ETP Introduction</vt:lpstr>
      <vt:lpstr>ETP is…</vt:lpstr>
      <vt:lpstr>What is ETP not?</vt:lpstr>
      <vt:lpstr>SFC Academic Research Pools</vt:lpstr>
      <vt:lpstr>ETP’s Aims</vt:lpstr>
      <vt:lpstr>ETP Board</vt:lpstr>
      <vt:lpstr>Resources - People</vt:lpstr>
      <vt:lpstr>ETP Energy Themes</vt:lpstr>
      <vt:lpstr>Programs</vt:lpstr>
      <vt:lpstr>ETP Energy Industry Doctorate Programme</vt:lpstr>
      <vt:lpstr>ETP Energy Industry Doctorate Programme</vt:lpstr>
      <vt:lpstr>ETP Energy Industry Doctorate Programme </vt:lpstr>
      <vt:lpstr>KEN (Knowledge Exchange Network)</vt:lpstr>
      <vt:lpstr>KEN is……</vt:lpstr>
      <vt:lpstr>KEN Projects for SMEs</vt:lpstr>
      <vt:lpstr>KEN Aims</vt:lpstr>
      <vt:lpstr>Knowledge Exchange Network</vt:lpstr>
      <vt:lpstr>KEN BDMs</vt:lpstr>
      <vt:lpstr>The Innovation Journey Funding Escalator </vt:lpstr>
      <vt:lpstr>Achievements</vt:lpstr>
      <vt:lpstr>ETP Energy Innovation Emporium 2019</vt:lpstr>
      <vt:lpstr>PowerPoint Presentation</vt:lpstr>
    </vt:vector>
  </TitlesOfParts>
  <Company>Energy Technology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ETP Generic Presentation</dc:title>
  <dc:creator>Stephen-Mark Williams</dc:creator>
  <cp:lastModifiedBy>Middleton, June C. R.</cp:lastModifiedBy>
  <cp:revision>463</cp:revision>
  <cp:lastPrinted>2016-06-10T07:37:16Z</cp:lastPrinted>
  <dcterms:created xsi:type="dcterms:W3CDTF">2013-09-16T11:22:47Z</dcterms:created>
  <dcterms:modified xsi:type="dcterms:W3CDTF">2019-04-23T13:41:38Z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0x010100ABAF48ECA49C714890ADBB9AF495B44D</vt:lpwstr>
  </property>
</Properties>
</file>