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514" r:id="rId2"/>
    <p:sldId id="519" r:id="rId3"/>
    <p:sldId id="538" r:id="rId4"/>
    <p:sldId id="520" r:id="rId5"/>
    <p:sldId id="521" r:id="rId6"/>
    <p:sldId id="545" r:id="rId7"/>
    <p:sldId id="518" r:id="rId8"/>
    <p:sldId id="539" r:id="rId9"/>
    <p:sldId id="531" r:id="rId10"/>
    <p:sldId id="544" r:id="rId11"/>
    <p:sldId id="522" r:id="rId12"/>
    <p:sldId id="523" r:id="rId13"/>
    <p:sldId id="553" r:id="rId14"/>
    <p:sldId id="527" r:id="rId15"/>
    <p:sldId id="546" r:id="rId16"/>
    <p:sldId id="524" r:id="rId17"/>
    <p:sldId id="528" r:id="rId18"/>
    <p:sldId id="529" r:id="rId19"/>
    <p:sldId id="530" r:id="rId20"/>
    <p:sldId id="525" r:id="rId21"/>
    <p:sldId id="532" r:id="rId22"/>
    <p:sldId id="534" r:id="rId23"/>
    <p:sldId id="535" r:id="rId24"/>
    <p:sldId id="540" r:id="rId25"/>
    <p:sldId id="551" r:id="rId26"/>
    <p:sldId id="536" r:id="rId27"/>
    <p:sldId id="543" r:id="rId28"/>
    <p:sldId id="526" r:id="rId29"/>
    <p:sldId id="541" r:id="rId30"/>
    <p:sldId id="273" r:id="rId31"/>
    <p:sldId id="542" r:id="rId32"/>
    <p:sldId id="547" r:id="rId33"/>
    <p:sldId id="548" r:id="rId34"/>
    <p:sldId id="55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66570-C739-D2F2-9019-0AF7B955B7F6}" v="625" dt="2021-05-26T12:41:35.420"/>
    <p1510:client id="{71ADAED5-5768-4AF9-063F-FB32208B09E1}" v="14" dt="2021-05-25T14:49:35.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10" autoAdjust="0"/>
    <p:restoredTop sz="95574"/>
  </p:normalViewPr>
  <p:slideViewPr>
    <p:cSldViewPr snapToGrid="0">
      <p:cViewPr varScale="1">
        <p:scale>
          <a:sx n="62" d="100"/>
          <a:sy n="62" d="100"/>
        </p:scale>
        <p:origin x="428"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10B3E-8578-4BD7-9A09-299D54EF692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5D45D31-0074-480B-837F-8B9E275DCF54}">
      <dgm:prSet/>
      <dgm:spPr/>
      <dgm:t>
        <a:bodyPr/>
        <a:lstStyle/>
        <a:p>
          <a:r>
            <a:rPr lang="en-US" dirty="0"/>
            <a:t>1. How do teachers in higher education construe the concept of teaching innovation?</a:t>
          </a:r>
        </a:p>
      </dgm:t>
    </dgm:pt>
    <dgm:pt modelId="{14DCC7D4-BA13-4840-AFF6-5502119F7994}" type="parTrans" cxnId="{367B2851-7EFC-4C26-9701-3F0EB2986AA7}">
      <dgm:prSet/>
      <dgm:spPr/>
      <dgm:t>
        <a:bodyPr/>
        <a:lstStyle/>
        <a:p>
          <a:endParaRPr lang="en-US"/>
        </a:p>
      </dgm:t>
    </dgm:pt>
    <dgm:pt modelId="{E24AA285-4744-4176-9AE0-71413156625E}" type="sibTrans" cxnId="{367B2851-7EFC-4C26-9701-3F0EB2986AA7}">
      <dgm:prSet/>
      <dgm:spPr/>
      <dgm:t>
        <a:bodyPr/>
        <a:lstStyle/>
        <a:p>
          <a:endParaRPr lang="en-US"/>
        </a:p>
      </dgm:t>
    </dgm:pt>
    <dgm:pt modelId="{DB44F2E2-804A-4431-9099-4F8944E64DC9}">
      <dgm:prSet/>
      <dgm:spPr/>
      <dgm:t>
        <a:bodyPr/>
        <a:lstStyle/>
        <a:p>
          <a:r>
            <a:rPr lang="en-US" dirty="0"/>
            <a:t>2. What intrinsic characteristics are associated with innovator-adopters versus the majority?</a:t>
          </a:r>
        </a:p>
      </dgm:t>
    </dgm:pt>
    <dgm:pt modelId="{92BFCB57-BCF1-4CA8-B9F4-9420F9371A05}" type="parTrans" cxnId="{FC73DFA1-B11B-49F0-A7BD-5664D5E79F28}">
      <dgm:prSet/>
      <dgm:spPr/>
      <dgm:t>
        <a:bodyPr/>
        <a:lstStyle/>
        <a:p>
          <a:endParaRPr lang="en-US"/>
        </a:p>
      </dgm:t>
    </dgm:pt>
    <dgm:pt modelId="{7D5B69F9-9CE1-43F4-874D-623FDAAF29D3}" type="sibTrans" cxnId="{FC73DFA1-B11B-49F0-A7BD-5664D5E79F28}">
      <dgm:prSet/>
      <dgm:spPr/>
      <dgm:t>
        <a:bodyPr/>
        <a:lstStyle/>
        <a:p>
          <a:endParaRPr lang="en-US"/>
        </a:p>
      </dgm:t>
    </dgm:pt>
    <dgm:pt modelId="{73C9121B-16CF-47E9-B8B6-B9641B2DB2A9}">
      <dgm:prSet/>
      <dgm:spPr/>
      <dgm:t>
        <a:bodyPr/>
        <a:lstStyle/>
        <a:p>
          <a:r>
            <a:rPr lang="en-US" dirty="0"/>
            <a:t>3. What extrinsic factors influence teachers’ engagement in teaching innovation and TELT?</a:t>
          </a:r>
        </a:p>
      </dgm:t>
    </dgm:pt>
    <dgm:pt modelId="{9A4DD2DC-8916-4FCC-8312-18C2553143D4}" type="parTrans" cxnId="{F778210E-380E-4008-85CF-D38AB3A78B3A}">
      <dgm:prSet/>
      <dgm:spPr/>
      <dgm:t>
        <a:bodyPr/>
        <a:lstStyle/>
        <a:p>
          <a:endParaRPr lang="en-US"/>
        </a:p>
      </dgm:t>
    </dgm:pt>
    <dgm:pt modelId="{204AD2E7-434A-4573-9647-6AEFC93DF089}" type="sibTrans" cxnId="{F778210E-380E-4008-85CF-D38AB3A78B3A}">
      <dgm:prSet/>
      <dgm:spPr/>
      <dgm:t>
        <a:bodyPr/>
        <a:lstStyle/>
        <a:p>
          <a:endParaRPr lang="en-US"/>
        </a:p>
      </dgm:t>
    </dgm:pt>
    <dgm:pt modelId="{D10718A1-FB5D-47CF-9376-478C7FD8F7DF}">
      <dgm:prSet/>
      <dgm:spPr/>
      <dgm:t>
        <a:bodyPr/>
        <a:lstStyle/>
        <a:p>
          <a:r>
            <a:rPr lang="en-US" dirty="0"/>
            <a:t>4. What methods of academic development may be used to support all teachers in higher education?</a:t>
          </a:r>
        </a:p>
      </dgm:t>
    </dgm:pt>
    <dgm:pt modelId="{C957613C-7BFB-4EA4-BB79-DEF4F84D1033}" type="parTrans" cxnId="{55FC6D1A-8977-4244-BF7C-8427AB551921}">
      <dgm:prSet/>
      <dgm:spPr/>
      <dgm:t>
        <a:bodyPr/>
        <a:lstStyle/>
        <a:p>
          <a:endParaRPr lang="en-US"/>
        </a:p>
      </dgm:t>
    </dgm:pt>
    <dgm:pt modelId="{2F2B0F89-CD6B-4454-86B6-54816760EE31}" type="sibTrans" cxnId="{55FC6D1A-8977-4244-BF7C-8427AB551921}">
      <dgm:prSet/>
      <dgm:spPr/>
      <dgm:t>
        <a:bodyPr/>
        <a:lstStyle/>
        <a:p>
          <a:endParaRPr lang="en-US"/>
        </a:p>
      </dgm:t>
    </dgm:pt>
    <dgm:pt modelId="{42017404-0F2F-C24B-84CD-D8824D42C1F5}" type="pres">
      <dgm:prSet presAssocID="{11510B3E-8578-4BD7-9A09-299D54EF692B}" presName="vert0" presStyleCnt="0">
        <dgm:presLayoutVars>
          <dgm:dir/>
          <dgm:animOne val="branch"/>
          <dgm:animLvl val="lvl"/>
        </dgm:presLayoutVars>
      </dgm:prSet>
      <dgm:spPr/>
    </dgm:pt>
    <dgm:pt modelId="{5F93CA69-1D68-FE4C-B818-66831BAF202A}" type="pres">
      <dgm:prSet presAssocID="{A5D45D31-0074-480B-837F-8B9E275DCF54}" presName="thickLine" presStyleLbl="alignNode1" presStyleIdx="0" presStyleCnt="4"/>
      <dgm:spPr/>
    </dgm:pt>
    <dgm:pt modelId="{E13D156B-3E0D-4040-971C-0001A3703424}" type="pres">
      <dgm:prSet presAssocID="{A5D45D31-0074-480B-837F-8B9E275DCF54}" presName="horz1" presStyleCnt="0"/>
      <dgm:spPr/>
    </dgm:pt>
    <dgm:pt modelId="{42F86683-9494-A143-B07F-C4929CC8C43D}" type="pres">
      <dgm:prSet presAssocID="{A5D45D31-0074-480B-837F-8B9E275DCF54}" presName="tx1" presStyleLbl="revTx" presStyleIdx="0" presStyleCnt="4"/>
      <dgm:spPr/>
    </dgm:pt>
    <dgm:pt modelId="{9F18D4AE-1C48-BE44-A20C-382EF715BAB1}" type="pres">
      <dgm:prSet presAssocID="{A5D45D31-0074-480B-837F-8B9E275DCF54}" presName="vert1" presStyleCnt="0"/>
      <dgm:spPr/>
    </dgm:pt>
    <dgm:pt modelId="{67FF4F86-6097-4D42-9EE8-C3B741C3AC14}" type="pres">
      <dgm:prSet presAssocID="{DB44F2E2-804A-4431-9099-4F8944E64DC9}" presName="thickLine" presStyleLbl="alignNode1" presStyleIdx="1" presStyleCnt="4"/>
      <dgm:spPr/>
    </dgm:pt>
    <dgm:pt modelId="{4B924EBA-7895-FE46-A961-B2DC9C151FA6}" type="pres">
      <dgm:prSet presAssocID="{DB44F2E2-804A-4431-9099-4F8944E64DC9}" presName="horz1" presStyleCnt="0"/>
      <dgm:spPr/>
    </dgm:pt>
    <dgm:pt modelId="{E2DF5DF7-FC58-5F48-AAA3-218A3A387091}" type="pres">
      <dgm:prSet presAssocID="{DB44F2E2-804A-4431-9099-4F8944E64DC9}" presName="tx1" presStyleLbl="revTx" presStyleIdx="1" presStyleCnt="4"/>
      <dgm:spPr/>
    </dgm:pt>
    <dgm:pt modelId="{B9C5BF0F-1D41-CE40-AAC7-31010884C7BE}" type="pres">
      <dgm:prSet presAssocID="{DB44F2E2-804A-4431-9099-4F8944E64DC9}" presName="vert1" presStyleCnt="0"/>
      <dgm:spPr/>
    </dgm:pt>
    <dgm:pt modelId="{34023A40-FA24-F341-A53F-29B8A3DDFD13}" type="pres">
      <dgm:prSet presAssocID="{73C9121B-16CF-47E9-B8B6-B9641B2DB2A9}" presName="thickLine" presStyleLbl="alignNode1" presStyleIdx="2" presStyleCnt="4"/>
      <dgm:spPr/>
    </dgm:pt>
    <dgm:pt modelId="{4E61161F-8594-B14B-B470-22BF4F44567C}" type="pres">
      <dgm:prSet presAssocID="{73C9121B-16CF-47E9-B8B6-B9641B2DB2A9}" presName="horz1" presStyleCnt="0"/>
      <dgm:spPr/>
    </dgm:pt>
    <dgm:pt modelId="{6F207B1A-9188-9242-A156-8A338DE0FEE0}" type="pres">
      <dgm:prSet presAssocID="{73C9121B-16CF-47E9-B8B6-B9641B2DB2A9}" presName="tx1" presStyleLbl="revTx" presStyleIdx="2" presStyleCnt="4"/>
      <dgm:spPr/>
    </dgm:pt>
    <dgm:pt modelId="{981A648F-83C5-CB43-926B-0B440CABA075}" type="pres">
      <dgm:prSet presAssocID="{73C9121B-16CF-47E9-B8B6-B9641B2DB2A9}" presName="vert1" presStyleCnt="0"/>
      <dgm:spPr/>
    </dgm:pt>
    <dgm:pt modelId="{0AE34AA8-BAB0-A649-BE63-B9BAE15A861C}" type="pres">
      <dgm:prSet presAssocID="{D10718A1-FB5D-47CF-9376-478C7FD8F7DF}" presName="thickLine" presStyleLbl="alignNode1" presStyleIdx="3" presStyleCnt="4"/>
      <dgm:spPr/>
    </dgm:pt>
    <dgm:pt modelId="{D61843E0-846F-634D-8ED2-DE85E980DD39}" type="pres">
      <dgm:prSet presAssocID="{D10718A1-FB5D-47CF-9376-478C7FD8F7DF}" presName="horz1" presStyleCnt="0"/>
      <dgm:spPr/>
    </dgm:pt>
    <dgm:pt modelId="{CDFE0573-7897-EA46-8B14-DA6B3FD437A1}" type="pres">
      <dgm:prSet presAssocID="{D10718A1-FB5D-47CF-9376-478C7FD8F7DF}" presName="tx1" presStyleLbl="revTx" presStyleIdx="3" presStyleCnt="4"/>
      <dgm:spPr/>
    </dgm:pt>
    <dgm:pt modelId="{2C8E7CB8-754C-AB41-BBBA-49B2F9770833}" type="pres">
      <dgm:prSet presAssocID="{D10718A1-FB5D-47CF-9376-478C7FD8F7DF}" presName="vert1" presStyleCnt="0"/>
      <dgm:spPr/>
    </dgm:pt>
  </dgm:ptLst>
  <dgm:cxnLst>
    <dgm:cxn modelId="{F778210E-380E-4008-85CF-D38AB3A78B3A}" srcId="{11510B3E-8578-4BD7-9A09-299D54EF692B}" destId="{73C9121B-16CF-47E9-B8B6-B9641B2DB2A9}" srcOrd="2" destOrd="0" parTransId="{9A4DD2DC-8916-4FCC-8312-18C2553143D4}" sibTransId="{204AD2E7-434A-4573-9647-6AEFC93DF089}"/>
    <dgm:cxn modelId="{55FC6D1A-8977-4244-BF7C-8427AB551921}" srcId="{11510B3E-8578-4BD7-9A09-299D54EF692B}" destId="{D10718A1-FB5D-47CF-9376-478C7FD8F7DF}" srcOrd="3" destOrd="0" parTransId="{C957613C-7BFB-4EA4-BB79-DEF4F84D1033}" sibTransId="{2F2B0F89-CD6B-4454-86B6-54816760EE31}"/>
    <dgm:cxn modelId="{CB7ECB2C-DFC7-274C-9CCD-F3B3E99D0C56}" type="presOf" srcId="{73C9121B-16CF-47E9-B8B6-B9641B2DB2A9}" destId="{6F207B1A-9188-9242-A156-8A338DE0FEE0}" srcOrd="0" destOrd="0" presId="urn:microsoft.com/office/officeart/2008/layout/LinedList"/>
    <dgm:cxn modelId="{367B2851-7EFC-4C26-9701-3F0EB2986AA7}" srcId="{11510B3E-8578-4BD7-9A09-299D54EF692B}" destId="{A5D45D31-0074-480B-837F-8B9E275DCF54}" srcOrd="0" destOrd="0" parTransId="{14DCC7D4-BA13-4840-AFF6-5502119F7994}" sibTransId="{E24AA285-4744-4176-9AE0-71413156625E}"/>
    <dgm:cxn modelId="{5417A47C-2877-C246-B31C-E9CC9B4497EC}" type="presOf" srcId="{DB44F2E2-804A-4431-9099-4F8944E64DC9}" destId="{E2DF5DF7-FC58-5F48-AAA3-218A3A387091}" srcOrd="0" destOrd="0" presId="urn:microsoft.com/office/officeart/2008/layout/LinedList"/>
    <dgm:cxn modelId="{19378284-D5BC-8A45-A92E-684B4F40ECFD}" type="presOf" srcId="{11510B3E-8578-4BD7-9A09-299D54EF692B}" destId="{42017404-0F2F-C24B-84CD-D8824D42C1F5}" srcOrd="0" destOrd="0" presId="urn:microsoft.com/office/officeart/2008/layout/LinedList"/>
    <dgm:cxn modelId="{F1236D8A-DC2C-DD4D-B947-1EDB6D7A3133}" type="presOf" srcId="{A5D45D31-0074-480B-837F-8B9E275DCF54}" destId="{42F86683-9494-A143-B07F-C4929CC8C43D}" srcOrd="0" destOrd="0" presId="urn:microsoft.com/office/officeart/2008/layout/LinedList"/>
    <dgm:cxn modelId="{FC73DFA1-B11B-49F0-A7BD-5664D5E79F28}" srcId="{11510B3E-8578-4BD7-9A09-299D54EF692B}" destId="{DB44F2E2-804A-4431-9099-4F8944E64DC9}" srcOrd="1" destOrd="0" parTransId="{92BFCB57-BCF1-4CA8-B9F4-9420F9371A05}" sibTransId="{7D5B69F9-9CE1-43F4-874D-623FDAAF29D3}"/>
    <dgm:cxn modelId="{CD9CF6A6-E3FA-804B-8D8E-26178D92DC2A}" type="presOf" srcId="{D10718A1-FB5D-47CF-9376-478C7FD8F7DF}" destId="{CDFE0573-7897-EA46-8B14-DA6B3FD437A1}" srcOrd="0" destOrd="0" presId="urn:microsoft.com/office/officeart/2008/layout/LinedList"/>
    <dgm:cxn modelId="{2D1862C8-D1B6-A945-BBDF-BAF23AC22BA7}" type="presParOf" srcId="{42017404-0F2F-C24B-84CD-D8824D42C1F5}" destId="{5F93CA69-1D68-FE4C-B818-66831BAF202A}" srcOrd="0" destOrd="0" presId="urn:microsoft.com/office/officeart/2008/layout/LinedList"/>
    <dgm:cxn modelId="{0B3A2B11-7609-BF4A-A2F4-EF5D44C6FE76}" type="presParOf" srcId="{42017404-0F2F-C24B-84CD-D8824D42C1F5}" destId="{E13D156B-3E0D-4040-971C-0001A3703424}" srcOrd="1" destOrd="0" presId="urn:microsoft.com/office/officeart/2008/layout/LinedList"/>
    <dgm:cxn modelId="{73DAED55-EECA-1940-847D-69176A35FE46}" type="presParOf" srcId="{E13D156B-3E0D-4040-971C-0001A3703424}" destId="{42F86683-9494-A143-B07F-C4929CC8C43D}" srcOrd="0" destOrd="0" presId="urn:microsoft.com/office/officeart/2008/layout/LinedList"/>
    <dgm:cxn modelId="{9FF60D36-A77C-8049-B4D3-27C4FA16AA1D}" type="presParOf" srcId="{E13D156B-3E0D-4040-971C-0001A3703424}" destId="{9F18D4AE-1C48-BE44-A20C-382EF715BAB1}" srcOrd="1" destOrd="0" presId="urn:microsoft.com/office/officeart/2008/layout/LinedList"/>
    <dgm:cxn modelId="{DA710C2C-1BCE-8140-ADBC-E432C842E50C}" type="presParOf" srcId="{42017404-0F2F-C24B-84CD-D8824D42C1F5}" destId="{67FF4F86-6097-4D42-9EE8-C3B741C3AC14}" srcOrd="2" destOrd="0" presId="urn:microsoft.com/office/officeart/2008/layout/LinedList"/>
    <dgm:cxn modelId="{B5D84373-0B8D-7848-9B61-43FDF023D157}" type="presParOf" srcId="{42017404-0F2F-C24B-84CD-D8824D42C1F5}" destId="{4B924EBA-7895-FE46-A961-B2DC9C151FA6}" srcOrd="3" destOrd="0" presId="urn:microsoft.com/office/officeart/2008/layout/LinedList"/>
    <dgm:cxn modelId="{CC9502B6-96D1-A74D-8142-A437E6785596}" type="presParOf" srcId="{4B924EBA-7895-FE46-A961-B2DC9C151FA6}" destId="{E2DF5DF7-FC58-5F48-AAA3-218A3A387091}" srcOrd="0" destOrd="0" presId="urn:microsoft.com/office/officeart/2008/layout/LinedList"/>
    <dgm:cxn modelId="{4EDDE3C1-CA30-C244-9CE7-99000A9F9A5B}" type="presParOf" srcId="{4B924EBA-7895-FE46-A961-B2DC9C151FA6}" destId="{B9C5BF0F-1D41-CE40-AAC7-31010884C7BE}" srcOrd="1" destOrd="0" presId="urn:microsoft.com/office/officeart/2008/layout/LinedList"/>
    <dgm:cxn modelId="{1DC71DC6-7BA7-CF41-8922-2114804C1282}" type="presParOf" srcId="{42017404-0F2F-C24B-84CD-D8824D42C1F5}" destId="{34023A40-FA24-F341-A53F-29B8A3DDFD13}" srcOrd="4" destOrd="0" presId="urn:microsoft.com/office/officeart/2008/layout/LinedList"/>
    <dgm:cxn modelId="{3D8D6BA6-DCFD-8F4A-BF7F-096A23403C67}" type="presParOf" srcId="{42017404-0F2F-C24B-84CD-D8824D42C1F5}" destId="{4E61161F-8594-B14B-B470-22BF4F44567C}" srcOrd="5" destOrd="0" presId="urn:microsoft.com/office/officeart/2008/layout/LinedList"/>
    <dgm:cxn modelId="{2C49C2D9-F094-6648-901A-F7656FF95A94}" type="presParOf" srcId="{4E61161F-8594-B14B-B470-22BF4F44567C}" destId="{6F207B1A-9188-9242-A156-8A338DE0FEE0}" srcOrd="0" destOrd="0" presId="urn:microsoft.com/office/officeart/2008/layout/LinedList"/>
    <dgm:cxn modelId="{91F4B208-92E0-934B-8D78-6F79F1706851}" type="presParOf" srcId="{4E61161F-8594-B14B-B470-22BF4F44567C}" destId="{981A648F-83C5-CB43-926B-0B440CABA075}" srcOrd="1" destOrd="0" presId="urn:microsoft.com/office/officeart/2008/layout/LinedList"/>
    <dgm:cxn modelId="{0A493AB5-1406-944F-95B2-A37CDF243706}" type="presParOf" srcId="{42017404-0F2F-C24B-84CD-D8824D42C1F5}" destId="{0AE34AA8-BAB0-A649-BE63-B9BAE15A861C}" srcOrd="6" destOrd="0" presId="urn:microsoft.com/office/officeart/2008/layout/LinedList"/>
    <dgm:cxn modelId="{624EEE59-8EB2-034A-8E07-0E8B404851C6}" type="presParOf" srcId="{42017404-0F2F-C24B-84CD-D8824D42C1F5}" destId="{D61843E0-846F-634D-8ED2-DE85E980DD39}" srcOrd="7" destOrd="0" presId="urn:microsoft.com/office/officeart/2008/layout/LinedList"/>
    <dgm:cxn modelId="{824BBA28-EB4E-BA42-883C-67D7E27F0F94}" type="presParOf" srcId="{D61843E0-846F-634D-8ED2-DE85E980DD39}" destId="{CDFE0573-7897-EA46-8B14-DA6B3FD437A1}" srcOrd="0" destOrd="0" presId="urn:microsoft.com/office/officeart/2008/layout/LinedList"/>
    <dgm:cxn modelId="{426591F0-DCE5-6C41-92B3-18A26A03EA03}" type="presParOf" srcId="{D61843E0-846F-634D-8ED2-DE85E980DD39}" destId="{2C8E7CB8-754C-AB41-BBBA-49B2F97708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099728-4E18-4FD4-83AE-09A2AECD070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3B7810A-8E10-4B61-A9A9-6A6AA3DACD3E}">
      <dgm:prSet/>
      <dgm:spPr/>
      <dgm:t>
        <a:bodyPr/>
        <a:lstStyle/>
        <a:p>
          <a:r>
            <a:rPr lang="en-US" dirty="0"/>
            <a:t>Interpretivist epistemology and constructivist ontology (Cousin, 2009)</a:t>
          </a:r>
        </a:p>
      </dgm:t>
    </dgm:pt>
    <dgm:pt modelId="{1CA428A8-A4B9-4332-B9B2-56062BDD8B71}" type="parTrans" cxnId="{46FDF089-DD6D-4C70-90ED-2E8031E77740}">
      <dgm:prSet/>
      <dgm:spPr/>
      <dgm:t>
        <a:bodyPr/>
        <a:lstStyle/>
        <a:p>
          <a:endParaRPr lang="en-US"/>
        </a:p>
      </dgm:t>
    </dgm:pt>
    <dgm:pt modelId="{C396E1EE-4748-4ECB-9C14-86225AE4BA34}" type="sibTrans" cxnId="{46FDF089-DD6D-4C70-90ED-2E8031E77740}">
      <dgm:prSet/>
      <dgm:spPr/>
      <dgm:t>
        <a:bodyPr/>
        <a:lstStyle/>
        <a:p>
          <a:endParaRPr lang="en-US"/>
        </a:p>
      </dgm:t>
    </dgm:pt>
    <dgm:pt modelId="{F5F69C9B-F50C-4F38-A935-A25486F63D03}">
      <dgm:prSet/>
      <dgm:spPr/>
      <dgm:t>
        <a:bodyPr/>
        <a:lstStyle/>
        <a:p>
          <a:r>
            <a:rPr lang="en-US" dirty="0"/>
            <a:t>Sequential, explanatory mixed methods (Jones, Torres &amp; </a:t>
          </a:r>
          <a:r>
            <a:rPr lang="en-US" dirty="0" err="1"/>
            <a:t>Arminio</a:t>
          </a:r>
          <a:r>
            <a:rPr lang="en-US" dirty="0"/>
            <a:t>, 2006)</a:t>
          </a:r>
        </a:p>
      </dgm:t>
    </dgm:pt>
    <dgm:pt modelId="{18169064-78B1-4ACD-A562-167E84095D52}" type="parTrans" cxnId="{C5A54AE6-964F-4FC7-B0B7-853E7278C3BB}">
      <dgm:prSet/>
      <dgm:spPr/>
      <dgm:t>
        <a:bodyPr/>
        <a:lstStyle/>
        <a:p>
          <a:endParaRPr lang="en-US"/>
        </a:p>
      </dgm:t>
    </dgm:pt>
    <dgm:pt modelId="{9D68DAD3-27A8-4D91-8A0B-1F224B26B2E4}" type="sibTrans" cxnId="{C5A54AE6-964F-4FC7-B0B7-853E7278C3BB}">
      <dgm:prSet/>
      <dgm:spPr/>
      <dgm:t>
        <a:bodyPr/>
        <a:lstStyle/>
        <a:p>
          <a:endParaRPr lang="en-US"/>
        </a:p>
      </dgm:t>
    </dgm:pt>
    <dgm:pt modelId="{7AC2E19A-46E9-4946-85C7-D9A9A28C48C3}">
      <dgm:prSet/>
      <dgm:spPr/>
      <dgm:t>
        <a:bodyPr/>
        <a:lstStyle/>
        <a:p>
          <a:r>
            <a:rPr lang="en-US"/>
            <a:t>No incentives</a:t>
          </a:r>
        </a:p>
      </dgm:t>
    </dgm:pt>
    <dgm:pt modelId="{AE6AAC93-9745-49EF-B4E9-EACBFED396E6}" type="parTrans" cxnId="{B4741C77-8ED8-4159-8F8C-DD750FFFFB2C}">
      <dgm:prSet/>
      <dgm:spPr/>
      <dgm:t>
        <a:bodyPr/>
        <a:lstStyle/>
        <a:p>
          <a:endParaRPr lang="en-US"/>
        </a:p>
      </dgm:t>
    </dgm:pt>
    <dgm:pt modelId="{FC4AA81B-45A7-4F8B-8B4F-6FE9D7DEF43A}" type="sibTrans" cxnId="{B4741C77-8ED8-4159-8F8C-DD750FFFFB2C}">
      <dgm:prSet/>
      <dgm:spPr/>
      <dgm:t>
        <a:bodyPr/>
        <a:lstStyle/>
        <a:p>
          <a:endParaRPr lang="en-US"/>
        </a:p>
      </dgm:t>
    </dgm:pt>
    <dgm:pt modelId="{47BEAE5E-E76C-4B41-8BA5-015E58CAFA95}">
      <dgm:prSet/>
      <dgm:spPr/>
      <dgm:t>
        <a:bodyPr/>
        <a:lstStyle/>
        <a:p>
          <a:r>
            <a:rPr lang="en-US"/>
            <a:t>Study design approved by CoSE ethics committee</a:t>
          </a:r>
        </a:p>
      </dgm:t>
    </dgm:pt>
    <dgm:pt modelId="{1B785C4D-51FF-4E00-A157-11CEC2E32B16}" type="parTrans" cxnId="{8591B324-502A-4C92-9697-13C2BE008B63}">
      <dgm:prSet/>
      <dgm:spPr/>
      <dgm:t>
        <a:bodyPr/>
        <a:lstStyle/>
        <a:p>
          <a:endParaRPr lang="en-US"/>
        </a:p>
      </dgm:t>
    </dgm:pt>
    <dgm:pt modelId="{7F34E9C5-7223-4399-9883-FE44B7CAEA40}" type="sibTrans" cxnId="{8591B324-502A-4C92-9697-13C2BE008B63}">
      <dgm:prSet/>
      <dgm:spPr/>
      <dgm:t>
        <a:bodyPr/>
        <a:lstStyle/>
        <a:p>
          <a:endParaRPr lang="en-US"/>
        </a:p>
      </dgm:t>
    </dgm:pt>
    <dgm:pt modelId="{4CFA4CB1-7453-1343-AD05-8E4837FDB675}" type="pres">
      <dgm:prSet presAssocID="{2E099728-4E18-4FD4-83AE-09A2AECD0701}" presName="vert0" presStyleCnt="0">
        <dgm:presLayoutVars>
          <dgm:dir/>
          <dgm:animOne val="branch"/>
          <dgm:animLvl val="lvl"/>
        </dgm:presLayoutVars>
      </dgm:prSet>
      <dgm:spPr/>
    </dgm:pt>
    <dgm:pt modelId="{A4D44692-2E81-1B48-A5E9-54AD002C8D5F}" type="pres">
      <dgm:prSet presAssocID="{D3B7810A-8E10-4B61-A9A9-6A6AA3DACD3E}" presName="thickLine" presStyleLbl="alignNode1" presStyleIdx="0" presStyleCnt="4"/>
      <dgm:spPr/>
    </dgm:pt>
    <dgm:pt modelId="{681E5805-4F37-984F-AF96-AA396633980B}" type="pres">
      <dgm:prSet presAssocID="{D3B7810A-8E10-4B61-A9A9-6A6AA3DACD3E}" presName="horz1" presStyleCnt="0"/>
      <dgm:spPr/>
    </dgm:pt>
    <dgm:pt modelId="{F68956E3-4D9E-7645-91A2-75DF717B6FF1}" type="pres">
      <dgm:prSet presAssocID="{D3B7810A-8E10-4B61-A9A9-6A6AA3DACD3E}" presName="tx1" presStyleLbl="revTx" presStyleIdx="0" presStyleCnt="4"/>
      <dgm:spPr/>
    </dgm:pt>
    <dgm:pt modelId="{994AED25-1BE6-9044-B6E8-F77E7C285A5A}" type="pres">
      <dgm:prSet presAssocID="{D3B7810A-8E10-4B61-A9A9-6A6AA3DACD3E}" presName="vert1" presStyleCnt="0"/>
      <dgm:spPr/>
    </dgm:pt>
    <dgm:pt modelId="{0A939DCB-EFA5-3A49-B781-D70831AA41E0}" type="pres">
      <dgm:prSet presAssocID="{F5F69C9B-F50C-4F38-A935-A25486F63D03}" presName="thickLine" presStyleLbl="alignNode1" presStyleIdx="1" presStyleCnt="4"/>
      <dgm:spPr/>
    </dgm:pt>
    <dgm:pt modelId="{B15BACD7-4308-6045-BC8A-AD92E4E4A731}" type="pres">
      <dgm:prSet presAssocID="{F5F69C9B-F50C-4F38-A935-A25486F63D03}" presName="horz1" presStyleCnt="0"/>
      <dgm:spPr/>
    </dgm:pt>
    <dgm:pt modelId="{2C0D3073-2D30-0B42-89DF-9F5E7921D0D3}" type="pres">
      <dgm:prSet presAssocID="{F5F69C9B-F50C-4F38-A935-A25486F63D03}" presName="tx1" presStyleLbl="revTx" presStyleIdx="1" presStyleCnt="4"/>
      <dgm:spPr/>
    </dgm:pt>
    <dgm:pt modelId="{DFB92761-7020-6D41-B538-5CDC93A2741B}" type="pres">
      <dgm:prSet presAssocID="{F5F69C9B-F50C-4F38-A935-A25486F63D03}" presName="vert1" presStyleCnt="0"/>
      <dgm:spPr/>
    </dgm:pt>
    <dgm:pt modelId="{C8A3FD54-A9BD-7944-9954-52CDB02EDE3E}" type="pres">
      <dgm:prSet presAssocID="{7AC2E19A-46E9-4946-85C7-D9A9A28C48C3}" presName="thickLine" presStyleLbl="alignNode1" presStyleIdx="2" presStyleCnt="4"/>
      <dgm:spPr/>
    </dgm:pt>
    <dgm:pt modelId="{DC5938A3-539E-D642-B1C5-CFA998BADBE5}" type="pres">
      <dgm:prSet presAssocID="{7AC2E19A-46E9-4946-85C7-D9A9A28C48C3}" presName="horz1" presStyleCnt="0"/>
      <dgm:spPr/>
    </dgm:pt>
    <dgm:pt modelId="{D33F3969-2509-A841-956F-6F27B305906E}" type="pres">
      <dgm:prSet presAssocID="{7AC2E19A-46E9-4946-85C7-D9A9A28C48C3}" presName="tx1" presStyleLbl="revTx" presStyleIdx="2" presStyleCnt="4"/>
      <dgm:spPr/>
    </dgm:pt>
    <dgm:pt modelId="{DAE83F03-548B-3D48-8EC0-B23E85440E48}" type="pres">
      <dgm:prSet presAssocID="{7AC2E19A-46E9-4946-85C7-D9A9A28C48C3}" presName="vert1" presStyleCnt="0"/>
      <dgm:spPr/>
    </dgm:pt>
    <dgm:pt modelId="{ECB7EEBF-9612-A243-80BF-33D76EAD5ADA}" type="pres">
      <dgm:prSet presAssocID="{47BEAE5E-E76C-4B41-8BA5-015E58CAFA95}" presName="thickLine" presStyleLbl="alignNode1" presStyleIdx="3" presStyleCnt="4"/>
      <dgm:spPr/>
    </dgm:pt>
    <dgm:pt modelId="{6FD8E9B0-214E-A347-A5AF-8A0C7200E3DE}" type="pres">
      <dgm:prSet presAssocID="{47BEAE5E-E76C-4B41-8BA5-015E58CAFA95}" presName="horz1" presStyleCnt="0"/>
      <dgm:spPr/>
    </dgm:pt>
    <dgm:pt modelId="{D45C076F-7AA9-6D46-A1FB-29787723E411}" type="pres">
      <dgm:prSet presAssocID="{47BEAE5E-E76C-4B41-8BA5-015E58CAFA95}" presName="tx1" presStyleLbl="revTx" presStyleIdx="3" presStyleCnt="4"/>
      <dgm:spPr/>
    </dgm:pt>
    <dgm:pt modelId="{2B4440EA-AD63-6546-995B-E07D89F59C5E}" type="pres">
      <dgm:prSet presAssocID="{47BEAE5E-E76C-4B41-8BA5-015E58CAFA95}" presName="vert1" presStyleCnt="0"/>
      <dgm:spPr/>
    </dgm:pt>
  </dgm:ptLst>
  <dgm:cxnLst>
    <dgm:cxn modelId="{936FB423-8906-4346-AFD2-D489E6D9C890}" type="presOf" srcId="{F5F69C9B-F50C-4F38-A935-A25486F63D03}" destId="{2C0D3073-2D30-0B42-89DF-9F5E7921D0D3}" srcOrd="0" destOrd="0" presId="urn:microsoft.com/office/officeart/2008/layout/LinedList"/>
    <dgm:cxn modelId="{8591B324-502A-4C92-9697-13C2BE008B63}" srcId="{2E099728-4E18-4FD4-83AE-09A2AECD0701}" destId="{47BEAE5E-E76C-4B41-8BA5-015E58CAFA95}" srcOrd="3" destOrd="0" parTransId="{1B785C4D-51FF-4E00-A157-11CEC2E32B16}" sibTransId="{7F34E9C5-7223-4399-9883-FE44B7CAEA40}"/>
    <dgm:cxn modelId="{8269043E-5A3E-6C40-887F-3AFA5FD2B3B4}" type="presOf" srcId="{2E099728-4E18-4FD4-83AE-09A2AECD0701}" destId="{4CFA4CB1-7453-1343-AD05-8E4837FDB675}" srcOrd="0" destOrd="0" presId="urn:microsoft.com/office/officeart/2008/layout/LinedList"/>
    <dgm:cxn modelId="{B4741C77-8ED8-4159-8F8C-DD750FFFFB2C}" srcId="{2E099728-4E18-4FD4-83AE-09A2AECD0701}" destId="{7AC2E19A-46E9-4946-85C7-D9A9A28C48C3}" srcOrd="2" destOrd="0" parTransId="{AE6AAC93-9745-49EF-B4E9-EACBFED396E6}" sibTransId="{FC4AA81B-45A7-4F8B-8B4F-6FE9D7DEF43A}"/>
    <dgm:cxn modelId="{46FDF089-DD6D-4C70-90ED-2E8031E77740}" srcId="{2E099728-4E18-4FD4-83AE-09A2AECD0701}" destId="{D3B7810A-8E10-4B61-A9A9-6A6AA3DACD3E}" srcOrd="0" destOrd="0" parTransId="{1CA428A8-A4B9-4332-B9B2-56062BDD8B71}" sibTransId="{C396E1EE-4748-4ECB-9C14-86225AE4BA34}"/>
    <dgm:cxn modelId="{2DB4A58E-C995-A24D-A94A-31FEC1180084}" type="presOf" srcId="{47BEAE5E-E76C-4B41-8BA5-015E58CAFA95}" destId="{D45C076F-7AA9-6D46-A1FB-29787723E411}" srcOrd="0" destOrd="0" presId="urn:microsoft.com/office/officeart/2008/layout/LinedList"/>
    <dgm:cxn modelId="{C5A54AE6-964F-4FC7-B0B7-853E7278C3BB}" srcId="{2E099728-4E18-4FD4-83AE-09A2AECD0701}" destId="{F5F69C9B-F50C-4F38-A935-A25486F63D03}" srcOrd="1" destOrd="0" parTransId="{18169064-78B1-4ACD-A562-167E84095D52}" sibTransId="{9D68DAD3-27A8-4D91-8A0B-1F224B26B2E4}"/>
    <dgm:cxn modelId="{43F829F7-94B8-8646-80D2-D334202606BB}" type="presOf" srcId="{D3B7810A-8E10-4B61-A9A9-6A6AA3DACD3E}" destId="{F68956E3-4D9E-7645-91A2-75DF717B6FF1}" srcOrd="0" destOrd="0" presId="urn:microsoft.com/office/officeart/2008/layout/LinedList"/>
    <dgm:cxn modelId="{1003C0FC-BF1C-454C-A270-A7DCFC24B826}" type="presOf" srcId="{7AC2E19A-46E9-4946-85C7-D9A9A28C48C3}" destId="{D33F3969-2509-A841-956F-6F27B305906E}" srcOrd="0" destOrd="0" presId="urn:microsoft.com/office/officeart/2008/layout/LinedList"/>
    <dgm:cxn modelId="{414037F4-8CA1-5B42-BCA0-EE9E4B7EC960}" type="presParOf" srcId="{4CFA4CB1-7453-1343-AD05-8E4837FDB675}" destId="{A4D44692-2E81-1B48-A5E9-54AD002C8D5F}" srcOrd="0" destOrd="0" presId="urn:microsoft.com/office/officeart/2008/layout/LinedList"/>
    <dgm:cxn modelId="{3666A1FE-60AA-3941-8AE4-B1AF68ED6898}" type="presParOf" srcId="{4CFA4CB1-7453-1343-AD05-8E4837FDB675}" destId="{681E5805-4F37-984F-AF96-AA396633980B}" srcOrd="1" destOrd="0" presId="urn:microsoft.com/office/officeart/2008/layout/LinedList"/>
    <dgm:cxn modelId="{874FD3B5-3EAD-824D-97C3-2CAA5E51377E}" type="presParOf" srcId="{681E5805-4F37-984F-AF96-AA396633980B}" destId="{F68956E3-4D9E-7645-91A2-75DF717B6FF1}" srcOrd="0" destOrd="0" presId="urn:microsoft.com/office/officeart/2008/layout/LinedList"/>
    <dgm:cxn modelId="{22CAC469-21BD-4E47-A386-C741283FBA82}" type="presParOf" srcId="{681E5805-4F37-984F-AF96-AA396633980B}" destId="{994AED25-1BE6-9044-B6E8-F77E7C285A5A}" srcOrd="1" destOrd="0" presId="urn:microsoft.com/office/officeart/2008/layout/LinedList"/>
    <dgm:cxn modelId="{FE245560-0F7D-9848-B993-CF55AB2EB45A}" type="presParOf" srcId="{4CFA4CB1-7453-1343-AD05-8E4837FDB675}" destId="{0A939DCB-EFA5-3A49-B781-D70831AA41E0}" srcOrd="2" destOrd="0" presId="urn:microsoft.com/office/officeart/2008/layout/LinedList"/>
    <dgm:cxn modelId="{37DAFA52-137D-5740-A038-445A991795CC}" type="presParOf" srcId="{4CFA4CB1-7453-1343-AD05-8E4837FDB675}" destId="{B15BACD7-4308-6045-BC8A-AD92E4E4A731}" srcOrd="3" destOrd="0" presId="urn:microsoft.com/office/officeart/2008/layout/LinedList"/>
    <dgm:cxn modelId="{A7400FEE-0A40-A447-A12E-FE91626D9665}" type="presParOf" srcId="{B15BACD7-4308-6045-BC8A-AD92E4E4A731}" destId="{2C0D3073-2D30-0B42-89DF-9F5E7921D0D3}" srcOrd="0" destOrd="0" presId="urn:microsoft.com/office/officeart/2008/layout/LinedList"/>
    <dgm:cxn modelId="{D346915F-D176-2A44-BB63-6D917CBFEE5B}" type="presParOf" srcId="{B15BACD7-4308-6045-BC8A-AD92E4E4A731}" destId="{DFB92761-7020-6D41-B538-5CDC93A2741B}" srcOrd="1" destOrd="0" presId="urn:microsoft.com/office/officeart/2008/layout/LinedList"/>
    <dgm:cxn modelId="{2D64AF56-767F-2449-B2BF-327D64A4460B}" type="presParOf" srcId="{4CFA4CB1-7453-1343-AD05-8E4837FDB675}" destId="{C8A3FD54-A9BD-7944-9954-52CDB02EDE3E}" srcOrd="4" destOrd="0" presId="urn:microsoft.com/office/officeart/2008/layout/LinedList"/>
    <dgm:cxn modelId="{AE14DA2F-1DBA-1A4B-9B71-F91A4AC87217}" type="presParOf" srcId="{4CFA4CB1-7453-1343-AD05-8E4837FDB675}" destId="{DC5938A3-539E-D642-B1C5-CFA998BADBE5}" srcOrd="5" destOrd="0" presId="urn:microsoft.com/office/officeart/2008/layout/LinedList"/>
    <dgm:cxn modelId="{2C991BAB-5DF4-1A4B-9674-12AB69A9F09B}" type="presParOf" srcId="{DC5938A3-539E-D642-B1C5-CFA998BADBE5}" destId="{D33F3969-2509-A841-956F-6F27B305906E}" srcOrd="0" destOrd="0" presId="urn:microsoft.com/office/officeart/2008/layout/LinedList"/>
    <dgm:cxn modelId="{23FC857A-BBE7-F846-872A-01705498BCDB}" type="presParOf" srcId="{DC5938A3-539E-D642-B1C5-CFA998BADBE5}" destId="{DAE83F03-548B-3D48-8EC0-B23E85440E48}" srcOrd="1" destOrd="0" presId="urn:microsoft.com/office/officeart/2008/layout/LinedList"/>
    <dgm:cxn modelId="{B98AB26E-7958-6444-88E8-40C9DF030352}" type="presParOf" srcId="{4CFA4CB1-7453-1343-AD05-8E4837FDB675}" destId="{ECB7EEBF-9612-A243-80BF-33D76EAD5ADA}" srcOrd="6" destOrd="0" presId="urn:microsoft.com/office/officeart/2008/layout/LinedList"/>
    <dgm:cxn modelId="{714BE25E-7DA2-0F41-AA31-3B0B42FBADF7}" type="presParOf" srcId="{4CFA4CB1-7453-1343-AD05-8E4837FDB675}" destId="{6FD8E9B0-214E-A347-A5AF-8A0C7200E3DE}" srcOrd="7" destOrd="0" presId="urn:microsoft.com/office/officeart/2008/layout/LinedList"/>
    <dgm:cxn modelId="{4198ACE2-C012-4247-B615-B000E13DB066}" type="presParOf" srcId="{6FD8E9B0-214E-A347-A5AF-8A0C7200E3DE}" destId="{D45C076F-7AA9-6D46-A1FB-29787723E411}" srcOrd="0" destOrd="0" presId="urn:microsoft.com/office/officeart/2008/layout/LinedList"/>
    <dgm:cxn modelId="{2BFB53A2-5AD0-E446-AAEE-A7465CE4635F}" type="presParOf" srcId="{6FD8E9B0-214E-A347-A5AF-8A0C7200E3DE}" destId="{2B4440EA-AD63-6546-995B-E07D89F59C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3CA69-1D68-FE4C-B818-66831BAF202A}">
      <dsp:nvSpPr>
        <dsp:cNvPr id="0" name=""/>
        <dsp:cNvSpPr/>
      </dsp:nvSpPr>
      <dsp:spPr>
        <a:xfrm>
          <a:off x="0" y="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F86683-9494-A143-B07F-C4929CC8C43D}">
      <dsp:nvSpPr>
        <dsp:cNvPr id="0" name=""/>
        <dsp:cNvSpPr/>
      </dsp:nvSpPr>
      <dsp:spPr>
        <a:xfrm>
          <a:off x="0" y="0"/>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1. How do teachers in higher education construe the concept of teaching innovation?</a:t>
          </a:r>
        </a:p>
      </dsp:txBody>
      <dsp:txXfrm>
        <a:off x="0" y="0"/>
        <a:ext cx="6172199" cy="1218406"/>
      </dsp:txXfrm>
    </dsp:sp>
    <dsp:sp modelId="{67FF4F86-6097-4D42-9EE8-C3B741C3AC14}">
      <dsp:nvSpPr>
        <dsp:cNvPr id="0" name=""/>
        <dsp:cNvSpPr/>
      </dsp:nvSpPr>
      <dsp:spPr>
        <a:xfrm>
          <a:off x="0" y="1218406"/>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DF5DF7-FC58-5F48-AAA3-218A3A387091}">
      <dsp:nvSpPr>
        <dsp:cNvPr id="0" name=""/>
        <dsp:cNvSpPr/>
      </dsp:nvSpPr>
      <dsp:spPr>
        <a:xfrm>
          <a:off x="0" y="1218406"/>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2. What intrinsic characteristics are associated with innovator-adopters versus the majority?</a:t>
          </a:r>
        </a:p>
      </dsp:txBody>
      <dsp:txXfrm>
        <a:off x="0" y="1218406"/>
        <a:ext cx="6172199" cy="1218406"/>
      </dsp:txXfrm>
    </dsp:sp>
    <dsp:sp modelId="{34023A40-FA24-F341-A53F-29B8A3DDFD13}">
      <dsp:nvSpPr>
        <dsp:cNvPr id="0" name=""/>
        <dsp:cNvSpPr/>
      </dsp:nvSpPr>
      <dsp:spPr>
        <a:xfrm>
          <a:off x="0" y="2436812"/>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07B1A-9188-9242-A156-8A338DE0FEE0}">
      <dsp:nvSpPr>
        <dsp:cNvPr id="0" name=""/>
        <dsp:cNvSpPr/>
      </dsp:nvSpPr>
      <dsp:spPr>
        <a:xfrm>
          <a:off x="0" y="2436812"/>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3. What extrinsic factors influence teachers’ engagement in teaching innovation and TELT?</a:t>
          </a:r>
        </a:p>
      </dsp:txBody>
      <dsp:txXfrm>
        <a:off x="0" y="2436812"/>
        <a:ext cx="6172199" cy="1218406"/>
      </dsp:txXfrm>
    </dsp:sp>
    <dsp:sp modelId="{0AE34AA8-BAB0-A649-BE63-B9BAE15A861C}">
      <dsp:nvSpPr>
        <dsp:cNvPr id="0" name=""/>
        <dsp:cNvSpPr/>
      </dsp:nvSpPr>
      <dsp:spPr>
        <a:xfrm>
          <a:off x="0" y="3655218"/>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E0573-7897-EA46-8B14-DA6B3FD437A1}">
      <dsp:nvSpPr>
        <dsp:cNvPr id="0" name=""/>
        <dsp:cNvSpPr/>
      </dsp:nvSpPr>
      <dsp:spPr>
        <a:xfrm>
          <a:off x="0" y="3655218"/>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4. What methods of academic development may be used to support all teachers in higher education?</a:t>
          </a:r>
        </a:p>
      </dsp:txBody>
      <dsp:txXfrm>
        <a:off x="0" y="3655218"/>
        <a:ext cx="6172199" cy="1218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44692-2E81-1B48-A5E9-54AD002C8D5F}">
      <dsp:nvSpPr>
        <dsp:cNvPr id="0" name=""/>
        <dsp:cNvSpPr/>
      </dsp:nvSpPr>
      <dsp:spPr>
        <a:xfrm>
          <a:off x="0" y="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956E3-4D9E-7645-91A2-75DF717B6FF1}">
      <dsp:nvSpPr>
        <dsp:cNvPr id="0" name=""/>
        <dsp:cNvSpPr/>
      </dsp:nvSpPr>
      <dsp:spPr>
        <a:xfrm>
          <a:off x="0" y="0"/>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Interpretivist epistemology and constructivist ontology (Cousin, 2009)</a:t>
          </a:r>
        </a:p>
      </dsp:txBody>
      <dsp:txXfrm>
        <a:off x="0" y="0"/>
        <a:ext cx="6172199" cy="1218406"/>
      </dsp:txXfrm>
    </dsp:sp>
    <dsp:sp modelId="{0A939DCB-EFA5-3A49-B781-D70831AA41E0}">
      <dsp:nvSpPr>
        <dsp:cNvPr id="0" name=""/>
        <dsp:cNvSpPr/>
      </dsp:nvSpPr>
      <dsp:spPr>
        <a:xfrm>
          <a:off x="0" y="1218406"/>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D3073-2D30-0B42-89DF-9F5E7921D0D3}">
      <dsp:nvSpPr>
        <dsp:cNvPr id="0" name=""/>
        <dsp:cNvSpPr/>
      </dsp:nvSpPr>
      <dsp:spPr>
        <a:xfrm>
          <a:off x="0" y="1218406"/>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Sequential, explanatory mixed methods (Jones, Torres &amp; </a:t>
          </a:r>
          <a:r>
            <a:rPr lang="en-US" sz="2900" kern="1200" dirty="0" err="1"/>
            <a:t>Arminio</a:t>
          </a:r>
          <a:r>
            <a:rPr lang="en-US" sz="2900" kern="1200" dirty="0"/>
            <a:t>, 2006)</a:t>
          </a:r>
        </a:p>
      </dsp:txBody>
      <dsp:txXfrm>
        <a:off x="0" y="1218406"/>
        <a:ext cx="6172199" cy="1218406"/>
      </dsp:txXfrm>
    </dsp:sp>
    <dsp:sp modelId="{C8A3FD54-A9BD-7944-9954-52CDB02EDE3E}">
      <dsp:nvSpPr>
        <dsp:cNvPr id="0" name=""/>
        <dsp:cNvSpPr/>
      </dsp:nvSpPr>
      <dsp:spPr>
        <a:xfrm>
          <a:off x="0" y="2436812"/>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3F3969-2509-A841-956F-6F27B305906E}">
      <dsp:nvSpPr>
        <dsp:cNvPr id="0" name=""/>
        <dsp:cNvSpPr/>
      </dsp:nvSpPr>
      <dsp:spPr>
        <a:xfrm>
          <a:off x="0" y="2436812"/>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No incentives</a:t>
          </a:r>
        </a:p>
      </dsp:txBody>
      <dsp:txXfrm>
        <a:off x="0" y="2436812"/>
        <a:ext cx="6172199" cy="1218406"/>
      </dsp:txXfrm>
    </dsp:sp>
    <dsp:sp modelId="{ECB7EEBF-9612-A243-80BF-33D76EAD5ADA}">
      <dsp:nvSpPr>
        <dsp:cNvPr id="0" name=""/>
        <dsp:cNvSpPr/>
      </dsp:nvSpPr>
      <dsp:spPr>
        <a:xfrm>
          <a:off x="0" y="3655218"/>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C076F-7AA9-6D46-A1FB-29787723E411}">
      <dsp:nvSpPr>
        <dsp:cNvPr id="0" name=""/>
        <dsp:cNvSpPr/>
      </dsp:nvSpPr>
      <dsp:spPr>
        <a:xfrm>
          <a:off x="0" y="3655218"/>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Study design approved by CoSE ethics committee</a:t>
          </a:r>
        </a:p>
      </dsp:txBody>
      <dsp:txXfrm>
        <a:off x="0" y="3655218"/>
        <a:ext cx="6172199" cy="12184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a:p>
        </p:txBody>
      </p:sp>
    </p:spTree>
    <p:extLst>
      <p:ext uri="{BB962C8B-B14F-4D97-AF65-F5344CB8AC3E}">
        <p14:creationId xmlns:p14="http://schemas.microsoft.com/office/powerpoint/2010/main" val="157170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30</a:t>
            </a:fld>
            <a:endParaRPr lang="en-US"/>
          </a:p>
        </p:txBody>
      </p:sp>
    </p:spTree>
    <p:extLst>
      <p:ext uri="{BB962C8B-B14F-4D97-AF65-F5344CB8AC3E}">
        <p14:creationId xmlns:p14="http://schemas.microsoft.com/office/powerpoint/2010/main" val="135016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774371"/>
            <a:ext cx="11474450" cy="445974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817913"/>
            <a:ext cx="5181600" cy="43590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17913"/>
            <a:ext cx="5181600" cy="43590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872343"/>
            <a:ext cx="5157787" cy="632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872343"/>
            <a:ext cx="5183188" cy="632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563" y="1832097"/>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828800"/>
            <a:ext cx="11100631" cy="4616969"/>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49122E-3CE2-694A-8F8F-94D1F87D2568}"/>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30/09/2021</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1.docx"/><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2.docx"/><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3.docx"/><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jisc.ac.uk/guides/developing-digital-literacie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4.docx"/><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5.docx"/><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6.docx"/><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7.docx"/><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jurgenappelo/5201275209"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8.docx"/><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9.docx"/><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10.docx"/><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_Document11.docx"/><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Word_Document12.docx"/><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Word_Document13.docx"/><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justintarte.com/2015/07/innovators-vs-laggards.html"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hyperlink" Target="http://www.thebluediamondgallery.com/handwriting/q/questions.html" TargetMode="External"/><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hyperlink" Target="mailto:vicki.dale@glasgow.ac.uk" TargetMode="External"/><Relationship Id="rId4" Type="http://schemas.openxmlformats.org/officeDocument/2006/relationships/hyperlink" Target="https://creativecommons.org/licenses/by-sa/3.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doi.org/10.1080/15391523.2010.10782551" TargetMode="External"/><Relationship Id="rId3" Type="http://schemas.openxmlformats.org/officeDocument/2006/relationships/hyperlink" Target="https://doi.org/10.1016/j.compedu.2009.03.015" TargetMode="External"/><Relationship Id="rId7" Type="http://schemas.openxmlformats.org/officeDocument/2006/relationships/hyperlink" Target="https://doi.org/10.1177/0013164491513027" TargetMode="External"/><Relationship Id="rId2" Type="http://schemas.openxmlformats.org/officeDocument/2006/relationships/hyperlink" Target="https://doi.org/10.25304/rlt.v25.1973" TargetMode="External"/><Relationship Id="rId1" Type="http://schemas.openxmlformats.org/officeDocument/2006/relationships/slideLayout" Target="../slideLayouts/slideLayout1.xml"/><Relationship Id="rId6" Type="http://schemas.openxmlformats.org/officeDocument/2006/relationships/hyperlink" Target="https://doi.org/10.1016/j.iheduc.2016.05.001" TargetMode="External"/><Relationship Id="rId5" Type="http://schemas.openxmlformats.org/officeDocument/2006/relationships/hyperlink" Target="https://doi.org/10.1177/0734371X9901900204" TargetMode="External"/><Relationship Id="rId4" Type="http://schemas.openxmlformats.org/officeDocument/2006/relationships/hyperlink" Target="https://journal.alt.ac.uk/index.php/rlt/article/download/1450/pdf_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heacademy.ac.uk/resource/engaging-academics-professional-development-technology-enhanced-learning" TargetMode="External"/><Relationship Id="rId2" Type="http://schemas.openxmlformats.org/officeDocument/2006/relationships/hyperlink" Target="http://www.jstor.org/stable/25068106" TargetMode="External"/><Relationship Id="rId1" Type="http://schemas.openxmlformats.org/officeDocument/2006/relationships/slideLayout" Target="../slideLayouts/slideLayout1.xml"/><Relationship Id="rId4" Type="http://schemas.openxmlformats.org/officeDocument/2006/relationships/hyperlink" Target="https://doi.org/10.14742/ajet.1366"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Gilbert Scott Building">
            <a:extLst>
              <a:ext uri="{FF2B5EF4-FFF2-40B4-BE49-F238E27FC236}">
                <a16:creationId xmlns:a16="http://schemas.microsoft.com/office/drawing/2014/main" id="{72BEAA13-527A-6740-A0C2-F559F16BC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563" y="1864403"/>
            <a:ext cx="6629400" cy="789709"/>
          </a:xfrm>
        </p:spPr>
        <p:txBody>
          <a:bodyPr>
            <a:normAutofit fontScale="90000"/>
          </a:bodyPr>
          <a:lstStyle/>
          <a:p>
            <a:r>
              <a:rPr lang="en-GB" dirty="0"/>
              <a:t>Early adopters versus the majority in technology-enhanced learning and teaching (TELT)</a:t>
            </a:r>
            <a:r>
              <a:rPr lang="en-GB" b="0" dirty="0"/>
              <a:t> </a:t>
            </a:r>
            <a:endParaRPr lang="en-GB" dirty="0">
              <a:solidFill>
                <a:schemeClr val="tx1"/>
              </a:solidFill>
            </a:endParaRPr>
          </a:p>
        </p:txBody>
      </p:sp>
      <p:sp>
        <p:nvSpPr>
          <p:cNvPr id="3" name="Subtitle 2"/>
          <p:cNvSpPr>
            <a:spLocks noGrp="1"/>
          </p:cNvSpPr>
          <p:nvPr>
            <p:ph type="subTitle" idx="4294967295"/>
          </p:nvPr>
        </p:nvSpPr>
        <p:spPr>
          <a:xfrm>
            <a:off x="690563" y="3016250"/>
            <a:ext cx="5680075" cy="622300"/>
          </a:xfrm>
        </p:spPr>
        <p:txBody>
          <a:bodyPr>
            <a:normAutofit fontScale="70000" lnSpcReduction="20000"/>
          </a:bodyPr>
          <a:lstStyle/>
          <a:p>
            <a:pPr marL="0" indent="0">
              <a:buNone/>
            </a:pPr>
            <a:r>
              <a:rPr lang="en-GB" dirty="0">
                <a:solidFill>
                  <a:schemeClr val="tx1"/>
                </a:solidFill>
              </a:rPr>
              <a:t>Dr Vicki Dale, Senior Academic and Digital Development Adviser, Academic and Digital Development Unit</a:t>
            </a:r>
          </a:p>
        </p:txBody>
      </p:sp>
    </p:spTree>
    <p:extLst>
      <p:ext uri="{BB962C8B-B14F-4D97-AF65-F5344CB8AC3E}">
        <p14:creationId xmlns:p14="http://schemas.microsoft.com/office/powerpoint/2010/main" val="79039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AB3E-AF02-BB4F-85B5-A92E4339E4BD}"/>
              </a:ext>
            </a:extLst>
          </p:cNvPr>
          <p:cNvSpPr>
            <a:spLocks noGrp="1"/>
          </p:cNvSpPr>
          <p:nvPr>
            <p:ph type="title"/>
          </p:nvPr>
        </p:nvSpPr>
        <p:spPr/>
        <p:txBody>
          <a:bodyPr/>
          <a:lstStyle/>
          <a:p>
            <a:r>
              <a:rPr lang="en-US" dirty="0"/>
              <a:t>Results: Definitions of teaching innovation</a:t>
            </a:r>
          </a:p>
        </p:txBody>
      </p:sp>
      <p:sp>
        <p:nvSpPr>
          <p:cNvPr id="5" name="Content Placeholder 4">
            <a:extLst>
              <a:ext uri="{FF2B5EF4-FFF2-40B4-BE49-F238E27FC236}">
                <a16:creationId xmlns:a16="http://schemas.microsoft.com/office/drawing/2014/main" id="{C57C0F24-EFAF-5541-AA42-0702013434DC}"/>
              </a:ext>
            </a:extLst>
          </p:cNvPr>
          <p:cNvSpPr>
            <a:spLocks noGrp="1"/>
          </p:cNvSpPr>
          <p:nvPr>
            <p:ph sz="quarter" idx="13"/>
          </p:nvPr>
        </p:nvSpPr>
        <p:spPr/>
        <p:txBody>
          <a:bodyPr/>
          <a:lstStyle/>
          <a:p>
            <a:r>
              <a:rPr lang="en-US" dirty="0"/>
              <a:t>Most responses concerned with using new technologies or tools (n=19), enhancing student learning (n=17) or new teaching methods/approaches/techniques (n=16).</a:t>
            </a:r>
          </a:p>
        </p:txBody>
      </p:sp>
      <p:sp>
        <p:nvSpPr>
          <p:cNvPr id="7" name="Rounded Rectangular Callout 6">
            <a:extLst>
              <a:ext uri="{FF2B5EF4-FFF2-40B4-BE49-F238E27FC236}">
                <a16:creationId xmlns:a16="http://schemas.microsoft.com/office/drawing/2014/main" id="{B4680EB4-5159-DB48-A8DE-1BC74265B280}"/>
              </a:ext>
            </a:extLst>
          </p:cNvPr>
          <p:cNvSpPr/>
          <p:nvPr/>
        </p:nvSpPr>
        <p:spPr>
          <a:xfrm>
            <a:off x="742950" y="3428999"/>
            <a:ext cx="4933950" cy="2805113"/>
          </a:xfrm>
          <a:prstGeom prst="wedgeRoundRectCallout">
            <a:avLst>
              <a:gd name="adj1" fmla="val -52143"/>
              <a:gd name="adj2" fmla="val 74202"/>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7995">
              <a:spcAft>
                <a:spcPts val="800"/>
              </a:spcAft>
            </a:pPr>
            <a:r>
              <a:rPr lang="en-US" sz="2400" dirty="0">
                <a:solidFill>
                  <a:schemeClr val="tx1"/>
                </a:solidFill>
                <a:latin typeface="Minion Pro"/>
                <a:ea typeface="Calibri" panose="020F0502020204030204" pitchFamily="34" charset="0"/>
                <a:cs typeface="Minion Pro"/>
              </a:rPr>
              <a:t>“…anything which enhances the student learning.  Even if it’s a small … increase in their interest, if you can use technology to do that, I mean, that would be…to me, that would be an innovation.” (EA3)</a:t>
            </a:r>
            <a:endParaRPr lang="en-GB" sz="2400" dirty="0">
              <a:solidFill>
                <a:schemeClr val="tx1"/>
              </a:solidFill>
              <a:latin typeface="Minion Pro"/>
              <a:ea typeface="Calibri" panose="020F0502020204030204" pitchFamily="34" charset="0"/>
              <a:cs typeface="Minion Pro"/>
            </a:endParaRPr>
          </a:p>
        </p:txBody>
      </p:sp>
      <p:sp>
        <p:nvSpPr>
          <p:cNvPr id="8" name="Rounded Rectangular Callout 7">
            <a:extLst>
              <a:ext uri="{FF2B5EF4-FFF2-40B4-BE49-F238E27FC236}">
                <a16:creationId xmlns:a16="http://schemas.microsoft.com/office/drawing/2014/main" id="{D5161A1D-2B98-CE4D-894E-68382F526DEE}"/>
              </a:ext>
            </a:extLst>
          </p:cNvPr>
          <p:cNvSpPr/>
          <p:nvPr/>
        </p:nvSpPr>
        <p:spPr>
          <a:xfrm>
            <a:off x="6515100" y="3695699"/>
            <a:ext cx="4933950" cy="2383633"/>
          </a:xfrm>
          <a:prstGeom prst="wedgeRoundRectCallout">
            <a:avLst>
              <a:gd name="adj1" fmla="val 64845"/>
              <a:gd name="adj2" fmla="val 73403"/>
              <a:gd name="adj3" fmla="val 16667"/>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“As head of first year in [my subject] … I'm interested from that viewpoint, you know, how we can use technology to provide better support to students.” (EM2)</a:t>
            </a:r>
            <a:endParaRPr lang="en-GB" sz="2400" dirty="0">
              <a:solidFill>
                <a:schemeClr val="tx1"/>
              </a:solidFill>
            </a:endParaRPr>
          </a:p>
        </p:txBody>
      </p:sp>
      <p:sp>
        <p:nvSpPr>
          <p:cNvPr id="3" name="TextBox 2">
            <a:extLst>
              <a:ext uri="{FF2B5EF4-FFF2-40B4-BE49-F238E27FC236}">
                <a16:creationId xmlns:a16="http://schemas.microsoft.com/office/drawing/2014/main" id="{97609B38-FFF3-F74F-8196-8E48471AC4EC}"/>
              </a:ext>
            </a:extLst>
          </p:cNvPr>
          <p:cNvSpPr txBox="1"/>
          <p:nvPr/>
        </p:nvSpPr>
        <p:spPr>
          <a:xfrm>
            <a:off x="17526000" y="3390900"/>
            <a:ext cx="184731" cy="369332"/>
          </a:xfrm>
          <a:prstGeom prst="rect">
            <a:avLst/>
          </a:prstGeom>
          <a:solidFill>
            <a:schemeClr val="accent5">
              <a:lumMod val="60000"/>
              <a:lumOff val="40000"/>
            </a:schemeClr>
          </a:solidFill>
        </p:spPr>
        <p:txBody>
          <a:bodyPr wrap="none" rtlCol="0">
            <a:spAutoFit/>
          </a:bodyPr>
          <a:lstStyle/>
          <a:p>
            <a:endParaRPr lang="en-US" dirty="0"/>
          </a:p>
        </p:txBody>
      </p:sp>
    </p:spTree>
    <p:extLst>
      <p:ext uri="{BB962C8B-B14F-4D97-AF65-F5344CB8AC3E}">
        <p14:creationId xmlns:p14="http://schemas.microsoft.com/office/powerpoint/2010/main" val="285342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DC21-3C34-964F-98BA-1AC3DFB5B841}"/>
              </a:ext>
            </a:extLst>
          </p:cNvPr>
          <p:cNvSpPr>
            <a:spLocks noGrp="1"/>
          </p:cNvSpPr>
          <p:nvPr>
            <p:ph type="title"/>
          </p:nvPr>
        </p:nvSpPr>
        <p:spPr>
          <a:xfrm>
            <a:off x="167987" y="2076664"/>
            <a:ext cx="2289464" cy="914186"/>
          </a:xfrm>
        </p:spPr>
        <p:txBody>
          <a:bodyPr/>
          <a:lstStyle/>
          <a:p>
            <a:r>
              <a:rPr lang="en-US" dirty="0"/>
              <a:t>Self-efficacy</a:t>
            </a:r>
          </a:p>
        </p:txBody>
      </p:sp>
      <p:graphicFrame>
        <p:nvGraphicFramePr>
          <p:cNvPr id="8" name="Object 7">
            <a:extLst>
              <a:ext uri="{FF2B5EF4-FFF2-40B4-BE49-F238E27FC236}">
                <a16:creationId xmlns:a16="http://schemas.microsoft.com/office/drawing/2014/main" id="{6193ADF0-72B9-974D-AAA7-9C17789AC43D}"/>
              </a:ext>
            </a:extLst>
          </p:cNvPr>
          <p:cNvGraphicFramePr>
            <a:graphicFrameLocks noChangeAspect="1"/>
          </p:cNvGraphicFramePr>
          <p:nvPr>
            <p:extLst>
              <p:ext uri="{D42A27DB-BD31-4B8C-83A1-F6EECF244321}">
                <p14:modId xmlns:p14="http://schemas.microsoft.com/office/powerpoint/2010/main" val="3852066649"/>
              </p:ext>
            </p:extLst>
          </p:nvPr>
        </p:nvGraphicFramePr>
        <p:xfrm>
          <a:off x="4286250" y="352622"/>
          <a:ext cx="7378699" cy="6505378"/>
        </p:xfrm>
        <a:graphic>
          <a:graphicData uri="http://schemas.openxmlformats.org/presentationml/2006/ole">
            <mc:AlternateContent xmlns:mc="http://schemas.openxmlformats.org/markup-compatibility/2006">
              <mc:Choice xmlns:v="urn:schemas-microsoft-com:vml" Requires="v">
                <p:oleObj name="Document" r:id="rId2" imgW="6108700" imgH="5384800" progId="Word.Document.12">
                  <p:embed/>
                </p:oleObj>
              </mc:Choice>
              <mc:Fallback>
                <p:oleObj name="Document" r:id="rId2" imgW="6108700" imgH="5384800" progId="Word.Document.12">
                  <p:embed/>
                  <p:pic>
                    <p:nvPicPr>
                      <p:cNvPr id="8" name="Object 7">
                        <a:extLst>
                          <a:ext uri="{FF2B5EF4-FFF2-40B4-BE49-F238E27FC236}">
                            <a16:creationId xmlns:a16="http://schemas.microsoft.com/office/drawing/2014/main" id="{6193ADF0-72B9-974D-AAA7-9C17789AC43D}"/>
                          </a:ext>
                        </a:extLst>
                      </p:cNvPr>
                      <p:cNvPicPr/>
                      <p:nvPr/>
                    </p:nvPicPr>
                    <p:blipFill>
                      <a:blip r:embed="rId3"/>
                      <a:stretch>
                        <a:fillRect/>
                      </a:stretch>
                    </p:blipFill>
                    <p:spPr>
                      <a:xfrm>
                        <a:off x="4286250" y="352622"/>
                        <a:ext cx="7378699" cy="650537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5BE47D4B-5D9B-B64B-BB62-78AE6D98C6AF}"/>
              </a:ext>
            </a:extLst>
          </p:cNvPr>
          <p:cNvSpPr txBox="1"/>
          <p:nvPr/>
        </p:nvSpPr>
        <p:spPr>
          <a:xfrm>
            <a:off x="167987" y="5486400"/>
            <a:ext cx="2673349" cy="1169551"/>
          </a:xfrm>
          <a:prstGeom prst="rect">
            <a:avLst/>
          </a:prstGeom>
          <a:noFill/>
        </p:spPr>
        <p:txBody>
          <a:bodyPr wrap="square" rtlCol="0">
            <a:spAutoFit/>
          </a:bodyPr>
          <a:lstStyle/>
          <a:p>
            <a:r>
              <a:rPr lang="en-US" sz="1400" dirty="0"/>
              <a:t>SD = Strongly disagree</a:t>
            </a:r>
          </a:p>
          <a:p>
            <a:r>
              <a:rPr lang="en-US" sz="1400" dirty="0"/>
              <a:t>D = Disagree</a:t>
            </a:r>
          </a:p>
          <a:p>
            <a:r>
              <a:rPr lang="en-US" sz="1400" dirty="0"/>
              <a:t>N = Neither</a:t>
            </a:r>
          </a:p>
          <a:p>
            <a:r>
              <a:rPr lang="en-US" sz="1400" dirty="0"/>
              <a:t>A = Agree</a:t>
            </a:r>
          </a:p>
          <a:p>
            <a:r>
              <a:rPr lang="en-US" sz="1400" dirty="0"/>
              <a:t>SA = Strongly agree</a:t>
            </a:r>
          </a:p>
        </p:txBody>
      </p:sp>
    </p:spTree>
    <p:extLst>
      <p:ext uri="{BB962C8B-B14F-4D97-AF65-F5344CB8AC3E}">
        <p14:creationId xmlns:p14="http://schemas.microsoft.com/office/powerpoint/2010/main" val="55455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0586-1E9C-7347-9BE7-9FA610AAACF3}"/>
              </a:ext>
            </a:extLst>
          </p:cNvPr>
          <p:cNvSpPr>
            <a:spLocks noGrp="1"/>
          </p:cNvSpPr>
          <p:nvPr>
            <p:ph type="title"/>
          </p:nvPr>
        </p:nvSpPr>
        <p:spPr/>
        <p:txBody>
          <a:bodyPr/>
          <a:lstStyle/>
          <a:p>
            <a:r>
              <a:rPr lang="en-US" dirty="0"/>
              <a:t>Risk-taking vs. conservativism</a:t>
            </a:r>
          </a:p>
        </p:txBody>
      </p:sp>
      <p:graphicFrame>
        <p:nvGraphicFramePr>
          <p:cNvPr id="5" name="Object 4">
            <a:extLst>
              <a:ext uri="{FF2B5EF4-FFF2-40B4-BE49-F238E27FC236}">
                <a16:creationId xmlns:a16="http://schemas.microsoft.com/office/drawing/2014/main" id="{2F7C01A3-833B-3A4D-AC44-BF2D4356A29A}"/>
              </a:ext>
            </a:extLst>
          </p:cNvPr>
          <p:cNvGraphicFramePr>
            <a:graphicFrameLocks noChangeAspect="1"/>
          </p:cNvGraphicFramePr>
          <p:nvPr>
            <p:extLst>
              <p:ext uri="{D42A27DB-BD31-4B8C-83A1-F6EECF244321}">
                <p14:modId xmlns:p14="http://schemas.microsoft.com/office/powerpoint/2010/main" val="4023939620"/>
              </p:ext>
            </p:extLst>
          </p:nvPr>
        </p:nvGraphicFramePr>
        <p:xfrm>
          <a:off x="2872409" y="1042080"/>
          <a:ext cx="7424530" cy="5758770"/>
        </p:xfrm>
        <a:graphic>
          <a:graphicData uri="http://schemas.openxmlformats.org/presentationml/2006/ole">
            <mc:AlternateContent xmlns:mc="http://schemas.openxmlformats.org/markup-compatibility/2006">
              <mc:Choice xmlns:v="urn:schemas-microsoft-com:vml" Requires="v">
                <p:oleObj name="Document" r:id="rId2" imgW="5943600" imgH="4610100" progId="Word.Document.12">
                  <p:embed/>
                </p:oleObj>
              </mc:Choice>
              <mc:Fallback>
                <p:oleObj name="Document" r:id="rId2" imgW="5943600" imgH="4610100" progId="Word.Document.12">
                  <p:embed/>
                  <p:pic>
                    <p:nvPicPr>
                      <p:cNvPr id="5" name="Object 4">
                        <a:extLst>
                          <a:ext uri="{FF2B5EF4-FFF2-40B4-BE49-F238E27FC236}">
                            <a16:creationId xmlns:a16="http://schemas.microsoft.com/office/drawing/2014/main" id="{2F7C01A3-833B-3A4D-AC44-BF2D4356A29A}"/>
                          </a:ext>
                        </a:extLst>
                      </p:cNvPr>
                      <p:cNvPicPr/>
                      <p:nvPr/>
                    </p:nvPicPr>
                    <p:blipFill>
                      <a:blip r:embed="rId3"/>
                      <a:stretch>
                        <a:fillRect/>
                      </a:stretch>
                    </p:blipFill>
                    <p:spPr>
                      <a:xfrm>
                        <a:off x="2872409" y="1042080"/>
                        <a:ext cx="7424530" cy="5758770"/>
                      </a:xfrm>
                      <a:prstGeom prst="rect">
                        <a:avLst/>
                      </a:prstGeom>
                    </p:spPr>
                  </p:pic>
                </p:oleObj>
              </mc:Fallback>
            </mc:AlternateContent>
          </a:graphicData>
        </a:graphic>
      </p:graphicFrame>
    </p:spTree>
    <p:extLst>
      <p:ext uri="{BB962C8B-B14F-4D97-AF65-F5344CB8AC3E}">
        <p14:creationId xmlns:p14="http://schemas.microsoft.com/office/powerpoint/2010/main" val="936743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AB3E-AF02-BB4F-85B5-A92E4339E4BD}"/>
              </a:ext>
            </a:extLst>
          </p:cNvPr>
          <p:cNvSpPr>
            <a:spLocks noGrp="1"/>
          </p:cNvSpPr>
          <p:nvPr>
            <p:ph type="title"/>
          </p:nvPr>
        </p:nvSpPr>
        <p:spPr/>
        <p:txBody>
          <a:bodyPr/>
          <a:lstStyle/>
          <a:p>
            <a:r>
              <a:rPr lang="en-US" dirty="0">
                <a:latin typeface="Arial"/>
                <a:cs typeface="Arial"/>
              </a:rPr>
              <a:t>'Fear of failure' with large student numbers</a:t>
            </a:r>
            <a:endParaRPr lang="en-US" dirty="0"/>
          </a:p>
        </p:txBody>
      </p:sp>
      <p:sp>
        <p:nvSpPr>
          <p:cNvPr id="5" name="Content Placeholder 4">
            <a:extLst>
              <a:ext uri="{FF2B5EF4-FFF2-40B4-BE49-F238E27FC236}">
                <a16:creationId xmlns:a16="http://schemas.microsoft.com/office/drawing/2014/main" id="{C57C0F24-EFAF-5541-AA42-0702013434DC}"/>
              </a:ext>
            </a:extLst>
          </p:cNvPr>
          <p:cNvSpPr>
            <a:spLocks noGrp="1"/>
          </p:cNvSpPr>
          <p:nvPr>
            <p:ph sz="quarter" idx="13"/>
          </p:nvPr>
        </p:nvSpPr>
        <p:spPr/>
        <p:txBody>
          <a:bodyPr vert="horz" lIns="91440" tIns="45720" rIns="91440" bIns="45720" rtlCol="0" anchor="t">
            <a:normAutofit/>
          </a:bodyPr>
          <a:lstStyle/>
          <a:p>
            <a:r>
              <a:rPr lang="en-US" dirty="0">
                <a:latin typeface="Arial"/>
                <a:cs typeface="Arial"/>
              </a:rPr>
              <a:t>Unlike innovators, early adopters and early majority reluctant to take risks with technology with large student numbers</a:t>
            </a:r>
            <a:endParaRPr lang="en-US" dirty="0"/>
          </a:p>
        </p:txBody>
      </p:sp>
      <p:sp>
        <p:nvSpPr>
          <p:cNvPr id="7" name="Rounded Rectangular Callout 6">
            <a:extLst>
              <a:ext uri="{FF2B5EF4-FFF2-40B4-BE49-F238E27FC236}">
                <a16:creationId xmlns:a16="http://schemas.microsoft.com/office/drawing/2014/main" id="{B4680EB4-5159-DB48-A8DE-1BC74265B280}"/>
              </a:ext>
            </a:extLst>
          </p:cNvPr>
          <p:cNvSpPr/>
          <p:nvPr/>
        </p:nvSpPr>
        <p:spPr>
          <a:xfrm>
            <a:off x="742950" y="3252669"/>
            <a:ext cx="5437751" cy="2805113"/>
          </a:xfrm>
          <a:prstGeom prst="wedgeRoundRectCallout">
            <a:avLst>
              <a:gd name="adj1" fmla="val -52143"/>
              <a:gd name="adj2" fmla="val 74202"/>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67995">
              <a:spcAft>
                <a:spcPts val="800"/>
              </a:spcAft>
            </a:pPr>
            <a:r>
              <a:rPr lang="en-US" sz="2000" dirty="0">
                <a:solidFill>
                  <a:schemeClr val="tx1"/>
                </a:solidFill>
                <a:ea typeface="+mn-lt"/>
                <a:cs typeface="+mn-lt"/>
              </a:rPr>
              <a:t>“[I’m] not really at the bleeding edge of technology, more the kind of cutting edge … There’s a lot of blood, sweat and tears at that level too, to implement it, especially with large numbers.  </a:t>
            </a:r>
            <a:r>
              <a:rPr lang="en-US" sz="2000" dirty="0" err="1">
                <a:solidFill>
                  <a:schemeClr val="tx1"/>
                </a:solidFill>
                <a:ea typeface="+mn-lt"/>
                <a:cs typeface="+mn-lt"/>
              </a:rPr>
              <a:t>‘Cause</a:t>
            </a:r>
            <a:r>
              <a:rPr lang="en-US" sz="2000" dirty="0">
                <a:solidFill>
                  <a:schemeClr val="tx1"/>
                </a:solidFill>
                <a:ea typeface="+mn-lt"/>
                <a:cs typeface="+mn-lt"/>
              </a:rPr>
              <a:t> you’re at the stage where it has to work, otherwise you are in an awful lot of trouble with 250 students where you messed up.” (EA2)</a:t>
            </a:r>
            <a:endParaRPr lang="en-US" sz="2000">
              <a:solidFill>
                <a:schemeClr val="tx1"/>
              </a:solidFill>
              <a:cs typeface="Calibri"/>
            </a:endParaRPr>
          </a:p>
        </p:txBody>
      </p:sp>
      <p:sp>
        <p:nvSpPr>
          <p:cNvPr id="8" name="Rounded Rectangular Callout 7">
            <a:extLst>
              <a:ext uri="{FF2B5EF4-FFF2-40B4-BE49-F238E27FC236}">
                <a16:creationId xmlns:a16="http://schemas.microsoft.com/office/drawing/2014/main" id="{D5161A1D-2B98-CE4D-894E-68382F526DEE}"/>
              </a:ext>
            </a:extLst>
          </p:cNvPr>
          <p:cNvSpPr/>
          <p:nvPr/>
        </p:nvSpPr>
        <p:spPr>
          <a:xfrm>
            <a:off x="7151150" y="3406015"/>
            <a:ext cx="4001917" cy="2503285"/>
          </a:xfrm>
          <a:prstGeom prst="wedgeRoundRectCallout">
            <a:avLst>
              <a:gd name="adj1" fmla="val 64845"/>
              <a:gd name="adj2" fmla="val 73403"/>
              <a:gd name="adj3" fmla="val 16667"/>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tx1"/>
                </a:solidFill>
                <a:ea typeface="+mn-lt"/>
                <a:cs typeface="+mn-lt"/>
              </a:rPr>
              <a:t>“I'm quite conservative before I let this loose on 600 students.  So, I would like to be convinced that there is an actual benefit … robust and reliable, and also sustainable.” (EM2)</a:t>
            </a:r>
            <a:endParaRPr lang="en-US" sz="2000">
              <a:solidFill>
                <a:schemeClr val="tx1"/>
              </a:solidFill>
              <a:ea typeface="+mn-lt"/>
              <a:cs typeface="+mn-lt"/>
            </a:endParaRPr>
          </a:p>
        </p:txBody>
      </p:sp>
      <p:sp>
        <p:nvSpPr>
          <p:cNvPr id="3" name="TextBox 2">
            <a:extLst>
              <a:ext uri="{FF2B5EF4-FFF2-40B4-BE49-F238E27FC236}">
                <a16:creationId xmlns:a16="http://schemas.microsoft.com/office/drawing/2014/main" id="{97609B38-FFF3-F74F-8196-8E48471AC4EC}"/>
              </a:ext>
            </a:extLst>
          </p:cNvPr>
          <p:cNvSpPr txBox="1"/>
          <p:nvPr/>
        </p:nvSpPr>
        <p:spPr>
          <a:xfrm>
            <a:off x="17526000" y="3390900"/>
            <a:ext cx="184731" cy="369332"/>
          </a:xfrm>
          <a:prstGeom prst="rect">
            <a:avLst/>
          </a:prstGeom>
          <a:solidFill>
            <a:schemeClr val="accent5">
              <a:lumMod val="60000"/>
              <a:lumOff val="40000"/>
            </a:schemeClr>
          </a:solidFill>
        </p:spPr>
        <p:txBody>
          <a:bodyPr wrap="none" rtlCol="0">
            <a:spAutoFit/>
          </a:bodyPr>
          <a:lstStyle/>
          <a:p>
            <a:endParaRPr lang="en-US" dirty="0"/>
          </a:p>
        </p:txBody>
      </p:sp>
    </p:spTree>
    <p:extLst>
      <p:ext uri="{BB962C8B-B14F-4D97-AF65-F5344CB8AC3E}">
        <p14:creationId xmlns:p14="http://schemas.microsoft.com/office/powerpoint/2010/main" val="396790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461096-B9BA-1E4B-8770-B920D24C3517}"/>
              </a:ext>
            </a:extLst>
          </p:cNvPr>
          <p:cNvSpPr/>
          <p:nvPr/>
        </p:nvSpPr>
        <p:spPr>
          <a:xfrm>
            <a:off x="10668000" y="4120534"/>
            <a:ext cx="596348" cy="8887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30130-9F2F-5649-9CD2-832C92C5C91A}"/>
              </a:ext>
            </a:extLst>
          </p:cNvPr>
          <p:cNvSpPr>
            <a:spLocks noGrp="1"/>
          </p:cNvSpPr>
          <p:nvPr>
            <p:ph type="title"/>
          </p:nvPr>
        </p:nvSpPr>
        <p:spPr/>
        <p:txBody>
          <a:bodyPr/>
          <a:lstStyle/>
          <a:p>
            <a:r>
              <a:rPr lang="en-US" dirty="0"/>
              <a:t>Use of e-learning systems (after Gonzalez, 2012)</a:t>
            </a:r>
          </a:p>
        </p:txBody>
      </p:sp>
      <p:graphicFrame>
        <p:nvGraphicFramePr>
          <p:cNvPr id="5" name="Object 4">
            <a:extLst>
              <a:ext uri="{FF2B5EF4-FFF2-40B4-BE49-F238E27FC236}">
                <a16:creationId xmlns:a16="http://schemas.microsoft.com/office/drawing/2014/main" id="{620E0CD5-2A39-BE49-BC6F-2996CB1238A2}"/>
              </a:ext>
            </a:extLst>
          </p:cNvPr>
          <p:cNvGraphicFramePr>
            <a:graphicFrameLocks noChangeAspect="1"/>
          </p:cNvGraphicFramePr>
          <p:nvPr>
            <p:extLst>
              <p:ext uri="{D42A27DB-BD31-4B8C-83A1-F6EECF244321}">
                <p14:modId xmlns:p14="http://schemas.microsoft.com/office/powerpoint/2010/main" val="152649132"/>
              </p:ext>
            </p:extLst>
          </p:nvPr>
        </p:nvGraphicFramePr>
        <p:xfrm>
          <a:off x="2796209" y="1213450"/>
          <a:ext cx="8290891" cy="5562691"/>
        </p:xfrm>
        <a:graphic>
          <a:graphicData uri="http://schemas.openxmlformats.org/presentationml/2006/ole">
            <mc:AlternateContent xmlns:mc="http://schemas.openxmlformats.org/markup-compatibility/2006">
              <mc:Choice xmlns:v="urn:schemas-microsoft-com:vml" Requires="v">
                <p:oleObj name="Document" r:id="rId2" imgW="5943600" imgH="3987800" progId="Word.Document.12">
                  <p:embed/>
                </p:oleObj>
              </mc:Choice>
              <mc:Fallback>
                <p:oleObj name="Document" r:id="rId2" imgW="5943600" imgH="3987800" progId="Word.Document.12">
                  <p:embed/>
                  <p:pic>
                    <p:nvPicPr>
                      <p:cNvPr id="5" name="Object 4">
                        <a:extLst>
                          <a:ext uri="{FF2B5EF4-FFF2-40B4-BE49-F238E27FC236}">
                            <a16:creationId xmlns:a16="http://schemas.microsoft.com/office/drawing/2014/main" id="{620E0CD5-2A39-BE49-BC6F-2996CB1238A2}"/>
                          </a:ext>
                        </a:extLst>
                      </p:cNvPr>
                      <p:cNvPicPr/>
                      <p:nvPr/>
                    </p:nvPicPr>
                    <p:blipFill>
                      <a:blip r:embed="rId3"/>
                      <a:stretch>
                        <a:fillRect/>
                      </a:stretch>
                    </p:blipFill>
                    <p:spPr>
                      <a:xfrm>
                        <a:off x="2796209" y="1213450"/>
                        <a:ext cx="8290891" cy="5562691"/>
                      </a:xfrm>
                      <a:prstGeom prst="rect">
                        <a:avLst/>
                      </a:prstGeom>
                    </p:spPr>
                  </p:pic>
                </p:oleObj>
              </mc:Fallback>
            </mc:AlternateContent>
          </a:graphicData>
        </a:graphic>
      </p:graphicFrame>
    </p:spTree>
    <p:extLst>
      <p:ext uri="{BB962C8B-B14F-4D97-AF65-F5344CB8AC3E}">
        <p14:creationId xmlns:p14="http://schemas.microsoft.com/office/powerpoint/2010/main" val="719409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AD33A4-5DA0-0B47-8FB0-B8456FA59E5A}"/>
              </a:ext>
            </a:extLst>
          </p:cNvPr>
          <p:cNvSpPr>
            <a:spLocks noGrp="1"/>
          </p:cNvSpPr>
          <p:nvPr>
            <p:ph type="title"/>
          </p:nvPr>
        </p:nvSpPr>
        <p:spPr>
          <a:xfrm>
            <a:off x="2640170" y="365126"/>
            <a:ext cx="8713630" cy="1040342"/>
          </a:xfrm>
        </p:spPr>
        <p:txBody>
          <a:bodyPr anchor="t">
            <a:normAutofit/>
          </a:bodyPr>
          <a:lstStyle/>
          <a:p>
            <a:r>
              <a:rPr lang="en-US" dirty="0"/>
              <a:t>Digital practitionership</a:t>
            </a:r>
          </a:p>
        </p:txBody>
      </p:sp>
      <p:pic>
        <p:nvPicPr>
          <p:cNvPr id="6" name="Picture 5" descr="Diagram&#10;&#10;Description automatically generated">
            <a:extLst>
              <a:ext uri="{FF2B5EF4-FFF2-40B4-BE49-F238E27FC236}">
                <a16:creationId xmlns:a16="http://schemas.microsoft.com/office/drawing/2014/main" id="{8CCED5E0-A9CF-2046-A1F0-187654C9B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33941"/>
            <a:ext cx="5598894" cy="3642137"/>
          </a:xfrm>
          <a:prstGeom prst="rect">
            <a:avLst/>
          </a:prstGeom>
          <a:noFill/>
        </p:spPr>
      </p:pic>
      <p:sp>
        <p:nvSpPr>
          <p:cNvPr id="4" name="Content Placeholder 3">
            <a:extLst>
              <a:ext uri="{FF2B5EF4-FFF2-40B4-BE49-F238E27FC236}">
                <a16:creationId xmlns:a16="http://schemas.microsoft.com/office/drawing/2014/main" id="{EF00F4DC-A317-2A4C-B779-B1C09FE3FE53}"/>
              </a:ext>
            </a:extLst>
          </p:cNvPr>
          <p:cNvSpPr>
            <a:spLocks noGrp="1"/>
          </p:cNvSpPr>
          <p:nvPr>
            <p:ph sz="half" idx="2"/>
          </p:nvPr>
        </p:nvSpPr>
        <p:spPr>
          <a:xfrm>
            <a:off x="6172200" y="1817913"/>
            <a:ext cx="5181600" cy="4359049"/>
          </a:xfrm>
        </p:spPr>
        <p:txBody>
          <a:bodyPr>
            <a:normAutofit/>
          </a:bodyPr>
          <a:lstStyle/>
          <a:p>
            <a:r>
              <a:rPr lang="en-US" dirty="0"/>
              <a:t>Bennett (2014) derived a digital practitionership framework from Beetham and Sharpe’s (2010) digital literacies model</a:t>
            </a:r>
          </a:p>
        </p:txBody>
      </p:sp>
      <p:sp>
        <p:nvSpPr>
          <p:cNvPr id="7" name="Rectangle 6">
            <a:extLst>
              <a:ext uri="{FF2B5EF4-FFF2-40B4-BE49-F238E27FC236}">
                <a16:creationId xmlns:a16="http://schemas.microsoft.com/office/drawing/2014/main" id="{38D64596-EE4E-5843-B322-FEBE37F9A7CA}"/>
              </a:ext>
            </a:extLst>
          </p:cNvPr>
          <p:cNvSpPr/>
          <p:nvPr/>
        </p:nvSpPr>
        <p:spPr>
          <a:xfrm>
            <a:off x="506931" y="6219492"/>
            <a:ext cx="5665269" cy="369332"/>
          </a:xfrm>
          <a:prstGeom prst="rect">
            <a:avLst/>
          </a:prstGeom>
        </p:spPr>
        <p:txBody>
          <a:bodyPr wrap="none">
            <a:spAutoFit/>
          </a:bodyPr>
          <a:lstStyle/>
          <a:p>
            <a:pPr algn="r"/>
            <a:r>
              <a:rPr lang="en-US" dirty="0">
                <a:hlinkClick r:id="rId3"/>
              </a:rPr>
              <a:t>https://www.jisc.ac.uk/guides/developing-digital-literacies</a:t>
            </a:r>
            <a:r>
              <a:rPr lang="en-US" dirty="0"/>
              <a:t> </a:t>
            </a:r>
          </a:p>
        </p:txBody>
      </p:sp>
    </p:spTree>
    <p:extLst>
      <p:ext uri="{BB962C8B-B14F-4D97-AF65-F5344CB8AC3E}">
        <p14:creationId xmlns:p14="http://schemas.microsoft.com/office/powerpoint/2010/main" val="381792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B85A-C953-4143-B680-C70979B466AE}"/>
              </a:ext>
            </a:extLst>
          </p:cNvPr>
          <p:cNvSpPr>
            <a:spLocks noGrp="1"/>
          </p:cNvSpPr>
          <p:nvPr>
            <p:ph type="title"/>
          </p:nvPr>
        </p:nvSpPr>
        <p:spPr/>
        <p:txBody>
          <a:bodyPr/>
          <a:lstStyle/>
          <a:p>
            <a:r>
              <a:rPr lang="en-US" dirty="0"/>
              <a:t>Findings: Digital practitionership (access)</a:t>
            </a:r>
          </a:p>
        </p:txBody>
      </p:sp>
      <p:graphicFrame>
        <p:nvGraphicFramePr>
          <p:cNvPr id="6" name="Object 5">
            <a:extLst>
              <a:ext uri="{FF2B5EF4-FFF2-40B4-BE49-F238E27FC236}">
                <a16:creationId xmlns:a16="http://schemas.microsoft.com/office/drawing/2014/main" id="{92730739-5430-5C44-B90B-F2CDA8472290}"/>
              </a:ext>
            </a:extLst>
          </p:cNvPr>
          <p:cNvGraphicFramePr>
            <a:graphicFrameLocks noChangeAspect="1"/>
          </p:cNvGraphicFramePr>
          <p:nvPr>
            <p:extLst>
              <p:ext uri="{D42A27DB-BD31-4B8C-83A1-F6EECF244321}">
                <p14:modId xmlns:p14="http://schemas.microsoft.com/office/powerpoint/2010/main" val="2893511716"/>
              </p:ext>
            </p:extLst>
          </p:nvPr>
        </p:nvGraphicFramePr>
        <p:xfrm>
          <a:off x="3124199" y="1681162"/>
          <a:ext cx="8466186" cy="4974789"/>
        </p:xfrm>
        <a:graphic>
          <a:graphicData uri="http://schemas.openxmlformats.org/presentationml/2006/ole">
            <mc:AlternateContent xmlns:mc="http://schemas.openxmlformats.org/markup-compatibility/2006">
              <mc:Choice xmlns:v="urn:schemas-microsoft-com:vml" Requires="v">
                <p:oleObj name="Document" r:id="rId2" imgW="5943600" imgH="3492500" progId="Word.Document.12">
                  <p:embed/>
                </p:oleObj>
              </mc:Choice>
              <mc:Fallback>
                <p:oleObj name="Document" r:id="rId2" imgW="5943600" imgH="3492500" progId="Word.Document.12">
                  <p:embed/>
                  <p:pic>
                    <p:nvPicPr>
                      <p:cNvPr id="6" name="Object 5">
                        <a:extLst>
                          <a:ext uri="{FF2B5EF4-FFF2-40B4-BE49-F238E27FC236}">
                            <a16:creationId xmlns:a16="http://schemas.microsoft.com/office/drawing/2014/main" id="{92730739-5430-5C44-B90B-F2CDA8472290}"/>
                          </a:ext>
                        </a:extLst>
                      </p:cNvPr>
                      <p:cNvPicPr/>
                      <p:nvPr/>
                    </p:nvPicPr>
                    <p:blipFill>
                      <a:blip r:embed="rId3"/>
                      <a:stretch>
                        <a:fillRect/>
                      </a:stretch>
                    </p:blipFill>
                    <p:spPr>
                      <a:xfrm>
                        <a:off x="3124199" y="1681162"/>
                        <a:ext cx="8466186" cy="497478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7E5106B-1FEA-DA44-82A8-E51B0809B494}"/>
              </a:ext>
            </a:extLst>
          </p:cNvPr>
          <p:cNvSpPr txBox="1"/>
          <p:nvPr/>
        </p:nvSpPr>
        <p:spPr>
          <a:xfrm>
            <a:off x="167987" y="5486400"/>
            <a:ext cx="2673349" cy="1169551"/>
          </a:xfrm>
          <a:prstGeom prst="rect">
            <a:avLst/>
          </a:prstGeom>
          <a:noFill/>
        </p:spPr>
        <p:txBody>
          <a:bodyPr wrap="square" rtlCol="0">
            <a:spAutoFit/>
          </a:bodyPr>
          <a:lstStyle/>
          <a:p>
            <a:r>
              <a:rPr lang="en-US" sz="1400" dirty="0"/>
              <a:t>SD = Strongly disagree</a:t>
            </a:r>
          </a:p>
          <a:p>
            <a:r>
              <a:rPr lang="en-US" sz="1400" dirty="0"/>
              <a:t>D = Disagree</a:t>
            </a:r>
          </a:p>
          <a:p>
            <a:r>
              <a:rPr lang="en-US" sz="1400" dirty="0"/>
              <a:t>N = Neither</a:t>
            </a:r>
          </a:p>
          <a:p>
            <a:r>
              <a:rPr lang="en-US" sz="1400" dirty="0"/>
              <a:t>A = Agree</a:t>
            </a:r>
          </a:p>
          <a:p>
            <a:r>
              <a:rPr lang="en-US" sz="1400" dirty="0"/>
              <a:t>SA = Strongly agree</a:t>
            </a:r>
          </a:p>
        </p:txBody>
      </p:sp>
    </p:spTree>
    <p:extLst>
      <p:ext uri="{BB962C8B-B14F-4D97-AF65-F5344CB8AC3E}">
        <p14:creationId xmlns:p14="http://schemas.microsoft.com/office/powerpoint/2010/main" val="305329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7F990-868E-0E4C-9EE0-919F91536916}"/>
              </a:ext>
            </a:extLst>
          </p:cNvPr>
          <p:cNvSpPr/>
          <p:nvPr/>
        </p:nvSpPr>
        <p:spPr>
          <a:xfrm>
            <a:off x="11134801" y="3094516"/>
            <a:ext cx="455584" cy="9245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18B35E-F69B-0F4A-BA2E-81DEC79C436B}"/>
              </a:ext>
            </a:extLst>
          </p:cNvPr>
          <p:cNvSpPr/>
          <p:nvPr/>
        </p:nvSpPr>
        <p:spPr>
          <a:xfrm>
            <a:off x="4333210" y="3075909"/>
            <a:ext cx="3619943" cy="94319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EB85A-C953-4143-B680-C70979B466AE}"/>
              </a:ext>
            </a:extLst>
          </p:cNvPr>
          <p:cNvSpPr>
            <a:spLocks noGrp="1"/>
          </p:cNvSpPr>
          <p:nvPr>
            <p:ph type="title"/>
          </p:nvPr>
        </p:nvSpPr>
        <p:spPr/>
        <p:txBody>
          <a:bodyPr/>
          <a:lstStyle/>
          <a:p>
            <a:r>
              <a:rPr lang="en-US" dirty="0"/>
              <a:t>Findings: Digital practitionership (skills)</a:t>
            </a:r>
          </a:p>
        </p:txBody>
      </p:sp>
      <p:graphicFrame>
        <p:nvGraphicFramePr>
          <p:cNvPr id="3" name="Object 2">
            <a:extLst>
              <a:ext uri="{FF2B5EF4-FFF2-40B4-BE49-F238E27FC236}">
                <a16:creationId xmlns:a16="http://schemas.microsoft.com/office/drawing/2014/main" id="{5F50929F-C4D4-264F-A093-D91E2BED817B}"/>
              </a:ext>
            </a:extLst>
          </p:cNvPr>
          <p:cNvGraphicFramePr>
            <a:graphicFrameLocks noChangeAspect="1"/>
          </p:cNvGraphicFramePr>
          <p:nvPr>
            <p:extLst>
              <p:ext uri="{D42A27DB-BD31-4B8C-83A1-F6EECF244321}">
                <p14:modId xmlns:p14="http://schemas.microsoft.com/office/powerpoint/2010/main" val="163121946"/>
              </p:ext>
            </p:extLst>
          </p:nvPr>
        </p:nvGraphicFramePr>
        <p:xfrm>
          <a:off x="3124199" y="1681162"/>
          <a:ext cx="8466186" cy="4974789"/>
        </p:xfrm>
        <a:graphic>
          <a:graphicData uri="http://schemas.openxmlformats.org/presentationml/2006/ole">
            <mc:AlternateContent xmlns:mc="http://schemas.openxmlformats.org/markup-compatibility/2006">
              <mc:Choice xmlns:v="urn:schemas-microsoft-com:vml" Requires="v">
                <p:oleObj name="Document" r:id="rId2" imgW="5943600" imgH="3492500" progId="Word.Document.12">
                  <p:embed/>
                </p:oleObj>
              </mc:Choice>
              <mc:Fallback>
                <p:oleObj name="Document" r:id="rId2" imgW="5943600" imgH="3492500" progId="Word.Document.12">
                  <p:embed/>
                  <p:pic>
                    <p:nvPicPr>
                      <p:cNvPr id="3" name="Object 2">
                        <a:extLst>
                          <a:ext uri="{FF2B5EF4-FFF2-40B4-BE49-F238E27FC236}">
                            <a16:creationId xmlns:a16="http://schemas.microsoft.com/office/drawing/2014/main" id="{5F50929F-C4D4-264F-A093-D91E2BED817B}"/>
                          </a:ext>
                        </a:extLst>
                      </p:cNvPr>
                      <p:cNvPicPr/>
                      <p:nvPr/>
                    </p:nvPicPr>
                    <p:blipFill>
                      <a:blip r:embed="rId3"/>
                      <a:stretch>
                        <a:fillRect/>
                      </a:stretch>
                    </p:blipFill>
                    <p:spPr>
                      <a:xfrm>
                        <a:off x="3124199" y="1681162"/>
                        <a:ext cx="8466186" cy="497478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CAA3DBB-EBD1-0A46-89EC-01511B08E18F}"/>
              </a:ext>
            </a:extLst>
          </p:cNvPr>
          <p:cNvSpPr txBox="1"/>
          <p:nvPr/>
        </p:nvSpPr>
        <p:spPr>
          <a:xfrm>
            <a:off x="167987" y="5486400"/>
            <a:ext cx="2673349" cy="1169551"/>
          </a:xfrm>
          <a:prstGeom prst="rect">
            <a:avLst/>
          </a:prstGeom>
          <a:noFill/>
        </p:spPr>
        <p:txBody>
          <a:bodyPr wrap="square" rtlCol="0">
            <a:spAutoFit/>
          </a:bodyPr>
          <a:lstStyle/>
          <a:p>
            <a:r>
              <a:rPr lang="en-US" sz="1400" dirty="0"/>
              <a:t>SD = Strongly disagree</a:t>
            </a:r>
          </a:p>
          <a:p>
            <a:r>
              <a:rPr lang="en-US" sz="1400" dirty="0"/>
              <a:t>D = Disagree</a:t>
            </a:r>
          </a:p>
          <a:p>
            <a:r>
              <a:rPr lang="en-US" sz="1400" dirty="0"/>
              <a:t>N = Neither</a:t>
            </a:r>
          </a:p>
          <a:p>
            <a:r>
              <a:rPr lang="en-US" sz="1400" dirty="0"/>
              <a:t>A = Agree</a:t>
            </a:r>
          </a:p>
          <a:p>
            <a:r>
              <a:rPr lang="en-US" sz="1400" dirty="0"/>
              <a:t>SA = Strongly agree</a:t>
            </a:r>
          </a:p>
        </p:txBody>
      </p:sp>
    </p:spTree>
    <p:extLst>
      <p:ext uri="{BB962C8B-B14F-4D97-AF65-F5344CB8AC3E}">
        <p14:creationId xmlns:p14="http://schemas.microsoft.com/office/powerpoint/2010/main" val="3801660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D8C6AE-80EA-CA40-8E3D-11D3959A5789}"/>
              </a:ext>
            </a:extLst>
          </p:cNvPr>
          <p:cNvSpPr/>
          <p:nvPr/>
        </p:nvSpPr>
        <p:spPr>
          <a:xfrm>
            <a:off x="4248150" y="2190750"/>
            <a:ext cx="3598678" cy="348703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38351A-92C9-4448-BE7D-177B718E2507}"/>
              </a:ext>
            </a:extLst>
          </p:cNvPr>
          <p:cNvSpPr/>
          <p:nvPr/>
        </p:nvSpPr>
        <p:spPr>
          <a:xfrm>
            <a:off x="10881535" y="2190750"/>
            <a:ext cx="472265" cy="348703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EB85A-C953-4143-B680-C70979B466AE}"/>
              </a:ext>
            </a:extLst>
          </p:cNvPr>
          <p:cNvSpPr>
            <a:spLocks noGrp="1"/>
          </p:cNvSpPr>
          <p:nvPr>
            <p:ph type="title"/>
          </p:nvPr>
        </p:nvSpPr>
        <p:spPr/>
        <p:txBody>
          <a:bodyPr/>
          <a:lstStyle/>
          <a:p>
            <a:r>
              <a:rPr lang="en-US" dirty="0"/>
              <a:t>Findings: Digital practitionership (practices)</a:t>
            </a:r>
          </a:p>
        </p:txBody>
      </p:sp>
      <p:graphicFrame>
        <p:nvGraphicFramePr>
          <p:cNvPr id="3" name="Object 2">
            <a:extLst>
              <a:ext uri="{FF2B5EF4-FFF2-40B4-BE49-F238E27FC236}">
                <a16:creationId xmlns:a16="http://schemas.microsoft.com/office/drawing/2014/main" id="{4DD86FCC-5D85-0848-83AD-7970B706B7E3}"/>
              </a:ext>
            </a:extLst>
          </p:cNvPr>
          <p:cNvGraphicFramePr>
            <a:graphicFrameLocks noChangeAspect="1"/>
          </p:cNvGraphicFramePr>
          <p:nvPr>
            <p:extLst>
              <p:ext uri="{D42A27DB-BD31-4B8C-83A1-F6EECF244321}">
                <p14:modId xmlns:p14="http://schemas.microsoft.com/office/powerpoint/2010/main" val="1080527317"/>
              </p:ext>
            </p:extLst>
          </p:nvPr>
        </p:nvGraphicFramePr>
        <p:xfrm>
          <a:off x="3124200" y="1681162"/>
          <a:ext cx="8229600" cy="4835769"/>
        </p:xfrm>
        <a:graphic>
          <a:graphicData uri="http://schemas.openxmlformats.org/presentationml/2006/ole">
            <mc:AlternateContent xmlns:mc="http://schemas.openxmlformats.org/markup-compatibility/2006">
              <mc:Choice xmlns:v="urn:schemas-microsoft-com:vml" Requires="v">
                <p:oleObj name="Document" r:id="rId2" imgW="5943600" imgH="3492500" progId="Word.Document.12">
                  <p:embed/>
                </p:oleObj>
              </mc:Choice>
              <mc:Fallback>
                <p:oleObj name="Document" r:id="rId2" imgW="5943600" imgH="3492500" progId="Word.Document.12">
                  <p:embed/>
                  <p:pic>
                    <p:nvPicPr>
                      <p:cNvPr id="3" name="Object 2">
                        <a:extLst>
                          <a:ext uri="{FF2B5EF4-FFF2-40B4-BE49-F238E27FC236}">
                            <a16:creationId xmlns:a16="http://schemas.microsoft.com/office/drawing/2014/main" id="{4DD86FCC-5D85-0848-83AD-7970B706B7E3}"/>
                          </a:ext>
                        </a:extLst>
                      </p:cNvPr>
                      <p:cNvPicPr/>
                      <p:nvPr/>
                    </p:nvPicPr>
                    <p:blipFill>
                      <a:blip r:embed="rId3"/>
                      <a:stretch>
                        <a:fillRect/>
                      </a:stretch>
                    </p:blipFill>
                    <p:spPr>
                      <a:xfrm>
                        <a:off x="3124200" y="1681162"/>
                        <a:ext cx="8229600" cy="483576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C05BEF0-43A0-C549-8C49-366C05C07824}"/>
              </a:ext>
            </a:extLst>
          </p:cNvPr>
          <p:cNvSpPr txBox="1"/>
          <p:nvPr/>
        </p:nvSpPr>
        <p:spPr>
          <a:xfrm>
            <a:off x="167987" y="5486400"/>
            <a:ext cx="2673349" cy="1169551"/>
          </a:xfrm>
          <a:prstGeom prst="rect">
            <a:avLst/>
          </a:prstGeom>
          <a:noFill/>
        </p:spPr>
        <p:txBody>
          <a:bodyPr wrap="square" rtlCol="0">
            <a:spAutoFit/>
          </a:bodyPr>
          <a:lstStyle/>
          <a:p>
            <a:r>
              <a:rPr lang="en-US" sz="1400" dirty="0"/>
              <a:t>SD = Strongly disagree</a:t>
            </a:r>
          </a:p>
          <a:p>
            <a:r>
              <a:rPr lang="en-US" sz="1400" dirty="0"/>
              <a:t>D = Disagree</a:t>
            </a:r>
          </a:p>
          <a:p>
            <a:r>
              <a:rPr lang="en-US" sz="1400" dirty="0"/>
              <a:t>N = Neither</a:t>
            </a:r>
          </a:p>
          <a:p>
            <a:r>
              <a:rPr lang="en-US" sz="1400" dirty="0"/>
              <a:t>A = Agree</a:t>
            </a:r>
          </a:p>
          <a:p>
            <a:r>
              <a:rPr lang="en-US" sz="1400" dirty="0"/>
              <a:t>SA = Strongly agree</a:t>
            </a:r>
          </a:p>
        </p:txBody>
      </p:sp>
    </p:spTree>
    <p:extLst>
      <p:ext uri="{BB962C8B-B14F-4D97-AF65-F5344CB8AC3E}">
        <p14:creationId xmlns:p14="http://schemas.microsoft.com/office/powerpoint/2010/main" val="1015539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31058C-C4F7-2846-BD14-D0402F08E7B7}"/>
              </a:ext>
            </a:extLst>
          </p:cNvPr>
          <p:cNvSpPr/>
          <p:nvPr/>
        </p:nvSpPr>
        <p:spPr>
          <a:xfrm>
            <a:off x="4269415" y="2173410"/>
            <a:ext cx="3683738" cy="35681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95AB9B-16F0-6040-8E44-C0BBA8849041}"/>
              </a:ext>
            </a:extLst>
          </p:cNvPr>
          <p:cNvSpPr/>
          <p:nvPr/>
        </p:nvSpPr>
        <p:spPr>
          <a:xfrm>
            <a:off x="11102160" y="2152145"/>
            <a:ext cx="488225" cy="358943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EB85A-C953-4143-B680-C70979B466AE}"/>
              </a:ext>
            </a:extLst>
          </p:cNvPr>
          <p:cNvSpPr>
            <a:spLocks noGrp="1"/>
          </p:cNvSpPr>
          <p:nvPr>
            <p:ph type="title"/>
          </p:nvPr>
        </p:nvSpPr>
        <p:spPr/>
        <p:txBody>
          <a:bodyPr/>
          <a:lstStyle/>
          <a:p>
            <a:r>
              <a:rPr lang="en-US" dirty="0"/>
              <a:t>Findings: Digital practitionership (identity)</a:t>
            </a:r>
          </a:p>
        </p:txBody>
      </p:sp>
      <p:graphicFrame>
        <p:nvGraphicFramePr>
          <p:cNvPr id="3" name="Object 2">
            <a:extLst>
              <a:ext uri="{FF2B5EF4-FFF2-40B4-BE49-F238E27FC236}">
                <a16:creationId xmlns:a16="http://schemas.microsoft.com/office/drawing/2014/main" id="{953DE25A-747C-4844-8D8F-86ADA7610133}"/>
              </a:ext>
            </a:extLst>
          </p:cNvPr>
          <p:cNvGraphicFramePr>
            <a:graphicFrameLocks noChangeAspect="1"/>
          </p:cNvGraphicFramePr>
          <p:nvPr>
            <p:extLst>
              <p:ext uri="{D42A27DB-BD31-4B8C-83A1-F6EECF244321}">
                <p14:modId xmlns:p14="http://schemas.microsoft.com/office/powerpoint/2010/main" val="3503081418"/>
              </p:ext>
            </p:extLst>
          </p:nvPr>
        </p:nvGraphicFramePr>
        <p:xfrm>
          <a:off x="3051256" y="1638300"/>
          <a:ext cx="8539129" cy="5017651"/>
        </p:xfrm>
        <a:graphic>
          <a:graphicData uri="http://schemas.openxmlformats.org/presentationml/2006/ole">
            <mc:AlternateContent xmlns:mc="http://schemas.openxmlformats.org/markup-compatibility/2006">
              <mc:Choice xmlns:v="urn:schemas-microsoft-com:vml" Requires="v">
                <p:oleObj name="Document" r:id="rId2" imgW="5943600" imgH="3492500" progId="Word.Document.12">
                  <p:embed/>
                </p:oleObj>
              </mc:Choice>
              <mc:Fallback>
                <p:oleObj name="Document" r:id="rId2" imgW="5943600" imgH="3492500" progId="Word.Document.12">
                  <p:embed/>
                  <p:pic>
                    <p:nvPicPr>
                      <p:cNvPr id="3" name="Object 2">
                        <a:extLst>
                          <a:ext uri="{FF2B5EF4-FFF2-40B4-BE49-F238E27FC236}">
                            <a16:creationId xmlns:a16="http://schemas.microsoft.com/office/drawing/2014/main" id="{953DE25A-747C-4844-8D8F-86ADA7610133}"/>
                          </a:ext>
                        </a:extLst>
                      </p:cNvPr>
                      <p:cNvPicPr/>
                      <p:nvPr/>
                    </p:nvPicPr>
                    <p:blipFill>
                      <a:blip r:embed="rId3"/>
                      <a:stretch>
                        <a:fillRect/>
                      </a:stretch>
                    </p:blipFill>
                    <p:spPr>
                      <a:xfrm>
                        <a:off x="3051256" y="1638300"/>
                        <a:ext cx="8539129" cy="501765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1468A5C5-6B39-A443-8F0D-7B7C0DAD7711}"/>
              </a:ext>
            </a:extLst>
          </p:cNvPr>
          <p:cNvSpPr txBox="1"/>
          <p:nvPr/>
        </p:nvSpPr>
        <p:spPr>
          <a:xfrm>
            <a:off x="167987" y="5486400"/>
            <a:ext cx="2673349" cy="1169551"/>
          </a:xfrm>
          <a:prstGeom prst="rect">
            <a:avLst/>
          </a:prstGeom>
          <a:noFill/>
        </p:spPr>
        <p:txBody>
          <a:bodyPr wrap="square" rtlCol="0">
            <a:spAutoFit/>
          </a:bodyPr>
          <a:lstStyle/>
          <a:p>
            <a:r>
              <a:rPr lang="en-US" sz="1400" dirty="0"/>
              <a:t>SD = Strongly disagree</a:t>
            </a:r>
          </a:p>
          <a:p>
            <a:r>
              <a:rPr lang="en-US" sz="1400" dirty="0"/>
              <a:t>D = Disagree</a:t>
            </a:r>
          </a:p>
          <a:p>
            <a:r>
              <a:rPr lang="en-US" sz="1400" dirty="0"/>
              <a:t>N = Neither</a:t>
            </a:r>
          </a:p>
          <a:p>
            <a:r>
              <a:rPr lang="en-US" sz="1400" dirty="0"/>
              <a:t>A = Agree</a:t>
            </a:r>
          </a:p>
          <a:p>
            <a:r>
              <a:rPr lang="en-US" sz="1400" dirty="0"/>
              <a:t>SA = Strongly agree</a:t>
            </a:r>
          </a:p>
        </p:txBody>
      </p:sp>
    </p:spTree>
    <p:extLst>
      <p:ext uri="{BB962C8B-B14F-4D97-AF65-F5344CB8AC3E}">
        <p14:creationId xmlns:p14="http://schemas.microsoft.com/office/powerpoint/2010/main" val="78480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573A-1539-CE49-AD6B-42BDA0C2EBA3}"/>
              </a:ext>
            </a:extLst>
          </p:cNvPr>
          <p:cNvSpPr>
            <a:spLocks noGrp="1"/>
          </p:cNvSpPr>
          <p:nvPr>
            <p:ph type="title"/>
          </p:nvPr>
        </p:nvSpPr>
        <p:spPr>
          <a:xfrm>
            <a:off x="2640170" y="365126"/>
            <a:ext cx="8713630" cy="1040342"/>
          </a:xfrm>
        </p:spPr>
        <p:txBody>
          <a:bodyPr anchor="t">
            <a:normAutofit/>
          </a:bodyPr>
          <a:lstStyle/>
          <a:p>
            <a:r>
              <a:rPr lang="en-US" dirty="0"/>
              <a:t>Background to the study</a:t>
            </a:r>
          </a:p>
        </p:txBody>
      </p:sp>
      <p:sp>
        <p:nvSpPr>
          <p:cNvPr id="13" name="Content Placeholder 2">
            <a:extLst>
              <a:ext uri="{FF2B5EF4-FFF2-40B4-BE49-F238E27FC236}">
                <a16:creationId xmlns:a16="http://schemas.microsoft.com/office/drawing/2014/main" id="{EAA2D162-472C-42C4-856F-7D474CBC5FD6}"/>
              </a:ext>
            </a:extLst>
          </p:cNvPr>
          <p:cNvSpPr>
            <a:spLocks noGrp="1"/>
          </p:cNvSpPr>
          <p:nvPr>
            <p:ph sz="half" idx="1"/>
          </p:nvPr>
        </p:nvSpPr>
        <p:spPr>
          <a:xfrm>
            <a:off x="838200" y="1817913"/>
            <a:ext cx="5181600" cy="4674961"/>
          </a:xfrm>
        </p:spPr>
        <p:txBody>
          <a:bodyPr>
            <a:normAutofit fontScale="92500"/>
          </a:bodyPr>
          <a:lstStyle/>
          <a:p>
            <a:r>
              <a:rPr lang="en-US" dirty="0"/>
              <a:t>ADD contact for the College of Science and Engineering (</a:t>
            </a:r>
            <a:r>
              <a:rPr lang="en-US" dirty="0" err="1"/>
              <a:t>CoSE</a:t>
            </a:r>
            <a:r>
              <a:rPr lang="en-US" dirty="0"/>
              <a:t>)</a:t>
            </a:r>
          </a:p>
          <a:p>
            <a:r>
              <a:rPr lang="en-US" dirty="0"/>
              <a:t>Long-time advocate for Technology Enhanced Learning and Teaching (TELT)</a:t>
            </a:r>
          </a:p>
          <a:p>
            <a:r>
              <a:rPr lang="en-US" dirty="0"/>
              <a:t>How could I make the best use of my role, using my MEd dissertation, to support the college to most effectively use TELT?</a:t>
            </a:r>
          </a:p>
          <a:p>
            <a:r>
              <a:rPr lang="en-US" dirty="0"/>
              <a:t>Roger’s (2003) ‘diffusion of innovations’ curve as a framework</a:t>
            </a:r>
          </a:p>
          <a:p>
            <a:r>
              <a:rPr lang="en-US" dirty="0"/>
              <a:t>Used to working with ‘early adopters’; how can we engage the majority?</a:t>
            </a:r>
          </a:p>
          <a:p>
            <a:endParaRPr lang="en-US" dirty="0"/>
          </a:p>
        </p:txBody>
      </p:sp>
      <p:pic>
        <p:nvPicPr>
          <p:cNvPr id="5" name="Content Placeholder 4" descr="Diagram&#10;&#10;Description automatically generated">
            <a:extLst>
              <a:ext uri="{FF2B5EF4-FFF2-40B4-BE49-F238E27FC236}">
                <a16:creationId xmlns:a16="http://schemas.microsoft.com/office/drawing/2014/main" id="{C12073FC-AA73-8A4C-B8DC-1BC5D52B5B4D}"/>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97979" y="4155393"/>
            <a:ext cx="5181600" cy="1981962"/>
          </a:xfrm>
          <a:noFill/>
        </p:spPr>
      </p:pic>
      <p:sp>
        <p:nvSpPr>
          <p:cNvPr id="6" name="TextBox 5">
            <a:extLst>
              <a:ext uri="{FF2B5EF4-FFF2-40B4-BE49-F238E27FC236}">
                <a16:creationId xmlns:a16="http://schemas.microsoft.com/office/drawing/2014/main" id="{B3DED5C5-E32F-D645-AC2F-B68BCDD46531}"/>
              </a:ext>
            </a:extLst>
          </p:cNvPr>
          <p:cNvSpPr txBox="1"/>
          <p:nvPr/>
        </p:nvSpPr>
        <p:spPr>
          <a:xfrm>
            <a:off x="9462788" y="6181787"/>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www.flickr.com/photos/jurgenappelo/5201275209">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4014633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8EA80D-E62E-EB4B-BF00-CE40312B5CD4}"/>
              </a:ext>
            </a:extLst>
          </p:cNvPr>
          <p:cNvSpPr/>
          <p:nvPr/>
        </p:nvSpPr>
        <p:spPr>
          <a:xfrm>
            <a:off x="2822713" y="3025828"/>
            <a:ext cx="3067724" cy="8475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50FABC-45F2-4F46-9BA9-6B70FB3B2951}"/>
              </a:ext>
            </a:extLst>
          </p:cNvPr>
          <p:cNvSpPr/>
          <p:nvPr/>
        </p:nvSpPr>
        <p:spPr>
          <a:xfrm>
            <a:off x="10131287" y="3025828"/>
            <a:ext cx="1232815" cy="8475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a:extLst>
              <a:ext uri="{FF2B5EF4-FFF2-40B4-BE49-F238E27FC236}">
                <a16:creationId xmlns:a16="http://schemas.microsoft.com/office/drawing/2014/main" id="{85CFE17F-F31D-D649-B3AF-D17C6FB0158A}"/>
              </a:ext>
            </a:extLst>
          </p:cNvPr>
          <p:cNvGraphicFramePr>
            <a:graphicFrameLocks noChangeAspect="1"/>
          </p:cNvGraphicFramePr>
          <p:nvPr>
            <p:extLst>
              <p:ext uri="{D42A27DB-BD31-4B8C-83A1-F6EECF244321}">
                <p14:modId xmlns:p14="http://schemas.microsoft.com/office/powerpoint/2010/main" val="2486673159"/>
              </p:ext>
            </p:extLst>
          </p:nvPr>
        </p:nvGraphicFramePr>
        <p:xfrm>
          <a:off x="2822713" y="1592171"/>
          <a:ext cx="8541389" cy="5037229"/>
        </p:xfrm>
        <a:graphic>
          <a:graphicData uri="http://schemas.openxmlformats.org/presentationml/2006/ole">
            <mc:AlternateContent xmlns:mc="http://schemas.openxmlformats.org/markup-compatibility/2006">
              <mc:Choice xmlns:v="urn:schemas-microsoft-com:vml" Requires="v">
                <p:oleObj name="Document" r:id="rId2" imgW="5943600" imgH="3505200" progId="Word.Document.12">
                  <p:embed/>
                </p:oleObj>
              </mc:Choice>
              <mc:Fallback>
                <p:oleObj name="Document" r:id="rId2" imgW="5943600" imgH="3505200" progId="Word.Document.12">
                  <p:embed/>
                  <p:pic>
                    <p:nvPicPr>
                      <p:cNvPr id="4" name="Object 3">
                        <a:extLst>
                          <a:ext uri="{FF2B5EF4-FFF2-40B4-BE49-F238E27FC236}">
                            <a16:creationId xmlns:a16="http://schemas.microsoft.com/office/drawing/2014/main" id="{85CFE17F-F31D-D649-B3AF-D17C6FB0158A}"/>
                          </a:ext>
                        </a:extLst>
                      </p:cNvPr>
                      <p:cNvPicPr/>
                      <p:nvPr/>
                    </p:nvPicPr>
                    <p:blipFill>
                      <a:blip r:embed="rId3"/>
                      <a:stretch>
                        <a:fillRect/>
                      </a:stretch>
                    </p:blipFill>
                    <p:spPr>
                      <a:xfrm>
                        <a:off x="2822713" y="1592171"/>
                        <a:ext cx="8541389" cy="503722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110BB35-71B4-AE48-BA4C-C3726BFBF695}"/>
              </a:ext>
            </a:extLst>
          </p:cNvPr>
          <p:cNvSpPr>
            <a:spLocks noGrp="1"/>
          </p:cNvSpPr>
          <p:nvPr>
            <p:ph type="title"/>
          </p:nvPr>
        </p:nvSpPr>
        <p:spPr/>
        <p:txBody>
          <a:bodyPr/>
          <a:lstStyle/>
          <a:p>
            <a:r>
              <a:rPr lang="en-US" dirty="0"/>
              <a:t>Engagement in developmental TELT opportunities</a:t>
            </a:r>
          </a:p>
        </p:txBody>
      </p:sp>
    </p:spTree>
    <p:extLst>
      <p:ext uri="{BB962C8B-B14F-4D97-AF65-F5344CB8AC3E}">
        <p14:creationId xmlns:p14="http://schemas.microsoft.com/office/powerpoint/2010/main" val="177134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E9E7DE-2612-CF42-95B2-7B607E125D97}"/>
              </a:ext>
            </a:extLst>
          </p:cNvPr>
          <p:cNvSpPr/>
          <p:nvPr/>
        </p:nvSpPr>
        <p:spPr>
          <a:xfrm>
            <a:off x="4210050" y="2943386"/>
            <a:ext cx="2781300" cy="8887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7B62208-5541-D840-89D7-B7003DBBDF07}"/>
              </a:ext>
            </a:extLst>
          </p:cNvPr>
          <p:cNvSpPr/>
          <p:nvPr/>
        </p:nvSpPr>
        <p:spPr>
          <a:xfrm>
            <a:off x="11350488" y="2943385"/>
            <a:ext cx="409712" cy="8887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C9B593FD-EF60-5E43-B01A-47CF5BE88993}"/>
              </a:ext>
            </a:extLst>
          </p:cNvPr>
          <p:cNvGraphicFramePr>
            <a:graphicFrameLocks noChangeAspect="1"/>
          </p:cNvGraphicFramePr>
          <p:nvPr>
            <p:extLst>
              <p:ext uri="{D42A27DB-BD31-4B8C-83A1-F6EECF244321}">
                <p14:modId xmlns:p14="http://schemas.microsoft.com/office/powerpoint/2010/main" val="1421045110"/>
              </p:ext>
            </p:extLst>
          </p:nvPr>
        </p:nvGraphicFramePr>
        <p:xfrm>
          <a:off x="3124199" y="1782762"/>
          <a:ext cx="8619941" cy="4770438"/>
        </p:xfrm>
        <a:graphic>
          <a:graphicData uri="http://schemas.openxmlformats.org/presentationml/2006/ole">
            <mc:AlternateContent xmlns:mc="http://schemas.openxmlformats.org/markup-compatibility/2006">
              <mc:Choice xmlns:v="urn:schemas-microsoft-com:vml" Requires="v">
                <p:oleObj name="Document" r:id="rId2" imgW="5943600" imgH="3289300" progId="Word.Document.12">
                  <p:embed/>
                </p:oleObj>
              </mc:Choice>
              <mc:Fallback>
                <p:oleObj name="Document" r:id="rId2" imgW="5943600" imgH="3289300" progId="Word.Document.12">
                  <p:embed/>
                  <p:pic>
                    <p:nvPicPr>
                      <p:cNvPr id="5" name="Object 4">
                        <a:extLst>
                          <a:ext uri="{FF2B5EF4-FFF2-40B4-BE49-F238E27FC236}">
                            <a16:creationId xmlns:a16="http://schemas.microsoft.com/office/drawing/2014/main" id="{C9B593FD-EF60-5E43-B01A-47CF5BE88993}"/>
                          </a:ext>
                        </a:extLst>
                      </p:cNvPr>
                      <p:cNvPicPr/>
                      <p:nvPr/>
                    </p:nvPicPr>
                    <p:blipFill>
                      <a:blip r:embed="rId3"/>
                      <a:stretch>
                        <a:fillRect/>
                      </a:stretch>
                    </p:blipFill>
                    <p:spPr>
                      <a:xfrm>
                        <a:off x="3124199" y="1782762"/>
                        <a:ext cx="8619941" cy="477043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CF06B1-6C3E-6440-AD25-7E66685F02AA}"/>
              </a:ext>
            </a:extLst>
          </p:cNvPr>
          <p:cNvSpPr>
            <a:spLocks noGrp="1"/>
          </p:cNvSpPr>
          <p:nvPr>
            <p:ph type="title"/>
          </p:nvPr>
        </p:nvSpPr>
        <p:spPr/>
        <p:txBody>
          <a:bodyPr/>
          <a:lstStyle/>
          <a:p>
            <a:r>
              <a:rPr lang="en-US" dirty="0"/>
              <a:t>Usefulness of CPD methods (self-directed)</a:t>
            </a:r>
          </a:p>
        </p:txBody>
      </p:sp>
    </p:spTree>
    <p:extLst>
      <p:ext uri="{BB962C8B-B14F-4D97-AF65-F5344CB8AC3E}">
        <p14:creationId xmlns:p14="http://schemas.microsoft.com/office/powerpoint/2010/main" val="204121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22C085-2348-6D4A-93D6-EC90841DF466}"/>
              </a:ext>
            </a:extLst>
          </p:cNvPr>
          <p:cNvSpPr/>
          <p:nvPr/>
        </p:nvSpPr>
        <p:spPr>
          <a:xfrm>
            <a:off x="4114799" y="4070456"/>
            <a:ext cx="2781301" cy="18159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234EE3-5AD5-B245-9E77-3501F7E6A3B5}"/>
              </a:ext>
            </a:extLst>
          </p:cNvPr>
          <p:cNvSpPr/>
          <p:nvPr/>
        </p:nvSpPr>
        <p:spPr>
          <a:xfrm>
            <a:off x="11158054" y="4070456"/>
            <a:ext cx="602145" cy="18159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CBC3C2-1AAC-2F44-B151-3809328ADE7B}"/>
              </a:ext>
            </a:extLst>
          </p:cNvPr>
          <p:cNvSpPr/>
          <p:nvPr/>
        </p:nvSpPr>
        <p:spPr>
          <a:xfrm>
            <a:off x="4114799" y="2292350"/>
            <a:ext cx="2781301" cy="8887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963C80-5F92-FB42-A4FE-221A15767C0C}"/>
              </a:ext>
            </a:extLst>
          </p:cNvPr>
          <p:cNvSpPr/>
          <p:nvPr/>
        </p:nvSpPr>
        <p:spPr>
          <a:xfrm>
            <a:off x="11158054" y="2292350"/>
            <a:ext cx="544996" cy="8887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21D2FD18-EE97-6C4A-8B03-00E94E65DCA7}"/>
              </a:ext>
            </a:extLst>
          </p:cNvPr>
          <p:cNvGraphicFramePr>
            <a:graphicFrameLocks noChangeAspect="1"/>
          </p:cNvGraphicFramePr>
          <p:nvPr>
            <p:extLst>
              <p:ext uri="{D42A27DB-BD31-4B8C-83A1-F6EECF244321}">
                <p14:modId xmlns:p14="http://schemas.microsoft.com/office/powerpoint/2010/main" val="1032753331"/>
              </p:ext>
            </p:extLst>
          </p:nvPr>
        </p:nvGraphicFramePr>
        <p:xfrm>
          <a:off x="3124199" y="1181100"/>
          <a:ext cx="8388350" cy="5592030"/>
        </p:xfrm>
        <a:graphic>
          <a:graphicData uri="http://schemas.openxmlformats.org/presentationml/2006/ole">
            <mc:AlternateContent xmlns:mc="http://schemas.openxmlformats.org/markup-compatibility/2006">
              <mc:Choice xmlns:v="urn:schemas-microsoft-com:vml" Requires="v">
                <p:oleObj name="Document" r:id="rId2" imgW="5943600" imgH="3924300" progId="Word.Document.12">
                  <p:embed/>
                </p:oleObj>
              </mc:Choice>
              <mc:Fallback>
                <p:oleObj name="Document" r:id="rId2" imgW="5943600" imgH="3924300" progId="Word.Document.12">
                  <p:embed/>
                  <p:pic>
                    <p:nvPicPr>
                      <p:cNvPr id="5" name="Object 4">
                        <a:extLst>
                          <a:ext uri="{FF2B5EF4-FFF2-40B4-BE49-F238E27FC236}">
                            <a16:creationId xmlns:a16="http://schemas.microsoft.com/office/drawing/2014/main" id="{21D2FD18-EE97-6C4A-8B03-00E94E65DCA7}"/>
                          </a:ext>
                        </a:extLst>
                      </p:cNvPr>
                      <p:cNvPicPr/>
                      <p:nvPr/>
                    </p:nvPicPr>
                    <p:blipFill>
                      <a:blip r:embed="rId3"/>
                      <a:stretch>
                        <a:fillRect/>
                      </a:stretch>
                    </p:blipFill>
                    <p:spPr>
                      <a:xfrm>
                        <a:off x="3124199" y="1181100"/>
                        <a:ext cx="8388350" cy="559203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CF06B1-6C3E-6440-AD25-7E66685F02AA}"/>
              </a:ext>
            </a:extLst>
          </p:cNvPr>
          <p:cNvSpPr>
            <a:spLocks noGrp="1"/>
          </p:cNvSpPr>
          <p:nvPr>
            <p:ph type="title"/>
          </p:nvPr>
        </p:nvSpPr>
        <p:spPr/>
        <p:txBody>
          <a:bodyPr/>
          <a:lstStyle/>
          <a:p>
            <a:r>
              <a:rPr lang="en-US" dirty="0"/>
              <a:t>Usefulness of CPD methods (CoPs and events)</a:t>
            </a:r>
          </a:p>
        </p:txBody>
      </p:sp>
    </p:spTree>
    <p:extLst>
      <p:ext uri="{BB962C8B-B14F-4D97-AF65-F5344CB8AC3E}">
        <p14:creationId xmlns:p14="http://schemas.microsoft.com/office/powerpoint/2010/main" val="451630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606F7-68F7-F646-A036-D5858FA91E84}"/>
              </a:ext>
            </a:extLst>
          </p:cNvPr>
          <p:cNvSpPr/>
          <p:nvPr/>
        </p:nvSpPr>
        <p:spPr>
          <a:xfrm>
            <a:off x="3886199" y="3765656"/>
            <a:ext cx="2819401" cy="9968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116129-57A6-C043-A53C-CB91351407C8}"/>
              </a:ext>
            </a:extLst>
          </p:cNvPr>
          <p:cNvSpPr/>
          <p:nvPr/>
        </p:nvSpPr>
        <p:spPr>
          <a:xfrm>
            <a:off x="11165508" y="3765656"/>
            <a:ext cx="556591" cy="9968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F06B1-6C3E-6440-AD25-7E66685F02AA}"/>
              </a:ext>
            </a:extLst>
          </p:cNvPr>
          <p:cNvSpPr>
            <a:spLocks noGrp="1"/>
          </p:cNvSpPr>
          <p:nvPr>
            <p:ph type="title"/>
          </p:nvPr>
        </p:nvSpPr>
        <p:spPr/>
        <p:txBody>
          <a:bodyPr/>
          <a:lstStyle/>
          <a:p>
            <a:r>
              <a:rPr lang="en-US" dirty="0"/>
              <a:t>Usefulness of CPD methods (formal learning)</a:t>
            </a:r>
          </a:p>
        </p:txBody>
      </p:sp>
      <p:graphicFrame>
        <p:nvGraphicFramePr>
          <p:cNvPr id="4" name="Object 3">
            <a:extLst>
              <a:ext uri="{FF2B5EF4-FFF2-40B4-BE49-F238E27FC236}">
                <a16:creationId xmlns:a16="http://schemas.microsoft.com/office/drawing/2014/main" id="{D2C75122-858E-E641-BBD2-4F191A159DBE}"/>
              </a:ext>
            </a:extLst>
          </p:cNvPr>
          <p:cNvGraphicFramePr>
            <a:graphicFrameLocks noChangeAspect="1"/>
          </p:cNvGraphicFramePr>
          <p:nvPr>
            <p:extLst>
              <p:ext uri="{D42A27DB-BD31-4B8C-83A1-F6EECF244321}">
                <p14:modId xmlns:p14="http://schemas.microsoft.com/office/powerpoint/2010/main" val="1975579146"/>
              </p:ext>
            </p:extLst>
          </p:nvPr>
        </p:nvGraphicFramePr>
        <p:xfrm>
          <a:off x="2763993" y="1738918"/>
          <a:ext cx="8781448" cy="4859818"/>
        </p:xfrm>
        <a:graphic>
          <a:graphicData uri="http://schemas.openxmlformats.org/presentationml/2006/ole">
            <mc:AlternateContent xmlns:mc="http://schemas.openxmlformats.org/markup-compatibility/2006">
              <mc:Choice xmlns:v="urn:schemas-microsoft-com:vml" Requires="v">
                <p:oleObj name="Document" r:id="rId2" imgW="5943600" imgH="3289300" progId="Word.Document.12">
                  <p:embed/>
                </p:oleObj>
              </mc:Choice>
              <mc:Fallback>
                <p:oleObj name="Document" r:id="rId2" imgW="5943600" imgH="3289300" progId="Word.Document.12">
                  <p:embed/>
                  <p:pic>
                    <p:nvPicPr>
                      <p:cNvPr id="4" name="Object 3">
                        <a:extLst>
                          <a:ext uri="{FF2B5EF4-FFF2-40B4-BE49-F238E27FC236}">
                            <a16:creationId xmlns:a16="http://schemas.microsoft.com/office/drawing/2014/main" id="{D2C75122-858E-E641-BBD2-4F191A159DBE}"/>
                          </a:ext>
                        </a:extLst>
                      </p:cNvPr>
                      <p:cNvPicPr/>
                      <p:nvPr/>
                    </p:nvPicPr>
                    <p:blipFill>
                      <a:blip r:embed="rId3"/>
                      <a:stretch>
                        <a:fillRect/>
                      </a:stretch>
                    </p:blipFill>
                    <p:spPr>
                      <a:xfrm>
                        <a:off x="2763993" y="1738918"/>
                        <a:ext cx="8781448" cy="4859818"/>
                      </a:xfrm>
                      <a:prstGeom prst="rect">
                        <a:avLst/>
                      </a:prstGeom>
                    </p:spPr>
                  </p:pic>
                </p:oleObj>
              </mc:Fallback>
            </mc:AlternateContent>
          </a:graphicData>
        </a:graphic>
      </p:graphicFrame>
    </p:spTree>
    <p:extLst>
      <p:ext uri="{BB962C8B-B14F-4D97-AF65-F5344CB8AC3E}">
        <p14:creationId xmlns:p14="http://schemas.microsoft.com/office/powerpoint/2010/main" val="1056139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6B1-6C3E-6440-AD25-7E66685F02AA}"/>
              </a:ext>
            </a:extLst>
          </p:cNvPr>
          <p:cNvSpPr>
            <a:spLocks noGrp="1"/>
          </p:cNvSpPr>
          <p:nvPr>
            <p:ph type="title"/>
          </p:nvPr>
        </p:nvSpPr>
        <p:spPr/>
        <p:txBody>
          <a:bodyPr/>
          <a:lstStyle/>
          <a:p>
            <a:r>
              <a:rPr lang="en-US" dirty="0"/>
              <a:t>Usefulness of CPD methods</a:t>
            </a:r>
          </a:p>
        </p:txBody>
      </p:sp>
      <p:sp>
        <p:nvSpPr>
          <p:cNvPr id="6" name="Content Placeholder 5">
            <a:extLst>
              <a:ext uri="{FF2B5EF4-FFF2-40B4-BE49-F238E27FC236}">
                <a16:creationId xmlns:a16="http://schemas.microsoft.com/office/drawing/2014/main" id="{280DC779-BA61-8246-9C90-2B6111EDE29E}"/>
              </a:ext>
            </a:extLst>
          </p:cNvPr>
          <p:cNvSpPr>
            <a:spLocks noGrp="1"/>
          </p:cNvSpPr>
          <p:nvPr>
            <p:ph sz="quarter" idx="13"/>
          </p:nvPr>
        </p:nvSpPr>
        <p:spPr/>
        <p:txBody>
          <a:bodyPr/>
          <a:lstStyle/>
          <a:p>
            <a:r>
              <a:rPr lang="en-US" dirty="0"/>
              <a:t>Early adopters can see potential across disciplines</a:t>
            </a:r>
          </a:p>
          <a:p>
            <a:r>
              <a:rPr lang="en-US" dirty="0"/>
              <a:t>Early majority prefer to learn from their own or cognate disciplines</a:t>
            </a:r>
          </a:p>
        </p:txBody>
      </p:sp>
      <p:sp>
        <p:nvSpPr>
          <p:cNvPr id="4" name="Rounded Rectangular Callout 3">
            <a:extLst>
              <a:ext uri="{FF2B5EF4-FFF2-40B4-BE49-F238E27FC236}">
                <a16:creationId xmlns:a16="http://schemas.microsoft.com/office/drawing/2014/main" id="{456B37EA-4257-1340-BCCB-B39DCE97C587}"/>
              </a:ext>
            </a:extLst>
          </p:cNvPr>
          <p:cNvSpPr/>
          <p:nvPr/>
        </p:nvSpPr>
        <p:spPr>
          <a:xfrm>
            <a:off x="742950" y="3219450"/>
            <a:ext cx="5162550" cy="3104935"/>
          </a:xfrm>
          <a:prstGeom prst="wedgeRoundRectCallout">
            <a:avLst>
              <a:gd name="adj1" fmla="val -52143"/>
              <a:gd name="adj2" fmla="val 74202"/>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you’ be surprised </a:t>
            </a:r>
            <a:r>
              <a:rPr lang="en-US" sz="2000" b="1" dirty="0">
                <a:solidFill>
                  <a:schemeClr val="tx1"/>
                </a:solidFill>
              </a:rPr>
              <a:t>that a First Year Course Coordinator in Physics has as much in common with a First Year Course Coordinator in Theatre Studies</a:t>
            </a:r>
            <a:r>
              <a:rPr lang="en-US" sz="2000" dirty="0">
                <a:solidFill>
                  <a:schemeClr val="tx1"/>
                </a:solidFill>
              </a:rPr>
              <a:t>.  But it’s exactly the same problems with very different kind of bent and direction. The problems we had, everybody could identify with, and so there was that kind of common thread.” (EA2)</a:t>
            </a:r>
            <a:endParaRPr lang="en-GB" sz="2000" dirty="0">
              <a:solidFill>
                <a:schemeClr val="tx1"/>
              </a:solidFill>
            </a:endParaRPr>
          </a:p>
        </p:txBody>
      </p:sp>
      <p:sp>
        <p:nvSpPr>
          <p:cNvPr id="5" name="Rounded Rectangular Callout 4">
            <a:extLst>
              <a:ext uri="{FF2B5EF4-FFF2-40B4-BE49-F238E27FC236}">
                <a16:creationId xmlns:a16="http://schemas.microsoft.com/office/drawing/2014/main" id="{23AFFA0C-1552-BD49-8713-E069CFDFE642}"/>
              </a:ext>
            </a:extLst>
          </p:cNvPr>
          <p:cNvSpPr/>
          <p:nvPr/>
        </p:nvSpPr>
        <p:spPr>
          <a:xfrm>
            <a:off x="6515100" y="3428999"/>
            <a:ext cx="4933950" cy="2973969"/>
          </a:xfrm>
          <a:prstGeom prst="wedgeRoundRectCallout">
            <a:avLst>
              <a:gd name="adj1" fmla="val 64845"/>
              <a:gd name="adj2" fmla="val 73403"/>
              <a:gd name="adj3" fmla="val 16667"/>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 quite like some of the [central] CPD events that […] run at lunchtime.  I've been to some of them … </a:t>
            </a:r>
            <a:r>
              <a:rPr lang="en-US" sz="2000" b="1" dirty="0">
                <a:solidFill>
                  <a:schemeClr val="tx1"/>
                </a:solidFill>
              </a:rPr>
              <a:t>especially if it's something at your own college it would be more relevant to you </a:t>
            </a:r>
            <a:r>
              <a:rPr lang="en-US" sz="2000" dirty="0">
                <a:solidFill>
                  <a:schemeClr val="tx1"/>
                </a:solidFill>
              </a:rPr>
              <a:t>and you're going to learn some things that they're doing …” (EM3)</a:t>
            </a:r>
            <a:endParaRPr lang="en-GB" sz="2000" dirty="0">
              <a:solidFill>
                <a:schemeClr val="tx1"/>
              </a:solidFill>
            </a:endParaRPr>
          </a:p>
        </p:txBody>
      </p:sp>
    </p:spTree>
    <p:extLst>
      <p:ext uri="{BB962C8B-B14F-4D97-AF65-F5344CB8AC3E}">
        <p14:creationId xmlns:p14="http://schemas.microsoft.com/office/powerpoint/2010/main" val="1865212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A5E76ABC-0672-4271-9740-1D19D1A772DA}"/>
              </a:ext>
            </a:extLst>
          </p:cNvPr>
          <p:cNvSpPr/>
          <p:nvPr/>
        </p:nvSpPr>
        <p:spPr>
          <a:xfrm>
            <a:off x="980154" y="2152206"/>
            <a:ext cx="10229833" cy="2437193"/>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90000"/>
              </a:lnSpc>
              <a:spcBef>
                <a:spcPts val="1000"/>
              </a:spcBef>
              <a:buFont typeface="Arial"/>
              <a:buChar char="•"/>
            </a:pPr>
            <a:r>
              <a:rPr lang="en-US" sz="2400" dirty="0">
                <a:solidFill>
                  <a:schemeClr val="tx1"/>
                </a:solidFill>
                <a:latin typeface="Calibri"/>
                <a:cs typeface="Arial"/>
              </a:rPr>
              <a:t>“…it’s very informal, but the colleagues that I sort of associate with have mutual interests … it’s kind of informal and just kind of like bumping into people and something comes up and not necessarily when you’re expecting it.  So I find a lot of my ideas and so on come from </a:t>
            </a:r>
            <a:r>
              <a:rPr lang="en-US" sz="2400">
                <a:solidFill>
                  <a:schemeClr val="tx1"/>
                </a:solidFill>
                <a:latin typeface="Calibri"/>
                <a:cs typeface="Arial"/>
              </a:rPr>
              <a:t>just happenstance.” (EA1)</a:t>
            </a:r>
            <a:endParaRPr lang="en-GB" sz="2400">
              <a:solidFill>
                <a:schemeClr val="tx1"/>
              </a:solidFill>
              <a:latin typeface="Calibri"/>
              <a:ea typeface="+mn-lt"/>
              <a:cs typeface="Calibri"/>
            </a:endParaRPr>
          </a:p>
        </p:txBody>
      </p:sp>
      <p:sp>
        <p:nvSpPr>
          <p:cNvPr id="2" name="Title 1">
            <a:extLst>
              <a:ext uri="{FF2B5EF4-FFF2-40B4-BE49-F238E27FC236}">
                <a16:creationId xmlns:a16="http://schemas.microsoft.com/office/drawing/2014/main" id="{770D3DE3-AB81-422B-A761-700FF958A0BE}"/>
              </a:ext>
            </a:extLst>
          </p:cNvPr>
          <p:cNvSpPr>
            <a:spLocks noGrp="1"/>
          </p:cNvSpPr>
          <p:nvPr>
            <p:ph type="title"/>
          </p:nvPr>
        </p:nvSpPr>
        <p:spPr/>
        <p:txBody>
          <a:bodyPr/>
          <a:lstStyle/>
          <a:p>
            <a:r>
              <a:rPr lang="en-GB" dirty="0">
                <a:latin typeface="Arial"/>
                <a:cs typeface="Arial"/>
              </a:rPr>
              <a:t>Role of serendipity for development of early adopters</a:t>
            </a:r>
            <a:endParaRPr lang="en-GB" dirty="0"/>
          </a:p>
        </p:txBody>
      </p:sp>
    </p:spTree>
    <p:extLst>
      <p:ext uri="{BB962C8B-B14F-4D97-AF65-F5344CB8AC3E}">
        <p14:creationId xmlns:p14="http://schemas.microsoft.com/office/powerpoint/2010/main" val="1350415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FFA5-A21E-2C47-A994-671C8B81D910}"/>
              </a:ext>
            </a:extLst>
          </p:cNvPr>
          <p:cNvSpPr>
            <a:spLocks noGrp="1"/>
          </p:cNvSpPr>
          <p:nvPr>
            <p:ph type="title"/>
          </p:nvPr>
        </p:nvSpPr>
        <p:spPr>
          <a:xfrm>
            <a:off x="2549236" y="533614"/>
            <a:ext cx="8328313" cy="888786"/>
          </a:xfrm>
        </p:spPr>
        <p:txBody>
          <a:bodyPr>
            <a:normAutofit/>
          </a:bodyPr>
          <a:lstStyle/>
          <a:p>
            <a:r>
              <a:rPr lang="en-US" dirty="0"/>
              <a:t>Contextual factors (enablers and barriers)</a:t>
            </a:r>
          </a:p>
        </p:txBody>
      </p:sp>
      <p:graphicFrame>
        <p:nvGraphicFramePr>
          <p:cNvPr id="8" name="Object 7">
            <a:extLst>
              <a:ext uri="{FF2B5EF4-FFF2-40B4-BE49-F238E27FC236}">
                <a16:creationId xmlns:a16="http://schemas.microsoft.com/office/drawing/2014/main" id="{88CE0E72-F8D5-824E-A6F7-A958CFF16CA0}"/>
              </a:ext>
            </a:extLst>
          </p:cNvPr>
          <p:cNvGraphicFramePr>
            <a:graphicFrameLocks noChangeAspect="1"/>
          </p:cNvGraphicFramePr>
          <p:nvPr>
            <p:extLst>
              <p:ext uri="{D42A27DB-BD31-4B8C-83A1-F6EECF244321}">
                <p14:modId xmlns:p14="http://schemas.microsoft.com/office/powerpoint/2010/main" val="2161998188"/>
              </p:ext>
            </p:extLst>
          </p:nvPr>
        </p:nvGraphicFramePr>
        <p:xfrm>
          <a:off x="3124199" y="1433512"/>
          <a:ext cx="7783763" cy="5222439"/>
        </p:xfrm>
        <a:graphic>
          <a:graphicData uri="http://schemas.openxmlformats.org/presentationml/2006/ole">
            <mc:AlternateContent xmlns:mc="http://schemas.openxmlformats.org/markup-compatibility/2006">
              <mc:Choice xmlns:v="urn:schemas-microsoft-com:vml" Requires="v">
                <p:oleObj name="Document" r:id="rId2" imgW="5943600" imgH="3987800" progId="Word.Document.12">
                  <p:embed/>
                </p:oleObj>
              </mc:Choice>
              <mc:Fallback>
                <p:oleObj name="Document" r:id="rId2" imgW="5943600" imgH="3987800" progId="Word.Document.12">
                  <p:embed/>
                  <p:pic>
                    <p:nvPicPr>
                      <p:cNvPr id="8" name="Object 7">
                        <a:extLst>
                          <a:ext uri="{FF2B5EF4-FFF2-40B4-BE49-F238E27FC236}">
                            <a16:creationId xmlns:a16="http://schemas.microsoft.com/office/drawing/2014/main" id="{88CE0E72-F8D5-824E-A6F7-A958CFF16CA0}"/>
                          </a:ext>
                        </a:extLst>
                      </p:cNvPr>
                      <p:cNvPicPr/>
                      <p:nvPr/>
                    </p:nvPicPr>
                    <p:blipFill>
                      <a:blip r:embed="rId3"/>
                      <a:stretch>
                        <a:fillRect/>
                      </a:stretch>
                    </p:blipFill>
                    <p:spPr>
                      <a:xfrm>
                        <a:off x="3124199" y="1433512"/>
                        <a:ext cx="7783763" cy="5222439"/>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ACFE7A5-C2C7-C948-9F18-B2DBAD601CBA}"/>
              </a:ext>
            </a:extLst>
          </p:cNvPr>
          <p:cNvSpPr txBox="1"/>
          <p:nvPr/>
        </p:nvSpPr>
        <p:spPr>
          <a:xfrm>
            <a:off x="167987" y="5486400"/>
            <a:ext cx="2673349" cy="1169551"/>
          </a:xfrm>
          <a:prstGeom prst="rect">
            <a:avLst/>
          </a:prstGeom>
          <a:noFill/>
        </p:spPr>
        <p:txBody>
          <a:bodyPr wrap="square" rtlCol="0">
            <a:spAutoFit/>
          </a:bodyPr>
          <a:lstStyle/>
          <a:p>
            <a:r>
              <a:rPr lang="en-US" sz="1400" dirty="0"/>
              <a:t>SB = Significant barrier</a:t>
            </a:r>
          </a:p>
          <a:p>
            <a:r>
              <a:rPr lang="en-US" sz="1400" dirty="0"/>
              <a:t>B = Barrier</a:t>
            </a:r>
          </a:p>
          <a:p>
            <a:r>
              <a:rPr lang="en-US" sz="1400" dirty="0"/>
              <a:t>N = Neither</a:t>
            </a:r>
          </a:p>
          <a:p>
            <a:r>
              <a:rPr lang="en-US" sz="1400" dirty="0"/>
              <a:t>E = Enabler</a:t>
            </a:r>
          </a:p>
          <a:p>
            <a:r>
              <a:rPr lang="en-US" sz="1400" dirty="0"/>
              <a:t>SE = Significant enabler</a:t>
            </a:r>
          </a:p>
        </p:txBody>
      </p:sp>
    </p:spTree>
    <p:extLst>
      <p:ext uri="{BB962C8B-B14F-4D97-AF65-F5344CB8AC3E}">
        <p14:creationId xmlns:p14="http://schemas.microsoft.com/office/powerpoint/2010/main" val="111885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8318CF-2C09-894D-B404-C293125A0C5D}"/>
              </a:ext>
            </a:extLst>
          </p:cNvPr>
          <p:cNvSpPr/>
          <p:nvPr/>
        </p:nvSpPr>
        <p:spPr>
          <a:xfrm>
            <a:off x="3124199" y="1754373"/>
            <a:ext cx="3276601" cy="8080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6A79D1-0929-DE4A-AD04-D850447A6F74}"/>
              </a:ext>
            </a:extLst>
          </p:cNvPr>
          <p:cNvSpPr/>
          <p:nvPr/>
        </p:nvSpPr>
        <p:spPr>
          <a:xfrm>
            <a:off x="10038457" y="1754373"/>
            <a:ext cx="1170648" cy="8080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D5D2E8-6540-4F44-8060-F98445DB6522}"/>
              </a:ext>
            </a:extLst>
          </p:cNvPr>
          <p:cNvSpPr/>
          <p:nvPr/>
        </p:nvSpPr>
        <p:spPr>
          <a:xfrm>
            <a:off x="3124199" y="4295552"/>
            <a:ext cx="3276601" cy="8080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EDF387-57A6-6745-99CE-AE1E67AA4ACC}"/>
              </a:ext>
            </a:extLst>
          </p:cNvPr>
          <p:cNvSpPr/>
          <p:nvPr/>
        </p:nvSpPr>
        <p:spPr>
          <a:xfrm>
            <a:off x="10038457" y="4295552"/>
            <a:ext cx="1170648" cy="8080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0FFA5-A21E-2C47-A994-671C8B81D910}"/>
              </a:ext>
            </a:extLst>
          </p:cNvPr>
          <p:cNvSpPr>
            <a:spLocks noGrp="1"/>
          </p:cNvSpPr>
          <p:nvPr>
            <p:ph type="title"/>
          </p:nvPr>
        </p:nvSpPr>
        <p:spPr>
          <a:xfrm>
            <a:off x="2549236" y="533614"/>
            <a:ext cx="8328313" cy="888786"/>
          </a:xfrm>
        </p:spPr>
        <p:txBody>
          <a:bodyPr>
            <a:normAutofit/>
          </a:bodyPr>
          <a:lstStyle/>
          <a:p>
            <a:r>
              <a:rPr lang="en-US" dirty="0"/>
              <a:t>Contextual factors (enablers and barriers)</a:t>
            </a:r>
          </a:p>
        </p:txBody>
      </p:sp>
      <p:graphicFrame>
        <p:nvGraphicFramePr>
          <p:cNvPr id="3" name="Object 2">
            <a:extLst>
              <a:ext uri="{FF2B5EF4-FFF2-40B4-BE49-F238E27FC236}">
                <a16:creationId xmlns:a16="http://schemas.microsoft.com/office/drawing/2014/main" id="{56B9CEF9-6912-1B42-AC6E-42960D40E825}"/>
              </a:ext>
            </a:extLst>
          </p:cNvPr>
          <p:cNvGraphicFramePr>
            <a:graphicFrameLocks noChangeAspect="1"/>
          </p:cNvGraphicFramePr>
          <p:nvPr>
            <p:extLst>
              <p:ext uri="{D42A27DB-BD31-4B8C-83A1-F6EECF244321}">
                <p14:modId xmlns:p14="http://schemas.microsoft.com/office/powerpoint/2010/main" val="3641498442"/>
              </p:ext>
            </p:extLst>
          </p:nvPr>
        </p:nvGraphicFramePr>
        <p:xfrm>
          <a:off x="3124199" y="1433512"/>
          <a:ext cx="8084906" cy="5424488"/>
        </p:xfrm>
        <a:graphic>
          <a:graphicData uri="http://schemas.openxmlformats.org/presentationml/2006/ole">
            <mc:AlternateContent xmlns:mc="http://schemas.openxmlformats.org/markup-compatibility/2006">
              <mc:Choice xmlns:v="urn:schemas-microsoft-com:vml" Requires="v">
                <p:oleObj name="Document" r:id="rId2" imgW="5943600" imgH="3987800" progId="Word.Document.12">
                  <p:embed/>
                </p:oleObj>
              </mc:Choice>
              <mc:Fallback>
                <p:oleObj name="Document" r:id="rId2" imgW="5943600" imgH="3987800" progId="Word.Document.12">
                  <p:embed/>
                  <p:pic>
                    <p:nvPicPr>
                      <p:cNvPr id="3" name="Object 2">
                        <a:extLst>
                          <a:ext uri="{FF2B5EF4-FFF2-40B4-BE49-F238E27FC236}">
                            <a16:creationId xmlns:a16="http://schemas.microsoft.com/office/drawing/2014/main" id="{56B9CEF9-6912-1B42-AC6E-42960D40E825}"/>
                          </a:ext>
                        </a:extLst>
                      </p:cNvPr>
                      <p:cNvPicPr/>
                      <p:nvPr/>
                    </p:nvPicPr>
                    <p:blipFill>
                      <a:blip r:embed="rId3"/>
                      <a:stretch>
                        <a:fillRect/>
                      </a:stretch>
                    </p:blipFill>
                    <p:spPr>
                      <a:xfrm>
                        <a:off x="3124199" y="1433512"/>
                        <a:ext cx="8084906" cy="54244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9BAF42C-6ADB-134E-8B57-F5653B874939}"/>
              </a:ext>
            </a:extLst>
          </p:cNvPr>
          <p:cNvSpPr txBox="1"/>
          <p:nvPr/>
        </p:nvSpPr>
        <p:spPr>
          <a:xfrm>
            <a:off x="167987" y="5486400"/>
            <a:ext cx="2673349" cy="1169551"/>
          </a:xfrm>
          <a:prstGeom prst="rect">
            <a:avLst/>
          </a:prstGeom>
          <a:noFill/>
        </p:spPr>
        <p:txBody>
          <a:bodyPr wrap="square" rtlCol="0">
            <a:spAutoFit/>
          </a:bodyPr>
          <a:lstStyle/>
          <a:p>
            <a:r>
              <a:rPr lang="en-US" sz="1400" dirty="0"/>
              <a:t>SB = Significant barrier</a:t>
            </a:r>
          </a:p>
          <a:p>
            <a:r>
              <a:rPr lang="en-US" sz="1400" dirty="0"/>
              <a:t>B = Barrier</a:t>
            </a:r>
          </a:p>
          <a:p>
            <a:r>
              <a:rPr lang="en-US" sz="1400" dirty="0"/>
              <a:t>N = Neither</a:t>
            </a:r>
          </a:p>
          <a:p>
            <a:r>
              <a:rPr lang="en-US" sz="1400" dirty="0"/>
              <a:t>E = Enabler</a:t>
            </a:r>
          </a:p>
          <a:p>
            <a:r>
              <a:rPr lang="en-US" sz="1400" dirty="0"/>
              <a:t>SE = Significant enabler</a:t>
            </a:r>
          </a:p>
        </p:txBody>
      </p:sp>
    </p:spTree>
    <p:extLst>
      <p:ext uri="{BB962C8B-B14F-4D97-AF65-F5344CB8AC3E}">
        <p14:creationId xmlns:p14="http://schemas.microsoft.com/office/powerpoint/2010/main" val="1552987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D21D-FAA1-2642-A7FE-ED900E182CD2}"/>
              </a:ext>
            </a:extLst>
          </p:cNvPr>
          <p:cNvSpPr>
            <a:spLocks noGrp="1"/>
          </p:cNvSpPr>
          <p:nvPr>
            <p:ph type="title"/>
          </p:nvPr>
        </p:nvSpPr>
        <p:spPr/>
        <p:txBody>
          <a:bodyPr/>
          <a:lstStyle/>
          <a:p>
            <a:r>
              <a:rPr lang="en-US" dirty="0"/>
              <a:t>Summary of findings</a:t>
            </a:r>
          </a:p>
        </p:txBody>
      </p:sp>
      <p:sp>
        <p:nvSpPr>
          <p:cNvPr id="3" name="Content Placeholder 2">
            <a:extLst>
              <a:ext uri="{FF2B5EF4-FFF2-40B4-BE49-F238E27FC236}">
                <a16:creationId xmlns:a16="http://schemas.microsoft.com/office/drawing/2014/main" id="{32E1D09A-8C0C-C740-B3A4-8C43B5FCA16D}"/>
              </a:ext>
            </a:extLst>
          </p:cNvPr>
          <p:cNvSpPr>
            <a:spLocks noGrp="1"/>
          </p:cNvSpPr>
          <p:nvPr>
            <p:ph sz="quarter" idx="13"/>
          </p:nvPr>
        </p:nvSpPr>
        <p:spPr/>
        <p:txBody>
          <a:bodyPr vert="horz" lIns="91440" tIns="45720" rIns="91440" bIns="45720" rtlCol="0" anchor="t">
            <a:normAutofit lnSpcReduction="10000"/>
          </a:bodyPr>
          <a:lstStyle/>
          <a:p>
            <a:r>
              <a:rPr lang="en-US" dirty="0"/>
              <a:t>No differences in terms of self-efficacy and risk-taking (potentially due to small sample size and selection of items from inventories)</a:t>
            </a:r>
          </a:p>
          <a:p>
            <a:r>
              <a:rPr lang="en-US" dirty="0"/>
              <a:t>I/EA most likely to use VLEs in more student-</a:t>
            </a:r>
            <a:r>
              <a:rPr lang="en-US" dirty="0" err="1"/>
              <a:t>centred</a:t>
            </a:r>
            <a:r>
              <a:rPr lang="en-US" dirty="0"/>
              <a:t> ways for collaboration </a:t>
            </a:r>
            <a:br>
              <a:rPr lang="en-US" dirty="0"/>
            </a:br>
            <a:r>
              <a:rPr lang="en-US" dirty="0"/>
              <a:t>(and potentially knowledge-building)</a:t>
            </a:r>
          </a:p>
          <a:p>
            <a:r>
              <a:rPr lang="en-US" dirty="0">
                <a:latin typeface="Arial"/>
                <a:cs typeface="Arial"/>
              </a:rPr>
              <a:t>I/EA more confident in higher levels of digital practitionership (learning to use software, digital practices and attributes</a:t>
            </a:r>
          </a:p>
          <a:p>
            <a:r>
              <a:rPr lang="en-US" dirty="0"/>
              <a:t>I/EA more likely to apply for and be successful in teaching awards</a:t>
            </a:r>
          </a:p>
          <a:p>
            <a:r>
              <a:rPr lang="en-US" dirty="0"/>
              <a:t>I/EA engage in a wider variety of CPD, however informal communities important for </a:t>
            </a:r>
            <a:r>
              <a:rPr lang="en-US" u="sng" dirty="0"/>
              <a:t>all</a:t>
            </a:r>
            <a:r>
              <a:rPr lang="en-US" dirty="0"/>
              <a:t> participants</a:t>
            </a:r>
          </a:p>
          <a:p>
            <a:r>
              <a:rPr lang="en-US" dirty="0">
                <a:latin typeface="Arial"/>
                <a:cs typeface="Arial"/>
              </a:rPr>
              <a:t>I/EA view management support as more of an enabler than the other two groups</a:t>
            </a:r>
          </a:p>
          <a:p>
            <a:r>
              <a:rPr lang="en-US" dirty="0">
                <a:latin typeface="Arial"/>
                <a:cs typeface="Arial"/>
              </a:rPr>
              <a:t>I/EA and EM view communities of practice as more of an enabler than LM</a:t>
            </a:r>
            <a:endParaRPr lang="en-US" dirty="0"/>
          </a:p>
          <a:p>
            <a:endParaRPr lang="en-US" dirty="0"/>
          </a:p>
          <a:p>
            <a:endParaRPr lang="en-US" dirty="0"/>
          </a:p>
        </p:txBody>
      </p:sp>
    </p:spTree>
    <p:extLst>
      <p:ext uri="{BB962C8B-B14F-4D97-AF65-F5344CB8AC3E}">
        <p14:creationId xmlns:p14="http://schemas.microsoft.com/office/powerpoint/2010/main" val="2954105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6003-B4F1-0B4A-89F1-5ED30D996AF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B15E2B18-6628-574B-8A78-F75ED0CF1B2B}"/>
              </a:ext>
            </a:extLst>
          </p:cNvPr>
          <p:cNvSpPr>
            <a:spLocks noGrp="1"/>
          </p:cNvSpPr>
          <p:nvPr>
            <p:ph sz="quarter" idx="13"/>
          </p:nvPr>
        </p:nvSpPr>
        <p:spPr>
          <a:xfrm>
            <a:off x="285750" y="2095499"/>
            <a:ext cx="11106150" cy="4138613"/>
          </a:xfrm>
        </p:spPr>
        <p:txBody>
          <a:bodyPr vert="horz" lIns="91440" tIns="45720" rIns="91440" bIns="45720" rtlCol="0" anchor="t">
            <a:normAutofit fontScale="92500" lnSpcReduction="20000"/>
          </a:bodyPr>
          <a:lstStyle/>
          <a:p>
            <a:r>
              <a:rPr lang="en-US" dirty="0"/>
              <a:t>Innovators/early adopters have a critical role to play in agility and resilience of institution; recently very important in context of pivot to online (Singer et al, in review)</a:t>
            </a:r>
          </a:p>
          <a:p>
            <a:r>
              <a:rPr lang="en-US" dirty="0"/>
              <a:t>However, fear of failure in early adopters and early majority reflective of ‘emotional work’ of TELT (Bennett, 2014)</a:t>
            </a:r>
          </a:p>
          <a:p>
            <a:r>
              <a:rPr lang="en-US" dirty="0"/>
              <a:t>Increased remote &amp; blended learning post-pandemic means all groups need supported:</a:t>
            </a:r>
          </a:p>
          <a:p>
            <a:pPr lvl="1"/>
            <a:r>
              <a:rPr lang="en-US" dirty="0">
                <a:latin typeface="Arial"/>
                <a:cs typeface="Arial"/>
              </a:rPr>
              <a:t>Informal learning communities hosted by academic developers essential (Vogel, 2010)</a:t>
            </a:r>
          </a:p>
          <a:p>
            <a:pPr lvl="1"/>
            <a:r>
              <a:rPr lang="en-US" dirty="0">
                <a:latin typeface="Arial"/>
                <a:cs typeface="Arial"/>
              </a:rPr>
              <a:t>Create opportunities for serendipitous learning from conversations (Haigh, 2005)</a:t>
            </a:r>
          </a:p>
          <a:p>
            <a:pPr lvl="1"/>
            <a:r>
              <a:rPr lang="en-US" dirty="0"/>
              <a:t>Early adopters can transfer learning from other disciplines while early majority prefer to learn from their own or cognate disciplines (Wilson and Stacey, 2004).</a:t>
            </a:r>
          </a:p>
          <a:p>
            <a:r>
              <a:rPr lang="en-US" dirty="0">
                <a:latin typeface="Arial"/>
                <a:cs typeface="Arial"/>
              </a:rPr>
              <a:t>In terms of contextual factors, need a supportive </a:t>
            </a:r>
            <a:r>
              <a:rPr lang="en-US" dirty="0" err="1">
                <a:latin typeface="Arial"/>
                <a:cs typeface="Arial"/>
              </a:rPr>
              <a:t>organisational</a:t>
            </a:r>
            <a:r>
              <a:rPr lang="en-US" dirty="0">
                <a:latin typeface="Arial"/>
                <a:cs typeface="Arial"/>
              </a:rPr>
              <a:t> climate (Adekola et al., 2017)</a:t>
            </a:r>
          </a:p>
        </p:txBody>
      </p:sp>
    </p:spTree>
    <p:extLst>
      <p:ext uri="{BB962C8B-B14F-4D97-AF65-F5344CB8AC3E}">
        <p14:creationId xmlns:p14="http://schemas.microsoft.com/office/powerpoint/2010/main" val="26994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573A-1539-CE49-AD6B-42BDA0C2EBA3}"/>
              </a:ext>
            </a:extLst>
          </p:cNvPr>
          <p:cNvSpPr>
            <a:spLocks noGrp="1"/>
          </p:cNvSpPr>
          <p:nvPr>
            <p:ph type="title"/>
          </p:nvPr>
        </p:nvSpPr>
        <p:spPr/>
        <p:txBody>
          <a:bodyPr/>
          <a:lstStyle/>
          <a:p>
            <a:r>
              <a:rPr lang="en-US" dirty="0"/>
              <a:t>(More information about the five types)</a:t>
            </a:r>
          </a:p>
        </p:txBody>
      </p:sp>
      <p:pic>
        <p:nvPicPr>
          <p:cNvPr id="10" name="Picture 9" descr="Text&#10;&#10;Description automatically generated">
            <a:extLst>
              <a:ext uri="{FF2B5EF4-FFF2-40B4-BE49-F238E27FC236}">
                <a16:creationId xmlns:a16="http://schemas.microsoft.com/office/drawing/2014/main" id="{01527206-9CB4-0149-85E2-5D1E83BD9C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46399" y="1180886"/>
            <a:ext cx="8813800" cy="5143500"/>
          </a:xfrm>
          <a:prstGeom prst="rect">
            <a:avLst/>
          </a:prstGeom>
        </p:spPr>
      </p:pic>
      <p:sp>
        <p:nvSpPr>
          <p:cNvPr id="11" name="TextBox 10">
            <a:extLst>
              <a:ext uri="{FF2B5EF4-FFF2-40B4-BE49-F238E27FC236}">
                <a16:creationId xmlns:a16="http://schemas.microsoft.com/office/drawing/2014/main" id="{034D6BC0-D9D2-FB4B-87C6-4522A749485C}"/>
              </a:ext>
            </a:extLst>
          </p:cNvPr>
          <p:cNvSpPr txBox="1"/>
          <p:nvPr/>
        </p:nvSpPr>
        <p:spPr>
          <a:xfrm>
            <a:off x="2946399" y="6324386"/>
            <a:ext cx="8813800" cy="230832"/>
          </a:xfrm>
          <a:prstGeom prst="rect">
            <a:avLst/>
          </a:prstGeom>
          <a:noFill/>
        </p:spPr>
        <p:txBody>
          <a:bodyPr wrap="square" rtlCol="0">
            <a:spAutoFit/>
          </a:bodyPr>
          <a:lstStyle/>
          <a:p>
            <a:r>
              <a:rPr lang="en-US" sz="900">
                <a:hlinkClick r:id="rId3" tooltip="http://www.justintarte.com/2015/07/innovators-vs-laggards.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765967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t sunset">
            <a:extLst>
              <a:ext uri="{FF2B5EF4-FFF2-40B4-BE49-F238E27FC236}">
                <a16:creationId xmlns:a16="http://schemas.microsoft.com/office/drawing/2014/main" id="{18199891-C657-F34A-84FE-98BA20F70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FFE8D2E6-CE5E-9344-8A5F-03E8D2B1A773}"/>
              </a:ext>
              <a:ext uri="{C183D7F6-B498-43B3-948B-1728B52AA6E4}">
                <adec:decorative xmlns:adec="http://schemas.microsoft.com/office/drawing/2017/decorative" val="1"/>
              </a:ext>
            </a:extLst>
          </p:cNvPr>
          <p:cNvGrpSpPr/>
          <p:nvPr/>
        </p:nvGrpSpPr>
        <p:grpSpPr>
          <a:xfrm>
            <a:off x="8385228" y="5699322"/>
            <a:ext cx="3413095" cy="854153"/>
            <a:chOff x="5652120" y="4237877"/>
            <a:chExt cx="3413095" cy="854153"/>
          </a:xfrm>
        </p:grpSpPr>
        <p:sp>
          <p:nvSpPr>
            <p:cNvPr id="13" name="TextBox 12">
              <a:extLst>
                <a:ext uri="{FF2B5EF4-FFF2-40B4-BE49-F238E27FC236}">
                  <a16:creationId xmlns:a16="http://schemas.microsoft.com/office/drawing/2014/main" id="{2C0453A2-AEE0-5240-8453-87A32EE76A19}"/>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EDFC026-C260-A146-90D3-068313FC637F}"/>
                </a:ext>
              </a:extLst>
            </p:cNvPr>
            <p:cNvSpPr txBox="1"/>
            <p:nvPr/>
          </p:nvSpPr>
          <p:spPr>
            <a:xfrm>
              <a:off x="6365423" y="4630365"/>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15" name="Group 14">
              <a:extLst>
                <a:ext uri="{FF2B5EF4-FFF2-40B4-BE49-F238E27FC236}">
                  <a16:creationId xmlns:a16="http://schemas.microsoft.com/office/drawing/2014/main" id="{210452A7-409E-2B4B-BDEB-4830E7E43CE4}"/>
                </a:ext>
              </a:extLst>
            </p:cNvPr>
            <p:cNvGrpSpPr/>
            <p:nvPr/>
          </p:nvGrpSpPr>
          <p:grpSpPr>
            <a:xfrm>
              <a:off x="5868144" y="4759697"/>
              <a:ext cx="870873" cy="246401"/>
              <a:chOff x="-704667" y="465075"/>
              <a:chExt cx="718929" cy="203410"/>
            </a:xfrm>
          </p:grpSpPr>
          <p:pic>
            <p:nvPicPr>
              <p:cNvPr id="16" name="Picture 15">
                <a:extLst>
                  <a:ext uri="{FF2B5EF4-FFF2-40B4-BE49-F238E27FC236}">
                    <a16:creationId xmlns:a16="http://schemas.microsoft.com/office/drawing/2014/main" id="{F19679AC-163D-0141-A7B2-1701C1A600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17" name="Picture 16">
                <a:extLst>
                  <a:ext uri="{FF2B5EF4-FFF2-40B4-BE49-F238E27FC236}">
                    <a16:creationId xmlns:a16="http://schemas.microsoft.com/office/drawing/2014/main" id="{B3BD8E9D-7401-184D-B897-73F772A327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8" name="Picture 17">
                <a:extLst>
                  <a:ext uri="{FF2B5EF4-FFF2-40B4-BE49-F238E27FC236}">
                    <a16:creationId xmlns:a16="http://schemas.microsoft.com/office/drawing/2014/main" id="{0CB68A71-5BDD-A040-A021-252AE28C2F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699" y="1798637"/>
            <a:ext cx="10707873" cy="2100263"/>
          </a:xfrm>
        </p:spPr>
        <p:txBody>
          <a:bodyPr>
            <a:noAutofit/>
          </a:bodyPr>
          <a:lstStyle/>
          <a:p>
            <a:pPr algn="l"/>
            <a:r>
              <a:rPr lang="en-GB" dirty="0">
                <a:solidFill>
                  <a:schemeClr val="bg1"/>
                </a:solidFill>
              </a:rPr>
              <a:t>Acknowledgements: Thanks to all study participants and my supervisors: Dr Michael McEwan and Dr Jason </a:t>
            </a:r>
            <a:r>
              <a:rPr lang="en-GB" dirty="0" err="1">
                <a:solidFill>
                  <a:schemeClr val="bg1"/>
                </a:solidFill>
              </a:rPr>
              <a:t>Bohan</a:t>
            </a:r>
            <a:br>
              <a:rPr lang="en-GB" dirty="0">
                <a:solidFill>
                  <a:schemeClr val="bg1"/>
                </a:solidFill>
              </a:rPr>
            </a:br>
            <a:br>
              <a:rPr lang="en-GB" dirty="0">
                <a:solidFill>
                  <a:schemeClr val="bg1"/>
                </a:solidFill>
              </a:rPr>
            </a:br>
            <a:r>
              <a:rPr lang="en-GB" dirty="0">
                <a:solidFill>
                  <a:schemeClr val="bg1"/>
                </a:solidFill>
              </a:rPr>
              <a:t>Forthcoming: </a:t>
            </a:r>
            <a:br>
              <a:rPr lang="en-GB" dirty="0">
                <a:solidFill>
                  <a:schemeClr val="bg1"/>
                </a:solidFill>
              </a:rPr>
            </a:br>
            <a:r>
              <a:rPr lang="en-GB" dirty="0">
                <a:solidFill>
                  <a:schemeClr val="bg1"/>
                </a:solidFill>
              </a:rPr>
              <a:t>Dale, V.H.M., McEwan, M. and </a:t>
            </a:r>
            <a:r>
              <a:rPr lang="en-GB" dirty="0" err="1">
                <a:solidFill>
                  <a:schemeClr val="bg1"/>
                </a:solidFill>
              </a:rPr>
              <a:t>Bohan</a:t>
            </a:r>
            <a:r>
              <a:rPr lang="en-GB" dirty="0">
                <a:solidFill>
                  <a:schemeClr val="bg1"/>
                </a:solidFill>
              </a:rPr>
              <a:t>, J. (2021) </a:t>
            </a:r>
            <a:r>
              <a:rPr lang="en-US" dirty="0">
                <a:solidFill>
                  <a:schemeClr val="bg1"/>
                </a:solidFill>
              </a:rPr>
              <a:t>Early adopters versus the majority: Characteristics and implications for academic development and institutional change. </a:t>
            </a:r>
            <a:r>
              <a:rPr lang="en-US" i="1" dirty="0">
                <a:solidFill>
                  <a:schemeClr val="bg1"/>
                </a:solidFill>
              </a:rPr>
              <a:t>Journal of Perspectives in Applied Academic Practice</a:t>
            </a:r>
            <a:r>
              <a:rPr lang="en-US" dirty="0">
                <a:solidFill>
                  <a:schemeClr val="bg1"/>
                </a:solidFill>
              </a:rPr>
              <a:t>.</a:t>
            </a:r>
            <a:br>
              <a:rPr lang="en-GB" dirty="0">
                <a:solidFill>
                  <a:schemeClr val="bg1"/>
                </a:solidFill>
              </a:rPr>
            </a:br>
            <a:endParaRPr lang="en-GB" dirty="0">
              <a:solidFill>
                <a:schemeClr val="bg1"/>
              </a:solidFill>
            </a:endParaRPr>
          </a:p>
        </p:txBody>
      </p:sp>
    </p:spTree>
    <p:extLst>
      <p:ext uri="{BB962C8B-B14F-4D97-AF65-F5344CB8AC3E}">
        <p14:creationId xmlns:p14="http://schemas.microsoft.com/office/powerpoint/2010/main" val="3006378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7A07-F32E-5F43-93B9-86C305A7A983}"/>
              </a:ext>
            </a:extLst>
          </p:cNvPr>
          <p:cNvSpPr>
            <a:spLocks noGrp="1"/>
          </p:cNvSpPr>
          <p:nvPr>
            <p:ph type="title"/>
          </p:nvPr>
        </p:nvSpPr>
        <p:spPr>
          <a:xfrm>
            <a:off x="2549236" y="533614"/>
            <a:ext cx="9210963" cy="888786"/>
          </a:xfrm>
        </p:spPr>
        <p:txBody>
          <a:bodyPr anchor="t">
            <a:normAutofit/>
          </a:bodyPr>
          <a:lstStyle/>
          <a:p>
            <a:r>
              <a:rPr lang="en-US" dirty="0"/>
              <a:t>Thank you for listening.</a:t>
            </a:r>
          </a:p>
        </p:txBody>
      </p:sp>
      <p:pic>
        <p:nvPicPr>
          <p:cNvPr id="5" name="Picture 4" descr="Text, whiteboard&#10;&#10;Description automatically generated">
            <a:extLst>
              <a:ext uri="{FF2B5EF4-FFF2-40B4-BE49-F238E27FC236}">
                <a16:creationId xmlns:a16="http://schemas.microsoft.com/office/drawing/2014/main" id="{710461EB-5657-B349-AB80-92C49B60E5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82344" y="1774371"/>
            <a:ext cx="6681261" cy="4459742"/>
          </a:xfrm>
          <a:prstGeom prst="rect">
            <a:avLst/>
          </a:prstGeom>
          <a:noFill/>
        </p:spPr>
      </p:pic>
      <p:sp>
        <p:nvSpPr>
          <p:cNvPr id="6" name="TextBox 5">
            <a:extLst>
              <a:ext uri="{FF2B5EF4-FFF2-40B4-BE49-F238E27FC236}">
                <a16:creationId xmlns:a16="http://schemas.microsoft.com/office/drawing/2014/main" id="{ABB4D2DE-3B59-1A41-B3CD-E6E82663049C}"/>
              </a:ext>
            </a:extLst>
          </p:cNvPr>
          <p:cNvSpPr txBox="1"/>
          <p:nvPr/>
        </p:nvSpPr>
        <p:spPr>
          <a:xfrm>
            <a:off x="7056563" y="6034058"/>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thebluediamondgallery.com/handwriting/q/question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3" name="Rectangle 2">
            <a:extLst>
              <a:ext uri="{FF2B5EF4-FFF2-40B4-BE49-F238E27FC236}">
                <a16:creationId xmlns:a16="http://schemas.microsoft.com/office/drawing/2014/main" id="{9256F668-782E-DF4C-BCE5-A3DF2B843291}"/>
              </a:ext>
            </a:extLst>
          </p:cNvPr>
          <p:cNvSpPr/>
          <p:nvPr/>
        </p:nvSpPr>
        <p:spPr>
          <a:xfrm>
            <a:off x="2549236" y="5196008"/>
            <a:ext cx="3867213" cy="954107"/>
          </a:xfrm>
          <a:prstGeom prst="rect">
            <a:avLst/>
          </a:prstGeom>
        </p:spPr>
        <p:txBody>
          <a:bodyPr wrap="none">
            <a:spAutoFit/>
          </a:bodyPr>
          <a:lstStyle/>
          <a:p>
            <a:r>
              <a:rPr lang="en-GB" sz="2800" u="sng" dirty="0">
                <a:hlinkClick r:id="rId5"/>
              </a:rPr>
              <a:t>vicki.dale@glasgow.ac.uk</a:t>
            </a:r>
            <a:endParaRPr lang="en-GB" sz="2800" u="sng" dirty="0"/>
          </a:p>
          <a:p>
            <a:r>
              <a:rPr lang="en-GB" sz="2800" dirty="0"/>
              <a:t>@</a:t>
            </a:r>
            <a:r>
              <a:rPr lang="en-GB" sz="2800" dirty="0" err="1"/>
              <a:t>vhmdale</a:t>
            </a:r>
            <a:r>
              <a:rPr lang="en-GB" sz="2800" dirty="0"/>
              <a:t> </a:t>
            </a:r>
            <a:endParaRPr lang="en-US" sz="2800" dirty="0"/>
          </a:p>
        </p:txBody>
      </p:sp>
    </p:spTree>
    <p:extLst>
      <p:ext uri="{BB962C8B-B14F-4D97-AF65-F5344CB8AC3E}">
        <p14:creationId xmlns:p14="http://schemas.microsoft.com/office/powerpoint/2010/main" val="2617617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20E8-832C-8042-9C27-B2DD19AA911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8EDA5AE-6D31-9B47-A2EE-C0FAE5E938B5}"/>
              </a:ext>
            </a:extLst>
          </p:cNvPr>
          <p:cNvSpPr>
            <a:spLocks noGrp="1"/>
          </p:cNvSpPr>
          <p:nvPr>
            <p:ph sz="quarter" idx="13"/>
          </p:nvPr>
        </p:nvSpPr>
        <p:spPr>
          <a:xfrm>
            <a:off x="285750" y="1774371"/>
            <a:ext cx="11474450" cy="4796550"/>
          </a:xfrm>
        </p:spPr>
        <p:txBody>
          <a:bodyPr vert="horz" lIns="91440" tIns="45720" rIns="91440" bIns="45720" rtlCol="0" anchor="t">
            <a:normAutofit fontScale="70000" lnSpcReduction="20000"/>
          </a:bodyPr>
          <a:lstStyle/>
          <a:p>
            <a:r>
              <a:rPr lang="en-US" dirty="0">
                <a:latin typeface="Arial"/>
                <a:cs typeface="Arial"/>
              </a:rPr>
              <a:t>Adekola, J., Dale, V. H. M., &amp; Gardiner, K. (2017). Development of an institutional framework to guide transitions into enhanced blended learning in higher education. </a:t>
            </a:r>
            <a:r>
              <a:rPr lang="en-US" i="1" dirty="0">
                <a:latin typeface="Arial"/>
                <a:cs typeface="Arial"/>
              </a:rPr>
              <a:t>Research in Learning Technology, 25</a:t>
            </a:r>
            <a:r>
              <a:rPr lang="en-US" dirty="0">
                <a:latin typeface="Arial"/>
                <a:cs typeface="Arial"/>
              </a:rPr>
              <a:t>, 1-16. </a:t>
            </a:r>
            <a:r>
              <a:rPr lang="en-US" dirty="0" err="1">
                <a:latin typeface="Arial"/>
                <a:cs typeface="Arial"/>
              </a:rPr>
              <a:t>doi</a:t>
            </a:r>
            <a:r>
              <a:rPr lang="en-US" dirty="0">
                <a:latin typeface="Arial"/>
                <a:cs typeface="Arial"/>
              </a:rPr>
              <a:t>:</a:t>
            </a:r>
            <a:r>
              <a:rPr lang="en-US" dirty="0">
                <a:latin typeface="Arial"/>
                <a:cs typeface="Arial"/>
                <a:hlinkClick r:id="rId2"/>
              </a:rPr>
              <a:t>https://doi.org/10.25304/rlt.v25.1973</a:t>
            </a:r>
            <a:endParaRPr lang="en-GB" dirty="0">
              <a:latin typeface="Arial"/>
              <a:cs typeface="Arial"/>
            </a:endParaRPr>
          </a:p>
          <a:p>
            <a:r>
              <a:rPr lang="en-US" dirty="0">
                <a:latin typeface="Arial"/>
                <a:cs typeface="Arial"/>
              </a:rPr>
              <a:t>Al-</a:t>
            </a:r>
            <a:r>
              <a:rPr lang="en-US" dirty="0" err="1">
                <a:latin typeface="Arial"/>
                <a:cs typeface="Arial"/>
              </a:rPr>
              <a:t>Senaidi</a:t>
            </a:r>
            <a:r>
              <a:rPr lang="en-US" dirty="0">
                <a:latin typeface="Arial"/>
                <a:cs typeface="Arial"/>
              </a:rPr>
              <a:t>, S., Lin, L., &amp; Poirot, J. (2009). Barriers to adopting technology for teaching and learning in Oman. </a:t>
            </a:r>
            <a:r>
              <a:rPr lang="en-US" i="1" dirty="0">
                <a:latin typeface="Arial"/>
                <a:cs typeface="Arial"/>
              </a:rPr>
              <a:t>Computers &amp; Education, 53</a:t>
            </a:r>
            <a:r>
              <a:rPr lang="en-US" dirty="0">
                <a:latin typeface="Arial"/>
                <a:cs typeface="Arial"/>
              </a:rPr>
              <a:t>(3), 575-590. </a:t>
            </a:r>
            <a:r>
              <a:rPr lang="en-US" dirty="0" err="1">
                <a:latin typeface="Arial"/>
                <a:cs typeface="Arial"/>
              </a:rPr>
              <a:t>doi</a:t>
            </a:r>
            <a:r>
              <a:rPr lang="en-US" dirty="0">
                <a:latin typeface="Arial"/>
                <a:cs typeface="Arial"/>
              </a:rPr>
              <a:t>:</a:t>
            </a:r>
            <a:r>
              <a:rPr lang="en-US" dirty="0">
                <a:latin typeface="Arial"/>
                <a:cs typeface="Arial"/>
                <a:hlinkClick r:id="rId3"/>
              </a:rPr>
              <a:t>https://doi.org/10.1016/j.compedu.2009.03.015</a:t>
            </a:r>
            <a:endParaRPr lang="en-GB" dirty="0">
              <a:latin typeface="Arial"/>
              <a:cs typeface="Arial"/>
            </a:endParaRPr>
          </a:p>
          <a:p>
            <a:r>
              <a:rPr lang="en-US" dirty="0"/>
              <a:t>Bennett, L. (2014). Learning from the early adopters: developing the digital practitioner. </a:t>
            </a:r>
            <a:r>
              <a:rPr lang="en-US" i="1" dirty="0"/>
              <a:t>Research in Learning Technology, 22</a:t>
            </a:r>
            <a:r>
              <a:rPr lang="en-US" dirty="0"/>
              <a:t>(1), 21453. Retrieved from </a:t>
            </a:r>
            <a:r>
              <a:rPr lang="en-US" dirty="0">
                <a:hlinkClick r:id="rId4"/>
              </a:rPr>
              <a:t>https://journal.alt.ac.uk/index.php/rlt/article/download/1450/pdf_1</a:t>
            </a:r>
            <a:endParaRPr lang="en-GB" dirty="0"/>
          </a:p>
          <a:p>
            <a:r>
              <a:rPr lang="en-US" dirty="0">
                <a:latin typeface="Arial"/>
                <a:cs typeface="Arial"/>
              </a:rPr>
              <a:t>Bobic, M., Davis, E., &amp; Cunningham, R. (1999). The Kirton adaptation-innovation inventory: validity issues, practical questions. </a:t>
            </a:r>
            <a:r>
              <a:rPr lang="en-US" i="1" dirty="0">
                <a:latin typeface="Arial"/>
                <a:cs typeface="Arial"/>
              </a:rPr>
              <a:t>Review of Public Personnel Administration, 19</a:t>
            </a:r>
            <a:r>
              <a:rPr lang="en-US" dirty="0">
                <a:latin typeface="Arial"/>
                <a:cs typeface="Arial"/>
              </a:rPr>
              <a:t>(2), 18-31. </a:t>
            </a:r>
            <a:r>
              <a:rPr lang="en-US" dirty="0" err="1">
                <a:latin typeface="Arial"/>
                <a:cs typeface="Arial"/>
              </a:rPr>
              <a:t>doi</a:t>
            </a:r>
            <a:r>
              <a:rPr lang="en-US" dirty="0">
                <a:latin typeface="Arial"/>
                <a:cs typeface="Arial"/>
              </a:rPr>
              <a:t>:</a:t>
            </a:r>
            <a:r>
              <a:rPr lang="en-US" dirty="0">
                <a:latin typeface="Arial"/>
                <a:cs typeface="Arial"/>
                <a:hlinkClick r:id="rId5"/>
              </a:rPr>
              <a:t>https://doi.org/10.1177/0734371X9901900204</a:t>
            </a:r>
            <a:endParaRPr lang="en-GB" dirty="0">
              <a:latin typeface="Arial"/>
              <a:cs typeface="Arial"/>
            </a:endParaRPr>
          </a:p>
          <a:p>
            <a:r>
              <a:rPr lang="en-US" dirty="0">
                <a:latin typeface="Arial"/>
                <a:cs typeface="Arial"/>
              </a:rPr>
              <a:t>Brown, M. G. (2016). Blended instructional practice: A review of the empirical literature on instructors' adoption and use of online tools in face-to-face teaching. </a:t>
            </a:r>
            <a:r>
              <a:rPr lang="en-US" i="1" dirty="0">
                <a:latin typeface="Arial"/>
                <a:cs typeface="Arial"/>
              </a:rPr>
              <a:t>The Internet and Higher Education, 31</a:t>
            </a:r>
            <a:r>
              <a:rPr lang="en-US" dirty="0">
                <a:latin typeface="Arial"/>
                <a:cs typeface="Arial"/>
              </a:rPr>
              <a:t>, 1-10. </a:t>
            </a:r>
            <a:r>
              <a:rPr lang="en-US" dirty="0" err="1">
                <a:latin typeface="Arial"/>
                <a:cs typeface="Arial"/>
              </a:rPr>
              <a:t>doi</a:t>
            </a:r>
            <a:r>
              <a:rPr lang="en-US" dirty="0">
                <a:latin typeface="Arial"/>
                <a:cs typeface="Arial"/>
              </a:rPr>
              <a:t>:</a:t>
            </a:r>
            <a:r>
              <a:rPr lang="en-US" dirty="0">
                <a:latin typeface="Arial"/>
                <a:cs typeface="Arial"/>
                <a:hlinkClick r:id="rId6"/>
              </a:rPr>
              <a:t>https://doi.org/10.1016/j.iheduc.2016.05.001</a:t>
            </a:r>
            <a:endParaRPr lang="en-GB" dirty="0">
              <a:latin typeface="Arial"/>
              <a:cs typeface="Arial"/>
            </a:endParaRPr>
          </a:p>
          <a:p>
            <a:r>
              <a:rPr lang="en-US" dirty="0"/>
              <a:t>Cousin, G. (2009). Chapter 1. Framing higher education research. In </a:t>
            </a:r>
            <a:r>
              <a:rPr lang="en-US" i="1" dirty="0"/>
              <a:t>Researching learning in higher education. An introduction to contemporary methods and approaches.</a:t>
            </a:r>
            <a:r>
              <a:rPr lang="en-US" dirty="0"/>
              <a:t> (pp. 1-15). New York &amp; Abingdon: Routledge.</a:t>
            </a:r>
          </a:p>
          <a:p>
            <a:r>
              <a:rPr lang="en-US" dirty="0">
                <a:latin typeface="Arial"/>
                <a:cs typeface="Arial"/>
              </a:rPr>
              <a:t>Emmer, E. T., &amp; Hickman, J. (1991). Teacher efficacy in classroom management and discipline. </a:t>
            </a:r>
            <a:r>
              <a:rPr lang="en-US" i="1" dirty="0">
                <a:latin typeface="Arial"/>
                <a:cs typeface="Arial"/>
              </a:rPr>
              <a:t>Educational and psychological measurement, 51</a:t>
            </a:r>
            <a:r>
              <a:rPr lang="en-US" dirty="0">
                <a:latin typeface="Arial"/>
                <a:cs typeface="Arial"/>
              </a:rPr>
              <a:t>(3), 755-765. </a:t>
            </a:r>
            <a:r>
              <a:rPr lang="en-US" dirty="0" err="1">
                <a:latin typeface="Arial"/>
                <a:cs typeface="Arial"/>
              </a:rPr>
              <a:t>doi</a:t>
            </a:r>
            <a:r>
              <a:rPr lang="en-US" dirty="0">
                <a:latin typeface="Arial"/>
                <a:cs typeface="Arial"/>
              </a:rPr>
              <a:t>:</a:t>
            </a:r>
            <a:r>
              <a:rPr lang="en-US" dirty="0">
                <a:latin typeface="Arial"/>
                <a:cs typeface="Arial"/>
                <a:hlinkClick r:id="rId7"/>
              </a:rPr>
              <a:t>https://doi.org/10.1177/0013164491513027</a:t>
            </a:r>
            <a:endParaRPr lang="en-US" dirty="0">
              <a:latin typeface="Arial"/>
              <a:cs typeface="Arial"/>
            </a:endParaRPr>
          </a:p>
          <a:p>
            <a:r>
              <a:rPr lang="en-US" dirty="0">
                <a:latin typeface="Arial"/>
                <a:cs typeface="Arial"/>
              </a:rPr>
              <a:t>Ertmer, P. A., &amp; Ottenbreit-Leftwich, A. T. (2010). Teacher technology change: How knowledge, confidence, beliefs, and culture intersect. </a:t>
            </a:r>
            <a:r>
              <a:rPr lang="en-US" i="1" dirty="0">
                <a:latin typeface="Arial"/>
                <a:cs typeface="Arial"/>
              </a:rPr>
              <a:t>Journal of research on Technology in Education, 42</a:t>
            </a:r>
            <a:r>
              <a:rPr lang="en-US" dirty="0">
                <a:latin typeface="Arial"/>
                <a:cs typeface="Arial"/>
              </a:rPr>
              <a:t>(3), 255-284. </a:t>
            </a:r>
            <a:r>
              <a:rPr lang="en-US" dirty="0" err="1">
                <a:latin typeface="Arial"/>
                <a:cs typeface="Arial"/>
              </a:rPr>
              <a:t>doi</a:t>
            </a:r>
            <a:r>
              <a:rPr lang="en-US" dirty="0">
                <a:latin typeface="Arial"/>
                <a:cs typeface="Arial"/>
              </a:rPr>
              <a:t>:</a:t>
            </a:r>
            <a:r>
              <a:rPr lang="en-US" dirty="0">
                <a:latin typeface="Arial"/>
                <a:cs typeface="Arial"/>
                <a:hlinkClick r:id="rId8"/>
              </a:rPr>
              <a:t>https://doi.org/10.1080/15391523.2010.10782551</a:t>
            </a:r>
            <a:endParaRPr lang="en-GB" dirty="0">
              <a:latin typeface="Arial"/>
              <a:cs typeface="Arial"/>
            </a:endParaRPr>
          </a:p>
          <a:p>
            <a:endParaRPr lang="en-US" dirty="0"/>
          </a:p>
        </p:txBody>
      </p:sp>
    </p:spTree>
    <p:extLst>
      <p:ext uri="{BB962C8B-B14F-4D97-AF65-F5344CB8AC3E}">
        <p14:creationId xmlns:p14="http://schemas.microsoft.com/office/powerpoint/2010/main" val="4224565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20E8-832C-8042-9C27-B2DD19AA911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8EDA5AE-6D31-9B47-A2EE-C0FAE5E938B5}"/>
              </a:ext>
            </a:extLst>
          </p:cNvPr>
          <p:cNvSpPr>
            <a:spLocks noGrp="1"/>
          </p:cNvSpPr>
          <p:nvPr>
            <p:ph sz="quarter" idx="13"/>
          </p:nvPr>
        </p:nvSpPr>
        <p:spPr>
          <a:xfrm>
            <a:off x="285750" y="1774370"/>
            <a:ext cx="11474450" cy="5083629"/>
          </a:xfrm>
        </p:spPr>
        <p:txBody>
          <a:bodyPr vert="horz" lIns="91440" tIns="45720" rIns="91440" bIns="45720" rtlCol="0" anchor="t">
            <a:normAutofit fontScale="62500" lnSpcReduction="20000"/>
          </a:bodyPr>
          <a:lstStyle/>
          <a:p>
            <a:r>
              <a:rPr lang="en-US" dirty="0" err="1">
                <a:latin typeface="Arial"/>
                <a:cs typeface="Arial"/>
              </a:rPr>
              <a:t>Fresen</a:t>
            </a:r>
            <a:r>
              <a:rPr lang="en-US" dirty="0">
                <a:latin typeface="Arial"/>
                <a:cs typeface="Arial"/>
              </a:rPr>
              <a:t>, J. W. (2011). Factors influencing lecturer uptake of e-learning. Teaching English with Technology, 11(1), 81-97. , J. W. (2011). Factors influencing lecturer uptake of e-learning. Teaching English with Technology, 11(1), 81-97. , J. W. (2011). Factors influencing lecturer uptake of e-learning. Teaching English with Technology, 11</a:t>
            </a:r>
            <a:r>
              <a:rPr lang="en-US" i="1" dirty="0">
                <a:latin typeface="Arial"/>
                <a:cs typeface="Arial"/>
              </a:rPr>
              <a:t>(1), 81-97. </a:t>
            </a:r>
            <a:endParaRPr lang="en-GB" dirty="0"/>
          </a:p>
          <a:p>
            <a:r>
              <a:rPr lang="en-US" dirty="0">
                <a:latin typeface="Arial"/>
                <a:cs typeface="Arial"/>
              </a:rPr>
              <a:t>González, C. (2012). The relationship between approaches to teaching, approaches to e-teaching and perceptions of</a:t>
            </a:r>
            <a:endParaRPr lang="en-GB" dirty="0">
              <a:latin typeface="Arial"/>
              <a:cs typeface="Arial"/>
            </a:endParaRPr>
          </a:p>
          <a:p>
            <a:r>
              <a:rPr lang="en-US" dirty="0">
                <a:latin typeface="Arial"/>
                <a:cs typeface="Arial"/>
              </a:rPr>
              <a:t>Haigh, N. (2005). Everyday conversation as a context for professional learning and development. </a:t>
            </a:r>
            <a:r>
              <a:rPr lang="en-US" i="1" dirty="0">
                <a:latin typeface="Arial"/>
                <a:cs typeface="Arial"/>
              </a:rPr>
              <a:t>International Journal for Academic Development, 10</a:t>
            </a:r>
            <a:r>
              <a:rPr lang="en-US" dirty="0">
                <a:latin typeface="Arial"/>
                <a:cs typeface="Arial"/>
              </a:rPr>
              <a:t>(1), 3-16. doi:10.1080/13601440500099969the teaching situation in relation to e-learning among higher education teachers. </a:t>
            </a:r>
            <a:r>
              <a:rPr lang="en-US" i="1" dirty="0">
                <a:latin typeface="Arial"/>
                <a:cs typeface="Arial"/>
              </a:rPr>
              <a:t>Instructional Science, 40</a:t>
            </a:r>
            <a:r>
              <a:rPr lang="en-US" dirty="0">
                <a:latin typeface="Arial"/>
                <a:cs typeface="Arial"/>
              </a:rPr>
              <a:t>(6), 975-998. doi:10.1007/s11251-011-9198-x</a:t>
            </a:r>
            <a:endParaRPr lang="en-GB">
              <a:latin typeface="Arial"/>
              <a:cs typeface="Arial"/>
            </a:endParaRPr>
          </a:p>
          <a:p>
            <a:r>
              <a:rPr lang="en-US" dirty="0">
                <a:latin typeface="Arial"/>
                <a:cs typeface="Arial"/>
              </a:rPr>
              <a:t>Haigh, N. (2005). Everyday conversation as a context for professional learning and development. </a:t>
            </a:r>
            <a:r>
              <a:rPr lang="en-US" i="1" dirty="0">
                <a:latin typeface="Arial"/>
                <a:cs typeface="Arial"/>
              </a:rPr>
              <a:t>International Journal for Academic Development, 10</a:t>
            </a:r>
            <a:r>
              <a:rPr lang="en-US" dirty="0">
                <a:latin typeface="Arial"/>
                <a:cs typeface="Arial"/>
              </a:rPr>
              <a:t>(1), 3-16. doi:10.1080/13601440500099969</a:t>
            </a:r>
            <a:endParaRPr lang="en-GB" dirty="0">
              <a:latin typeface="Arial"/>
              <a:cs typeface="Arial"/>
            </a:endParaRPr>
          </a:p>
          <a:p>
            <a:r>
              <a:rPr lang="en-US" dirty="0">
                <a:latin typeface="Arial"/>
                <a:cs typeface="Arial"/>
              </a:rPr>
              <a:t>Hsu, P.-S. (2016). Examining current beliefs, practices and barriers about technology integration: a case study. </a:t>
            </a:r>
            <a:r>
              <a:rPr lang="en-US" i="1" dirty="0" err="1">
                <a:latin typeface="Arial"/>
                <a:cs typeface="Arial"/>
              </a:rPr>
              <a:t>TechTrends</a:t>
            </a:r>
            <a:r>
              <a:rPr lang="en-US" i="1" dirty="0">
                <a:latin typeface="Arial"/>
                <a:cs typeface="Arial"/>
              </a:rPr>
              <a:t>: Linking Research &amp; Practice to Improve Learning, 60</a:t>
            </a:r>
            <a:r>
              <a:rPr lang="en-US" dirty="0">
                <a:latin typeface="Arial"/>
                <a:cs typeface="Arial"/>
              </a:rPr>
              <a:t>(1), 30-40. doi:10.1007/s11528-015-0014-3</a:t>
            </a:r>
            <a:endParaRPr lang="en-GB" dirty="0">
              <a:latin typeface="Arial"/>
              <a:cs typeface="Arial"/>
            </a:endParaRPr>
          </a:p>
          <a:p>
            <a:r>
              <a:rPr lang="en-US" dirty="0">
                <a:latin typeface="Arial"/>
                <a:cs typeface="Arial"/>
              </a:rPr>
              <a:t>Jacobsen, M. (2000). </a:t>
            </a:r>
            <a:r>
              <a:rPr lang="en-US" i="1" dirty="0">
                <a:latin typeface="Arial"/>
                <a:cs typeface="Arial"/>
              </a:rPr>
              <a:t>Excellent teaching and early adopters of instructional technology</a:t>
            </a:r>
            <a:r>
              <a:rPr lang="en-US" dirty="0">
                <a:latin typeface="Arial"/>
                <a:cs typeface="Arial"/>
              </a:rPr>
              <a:t>. Paper presented at the ED-MEDIA 2000 12th World Conference on Educational Multimedia, Hypermedia &amp; Telecommunications, June 26-July 1, 2000, Montreal, Quebec, Canada. </a:t>
            </a:r>
            <a:endParaRPr lang="en-GB" dirty="0"/>
          </a:p>
          <a:p>
            <a:r>
              <a:rPr lang="en-US" dirty="0">
                <a:latin typeface="Arial"/>
                <a:cs typeface="Arial"/>
              </a:rPr>
              <a:t>Jones, S. R., Torres, V., &amp; Arminio, J. (2006). Choices and consequences of mixing methods in qualitative research. In </a:t>
            </a:r>
            <a:r>
              <a:rPr lang="en-US" i="1" dirty="0">
                <a:latin typeface="Arial"/>
                <a:cs typeface="Arial"/>
              </a:rPr>
              <a:t>Negotiating the complexities of qualitative research in higher education: Fundamental elements and issues</a:t>
            </a:r>
            <a:r>
              <a:rPr lang="en-US" dirty="0">
                <a:latin typeface="Arial"/>
                <a:cs typeface="Arial"/>
              </a:rPr>
              <a:t> (pp. 135-151). New York and Abingdon: Routledge.</a:t>
            </a:r>
            <a:endParaRPr lang="en-GB" dirty="0">
              <a:latin typeface="Arial"/>
              <a:cs typeface="Arial"/>
            </a:endParaRPr>
          </a:p>
          <a:p>
            <a:r>
              <a:rPr lang="en-US" dirty="0" err="1">
                <a:latin typeface="Arial"/>
                <a:cs typeface="Arial"/>
              </a:rPr>
              <a:t>Klaeijsen</a:t>
            </a:r>
            <a:r>
              <a:rPr lang="en-US" dirty="0">
                <a:latin typeface="Arial"/>
                <a:cs typeface="Arial"/>
              </a:rPr>
              <a:t>, A., Vermeulen, M., &amp; Martens, R. (2017). Teachers’ innovative </a:t>
            </a:r>
            <a:r>
              <a:rPr lang="en-US" dirty="0" err="1">
                <a:latin typeface="Arial"/>
                <a:cs typeface="Arial"/>
              </a:rPr>
              <a:t>behaviour</a:t>
            </a:r>
            <a:r>
              <a:rPr lang="en-US" dirty="0">
                <a:latin typeface="Arial"/>
                <a:cs typeface="Arial"/>
              </a:rPr>
              <a:t>: The importance of basic psychological need satisfaction, intrinsic motivation, and occupational self-efficacy. </a:t>
            </a:r>
            <a:r>
              <a:rPr lang="en-US" i="1" dirty="0">
                <a:latin typeface="Arial"/>
                <a:cs typeface="Arial"/>
              </a:rPr>
              <a:t>Scandinavian Journal of Educational Research</a:t>
            </a:r>
            <a:r>
              <a:rPr lang="en-US" dirty="0">
                <a:latin typeface="Arial"/>
                <a:cs typeface="Arial"/>
              </a:rPr>
              <a:t>, 1-14. doi:10.1080/00313831.2017.1306803</a:t>
            </a:r>
          </a:p>
          <a:p>
            <a:endParaRPr lang="en-GB" dirty="0"/>
          </a:p>
          <a:p>
            <a:pPr marL="0" indent="0">
              <a:buNone/>
            </a:pPr>
            <a:endParaRPr lang="en-US" dirty="0"/>
          </a:p>
        </p:txBody>
      </p:sp>
    </p:spTree>
    <p:extLst>
      <p:ext uri="{BB962C8B-B14F-4D97-AF65-F5344CB8AC3E}">
        <p14:creationId xmlns:p14="http://schemas.microsoft.com/office/powerpoint/2010/main" val="423095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9A10-332E-DE44-998C-69E23D02351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D232E46-1DBD-D44C-99A2-87ABCF832D90}"/>
              </a:ext>
            </a:extLst>
          </p:cNvPr>
          <p:cNvSpPr>
            <a:spLocks noGrp="1"/>
          </p:cNvSpPr>
          <p:nvPr>
            <p:ph sz="quarter" idx="13"/>
          </p:nvPr>
        </p:nvSpPr>
        <p:spPr>
          <a:xfrm>
            <a:off x="285750" y="1774370"/>
            <a:ext cx="11474450" cy="5083629"/>
          </a:xfrm>
        </p:spPr>
        <p:txBody>
          <a:bodyPr>
            <a:normAutofit fontScale="70000" lnSpcReduction="20000"/>
          </a:bodyPr>
          <a:lstStyle/>
          <a:p>
            <a:r>
              <a:rPr lang="en-US" dirty="0"/>
              <a:t>Lunde, J. P., &amp; Wilhite, M. S. (1996). Innovative teaching and teaching improvement. In L. </a:t>
            </a:r>
            <a:r>
              <a:rPr lang="en-US" dirty="0" err="1"/>
              <a:t>Richlin</a:t>
            </a:r>
            <a:r>
              <a:rPr lang="en-US" dirty="0"/>
              <a:t> (Ed.), </a:t>
            </a:r>
            <a:r>
              <a:rPr lang="en-US" i="1" dirty="0"/>
              <a:t>To Improve the Academy</a:t>
            </a:r>
            <a:r>
              <a:rPr lang="en-US" dirty="0"/>
              <a:t> (pp. 155-167). Stillwater, OK.</a:t>
            </a:r>
            <a:endParaRPr lang="en-GB" dirty="0"/>
          </a:p>
          <a:p>
            <a:r>
              <a:rPr lang="en-US" dirty="0"/>
              <a:t>McGeown, V. (1980). Dimensions of Teacher Innovativeness. </a:t>
            </a:r>
            <a:r>
              <a:rPr lang="en-US" i="1" dirty="0"/>
              <a:t>British Educational Research Journal, 6</a:t>
            </a:r>
            <a:r>
              <a:rPr lang="en-US" dirty="0"/>
              <a:t>(2), 147-163. doi:10.1080/0141192800060204</a:t>
            </a:r>
            <a:endParaRPr lang="en-GB" dirty="0"/>
          </a:p>
          <a:p>
            <a:r>
              <a:rPr lang="en-US" dirty="0"/>
              <a:t>Mumtaz, S. (2000). Factors affecting teachers' use of information and communications technology: a review of the literature. </a:t>
            </a:r>
            <a:r>
              <a:rPr lang="en-US" i="1" dirty="0"/>
              <a:t>Journal of Information Technology for Teacher Education, 9</a:t>
            </a:r>
            <a:r>
              <a:rPr lang="en-US" dirty="0"/>
              <a:t>(3), 319-342. doi:10.1080/14759390000200096</a:t>
            </a:r>
            <a:endParaRPr lang="en-GB" dirty="0"/>
          </a:p>
          <a:p>
            <a:r>
              <a:rPr lang="en-US" dirty="0" err="1"/>
              <a:t>Prestridge</a:t>
            </a:r>
            <a:r>
              <a:rPr lang="en-US" dirty="0"/>
              <a:t>, S. (2017). Examining the shaping of teachers’ pedagogical orientation for the use of technology. </a:t>
            </a:r>
            <a:r>
              <a:rPr lang="en-US" i="1" dirty="0"/>
              <a:t>Technology, Pedagogy and Education</a:t>
            </a:r>
            <a:r>
              <a:rPr lang="en-US" dirty="0"/>
              <a:t>, 1-15. doi:10.1080/1475939X.2016.1258369</a:t>
            </a:r>
            <a:endParaRPr lang="en-GB" dirty="0"/>
          </a:p>
          <a:p>
            <a:r>
              <a:rPr lang="en-US" dirty="0"/>
              <a:t>Rogers, E. M. (2003). </a:t>
            </a:r>
            <a:r>
              <a:rPr lang="en-US" i="1" dirty="0"/>
              <a:t>Diffusion of innovations</a:t>
            </a:r>
            <a:r>
              <a:rPr lang="en-US" dirty="0"/>
              <a:t> (5th ed. ed.). New York, N.Y.: Simon &amp; Schuster.</a:t>
            </a:r>
            <a:endParaRPr lang="en-GB" dirty="0"/>
          </a:p>
          <a:p>
            <a:r>
              <a:rPr lang="en-US" dirty="0"/>
              <a:t>Thomas, D. R. (2006). A general inductive approach for analyzing qualitative evaluation data. </a:t>
            </a:r>
            <a:r>
              <a:rPr lang="en-US" i="1" dirty="0"/>
              <a:t>American Journal of Evaluation, 27</a:t>
            </a:r>
            <a:r>
              <a:rPr lang="en-US" dirty="0"/>
              <a:t>(2), 237-246. doi:10.1177/1098214005283748</a:t>
            </a:r>
          </a:p>
          <a:p>
            <a:r>
              <a:rPr lang="en-US" dirty="0" err="1"/>
              <a:t>Thurlings</a:t>
            </a:r>
            <a:r>
              <a:rPr lang="en-US" dirty="0"/>
              <a:t>, M., Evers, A. T., &amp; Vermeulen, M. (2015). Toward a Model of Explaining Teachers’ Innovative </a:t>
            </a:r>
            <a:r>
              <a:rPr lang="en-US" dirty="0" err="1"/>
              <a:t>Behavior:A</a:t>
            </a:r>
            <a:r>
              <a:rPr lang="en-US" dirty="0"/>
              <a:t> Literature Review. </a:t>
            </a:r>
            <a:r>
              <a:rPr lang="en-US" i="1" dirty="0"/>
              <a:t>Review of Educational Research, 85</a:t>
            </a:r>
            <a:r>
              <a:rPr lang="en-US" dirty="0"/>
              <a:t>(3), 430-471. doi:10.3102/0034654314557949</a:t>
            </a:r>
          </a:p>
          <a:p>
            <a:r>
              <a:rPr lang="en-US" dirty="0"/>
              <a:t>van </a:t>
            </a:r>
            <a:r>
              <a:rPr lang="en-US" dirty="0" err="1"/>
              <a:t>Eekelen</a:t>
            </a:r>
            <a:r>
              <a:rPr lang="en-US" dirty="0"/>
              <a:t>, I. M., </a:t>
            </a:r>
            <a:r>
              <a:rPr lang="en-US" dirty="0" err="1"/>
              <a:t>Boshuizen</a:t>
            </a:r>
            <a:r>
              <a:rPr lang="en-US" dirty="0"/>
              <a:t>, H. P. A., &amp; </a:t>
            </a:r>
            <a:r>
              <a:rPr lang="en-US" dirty="0" err="1"/>
              <a:t>Vermunt</a:t>
            </a:r>
            <a:r>
              <a:rPr lang="en-US" dirty="0"/>
              <a:t>, J. D. (2005). Self-Regulation in Higher Education Teacher Learning. </a:t>
            </a:r>
            <a:r>
              <a:rPr lang="en-US" i="1" dirty="0"/>
              <a:t>Higher education, 50</a:t>
            </a:r>
            <a:r>
              <a:rPr lang="en-US" dirty="0"/>
              <a:t>(3), 447-471. Retrieved from </a:t>
            </a:r>
            <a:r>
              <a:rPr lang="en-US" dirty="0">
                <a:hlinkClick r:id="rId2"/>
              </a:rPr>
              <a:t>http://www.jstor.org/stable/25068106</a:t>
            </a:r>
            <a:endParaRPr lang="en-GB" dirty="0"/>
          </a:p>
          <a:p>
            <a:r>
              <a:rPr lang="en-US" dirty="0"/>
              <a:t>Vogel, M. (2010). Engaging academics in professional development for technology-enhanced learning. Retrieved from </a:t>
            </a:r>
            <a:r>
              <a:rPr lang="en-US" dirty="0">
                <a:hlinkClick r:id="rId3"/>
              </a:rPr>
              <a:t>https://www.heacademy.ac.uk/resource/engaging-academics-professional-development-technology-enhanced-learning</a:t>
            </a:r>
            <a:endParaRPr lang="en-GB" dirty="0"/>
          </a:p>
          <a:p>
            <a:r>
              <a:rPr lang="en-US" dirty="0"/>
              <a:t>Wilson, G., &amp; Stacey, E. (2004). Online interaction impacts on learning: Teaching the teachers to teach online. </a:t>
            </a:r>
            <a:r>
              <a:rPr lang="en-US" i="1" dirty="0"/>
              <a:t>Australasian Journal of Educational Technology, 20</a:t>
            </a:r>
            <a:r>
              <a:rPr lang="en-US" dirty="0"/>
              <a:t>(1). </a:t>
            </a:r>
            <a:r>
              <a:rPr lang="en-US" dirty="0" err="1"/>
              <a:t>doi:</a:t>
            </a:r>
            <a:r>
              <a:rPr lang="en-US" dirty="0" err="1">
                <a:hlinkClick r:id="rId4"/>
              </a:rPr>
              <a:t>https</a:t>
            </a:r>
            <a:r>
              <a:rPr lang="en-US" dirty="0">
                <a:hlinkClick r:id="rId4"/>
              </a:rPr>
              <a:t>://doi.org/10.14742/ajet.1366</a:t>
            </a:r>
            <a:endParaRPr lang="en-GB" dirty="0"/>
          </a:p>
          <a:p>
            <a:endParaRPr lang="en-GB" dirty="0"/>
          </a:p>
          <a:p>
            <a:endParaRPr lang="en-GB" dirty="0"/>
          </a:p>
          <a:p>
            <a:endParaRPr lang="en-US" dirty="0"/>
          </a:p>
        </p:txBody>
      </p:sp>
    </p:spTree>
    <p:extLst>
      <p:ext uri="{BB962C8B-B14F-4D97-AF65-F5344CB8AC3E}">
        <p14:creationId xmlns:p14="http://schemas.microsoft.com/office/powerpoint/2010/main" val="99869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78C8-AE29-BD47-8230-898FB4BA6D32}"/>
              </a:ext>
            </a:extLst>
          </p:cNvPr>
          <p:cNvSpPr>
            <a:spLocks noGrp="1"/>
          </p:cNvSpPr>
          <p:nvPr>
            <p:ph type="title"/>
          </p:nvPr>
        </p:nvSpPr>
        <p:spPr>
          <a:xfrm>
            <a:off x="741680" y="2123676"/>
            <a:ext cx="4027169" cy="1600200"/>
          </a:xfrm>
        </p:spPr>
        <p:txBody>
          <a:bodyPr anchor="t">
            <a:normAutofit/>
          </a:bodyPr>
          <a:lstStyle/>
          <a:p>
            <a:r>
              <a:rPr lang="en-US" dirty="0"/>
              <a:t>Research questions</a:t>
            </a:r>
          </a:p>
        </p:txBody>
      </p:sp>
      <p:graphicFrame>
        <p:nvGraphicFramePr>
          <p:cNvPr id="5" name="Content Placeholder 2">
            <a:extLst>
              <a:ext uri="{FF2B5EF4-FFF2-40B4-BE49-F238E27FC236}">
                <a16:creationId xmlns:a16="http://schemas.microsoft.com/office/drawing/2014/main" id="{18220EFC-71F6-437D-BD4B-C317CA818781}"/>
              </a:ext>
            </a:extLst>
          </p:cNvPr>
          <p:cNvGraphicFramePr>
            <a:graphicFrameLocks noGrp="1"/>
          </p:cNvGraphicFramePr>
          <p:nvPr>
            <p:ph idx="1"/>
            <p:extLst>
              <p:ext uri="{D42A27DB-BD31-4B8C-83A1-F6EECF244321}">
                <p14:modId xmlns:p14="http://schemas.microsoft.com/office/powerpoint/2010/main" val="3761863729"/>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86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8867-634D-5342-B805-F39CD19103BB}"/>
              </a:ext>
            </a:extLst>
          </p:cNvPr>
          <p:cNvSpPr>
            <a:spLocks noGrp="1"/>
          </p:cNvSpPr>
          <p:nvPr>
            <p:ph type="title"/>
          </p:nvPr>
        </p:nvSpPr>
        <p:spPr>
          <a:xfrm>
            <a:off x="741680" y="2123676"/>
            <a:ext cx="4027169" cy="1600200"/>
          </a:xfrm>
        </p:spPr>
        <p:txBody>
          <a:bodyPr anchor="t">
            <a:normAutofit/>
          </a:bodyPr>
          <a:lstStyle/>
          <a:p>
            <a:r>
              <a:rPr lang="en-US" dirty="0"/>
              <a:t>Study design</a:t>
            </a:r>
          </a:p>
        </p:txBody>
      </p:sp>
      <p:graphicFrame>
        <p:nvGraphicFramePr>
          <p:cNvPr id="5" name="Content Placeholder 2">
            <a:extLst>
              <a:ext uri="{FF2B5EF4-FFF2-40B4-BE49-F238E27FC236}">
                <a16:creationId xmlns:a16="http://schemas.microsoft.com/office/drawing/2014/main" id="{55959A36-289E-47D1-AA6F-D47DE0CD6B4E}"/>
              </a:ext>
            </a:extLst>
          </p:cNvPr>
          <p:cNvGraphicFramePr>
            <a:graphicFrameLocks noGrp="1"/>
          </p:cNvGraphicFramePr>
          <p:nvPr>
            <p:ph idx="1"/>
            <p:extLst>
              <p:ext uri="{D42A27DB-BD31-4B8C-83A1-F6EECF244321}">
                <p14:modId xmlns:p14="http://schemas.microsoft.com/office/powerpoint/2010/main" val="172419983"/>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961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6E61-F143-E04F-935A-1173AAE456D5}"/>
              </a:ext>
            </a:extLst>
          </p:cNvPr>
          <p:cNvSpPr>
            <a:spLocks noGrp="1"/>
          </p:cNvSpPr>
          <p:nvPr>
            <p:ph type="title"/>
          </p:nvPr>
        </p:nvSpPr>
        <p:spPr/>
        <p:txBody>
          <a:bodyPr/>
          <a:lstStyle/>
          <a:p>
            <a:r>
              <a:rPr lang="en-US" dirty="0"/>
              <a:t>Literature: characteristics of teaching innovation</a:t>
            </a:r>
          </a:p>
        </p:txBody>
      </p:sp>
      <p:sp>
        <p:nvSpPr>
          <p:cNvPr id="5" name="Content Placeholder 4">
            <a:extLst>
              <a:ext uri="{FF2B5EF4-FFF2-40B4-BE49-F238E27FC236}">
                <a16:creationId xmlns:a16="http://schemas.microsoft.com/office/drawing/2014/main" id="{BB26905B-9F9B-2A43-AE5E-A0C8CA8C86A7}"/>
              </a:ext>
            </a:extLst>
          </p:cNvPr>
          <p:cNvSpPr>
            <a:spLocks noGrp="1"/>
          </p:cNvSpPr>
          <p:nvPr>
            <p:ph sz="quarter" idx="13"/>
          </p:nvPr>
        </p:nvSpPr>
        <p:spPr>
          <a:xfrm>
            <a:off x="285750" y="2041451"/>
            <a:ext cx="11474450" cy="4192662"/>
          </a:xfrm>
        </p:spPr>
        <p:txBody>
          <a:bodyPr vert="horz" lIns="91440" tIns="45720" rIns="91440" bIns="45720" rtlCol="0" anchor="t">
            <a:normAutofit/>
          </a:bodyPr>
          <a:lstStyle/>
          <a:p>
            <a:r>
              <a:rPr lang="en-US" b="1" dirty="0">
                <a:latin typeface="Arial"/>
                <a:cs typeface="Arial"/>
              </a:rPr>
              <a:t>High self-efficacy </a:t>
            </a:r>
            <a:r>
              <a:rPr lang="en-US" dirty="0">
                <a:latin typeface="Arial"/>
                <a:cs typeface="Arial"/>
              </a:rPr>
              <a:t>incl. tech use (Ertmer and Ottenbreit-Leftwich, 2010; </a:t>
            </a:r>
            <a:r>
              <a:rPr lang="en-US" dirty="0" err="1">
                <a:latin typeface="Arial"/>
                <a:cs typeface="Arial"/>
              </a:rPr>
              <a:t>Thurlings</a:t>
            </a:r>
            <a:r>
              <a:rPr lang="en-US" dirty="0">
                <a:latin typeface="Arial"/>
                <a:cs typeface="Arial"/>
              </a:rPr>
              <a:t> et al., 2015; Hsu, 2016; </a:t>
            </a:r>
            <a:r>
              <a:rPr lang="en-US" dirty="0" err="1">
                <a:latin typeface="Arial"/>
                <a:cs typeface="Arial"/>
              </a:rPr>
              <a:t>Klaeijsen</a:t>
            </a:r>
            <a:r>
              <a:rPr lang="en-US" dirty="0">
                <a:latin typeface="Arial"/>
                <a:cs typeface="Arial"/>
              </a:rPr>
              <a:t> et al., 2017)</a:t>
            </a:r>
          </a:p>
          <a:p>
            <a:r>
              <a:rPr lang="en-US" b="1" dirty="0">
                <a:latin typeface="Arial"/>
                <a:cs typeface="Arial"/>
              </a:rPr>
              <a:t>Risk-taking</a:t>
            </a:r>
            <a:r>
              <a:rPr lang="en-US" dirty="0">
                <a:latin typeface="Arial"/>
                <a:cs typeface="Arial"/>
              </a:rPr>
              <a:t> over conservativism (McGeown, 1980; Lunde and Wilhite, 1996; Wilson and Stacey (2004, citing Geoghan (1995))</a:t>
            </a:r>
          </a:p>
          <a:p>
            <a:r>
              <a:rPr lang="en-US" b="1" dirty="0">
                <a:latin typeface="Arial"/>
                <a:cs typeface="Arial"/>
              </a:rPr>
              <a:t>Student-</a:t>
            </a:r>
            <a:r>
              <a:rPr lang="en-US" b="1" dirty="0" err="1">
                <a:latin typeface="Arial"/>
                <a:cs typeface="Arial"/>
              </a:rPr>
              <a:t>centred</a:t>
            </a:r>
            <a:r>
              <a:rPr lang="en-US" b="1" dirty="0">
                <a:latin typeface="Arial"/>
                <a:cs typeface="Arial"/>
              </a:rPr>
              <a:t> pedagogical beliefs </a:t>
            </a:r>
            <a:r>
              <a:rPr lang="en-US" dirty="0">
                <a:latin typeface="Arial"/>
                <a:cs typeface="Arial"/>
              </a:rPr>
              <a:t>(</a:t>
            </a:r>
            <a:r>
              <a:rPr lang="en-US" dirty="0" err="1">
                <a:latin typeface="Arial"/>
                <a:cs typeface="Arial"/>
              </a:rPr>
              <a:t>Thurlings</a:t>
            </a:r>
            <a:r>
              <a:rPr lang="en-US" dirty="0">
                <a:latin typeface="Arial"/>
                <a:cs typeface="Arial"/>
              </a:rPr>
              <a:t> et al, 2015; Prestridge, 2017)</a:t>
            </a:r>
          </a:p>
          <a:p>
            <a:r>
              <a:rPr lang="en-US" b="1" dirty="0"/>
              <a:t>Confidence in using technology </a:t>
            </a:r>
            <a:r>
              <a:rPr lang="en-US" dirty="0"/>
              <a:t>(Jacobsen, 2000)</a:t>
            </a:r>
          </a:p>
          <a:p>
            <a:r>
              <a:rPr lang="en-US">
                <a:latin typeface="Arial"/>
                <a:cs typeface="Arial"/>
              </a:rPr>
              <a:t>Associated with </a:t>
            </a:r>
            <a:r>
              <a:rPr lang="en-US" b="1">
                <a:latin typeface="Arial"/>
                <a:cs typeface="Arial"/>
              </a:rPr>
              <a:t>teaching awards </a:t>
            </a:r>
            <a:r>
              <a:rPr lang="en-US">
                <a:latin typeface="Arial"/>
                <a:cs typeface="Arial"/>
              </a:rPr>
              <a:t>(Lunde &amp; Wilhite, 1996)</a:t>
            </a:r>
            <a:endParaRPr lang="en-US" b="1"/>
          </a:p>
          <a:p>
            <a:r>
              <a:rPr lang="en-US" b="1" dirty="0">
                <a:latin typeface="Arial"/>
                <a:cs typeface="Arial"/>
              </a:rPr>
              <a:t>Can be impeded by barriers</a:t>
            </a:r>
            <a:r>
              <a:rPr lang="en-US" dirty="0">
                <a:latin typeface="Arial"/>
                <a:cs typeface="Arial"/>
              </a:rPr>
              <a:t> (Al-</a:t>
            </a:r>
            <a:r>
              <a:rPr lang="en-US" err="1">
                <a:latin typeface="Arial"/>
                <a:cs typeface="Arial"/>
              </a:rPr>
              <a:t>Senaidi</a:t>
            </a:r>
            <a:r>
              <a:rPr lang="en-US" dirty="0">
                <a:latin typeface="Arial"/>
                <a:cs typeface="Arial"/>
              </a:rPr>
              <a:t> et al., 2009; Fresen</a:t>
            </a:r>
            <a:r>
              <a:rPr lang="en-US">
                <a:latin typeface="Arial"/>
                <a:cs typeface="Arial"/>
              </a:rPr>
              <a:t>, 2011; Brown, 2016)</a:t>
            </a:r>
            <a:r>
              <a:rPr lang="en-US" b="1" dirty="0">
                <a:latin typeface="Arial"/>
                <a:cs typeface="Arial"/>
              </a:rPr>
              <a:t>;</a:t>
            </a:r>
            <a:r>
              <a:rPr lang="en-US" dirty="0">
                <a:latin typeface="Arial"/>
                <a:cs typeface="Arial"/>
              </a:rPr>
              <a:t> </a:t>
            </a:r>
            <a:r>
              <a:rPr lang="en-US" b="1">
                <a:latin typeface="Arial"/>
                <a:cs typeface="Arial"/>
              </a:rPr>
              <a:t>early adopters persist </a:t>
            </a:r>
            <a:r>
              <a:rPr lang="en-US" dirty="0">
                <a:latin typeface="Arial"/>
                <a:cs typeface="Arial"/>
              </a:rPr>
              <a:t>in face of adversity (Lunde &amp; Wilhite, 1996)</a:t>
            </a:r>
          </a:p>
        </p:txBody>
      </p:sp>
    </p:spTree>
    <p:extLst>
      <p:ext uri="{BB962C8B-B14F-4D97-AF65-F5344CB8AC3E}">
        <p14:creationId xmlns:p14="http://schemas.microsoft.com/office/powerpoint/2010/main" val="230234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4A21-8EE0-8D4F-863D-27D372CFE53A}"/>
              </a:ext>
            </a:extLst>
          </p:cNvPr>
          <p:cNvSpPr>
            <a:spLocks noGrp="1"/>
          </p:cNvSpPr>
          <p:nvPr>
            <p:ph type="title"/>
          </p:nvPr>
        </p:nvSpPr>
        <p:spPr/>
        <p:txBody>
          <a:bodyPr/>
          <a:lstStyle/>
          <a:p>
            <a:r>
              <a:rPr lang="en-US" dirty="0"/>
              <a:t>Research methods</a:t>
            </a:r>
          </a:p>
        </p:txBody>
      </p:sp>
      <p:sp>
        <p:nvSpPr>
          <p:cNvPr id="3" name="Content Placeholder 2">
            <a:extLst>
              <a:ext uri="{FF2B5EF4-FFF2-40B4-BE49-F238E27FC236}">
                <a16:creationId xmlns:a16="http://schemas.microsoft.com/office/drawing/2014/main" id="{E39905B8-5D1D-F849-AB74-EB3EBAAF8C98}"/>
              </a:ext>
            </a:extLst>
          </p:cNvPr>
          <p:cNvSpPr>
            <a:spLocks noGrp="1"/>
          </p:cNvSpPr>
          <p:nvPr>
            <p:ph sz="quarter" idx="13"/>
          </p:nvPr>
        </p:nvSpPr>
        <p:spPr/>
        <p:txBody>
          <a:bodyPr vert="horz" lIns="91440" tIns="45720" rIns="91440" bIns="45720" rtlCol="0" anchor="t">
            <a:normAutofit fontScale="92500" lnSpcReduction="10000"/>
          </a:bodyPr>
          <a:lstStyle/>
          <a:p>
            <a:pPr marL="0" indent="0">
              <a:buNone/>
            </a:pPr>
            <a:r>
              <a:rPr lang="en-US" b="1" dirty="0"/>
              <a:t>Online survey</a:t>
            </a:r>
          </a:p>
          <a:p>
            <a:r>
              <a:rPr lang="en-US" b="1" dirty="0">
                <a:latin typeface="Arial"/>
                <a:cs typeface="Arial"/>
              </a:rPr>
              <a:t>Teacher efficacy</a:t>
            </a:r>
            <a:r>
              <a:rPr lang="en-US" dirty="0">
                <a:latin typeface="Arial"/>
                <a:cs typeface="Arial"/>
              </a:rPr>
              <a:t> (Emmer and Hickman, 1991) </a:t>
            </a:r>
            <a:endParaRPr lang="en-US" dirty="0"/>
          </a:p>
          <a:p>
            <a:r>
              <a:rPr lang="en-US" b="1" dirty="0">
                <a:latin typeface="Arial"/>
                <a:cs typeface="Arial"/>
              </a:rPr>
              <a:t>Risk-taking vs. conservativism</a:t>
            </a:r>
            <a:r>
              <a:rPr lang="en-US" dirty="0">
                <a:latin typeface="Arial"/>
                <a:cs typeface="Arial"/>
              </a:rPr>
              <a:t> (Bobic, Davis, &amp; Cunningham, 1999)</a:t>
            </a:r>
            <a:r>
              <a:rPr lang="en-GB" dirty="0">
                <a:latin typeface="Arial"/>
                <a:cs typeface="Arial"/>
              </a:rPr>
              <a:t> </a:t>
            </a:r>
            <a:endParaRPr lang="en-GB" dirty="0"/>
          </a:p>
          <a:p>
            <a:r>
              <a:rPr lang="en-GB" b="1" dirty="0">
                <a:latin typeface="Arial"/>
                <a:cs typeface="Arial"/>
              </a:rPr>
              <a:t>Use of virtual learning environment (VLE)</a:t>
            </a:r>
            <a:r>
              <a:rPr lang="en-GB" dirty="0">
                <a:latin typeface="Arial"/>
                <a:cs typeface="Arial"/>
              </a:rPr>
              <a:t> (</a:t>
            </a:r>
            <a:r>
              <a:rPr lang="en-US" dirty="0">
                <a:latin typeface="Arial"/>
                <a:cs typeface="Arial"/>
              </a:rPr>
              <a:t>González, 2012)</a:t>
            </a:r>
            <a:r>
              <a:rPr lang="en-GB" dirty="0">
                <a:latin typeface="Arial"/>
                <a:cs typeface="Arial"/>
              </a:rPr>
              <a:t> </a:t>
            </a:r>
            <a:endParaRPr lang="en-GB" dirty="0"/>
          </a:p>
          <a:p>
            <a:r>
              <a:rPr lang="en-GB" b="1" dirty="0">
                <a:latin typeface="Arial"/>
                <a:cs typeface="Arial"/>
              </a:rPr>
              <a:t>Digital practitionership</a:t>
            </a:r>
            <a:r>
              <a:rPr lang="en-GB" dirty="0">
                <a:latin typeface="Arial"/>
                <a:cs typeface="Arial"/>
              </a:rPr>
              <a:t> (Bennett, 2014)</a:t>
            </a:r>
          </a:p>
          <a:p>
            <a:r>
              <a:rPr lang="en-GB" b="1" dirty="0">
                <a:latin typeface="Arial"/>
                <a:cs typeface="Arial"/>
              </a:rPr>
              <a:t>CPD methods</a:t>
            </a:r>
            <a:r>
              <a:rPr lang="en-GB" dirty="0">
                <a:latin typeface="Arial"/>
                <a:cs typeface="Arial"/>
              </a:rPr>
              <a:t> (</a:t>
            </a:r>
            <a:r>
              <a:rPr lang="en-US" dirty="0">
                <a:latin typeface="Arial"/>
                <a:cs typeface="Arial"/>
              </a:rPr>
              <a:t>van </a:t>
            </a:r>
            <a:r>
              <a:rPr lang="en-US" dirty="0" err="1">
                <a:latin typeface="Arial"/>
                <a:cs typeface="Arial"/>
              </a:rPr>
              <a:t>Eekelen</a:t>
            </a:r>
            <a:r>
              <a:rPr lang="en-US" dirty="0">
                <a:latin typeface="Arial"/>
                <a:cs typeface="Arial"/>
              </a:rPr>
              <a:t> et al., 2005; and authors’ own experiences)</a:t>
            </a:r>
          </a:p>
          <a:p>
            <a:r>
              <a:rPr lang="en-US" b="1">
                <a:latin typeface="Arial"/>
                <a:cs typeface="Arial"/>
              </a:rPr>
              <a:t>Contextual enablers and barriers</a:t>
            </a:r>
            <a:r>
              <a:rPr lang="en-US">
                <a:latin typeface="Arial"/>
                <a:cs typeface="Arial"/>
              </a:rPr>
              <a:t> (Al-Senaidi et al., 2009; Brown, 2016; </a:t>
            </a:r>
            <a:br>
              <a:rPr lang="en-US" dirty="0">
                <a:latin typeface="Arial"/>
                <a:cs typeface="Arial"/>
              </a:rPr>
            </a:br>
            <a:r>
              <a:rPr lang="en-US">
                <a:latin typeface="Arial"/>
                <a:cs typeface="Arial"/>
              </a:rPr>
              <a:t>Fresen, 2011; Hsu, 2016; Mumtaz, 2000). </a:t>
            </a:r>
          </a:p>
          <a:p>
            <a:endParaRPr lang="en-US" dirty="0"/>
          </a:p>
          <a:p>
            <a:pPr marL="0" indent="0">
              <a:buNone/>
            </a:pPr>
            <a:r>
              <a:rPr lang="en-US" u="sng" dirty="0"/>
              <a:t>70 responses (18%)</a:t>
            </a:r>
          </a:p>
          <a:p>
            <a:pPr marL="0" indent="0">
              <a:buNone/>
            </a:pPr>
            <a:r>
              <a:rPr lang="en-US" dirty="0"/>
              <a:t>Frequency data, Kruskal-Wallis ANOVA, chi-square (SPSS)</a:t>
            </a:r>
          </a:p>
        </p:txBody>
      </p:sp>
    </p:spTree>
    <p:extLst>
      <p:ext uri="{BB962C8B-B14F-4D97-AF65-F5344CB8AC3E}">
        <p14:creationId xmlns:p14="http://schemas.microsoft.com/office/powerpoint/2010/main" val="52752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4A21-8EE0-8D4F-863D-27D372CFE53A}"/>
              </a:ext>
            </a:extLst>
          </p:cNvPr>
          <p:cNvSpPr>
            <a:spLocks noGrp="1"/>
          </p:cNvSpPr>
          <p:nvPr>
            <p:ph type="title"/>
          </p:nvPr>
        </p:nvSpPr>
        <p:spPr/>
        <p:txBody>
          <a:bodyPr/>
          <a:lstStyle/>
          <a:p>
            <a:r>
              <a:rPr lang="en-US" dirty="0"/>
              <a:t>Research methods</a:t>
            </a:r>
          </a:p>
        </p:txBody>
      </p:sp>
      <p:sp>
        <p:nvSpPr>
          <p:cNvPr id="4" name="Content Placeholder 3">
            <a:extLst>
              <a:ext uri="{FF2B5EF4-FFF2-40B4-BE49-F238E27FC236}">
                <a16:creationId xmlns:a16="http://schemas.microsoft.com/office/drawing/2014/main" id="{7B001796-FAEB-E447-B650-034641078E44}"/>
              </a:ext>
            </a:extLst>
          </p:cNvPr>
          <p:cNvSpPr>
            <a:spLocks noGrp="1"/>
          </p:cNvSpPr>
          <p:nvPr>
            <p:ph sz="quarter" idx="13"/>
          </p:nvPr>
        </p:nvSpPr>
        <p:spPr/>
        <p:txBody>
          <a:bodyPr>
            <a:normAutofit/>
          </a:bodyPr>
          <a:lstStyle/>
          <a:p>
            <a:pPr marL="0" indent="0">
              <a:buNone/>
            </a:pPr>
            <a:r>
              <a:rPr lang="en-US" b="1" dirty="0"/>
              <a:t>Semi-structured focus groups</a:t>
            </a:r>
          </a:p>
          <a:p>
            <a:r>
              <a:rPr lang="en-US" dirty="0"/>
              <a:t>All invited to explore:</a:t>
            </a:r>
          </a:p>
          <a:p>
            <a:pPr lvl="1"/>
            <a:r>
              <a:rPr lang="en-US" dirty="0"/>
              <a:t>Understanding of the term ‘teaching innovation’</a:t>
            </a:r>
            <a:endParaRPr lang="en-GB" dirty="0"/>
          </a:p>
          <a:p>
            <a:pPr lvl="1"/>
            <a:r>
              <a:rPr lang="en-US" dirty="0"/>
              <a:t>Enablers and barriers to TELT teaching innovation</a:t>
            </a:r>
            <a:endParaRPr lang="en-GB" dirty="0"/>
          </a:p>
          <a:p>
            <a:pPr lvl="1"/>
            <a:r>
              <a:rPr lang="en-US" dirty="0"/>
              <a:t>Most useful methods of CPD</a:t>
            </a:r>
            <a:endParaRPr lang="en-GB" dirty="0"/>
          </a:p>
          <a:p>
            <a:pPr lvl="1"/>
            <a:r>
              <a:rPr lang="en-US" dirty="0"/>
              <a:t>How the institution could better support staff to innovate</a:t>
            </a:r>
            <a:endParaRPr lang="en-GB" dirty="0"/>
          </a:p>
          <a:p>
            <a:pPr lvl="1"/>
            <a:endParaRPr lang="en-US" dirty="0"/>
          </a:p>
          <a:p>
            <a:r>
              <a:rPr lang="en-US" u="sng" dirty="0"/>
              <a:t>Early adopters (n=4)</a:t>
            </a:r>
          </a:p>
          <a:p>
            <a:r>
              <a:rPr lang="en-US" u="sng" dirty="0"/>
              <a:t>Early majority (n=5)</a:t>
            </a:r>
          </a:p>
          <a:p>
            <a:r>
              <a:rPr lang="en-US" dirty="0"/>
              <a:t>General inductive approach to thematic analysis (Thomas, 2003)</a:t>
            </a:r>
          </a:p>
          <a:p>
            <a:endParaRPr lang="en-US" dirty="0"/>
          </a:p>
        </p:txBody>
      </p:sp>
    </p:spTree>
    <p:extLst>
      <p:ext uri="{BB962C8B-B14F-4D97-AF65-F5344CB8AC3E}">
        <p14:creationId xmlns:p14="http://schemas.microsoft.com/office/powerpoint/2010/main" val="200197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AB3E-AF02-BB4F-85B5-A92E4339E4BD}"/>
              </a:ext>
            </a:extLst>
          </p:cNvPr>
          <p:cNvSpPr>
            <a:spLocks noGrp="1"/>
          </p:cNvSpPr>
          <p:nvPr>
            <p:ph type="title"/>
          </p:nvPr>
        </p:nvSpPr>
        <p:spPr/>
        <p:txBody>
          <a:bodyPr/>
          <a:lstStyle/>
          <a:p>
            <a:r>
              <a:rPr lang="en-US" dirty="0"/>
              <a:t>Results: Survey responses</a:t>
            </a:r>
          </a:p>
        </p:txBody>
      </p:sp>
      <p:graphicFrame>
        <p:nvGraphicFramePr>
          <p:cNvPr id="11" name="Object 10">
            <a:extLst>
              <a:ext uri="{FF2B5EF4-FFF2-40B4-BE49-F238E27FC236}">
                <a16:creationId xmlns:a16="http://schemas.microsoft.com/office/drawing/2014/main" id="{C110AC08-362E-1E49-A13B-78C97DD708BD}"/>
              </a:ext>
            </a:extLst>
          </p:cNvPr>
          <p:cNvGraphicFramePr>
            <a:graphicFrameLocks noChangeAspect="1"/>
          </p:cNvGraphicFramePr>
          <p:nvPr>
            <p:extLst>
              <p:ext uri="{D42A27DB-BD31-4B8C-83A1-F6EECF244321}">
                <p14:modId xmlns:p14="http://schemas.microsoft.com/office/powerpoint/2010/main" val="1723840979"/>
              </p:ext>
            </p:extLst>
          </p:nvPr>
        </p:nvGraphicFramePr>
        <p:xfrm>
          <a:off x="411686" y="2419350"/>
          <a:ext cx="11368628" cy="3619499"/>
        </p:xfrm>
        <a:graphic>
          <a:graphicData uri="http://schemas.openxmlformats.org/presentationml/2006/ole">
            <mc:AlternateContent xmlns:mc="http://schemas.openxmlformats.org/markup-compatibility/2006">
              <mc:Choice xmlns:v="urn:schemas-microsoft-com:vml" Requires="v">
                <p:oleObj name="Document" r:id="rId2" imgW="5943600" imgH="1892300" progId="Word.Document.12">
                  <p:embed/>
                </p:oleObj>
              </mc:Choice>
              <mc:Fallback>
                <p:oleObj name="Document" r:id="rId2" imgW="5943600" imgH="1892300" progId="Word.Document.12">
                  <p:embed/>
                  <p:pic>
                    <p:nvPicPr>
                      <p:cNvPr id="11" name="Object 10">
                        <a:extLst>
                          <a:ext uri="{FF2B5EF4-FFF2-40B4-BE49-F238E27FC236}">
                            <a16:creationId xmlns:a16="http://schemas.microsoft.com/office/drawing/2014/main" id="{C110AC08-362E-1E49-A13B-78C97DD708BD}"/>
                          </a:ext>
                        </a:extLst>
                      </p:cNvPr>
                      <p:cNvPicPr/>
                      <p:nvPr/>
                    </p:nvPicPr>
                    <p:blipFill>
                      <a:blip r:embed="rId3"/>
                      <a:stretch>
                        <a:fillRect/>
                      </a:stretch>
                    </p:blipFill>
                    <p:spPr>
                      <a:xfrm>
                        <a:off x="411686" y="2419350"/>
                        <a:ext cx="11368628" cy="3619499"/>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89A29524-A77A-DE4B-9E9E-BCD1ED83EB43}"/>
              </a:ext>
            </a:extLst>
          </p:cNvPr>
          <p:cNvSpPr txBox="1"/>
          <p:nvPr/>
        </p:nvSpPr>
        <p:spPr>
          <a:xfrm>
            <a:off x="3676650" y="6343650"/>
            <a:ext cx="8103664" cy="338554"/>
          </a:xfrm>
          <a:prstGeom prst="rect">
            <a:avLst/>
          </a:prstGeom>
          <a:noFill/>
        </p:spPr>
        <p:txBody>
          <a:bodyPr wrap="square" rtlCol="0">
            <a:spAutoFit/>
          </a:bodyPr>
          <a:lstStyle/>
          <a:p>
            <a:pPr algn="r"/>
            <a:r>
              <a:rPr lang="en-US" sz="1600" dirty="0"/>
              <a:t>LTS = Learning, Teaching and Scholarship; R&amp;T = Research &amp; Teaching</a:t>
            </a:r>
          </a:p>
        </p:txBody>
      </p:sp>
    </p:spTree>
    <p:extLst>
      <p:ext uri="{BB962C8B-B14F-4D97-AF65-F5344CB8AC3E}">
        <p14:creationId xmlns:p14="http://schemas.microsoft.com/office/powerpoint/2010/main" val="3717747934"/>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2861</TotalTime>
  <Words>2779</Words>
  <Application>Microsoft Office PowerPoint</Application>
  <PresentationFormat>Widescreen</PresentationFormat>
  <Paragraphs>173</Paragraphs>
  <Slides>34</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9" baseType="lpstr">
      <vt:lpstr>Arial</vt:lpstr>
      <vt:lpstr>Calibri</vt:lpstr>
      <vt:lpstr>Minion Pro</vt:lpstr>
      <vt:lpstr>Office Theme</vt:lpstr>
      <vt:lpstr>Document</vt:lpstr>
      <vt:lpstr>Early adopters versus the majority in technology-enhanced learning and teaching (TELT) </vt:lpstr>
      <vt:lpstr>Background to the study</vt:lpstr>
      <vt:lpstr>(More information about the five types)</vt:lpstr>
      <vt:lpstr>Research questions</vt:lpstr>
      <vt:lpstr>Study design</vt:lpstr>
      <vt:lpstr>Literature: characteristics of teaching innovation</vt:lpstr>
      <vt:lpstr>Research methods</vt:lpstr>
      <vt:lpstr>Research methods</vt:lpstr>
      <vt:lpstr>Results: Survey responses</vt:lpstr>
      <vt:lpstr>Results: Definitions of teaching innovation</vt:lpstr>
      <vt:lpstr>Self-efficacy</vt:lpstr>
      <vt:lpstr>Risk-taking vs. conservativism</vt:lpstr>
      <vt:lpstr>'Fear of failure' with large student numbers</vt:lpstr>
      <vt:lpstr>Use of e-learning systems (after Gonzalez, 2012)</vt:lpstr>
      <vt:lpstr>Digital practitionership</vt:lpstr>
      <vt:lpstr>Findings: Digital practitionership (access)</vt:lpstr>
      <vt:lpstr>Findings: Digital practitionership (skills)</vt:lpstr>
      <vt:lpstr>Findings: Digital practitionership (practices)</vt:lpstr>
      <vt:lpstr>Findings: Digital practitionership (identity)</vt:lpstr>
      <vt:lpstr>Engagement in developmental TELT opportunities</vt:lpstr>
      <vt:lpstr>Usefulness of CPD methods (self-directed)</vt:lpstr>
      <vt:lpstr>Usefulness of CPD methods (CoPs and events)</vt:lpstr>
      <vt:lpstr>Usefulness of CPD methods (formal learning)</vt:lpstr>
      <vt:lpstr>Usefulness of CPD methods</vt:lpstr>
      <vt:lpstr>Role of serendipity for development of early adopters</vt:lpstr>
      <vt:lpstr>Contextual factors (enablers and barriers)</vt:lpstr>
      <vt:lpstr>Contextual factors (enablers and barriers)</vt:lpstr>
      <vt:lpstr>Summary of findings</vt:lpstr>
      <vt:lpstr>Discussion</vt:lpstr>
      <vt:lpstr>Acknowledgements: Thanks to all study participants and my supervisors: Dr Michael McEwan and Dr Jason Bohan  Forthcoming:  Dale, V.H.M., McEwan, M. and Bohan, J. (2021) Early adopters versus the majority: Characteristics and implications for academic development and institutional change. Journal of Perspectives in Applied Academic Practice. </vt:lpstr>
      <vt:lpstr>Thank you for listening.</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Mckenzie, Lynn</cp:lastModifiedBy>
  <cp:revision>202</cp:revision>
  <dcterms:created xsi:type="dcterms:W3CDTF">2021-01-06T14:22:07Z</dcterms:created>
  <dcterms:modified xsi:type="dcterms:W3CDTF">2021-09-30T21:32:32Z</dcterms:modified>
</cp:coreProperties>
</file>