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4"/>
    <p:sldMasterId id="2147483722" r:id="rId5"/>
  </p:sldMasterIdLst>
  <p:notesMasterIdLst>
    <p:notesMasterId r:id="rId8"/>
  </p:notesMasterIdLst>
  <p:sldIdLst>
    <p:sldId id="286" r:id="rId6"/>
    <p:sldId id="283" r:id="rId7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9542" autoAdjust="0"/>
  </p:normalViewPr>
  <p:slideViewPr>
    <p:cSldViewPr snapToGrid="0" snapToObjects="1">
      <p:cViewPr varScale="1">
        <p:scale>
          <a:sx n="79" d="100"/>
          <a:sy n="79" d="100"/>
        </p:scale>
        <p:origin x="9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66820-DC3D-4D28-BF54-BA0D65A8A445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92846-4EDB-464F-B93A-432DAA906A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253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3BBA6-7EA4-6E44-8345-8A38895A12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4208" y="1442301"/>
            <a:ext cx="4758179" cy="1129449"/>
          </a:xfrm>
          <a:prstGeom prst="rect">
            <a:avLst/>
          </a:prstGeom>
        </p:spPr>
        <p:txBody>
          <a:bodyPr anchor="b"/>
          <a:lstStyle>
            <a:lvl1pPr algn="l">
              <a:defRPr sz="3000" b="1" i="0" baseline="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GB" dirty="0"/>
              <a:t>Click to edit 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3D383-33C8-9C4C-8A3C-742B1844DF2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94208" y="2701925"/>
            <a:ext cx="3551549" cy="12414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subtitle style</a:t>
            </a:r>
            <a:endParaRPr lang="en-US" dirty="0"/>
          </a:p>
        </p:txBody>
      </p:sp>
      <p:sp>
        <p:nvSpPr>
          <p:cNvPr id="8" name="Text Placeholder 28">
            <a:extLst>
              <a:ext uri="{FF2B5EF4-FFF2-40B4-BE49-F238E27FC236}">
                <a16:creationId xmlns:a16="http://schemas.microsoft.com/office/drawing/2014/main" id="{5C6996AC-246E-6C40-A598-45745FAD9E2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4208" y="769598"/>
            <a:ext cx="1804708" cy="405077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>
                <a:tab pos="1905000" algn="l"/>
              </a:tabLst>
              <a:defRPr sz="160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GB" dirty="0"/>
              <a:t>Section 00</a:t>
            </a:r>
          </a:p>
        </p:txBody>
      </p:sp>
    </p:spTree>
    <p:extLst>
      <p:ext uri="{BB962C8B-B14F-4D97-AF65-F5344CB8AC3E}">
        <p14:creationId xmlns:p14="http://schemas.microsoft.com/office/powerpoint/2010/main" val="4603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_jus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2A792C48-516D-0149-B66B-29373611B8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49" y="274638"/>
            <a:ext cx="7732925" cy="63033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title style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C5F9D32-3EB3-3F4B-8EC4-D05593DD88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713539"/>
            <a:ext cx="6399680" cy="27155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en-GB" dirty="0"/>
              <a:t>Click to edit text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7D7AF30-20A5-8849-8BD1-99F820E81A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8650" y="904973"/>
            <a:ext cx="7732924" cy="574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to edit text style</a:t>
            </a:r>
          </a:p>
        </p:txBody>
      </p:sp>
    </p:spTree>
    <p:extLst>
      <p:ext uri="{BB962C8B-B14F-4D97-AF65-F5344CB8AC3E}">
        <p14:creationId xmlns:p14="http://schemas.microsoft.com/office/powerpoint/2010/main" val="221892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_multi typ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3546DD5-3AF7-004C-90B2-294082908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2791" y="1712259"/>
            <a:ext cx="3581656" cy="29200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/>
            </a:lvl1pPr>
          </a:lstStyle>
          <a:p>
            <a:pPr lvl="0"/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17E44B-6C06-324F-ADEA-EA0DC1634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01671" y="1712259"/>
            <a:ext cx="3806814" cy="29200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/>
            </a:lvl1pPr>
          </a:lstStyle>
          <a:p>
            <a:pPr lvl="0"/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833D2BB9-0C7A-2B41-B697-8B0D622D6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49" y="274638"/>
            <a:ext cx="7732925" cy="63033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title style</a:t>
            </a:r>
            <a:endParaRPr lang="en-US" dirty="0"/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8D766B90-2510-C04B-80F6-4D03A872CCD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8650" y="904973"/>
            <a:ext cx="7732924" cy="574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to edit text style</a:t>
            </a:r>
          </a:p>
        </p:txBody>
      </p:sp>
    </p:spTree>
    <p:extLst>
      <p:ext uri="{BB962C8B-B14F-4D97-AF65-F5344CB8AC3E}">
        <p14:creationId xmlns:p14="http://schemas.microsoft.com/office/powerpoint/2010/main" val="56110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_multi typ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3546DD5-3AF7-004C-90B2-294082908FC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8649" y="1712259"/>
            <a:ext cx="6256245" cy="29200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en-US" dirty="0"/>
              <a:t>Click on the icons to insert content</a:t>
            </a: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833D2BB9-0C7A-2B41-B697-8B0D622D6E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49" y="274638"/>
            <a:ext cx="7732925" cy="63033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title style</a:t>
            </a:r>
            <a:endParaRPr lang="en-US" dirty="0"/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8D766B90-2510-C04B-80F6-4D03A872CCD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8650" y="904973"/>
            <a:ext cx="7732924" cy="574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to edit text style</a:t>
            </a:r>
          </a:p>
        </p:txBody>
      </p:sp>
    </p:spTree>
    <p:extLst>
      <p:ext uri="{BB962C8B-B14F-4D97-AF65-F5344CB8AC3E}">
        <p14:creationId xmlns:p14="http://schemas.microsoft.com/office/powerpoint/2010/main" val="2950551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1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354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3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 baseline="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C09EE-9A45-4FD3-8C7A-9248E5A8A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264" y="90267"/>
            <a:ext cx="7732925" cy="490906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1600" b="0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en-GB" sz="1600" b="0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  <a:t>‘</a:t>
            </a:r>
            <a:r>
              <a:rPr lang="en-GB" sz="1600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  <a:t>We will develop our campuses and processes to create a caring environment that is alert to cultural differences ‘</a:t>
            </a:r>
            <a:br>
              <a:rPr lang="en-GB" sz="1200" dirty="0">
                <a:solidFill>
                  <a:srgbClr val="002060"/>
                </a:solidFill>
              </a:rPr>
            </a:br>
            <a:endParaRPr lang="en-GB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92C6E-BE5B-41B4-8A3B-136A802036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1126" y="658930"/>
            <a:ext cx="8428074" cy="1326611"/>
          </a:xfrm>
          <a:ln>
            <a:solidFill>
              <a:srgbClr val="002060"/>
            </a:solidFill>
          </a:ln>
        </p:spPr>
        <p:txBody>
          <a:bodyPr/>
          <a:lstStyle/>
          <a:p>
            <a:pPr algn="l"/>
            <a:r>
              <a:rPr lang="en-GB" sz="1400" b="0" i="1" u="none" strike="noStrike" baseline="0" dirty="0">
                <a:solidFill>
                  <a:srgbClr val="002060"/>
                </a:solidFill>
              </a:rPr>
              <a:t>“‘Stressful….My confidence was destroyed after I attended a few lectures and seminars. I had no idea where to start.’”</a:t>
            </a:r>
          </a:p>
          <a:p>
            <a:r>
              <a:rPr lang="en-GB" sz="1400" i="1" dirty="0">
                <a:solidFill>
                  <a:srgbClr val="002060"/>
                </a:solidFill>
              </a:rPr>
              <a:t>‘… students suffer most during the first 3-4 weeks.’</a:t>
            </a:r>
            <a:endParaRPr lang="en-GB" sz="1400" b="0" i="1" u="none" strike="noStrike" baseline="0" dirty="0">
              <a:solidFill>
                <a:srgbClr val="002060"/>
              </a:solidFill>
            </a:endParaRPr>
          </a:p>
          <a:p>
            <a:pPr algn="l"/>
            <a:r>
              <a:rPr lang="en-GB" sz="1400" i="1" dirty="0">
                <a:solidFill>
                  <a:srgbClr val="002060"/>
                </a:solidFill>
              </a:rPr>
              <a:t>“‘</a:t>
            </a:r>
            <a:r>
              <a:rPr lang="en-GB" sz="1400" b="0" i="1" u="none" strike="noStrike" baseline="0" dirty="0">
                <a:solidFill>
                  <a:srgbClr val="002060"/>
                </a:solidFill>
              </a:rPr>
              <a:t>Adjusting was not easy, but you must change quickly. Think about time pressure!’” </a:t>
            </a:r>
            <a:r>
              <a:rPr lang="en-GB" sz="1600" b="0" i="1" u="none" strike="noStrike" baseline="0" dirty="0">
                <a:solidFill>
                  <a:srgbClr val="002060"/>
                </a:solidFill>
              </a:rPr>
              <a:t>						                                                                                               </a:t>
            </a:r>
            <a:r>
              <a:rPr lang="en-GB" sz="1200" dirty="0">
                <a:solidFill>
                  <a:srgbClr val="002060"/>
                </a:solidFill>
              </a:rPr>
              <a:t>Quan et al, 2016</a:t>
            </a:r>
            <a:endParaRPr lang="en-GB" sz="1200" b="0" i="1" u="none" strike="noStrike" baseline="0" dirty="0">
              <a:solidFill>
                <a:srgbClr val="002060"/>
              </a:solidFill>
            </a:endParaRP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E52258-6561-40A1-9438-2AE460AD9B4B}"/>
              </a:ext>
            </a:extLst>
          </p:cNvPr>
          <p:cNvSpPr txBox="1"/>
          <p:nvPr/>
        </p:nvSpPr>
        <p:spPr>
          <a:xfrm>
            <a:off x="411126" y="2130124"/>
            <a:ext cx="8428074" cy="267765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2060"/>
                </a:solidFill>
              </a:rPr>
              <a:t>‘</a:t>
            </a:r>
            <a:r>
              <a:rPr lang="en-GB" sz="1400" i="1" dirty="0">
                <a:solidFill>
                  <a:srgbClr val="002060"/>
                </a:solidFill>
              </a:rPr>
              <a:t>I cannot understand many words in listening, especially, the rate of speech and pronunciation. I am taking the English class in the U.S. I also take English class in my home country; however, they are very different. I can understand the English very well in my home country.’</a:t>
            </a:r>
          </a:p>
          <a:p>
            <a:endParaRPr lang="en-GB" sz="1400" i="1" dirty="0">
              <a:solidFill>
                <a:srgbClr val="002060"/>
              </a:solidFill>
            </a:endParaRPr>
          </a:p>
          <a:p>
            <a:r>
              <a:rPr lang="en-GB" sz="1400" i="1" dirty="0">
                <a:solidFill>
                  <a:srgbClr val="002060"/>
                </a:solidFill>
              </a:rPr>
              <a:t>‘I don’t know how to make friends with my classmates.’</a:t>
            </a:r>
          </a:p>
          <a:p>
            <a:endParaRPr lang="en-GB" sz="1400" i="1" dirty="0">
              <a:solidFill>
                <a:srgbClr val="002060"/>
              </a:solidFill>
            </a:endParaRPr>
          </a:p>
          <a:p>
            <a:r>
              <a:rPr lang="en-GB" sz="1400" i="1" dirty="0">
                <a:solidFill>
                  <a:srgbClr val="002060"/>
                </a:solidFill>
              </a:rPr>
              <a:t>‘When the professor assigned us in the discussion group, I was left out. My peers might not want to let me join their group. They speak so fast, and they just say it aloud. It is hard to follow sometimes.’</a:t>
            </a:r>
          </a:p>
          <a:p>
            <a:endParaRPr lang="en-GB" sz="1400" i="1" dirty="0">
              <a:solidFill>
                <a:srgbClr val="002060"/>
              </a:solidFill>
            </a:endParaRPr>
          </a:p>
          <a:p>
            <a:r>
              <a:rPr lang="en-GB" sz="1400" i="1" dirty="0">
                <a:solidFill>
                  <a:srgbClr val="002060"/>
                </a:solidFill>
              </a:rPr>
              <a:t>‘I want to participate, but I worried about that he cannot understand me. … the grading and writing are also very different. …they wanted me to write my idea in a more direct way, rather in a sophisticated way.’                                                                    																</a:t>
            </a:r>
            <a:r>
              <a:rPr lang="en-GB" sz="1200" dirty="0">
                <a:solidFill>
                  <a:srgbClr val="002060"/>
                </a:solidFill>
              </a:rPr>
              <a:t>Wu et al, 2015</a:t>
            </a:r>
          </a:p>
        </p:txBody>
      </p:sp>
    </p:spTree>
    <p:extLst>
      <p:ext uri="{BB962C8B-B14F-4D97-AF65-F5344CB8AC3E}">
        <p14:creationId xmlns:p14="http://schemas.microsoft.com/office/powerpoint/2010/main" val="143418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D5CB4-7DAE-485F-A11E-9151B183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427" y="193422"/>
            <a:ext cx="7732925" cy="630335"/>
          </a:xfrm>
        </p:spPr>
        <p:txBody>
          <a:bodyPr>
            <a:normAutofit fontScale="90000"/>
          </a:bodyPr>
          <a:lstStyle/>
          <a:p>
            <a:br>
              <a:rPr lang="en-GB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</a:br>
            <a:br>
              <a:rPr lang="en-GB" sz="1800" b="1" dirty="0">
                <a:solidFill>
                  <a:srgbClr val="002060"/>
                </a:solidFill>
              </a:rPr>
            </a:br>
            <a:endParaRPr lang="en-GB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91CE2B-8477-4E0E-9699-05BA612E27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871" y="991752"/>
            <a:ext cx="7808681" cy="27792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2060"/>
                </a:solidFill>
              </a:rPr>
              <a:t>Move away from deficit approach (from ‘can’t to ‘can’): academically &amp; linguistically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2060"/>
                </a:solidFill>
              </a:rPr>
              <a:t>Awareness of what language proficiency levels mean &amp; implications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2060"/>
                </a:solidFill>
              </a:rPr>
              <a:t>Acknowledging educational intercultural differences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2060"/>
                </a:solidFill>
              </a:rPr>
              <a:t>Acknowledging effect of previous experiences (</a:t>
            </a:r>
            <a:r>
              <a:rPr lang="en-GB" sz="1500" dirty="0" err="1">
                <a:solidFill>
                  <a:srgbClr val="002060"/>
                </a:solidFill>
              </a:rPr>
              <a:t>eg</a:t>
            </a:r>
            <a:r>
              <a:rPr lang="en-GB" sz="1500" dirty="0">
                <a:solidFill>
                  <a:srgbClr val="002060"/>
                </a:solidFill>
              </a:rPr>
              <a:t> teaching/learning conventions, contrastive rhetoric)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2060"/>
                </a:solidFill>
              </a:rPr>
              <a:t>Matching expectations of students and academics/institutional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2060"/>
                </a:solidFill>
              </a:rPr>
              <a:t>Reflection on stakeholders roles &amp; responsibilities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2060"/>
                </a:solidFill>
              </a:rPr>
              <a:t>Promoting student engagement &amp; participation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rgbClr val="002060"/>
                </a:solidFill>
              </a:rPr>
              <a:t>Social isolation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E9FBC5-1B36-4F97-AC3C-03CBF87FEB4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3750" y="361417"/>
            <a:ext cx="7648235" cy="294344"/>
          </a:xfrm>
        </p:spPr>
        <p:txBody>
          <a:bodyPr/>
          <a:lstStyle/>
          <a:p>
            <a:r>
              <a:rPr lang="en-GB" sz="2000" b="1" dirty="0"/>
              <a:t>Considerations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2BAE75-8837-48D2-84DD-D9B8373A967F}"/>
              </a:ext>
            </a:extLst>
          </p:cNvPr>
          <p:cNvSpPr txBox="1"/>
          <p:nvPr/>
        </p:nvSpPr>
        <p:spPr>
          <a:xfrm>
            <a:off x="529282" y="4151748"/>
            <a:ext cx="7409570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002060"/>
                </a:solidFill>
              </a:rPr>
              <a:t>Importance of pre- &amp; post- arrival processes</a:t>
            </a:r>
          </a:p>
        </p:txBody>
      </p:sp>
    </p:spTree>
    <p:extLst>
      <p:ext uri="{BB962C8B-B14F-4D97-AF65-F5344CB8AC3E}">
        <p14:creationId xmlns:p14="http://schemas.microsoft.com/office/powerpoint/2010/main" val="79956764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A 2040 pp template" id="{BB01A727-0107-9340-90D9-EB900A1043A1}" vid="{CCC7B83C-B4D3-CC41-BD19-F506F11C2D74}"/>
    </a:ext>
  </a:extLst>
</a:theme>
</file>

<file path=ppt/theme/theme2.xml><?xml version="1.0" encoding="utf-8"?>
<a:theme xmlns:a="http://schemas.openxmlformats.org/drawingml/2006/main" name="Content layouts">
  <a:themeElements>
    <a:clrScheme name="UoA Colours">
      <a:dk1>
        <a:srgbClr val="000000"/>
      </a:dk1>
      <a:lt1>
        <a:srgbClr val="FFFFFF"/>
      </a:lt1>
      <a:dk2>
        <a:srgbClr val="1C4392"/>
      </a:dk2>
      <a:lt2>
        <a:srgbClr val="E7E6E6"/>
      </a:lt2>
      <a:accent1>
        <a:srgbClr val="DA281C"/>
      </a:accent1>
      <a:accent2>
        <a:srgbClr val="5C284F"/>
      </a:accent2>
      <a:accent3>
        <a:srgbClr val="01B6ED"/>
      </a:accent3>
      <a:accent4>
        <a:srgbClr val="C80B6F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A 2040 pp template" id="{BB01A727-0107-9340-90D9-EB900A1043A1}" vid="{7BB255D7-F24E-B349-B3E6-AF0C062651F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A090F63B51F34B8DF97E626F0D83AE" ma:contentTypeVersion="13" ma:contentTypeDescription="Create a new document." ma:contentTypeScope="" ma:versionID="6268e88317c796ebe35ac5391f57ccad">
  <xsd:schema xmlns:xsd="http://www.w3.org/2001/XMLSchema" xmlns:xs="http://www.w3.org/2001/XMLSchema" xmlns:p="http://schemas.microsoft.com/office/2006/metadata/properties" xmlns:ns3="d1299408-5031-49f4-addc-e03fc54e5819" xmlns:ns4="bb7a1afe-cae3-45bd-85cc-18d90f4a3ece" targetNamespace="http://schemas.microsoft.com/office/2006/metadata/properties" ma:root="true" ma:fieldsID="c402d33af7ed467afd65f18c82e69b41" ns3:_="" ns4:_="">
    <xsd:import namespace="d1299408-5031-49f4-addc-e03fc54e5819"/>
    <xsd:import namespace="bb7a1afe-cae3-45bd-85cc-18d90f4a3ec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299408-5031-49f4-addc-e03fc54e581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7a1afe-cae3-45bd-85cc-18d90f4a3e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62E31C-8AA1-48FD-B17C-7CBC67DE2B84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bb7a1afe-cae3-45bd-85cc-18d90f4a3ece"/>
    <ds:schemaRef ds:uri="d1299408-5031-49f4-addc-e03fc54e581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110B0C-439F-42BB-AC33-A3A287930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299408-5031-49f4-addc-e03fc54e5819"/>
    <ds:schemaRef ds:uri="bb7a1afe-cae3-45bd-85cc-18d90f4a3e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9318AB-8D3E-4F60-9337-43EECFC6A8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UoA 2040 pp template (1)</Template>
  <TotalTime>5300</TotalTime>
  <Words>346</Words>
  <Application>Microsoft Office PowerPoint</Application>
  <PresentationFormat>On-screen Show (16:9)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Cambria</vt:lpstr>
      <vt:lpstr>1_Custom Design</vt:lpstr>
      <vt:lpstr>Content layouts</vt:lpstr>
      <vt:lpstr> ‘We will develop our campuses and processes to create a caring environment that is alert to cultural differences ‘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Howarth, Lauren</dc:creator>
  <cp:lastModifiedBy>Mckenzie, Lynn</cp:lastModifiedBy>
  <cp:revision>434</cp:revision>
  <dcterms:created xsi:type="dcterms:W3CDTF">2020-01-30T10:33:19Z</dcterms:created>
  <dcterms:modified xsi:type="dcterms:W3CDTF">2021-08-24T06:44:12Z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0x010100F8A090F63B51F34B8DF97E626F0D83AE</vt:lpwstr>
  </property>
</Properties>
</file>