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sldIdLst>
    <p:sldId id="258" r:id="rId5"/>
  </p:sldIdLst>
  <p:sldSz cx="32004000" cy="44958000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85" userDrawn="1">
          <p15:clr>
            <a:srgbClr val="A4A3A4"/>
          </p15:clr>
        </p15:guide>
        <p15:guide id="2" pos="10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ECFF"/>
    <a:srgbClr val="FFCCCC"/>
    <a:srgbClr val="66CCFF"/>
    <a:srgbClr val="99FFCC"/>
    <a:srgbClr val="CCFFCC"/>
    <a:srgbClr val="66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5397" autoAdjust="0"/>
  </p:normalViewPr>
  <p:slideViewPr>
    <p:cSldViewPr snapToGrid="0" showGuides="1">
      <p:cViewPr varScale="1">
        <p:scale>
          <a:sx n="10" d="100"/>
          <a:sy n="10" d="100"/>
        </p:scale>
        <p:origin x="2028" y="12"/>
      </p:cViewPr>
      <p:guideLst>
        <p:guide orient="horz" pos="23685"/>
        <p:guide pos="10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FD570-1031-4456-A3AB-2E4596007694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8363" y="1241425"/>
            <a:ext cx="23860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BD46-5DDA-475E-B092-40472529D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91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BD46-5DDA-475E-B092-40472529D9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0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3966864"/>
            <a:ext cx="27203400" cy="9636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5476200"/>
            <a:ext cx="22402800" cy="114892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87F8C-1F43-4EB4-A0F5-E349BA93D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473BE-6C3C-4774-9519-ED5864642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802850" y="3996267"/>
            <a:ext cx="6800850" cy="3596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00300" y="3996267"/>
            <a:ext cx="20294062" cy="3596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E392-B3C8-4356-9387-ADF5A11B2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1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8EB4B-D68C-4E81-94E5-25D0470D7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6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00" y="28890422"/>
            <a:ext cx="27203400" cy="892915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00" y="19055860"/>
            <a:ext cx="27203400" cy="98345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8187-A05E-4954-BEDA-2F7B2D891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300" y="12987867"/>
            <a:ext cx="13547456" cy="2697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56244" y="12987867"/>
            <a:ext cx="13547456" cy="2697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AB66-8311-404C-96F5-58E4B6E71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1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799659"/>
            <a:ext cx="28803600" cy="749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064259"/>
            <a:ext cx="14140751" cy="41925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4256771"/>
            <a:ext cx="14140751" cy="259043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399" y="10064259"/>
            <a:ext cx="14146401" cy="41925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399" y="14256771"/>
            <a:ext cx="14146401" cy="259043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F10FD-EA50-4500-9BCD-B961037FC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458D9-DB8A-4C3A-B6FE-3EE284FED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5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E4311-8421-40B8-ACF7-AE80E32B5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4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790739"/>
            <a:ext cx="10529000" cy="76178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298" y="1790739"/>
            <a:ext cx="17891502" cy="383704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9408622"/>
            <a:ext cx="10529000" cy="307525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D45E-8B1A-467E-BBFF-BD0AFE45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101" y="31470601"/>
            <a:ext cx="19202400" cy="37152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101" y="4016338"/>
            <a:ext cx="19202400" cy="2697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101" y="35185880"/>
            <a:ext cx="19202400" cy="5276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F2D20-5DA5-470C-852D-A4466468C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0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0C0C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00300" y="3996267"/>
            <a:ext cx="27203400" cy="74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9781" tIns="219890" rIns="439781" bIns="2198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0300" y="12987867"/>
            <a:ext cx="27203400" cy="269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9781" tIns="219890" rIns="439781" bIns="2198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00300" y="40961733"/>
            <a:ext cx="66675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9781" tIns="219890" rIns="439781" bIns="219890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934700" y="40961733"/>
            <a:ext cx="10134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9781" tIns="219890" rIns="439781" bIns="219890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936200" y="40961733"/>
            <a:ext cx="66675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9781" tIns="219890" rIns="439781" bIns="219890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pPr>
              <a:defRPr/>
            </a:pPr>
            <a:fld id="{D8216294-782C-4040-BFD6-E67D606A3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2pPr>
      <a:lvl3pPr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3pPr>
      <a:lvl4pPr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4pPr>
      <a:lvl5pPr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5pPr>
      <a:lvl6pPr marL="457200"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6pPr>
      <a:lvl7pPr marL="914400"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7pPr>
      <a:lvl8pPr marL="1371600"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8pPr>
      <a:lvl9pPr marL="1828800" algn="ctr" defTabSz="43973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9pPr>
    </p:titleStyle>
    <p:bodyStyle>
      <a:lvl1pPr marL="1649413" indent="-1649413" algn="l" defTabSz="4397375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73463" indent="-1374775" algn="l" defTabSz="4397375" rtl="0" eaLnBrk="0" fontAlgn="base" hangingPunct="0">
        <a:spcBef>
          <a:spcPct val="20000"/>
        </a:spcBef>
        <a:spcAft>
          <a:spcPct val="0"/>
        </a:spcAft>
        <a:buChar char="–"/>
        <a:defRPr sz="13500">
          <a:solidFill>
            <a:schemeClr val="tx1"/>
          </a:solidFill>
          <a:latin typeface="+mn-lt"/>
        </a:defRPr>
      </a:lvl2pPr>
      <a:lvl3pPr marL="5497513" indent="-1100138" algn="l" defTabSz="4397375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96200" indent="-1100138" algn="l" defTabSz="4397375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94888" indent="-1098550" algn="l" defTabSz="43973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52088" indent="-1098550" algn="l" defTabSz="43973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809288" indent="-1098550" algn="l" defTabSz="43973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66488" indent="-1098550" algn="l" defTabSz="43973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23688" indent="-1098550" algn="l" defTabSz="43973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" name="Picture 2047"/>
          <p:cNvPicPr>
            <a:picLocks noChangeAspect="1"/>
          </p:cNvPicPr>
          <p:nvPr/>
        </p:nvPicPr>
        <p:blipFill rotWithShape="1">
          <a:blip r:embed="rId3"/>
          <a:srcRect l="1748" t="3069" r="1289" b="11868"/>
          <a:stretch/>
        </p:blipFill>
        <p:spPr>
          <a:xfrm>
            <a:off x="16192500" y="29870400"/>
            <a:ext cx="14325600" cy="6853123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63956" y="290596"/>
            <a:ext cx="31435245" cy="6124754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8800" b="1" dirty="0">
                <a:solidFill>
                  <a:srgbClr val="000099"/>
                </a:solidFill>
                <a:latin typeface="Arial" charset="0"/>
              </a:rPr>
              <a:t>Benchmarks for quality assurance and course enhancement</a:t>
            </a:r>
            <a:endParaRPr lang="en-US" altLang="en-US" sz="88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7200" b="1" dirty="0">
                <a:solidFill>
                  <a:srgbClr val="000099"/>
                </a:solidFill>
                <a:latin typeface="Arial" charset="0"/>
              </a:rPr>
              <a:t>SJ Tucker</a:t>
            </a:r>
          </a:p>
          <a:p>
            <a:pPr algn="ctr">
              <a:spcBef>
                <a:spcPct val="50000"/>
              </a:spcBef>
            </a:pPr>
            <a:r>
              <a:rPr lang="en-US" altLang="en-US" sz="7200" b="1" dirty="0">
                <a:solidFill>
                  <a:srgbClr val="000099"/>
                </a:solidFill>
                <a:latin typeface="Arial" charset="0"/>
              </a:rPr>
              <a:t>S</a:t>
            </a:r>
            <a:r>
              <a:rPr lang="en-US" altLang="en-US" sz="6600" b="1" dirty="0">
                <a:solidFill>
                  <a:srgbClr val="000099"/>
                </a:solidFill>
                <a:latin typeface="Arial" charset="0"/>
              </a:rPr>
              <a:t>chool of Medicine, Medical Sciences &amp; Nutrition, University of Aberdeen </a:t>
            </a:r>
          </a:p>
        </p:txBody>
      </p:sp>
      <p:pic>
        <p:nvPicPr>
          <p:cNvPr id="2051" name="Picture 3" descr="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7997"/>
            <a:ext cx="5726389" cy="260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68394" y="8739834"/>
            <a:ext cx="15290706" cy="464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4650" indent="-3746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4400" b="1" dirty="0">
                <a:solidFill>
                  <a:srgbClr val="000099"/>
                </a:solidFill>
                <a:latin typeface="Arial" charset="0"/>
              </a:rPr>
              <a:t>The British Pharmacological Society published a </a:t>
            </a:r>
            <a:r>
              <a:rPr lang="en-US" altLang="en-US" sz="4400" b="1" i="1" dirty="0">
                <a:solidFill>
                  <a:srgbClr val="000099"/>
                </a:solidFill>
                <a:latin typeface="Arial" charset="0"/>
              </a:rPr>
              <a:t>core curriculum for undergraduate pharmacology in 2016 </a:t>
            </a:r>
            <a:r>
              <a:rPr lang="en-US" altLang="en-US" sz="4400" b="1" dirty="0">
                <a:solidFill>
                  <a:srgbClr val="000099"/>
                </a:solidFill>
                <a:latin typeface="Arial" charset="0"/>
              </a:rPr>
              <a:t>(extract below)</a:t>
            </a: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US" altLang="en-US" sz="1600" b="1" dirty="0">
              <a:solidFill>
                <a:srgbClr val="000099"/>
              </a:solidFill>
              <a:latin typeface="Arial" charset="0"/>
            </a:endParaRP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US" altLang="en-US" sz="40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228600" y="29720976"/>
            <a:ext cx="15412468" cy="30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4650" indent="-3746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r>
              <a:rPr lang="en-GB" altLang="en-US" sz="4400" b="1" i="1" u="sng" dirty="0">
                <a:solidFill>
                  <a:srgbClr val="FF0000"/>
                </a:solidFill>
                <a:latin typeface="Arial" charset="0"/>
              </a:rPr>
              <a:t>Quality Assurance</a:t>
            </a: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GB" altLang="en-US" sz="1400" b="1" dirty="0">
              <a:solidFill>
                <a:srgbClr val="000099"/>
              </a:solidFill>
              <a:latin typeface="Arial" charset="0"/>
            </a:endParaRPr>
          </a:p>
          <a:p>
            <a:pPr marL="571500" indent="-571500" algn="just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4400" b="1" dirty="0">
                <a:solidFill>
                  <a:srgbClr val="000099"/>
                </a:solidFill>
                <a:latin typeface="Arial" charset="0"/>
              </a:rPr>
              <a:t>To align the Aberdeen pharmacology syllabus with the 50 core curriculum statements highlighting modules where these are delivered</a:t>
            </a: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GB" altLang="en-US" sz="1050" b="1" dirty="0">
              <a:solidFill>
                <a:srgbClr val="000099"/>
              </a:solidFill>
              <a:latin typeface="Arial" charset="0"/>
            </a:endParaRP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r>
              <a:rPr lang="en-GB" altLang="en-US" sz="4400" b="1" i="1" u="sng" dirty="0">
                <a:solidFill>
                  <a:srgbClr val="FF0000"/>
                </a:solidFill>
                <a:latin typeface="Arial" charset="0"/>
              </a:rPr>
              <a:t>Quality Enhancement</a:t>
            </a: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GB" altLang="en-US" sz="1400" b="1" dirty="0">
              <a:solidFill>
                <a:srgbClr val="000099"/>
              </a:solidFill>
              <a:latin typeface="Arial" charset="0"/>
            </a:endParaRPr>
          </a:p>
          <a:p>
            <a:pPr marL="571500" indent="-571500" algn="just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4400" b="1" dirty="0">
                <a:solidFill>
                  <a:srgbClr val="000099"/>
                </a:solidFill>
                <a:latin typeface="Arial" charset="0"/>
              </a:rPr>
              <a:t>To identify areas for development from the alignment matrix and implement course changes to ensure we are effectively delivering across the core curriculum</a:t>
            </a: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GB" altLang="en-US" sz="44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281862" y="6840316"/>
            <a:ext cx="15377238" cy="161902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4800" b="1" dirty="0">
                <a:solidFill>
                  <a:srgbClr val="000099"/>
                </a:solidFill>
                <a:latin typeface="Arial" charset="0"/>
                <a:cs typeface="Arial" charset="0"/>
              </a:rPr>
              <a:t>Background Context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62043" y="27798712"/>
            <a:ext cx="15377238" cy="161902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4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Aim</a:t>
            </a:r>
            <a:endParaRPr lang="en-GB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11399" y="23397201"/>
            <a:ext cx="15327882" cy="24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4650" indent="-3746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4400" b="1" dirty="0">
                <a:solidFill>
                  <a:srgbClr val="000099"/>
                </a:solidFill>
                <a:latin typeface="Arial" charset="0"/>
              </a:rPr>
              <a:t>This provided an ideal benchmark for the current University of Aberdeen pharmacology syllabus </a:t>
            </a: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GB" altLang="en-US" sz="1400" b="1" dirty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4400" b="1" dirty="0">
                <a:solidFill>
                  <a:srgbClr val="000099"/>
                </a:solidFill>
                <a:latin typeface="Arial" charset="0"/>
              </a:rPr>
              <a:t>Such reflective practice is fundamental for </a:t>
            </a:r>
            <a:r>
              <a:rPr lang="en-GB" altLang="en-US" sz="4400" b="1" dirty="0">
                <a:solidFill>
                  <a:srgbClr val="FF0000"/>
                </a:solidFill>
                <a:latin typeface="Arial" charset="0"/>
              </a:rPr>
              <a:t>quality assurance </a:t>
            </a:r>
            <a:r>
              <a:rPr lang="en-GB" altLang="en-US" sz="4400" b="1" dirty="0">
                <a:solidFill>
                  <a:srgbClr val="000099"/>
                </a:solidFill>
                <a:latin typeface="Arial" charset="0"/>
              </a:rPr>
              <a:t>of programmes and offers the opportunity for </a:t>
            </a:r>
            <a:r>
              <a:rPr lang="en-GB" altLang="en-US" sz="4400" b="1" dirty="0">
                <a:solidFill>
                  <a:srgbClr val="FF0000"/>
                </a:solidFill>
                <a:latin typeface="Arial" charset="0"/>
              </a:rPr>
              <a:t>quality enhancement</a:t>
            </a:r>
            <a:endParaRPr lang="en-GB" altLang="en-US" sz="18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8733" y="2627425"/>
            <a:ext cx="5396249" cy="1753096"/>
          </a:xfrm>
          <a:prstGeom prst="rect">
            <a:avLst/>
          </a:prstGeom>
        </p:spPr>
      </p:pic>
      <p:sp>
        <p:nvSpPr>
          <p:cNvPr id="51" name="Rectangle 1774"/>
          <p:cNvSpPr>
            <a:spLocks noChangeArrowheads="1"/>
          </p:cNvSpPr>
          <p:nvPr/>
        </p:nvSpPr>
        <p:spPr bwMode="auto">
          <a:xfrm>
            <a:off x="16002000" y="6840316"/>
            <a:ext cx="15699469" cy="161902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4800" b="1" dirty="0">
                <a:solidFill>
                  <a:srgbClr val="000099"/>
                </a:solidFill>
                <a:latin typeface="Arial" charset="0"/>
              </a:rPr>
              <a:t>Results</a:t>
            </a:r>
            <a:endParaRPr lang="en-GB" altLang="en-US" sz="3600" b="1" dirty="0">
              <a:solidFill>
                <a:srgbClr val="000099"/>
              </a:solidFill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6133978" y="38739311"/>
            <a:ext cx="15474746" cy="464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defTabSz="4397375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Subject benchmarks provide a valuable reflective tool to quality assure programme content</a:t>
            </a:r>
          </a:p>
          <a:p>
            <a:pPr marL="571500" indent="-571500" algn="just" defTabSz="4397375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This project demonstrates use of the BPS core curriculum as a benchmark to assess current content, and make changes to maintain currency and relevance</a:t>
            </a:r>
          </a:p>
          <a:p>
            <a:pPr marL="571500" indent="-571500" algn="just" defTabSz="4397375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Clearly, this is valuable from a </a:t>
            </a:r>
            <a:r>
              <a:rPr lang="en-GB" sz="4400" b="1" dirty="0">
                <a:solidFill>
                  <a:srgbClr val="FF0000"/>
                </a:solidFill>
                <a:latin typeface="Arial" charset="0"/>
              </a:rPr>
              <a:t>quality assurance 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and </a:t>
            </a:r>
            <a:r>
              <a:rPr lang="en-GB" sz="4400" b="1" dirty="0">
                <a:solidFill>
                  <a:srgbClr val="FF0000"/>
                </a:solidFill>
                <a:latin typeface="Arial" charset="0"/>
              </a:rPr>
              <a:t>quality enhancement 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perspective</a:t>
            </a:r>
          </a:p>
          <a:p>
            <a:pPr algn="just" defTabSz="4397375">
              <a:spcBef>
                <a:spcPct val="20000"/>
              </a:spcBef>
              <a:buClr>
                <a:srgbClr val="FF0000"/>
              </a:buClr>
              <a:defRPr/>
            </a:pPr>
            <a:endParaRPr lang="en-GB" sz="44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just" defTabSz="4397375">
              <a:spcBef>
                <a:spcPct val="20000"/>
              </a:spcBef>
              <a:buClr>
                <a:srgbClr val="FF0000"/>
              </a:buClr>
              <a:defRPr/>
            </a:pPr>
            <a:endParaRPr lang="en-GB" sz="44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just" defTabSz="4397375">
              <a:spcBef>
                <a:spcPct val="20000"/>
              </a:spcBef>
              <a:buClr>
                <a:srgbClr val="FF0000"/>
              </a:buClr>
              <a:defRPr/>
            </a:pPr>
            <a:endParaRPr lang="en-GB" sz="4400" b="1" dirty="0">
              <a:solidFill>
                <a:schemeClr val="accent6"/>
              </a:solidFill>
              <a:latin typeface="Arial" charset="0"/>
            </a:endParaRPr>
          </a:p>
          <a:p>
            <a:pPr algn="just" defTabSz="4397375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sz="4400" b="1" dirty="0">
                <a:solidFill>
                  <a:schemeClr val="accent6"/>
                </a:solidFill>
                <a:latin typeface="Arial" charset="0"/>
              </a:rPr>
              <a:t>	 </a:t>
            </a:r>
          </a:p>
        </p:txBody>
      </p:sp>
      <p:sp>
        <p:nvSpPr>
          <p:cNvPr id="60" name="Rectangle 1774"/>
          <p:cNvSpPr>
            <a:spLocks noChangeArrowheads="1"/>
          </p:cNvSpPr>
          <p:nvPr/>
        </p:nvSpPr>
        <p:spPr bwMode="auto">
          <a:xfrm>
            <a:off x="16002000" y="36756412"/>
            <a:ext cx="15697200" cy="161233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4800" b="1" dirty="0">
                <a:solidFill>
                  <a:srgbClr val="000099"/>
                </a:solidFill>
                <a:latin typeface="Arial" charset="0"/>
              </a:rPr>
              <a:t>Discussion</a:t>
            </a:r>
            <a:endParaRPr lang="en-GB" altLang="en-US" sz="3600" b="1" dirty="0">
              <a:solidFill>
                <a:srgbClr val="000099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27436" t="27559" r="27356" b="7338"/>
          <a:stretch/>
        </p:blipFill>
        <p:spPr>
          <a:xfrm>
            <a:off x="281861" y="10943303"/>
            <a:ext cx="15257419" cy="12359149"/>
          </a:xfrm>
          <a:prstGeom prst="rect">
            <a:avLst/>
          </a:prstGeom>
        </p:spPr>
      </p:pic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200143" y="36790312"/>
            <a:ext cx="15377238" cy="161902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99CCFF"/>
              </a:gs>
            </a:gsLst>
            <a:lin ang="27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>
            <a:lvl1pPr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4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Alignment matrix</a:t>
            </a:r>
            <a:endParaRPr lang="en-GB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t="26968" b="43402"/>
          <a:stretch/>
        </p:blipFill>
        <p:spPr>
          <a:xfrm>
            <a:off x="238243" y="40264798"/>
            <a:ext cx="15001757" cy="25002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48611" y="3923089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Core curriculum statements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78256" y="39962232"/>
            <a:ext cx="9032444" cy="3052668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62900" y="43240592"/>
            <a:ext cx="4307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Covered at UoA?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9556954" y="39962232"/>
            <a:ext cx="1225346" cy="305266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049000" y="39230891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Which modules?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0970056" y="40000332"/>
            <a:ext cx="4269944" cy="30526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l="1168" t="900" r="1650" b="3965"/>
          <a:stretch/>
        </p:blipFill>
        <p:spPr>
          <a:xfrm>
            <a:off x="16421100" y="12611099"/>
            <a:ext cx="13830300" cy="8137829"/>
          </a:xfrm>
          <a:prstGeom prst="rect">
            <a:avLst/>
          </a:prstGeom>
        </p:spPr>
      </p:pic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16133978" y="8739834"/>
            <a:ext cx="15290706" cy="464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4650" indent="-3746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r>
              <a:rPr lang="en-US" altLang="en-US" sz="4400" b="1" i="1" dirty="0">
                <a:solidFill>
                  <a:srgbClr val="FF0000"/>
                </a:solidFill>
                <a:latin typeface="Arial" charset="0"/>
              </a:rPr>
              <a:t>UoA programme compares well: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4400" b="1" dirty="0">
                <a:solidFill>
                  <a:srgbClr val="000099"/>
                </a:solidFill>
                <a:latin typeface="Arial" charset="0"/>
              </a:rPr>
              <a:t>Over half of the statements are delivered across 2 or more modules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4400" b="1" dirty="0">
                <a:solidFill>
                  <a:srgbClr val="000099"/>
                </a:solidFill>
                <a:latin typeface="Arial" charset="0"/>
              </a:rPr>
              <a:t>Qualitative checks confirmed that this represented progression of material, not repetition </a:t>
            </a: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US" altLang="en-US" sz="1600" b="1" dirty="0">
              <a:solidFill>
                <a:srgbClr val="000099"/>
              </a:solidFill>
              <a:latin typeface="Arial" charset="0"/>
            </a:endParaRP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US" altLang="en-US" sz="40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16133978" y="20931834"/>
            <a:ext cx="15290706" cy="464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4650" indent="-3746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r>
              <a:rPr lang="en-US" altLang="en-US" sz="4400" b="1" i="1" dirty="0">
                <a:solidFill>
                  <a:srgbClr val="FF0000"/>
                </a:solidFill>
                <a:latin typeface="Arial" charset="0"/>
              </a:rPr>
              <a:t>Enhancement of existing programme: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4400" b="1" dirty="0">
                <a:solidFill>
                  <a:srgbClr val="000099"/>
                </a:solidFill>
                <a:latin typeface="Arial" charset="0"/>
              </a:rPr>
              <a:t>A new module was designed and implemented in 2018 to address those areas with little or no coverage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4400" b="1" dirty="0">
                <a:solidFill>
                  <a:srgbClr val="000099"/>
                </a:solidFill>
                <a:latin typeface="Arial" charset="0"/>
              </a:rPr>
              <a:t>Integrated well into existing programme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4400" b="1" dirty="0">
                <a:solidFill>
                  <a:srgbClr val="000099"/>
                </a:solidFill>
                <a:latin typeface="Arial" charset="0"/>
              </a:rPr>
              <a:t>Students very positive about impact:</a:t>
            </a: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US" altLang="en-US" sz="1600" b="1" dirty="0">
              <a:solidFill>
                <a:srgbClr val="000099"/>
              </a:solidFill>
              <a:latin typeface="Arial" charset="0"/>
            </a:endParaRP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US" altLang="en-US" sz="40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223" y="25222200"/>
            <a:ext cx="14488224" cy="3619500"/>
          </a:xfrm>
          <a:prstGeom prst="rect">
            <a:avLst/>
          </a:prstGeom>
        </p:spPr>
      </p:pic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16286378" y="29275734"/>
            <a:ext cx="15290706" cy="464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4650" indent="-3746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3973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397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r>
              <a:rPr lang="en-US" altLang="en-US" sz="4400" b="1" i="1" dirty="0">
                <a:solidFill>
                  <a:srgbClr val="FF0000"/>
                </a:solidFill>
                <a:latin typeface="Arial" charset="0"/>
              </a:rPr>
              <a:t>Re-evaluation since 2018 enhancements:</a:t>
            </a: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US" altLang="en-US" sz="1600" b="1" dirty="0">
              <a:solidFill>
                <a:srgbClr val="000099"/>
              </a:solidFill>
              <a:latin typeface="Arial" charset="0"/>
            </a:endParaRPr>
          </a:p>
          <a:p>
            <a:pPr marL="0" indent="0" algn="just">
              <a:spcBef>
                <a:spcPct val="20000"/>
              </a:spcBef>
              <a:buClr>
                <a:srgbClr val="FF0000"/>
              </a:buClr>
            </a:pPr>
            <a:endParaRPr lang="en-US" altLang="en-US" sz="40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3" name="Curved Connector 2"/>
          <p:cNvCxnSpPr>
            <a:stCxn id="19" idx="2"/>
            <a:endCxn id="66" idx="1"/>
          </p:cNvCxnSpPr>
          <p:nvPr/>
        </p:nvCxnSpPr>
        <p:spPr bwMode="auto">
          <a:xfrm rot="16200000" flipH="1">
            <a:off x="7420901" y="43083313"/>
            <a:ext cx="860221" cy="223778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Curved Connector 9"/>
          <p:cNvCxnSpPr>
            <a:stCxn id="66" idx="3"/>
          </p:cNvCxnSpPr>
          <p:nvPr/>
        </p:nvCxnSpPr>
        <p:spPr bwMode="auto">
          <a:xfrm flipV="1">
            <a:off x="12270658" y="42765091"/>
            <a:ext cx="678426" cy="86022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3272299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B511BD29B83D46B513CAB2276EC2D7" ma:contentTypeVersion="12" ma:contentTypeDescription="Create a new document." ma:contentTypeScope="" ma:versionID="b034788ebfe9ba3d55e01bda088bba13">
  <xsd:schema xmlns:xsd="http://www.w3.org/2001/XMLSchema" xmlns:xs="http://www.w3.org/2001/XMLSchema" xmlns:p="http://schemas.microsoft.com/office/2006/metadata/properties" xmlns:ns2="f9dd0801-59bb-4c85-9066-f1bb37f7be6d" xmlns:ns3="3f9c3a3b-3c0c-4c56-8e84-712d160511a9" targetNamespace="http://schemas.microsoft.com/office/2006/metadata/properties" ma:root="true" ma:fieldsID="6592644a5a292c2a69418c900dc6a555" ns2:_="" ns3:_="">
    <xsd:import namespace="f9dd0801-59bb-4c85-9066-f1bb37f7be6d"/>
    <xsd:import namespace="3f9c3a3b-3c0c-4c56-8e84-712d160511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d0801-59bb-4c85-9066-f1bb37f7be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c3a3b-3c0c-4c56-8e84-712d16051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6014B4-3A65-4038-9A4F-773F4DBAE70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f9c3a3b-3c0c-4c56-8e84-712d160511a9"/>
    <ds:schemaRef ds:uri="f9dd0801-59bb-4c85-9066-f1bb37f7be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F0A216-AA23-41DA-A658-E4C2971108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E66397-12F5-4E02-8111-7E4104FC6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d0801-59bb-4c85-9066-f1bb37f7be6d"/>
    <ds:schemaRef ds:uri="3f9c3a3b-3c0c-4c56-8e84-712d160511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6458</TotalTime>
  <Words>249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Company>University of Aberdeen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Biomedical Sciences</dc:creator>
  <cp:lastModifiedBy>Sophie</cp:lastModifiedBy>
  <cp:revision>235</cp:revision>
  <cp:lastPrinted>2001-11-21T15:58:16Z</cp:lastPrinted>
  <dcterms:created xsi:type="dcterms:W3CDTF">2001-09-19T15:27:38Z</dcterms:created>
  <dcterms:modified xsi:type="dcterms:W3CDTF">2019-05-30T12:54:06Z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0x01010022B511BD29B83D46B513CAB2276EC2D7</vt:lpwstr>
  </property>
</Properties>
</file>