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3" d="100"/>
          <a:sy n="63" d="100"/>
        </p:scale>
        <p:origin x="19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5BBB6-64CC-4433-AF75-3F49F92048A8}"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82C44-790B-4598-9F2F-33C28F68CB48}" type="slidenum">
              <a:rPr lang="en-GB" smtClean="0"/>
              <a:t>‹#›</a:t>
            </a:fld>
            <a:endParaRPr lang="en-GB"/>
          </a:p>
        </p:txBody>
      </p:sp>
    </p:spTree>
    <p:extLst>
      <p:ext uri="{BB962C8B-B14F-4D97-AF65-F5344CB8AC3E}">
        <p14:creationId xmlns:p14="http://schemas.microsoft.com/office/powerpoint/2010/main" val="36827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5BBB6-64CC-4433-AF75-3F49F92048A8}"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82C44-790B-4598-9F2F-33C28F68CB48}" type="slidenum">
              <a:rPr lang="en-GB" smtClean="0"/>
              <a:t>‹#›</a:t>
            </a:fld>
            <a:endParaRPr lang="en-GB"/>
          </a:p>
        </p:txBody>
      </p:sp>
    </p:spTree>
    <p:extLst>
      <p:ext uri="{BB962C8B-B14F-4D97-AF65-F5344CB8AC3E}">
        <p14:creationId xmlns:p14="http://schemas.microsoft.com/office/powerpoint/2010/main" val="140728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5BBB6-64CC-4433-AF75-3F49F92048A8}"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82C44-790B-4598-9F2F-33C28F68CB48}" type="slidenum">
              <a:rPr lang="en-GB" smtClean="0"/>
              <a:t>‹#›</a:t>
            </a:fld>
            <a:endParaRPr lang="en-GB"/>
          </a:p>
        </p:txBody>
      </p:sp>
    </p:spTree>
    <p:extLst>
      <p:ext uri="{BB962C8B-B14F-4D97-AF65-F5344CB8AC3E}">
        <p14:creationId xmlns:p14="http://schemas.microsoft.com/office/powerpoint/2010/main" val="45244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5BBB6-64CC-4433-AF75-3F49F92048A8}"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82C44-790B-4598-9F2F-33C28F68CB48}" type="slidenum">
              <a:rPr lang="en-GB" smtClean="0"/>
              <a:t>‹#›</a:t>
            </a:fld>
            <a:endParaRPr lang="en-GB"/>
          </a:p>
        </p:txBody>
      </p:sp>
    </p:spTree>
    <p:extLst>
      <p:ext uri="{BB962C8B-B14F-4D97-AF65-F5344CB8AC3E}">
        <p14:creationId xmlns:p14="http://schemas.microsoft.com/office/powerpoint/2010/main" val="420559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5BBB6-64CC-4433-AF75-3F49F92048A8}"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82C44-790B-4598-9F2F-33C28F68CB48}" type="slidenum">
              <a:rPr lang="en-GB" smtClean="0"/>
              <a:t>‹#›</a:t>
            </a:fld>
            <a:endParaRPr lang="en-GB"/>
          </a:p>
        </p:txBody>
      </p:sp>
    </p:spTree>
    <p:extLst>
      <p:ext uri="{BB962C8B-B14F-4D97-AF65-F5344CB8AC3E}">
        <p14:creationId xmlns:p14="http://schemas.microsoft.com/office/powerpoint/2010/main" val="238367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5BBB6-64CC-4433-AF75-3F49F92048A8}"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82C44-790B-4598-9F2F-33C28F68CB48}" type="slidenum">
              <a:rPr lang="en-GB" smtClean="0"/>
              <a:t>‹#›</a:t>
            </a:fld>
            <a:endParaRPr lang="en-GB"/>
          </a:p>
        </p:txBody>
      </p:sp>
    </p:spTree>
    <p:extLst>
      <p:ext uri="{BB962C8B-B14F-4D97-AF65-F5344CB8AC3E}">
        <p14:creationId xmlns:p14="http://schemas.microsoft.com/office/powerpoint/2010/main" val="420805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5BBB6-64CC-4433-AF75-3F49F92048A8}" type="datetimeFigureOut">
              <a:rPr lang="en-GB" smtClean="0"/>
              <a:t>01/03/2023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982C44-790B-4598-9F2F-33C28F68CB48}" type="slidenum">
              <a:rPr lang="en-GB" smtClean="0"/>
              <a:t>‹#›</a:t>
            </a:fld>
            <a:endParaRPr lang="en-GB"/>
          </a:p>
        </p:txBody>
      </p:sp>
    </p:spTree>
    <p:extLst>
      <p:ext uri="{BB962C8B-B14F-4D97-AF65-F5344CB8AC3E}">
        <p14:creationId xmlns:p14="http://schemas.microsoft.com/office/powerpoint/2010/main" val="177197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5BBB6-64CC-4433-AF75-3F49F92048A8}" type="datetimeFigureOut">
              <a:rPr lang="en-GB" smtClean="0"/>
              <a:t>01/03/2023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982C44-790B-4598-9F2F-33C28F68CB48}" type="slidenum">
              <a:rPr lang="en-GB" smtClean="0"/>
              <a:t>‹#›</a:t>
            </a:fld>
            <a:endParaRPr lang="en-GB"/>
          </a:p>
        </p:txBody>
      </p:sp>
    </p:spTree>
    <p:extLst>
      <p:ext uri="{BB962C8B-B14F-4D97-AF65-F5344CB8AC3E}">
        <p14:creationId xmlns:p14="http://schemas.microsoft.com/office/powerpoint/2010/main" val="92718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5BBB6-64CC-4433-AF75-3F49F92048A8}" type="datetimeFigureOut">
              <a:rPr lang="en-GB" smtClean="0"/>
              <a:t>01/03/2023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982C44-790B-4598-9F2F-33C28F68CB48}" type="slidenum">
              <a:rPr lang="en-GB" smtClean="0"/>
              <a:t>‹#›</a:t>
            </a:fld>
            <a:endParaRPr lang="en-GB"/>
          </a:p>
        </p:txBody>
      </p:sp>
    </p:spTree>
    <p:extLst>
      <p:ext uri="{BB962C8B-B14F-4D97-AF65-F5344CB8AC3E}">
        <p14:creationId xmlns:p14="http://schemas.microsoft.com/office/powerpoint/2010/main" val="250750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C75BBB6-64CC-4433-AF75-3F49F92048A8}"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82C44-790B-4598-9F2F-33C28F68CB48}" type="slidenum">
              <a:rPr lang="en-GB" smtClean="0"/>
              <a:t>‹#›</a:t>
            </a:fld>
            <a:endParaRPr lang="en-GB"/>
          </a:p>
        </p:txBody>
      </p:sp>
    </p:spTree>
    <p:extLst>
      <p:ext uri="{BB962C8B-B14F-4D97-AF65-F5344CB8AC3E}">
        <p14:creationId xmlns:p14="http://schemas.microsoft.com/office/powerpoint/2010/main" val="130235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C75BBB6-64CC-4433-AF75-3F49F92048A8}" type="datetimeFigureOut">
              <a:rPr lang="en-GB" smtClean="0"/>
              <a:t>01/03/2023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82C44-790B-4598-9F2F-33C28F68CB48}" type="slidenum">
              <a:rPr lang="en-GB" smtClean="0"/>
              <a:t>‹#›</a:t>
            </a:fld>
            <a:endParaRPr lang="en-GB"/>
          </a:p>
        </p:txBody>
      </p:sp>
    </p:spTree>
    <p:extLst>
      <p:ext uri="{BB962C8B-B14F-4D97-AF65-F5344CB8AC3E}">
        <p14:creationId xmlns:p14="http://schemas.microsoft.com/office/powerpoint/2010/main" val="214192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C75BBB6-64CC-4433-AF75-3F49F92048A8}" type="datetimeFigureOut">
              <a:rPr lang="en-GB" smtClean="0"/>
              <a:t>01/03/2023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982C44-790B-4598-9F2F-33C28F68CB48}" type="slidenum">
              <a:rPr lang="en-GB" smtClean="0"/>
              <a:t>‹#›</a:t>
            </a:fld>
            <a:endParaRPr lang="en-GB"/>
          </a:p>
        </p:txBody>
      </p:sp>
    </p:spTree>
    <p:extLst>
      <p:ext uri="{BB962C8B-B14F-4D97-AF65-F5344CB8AC3E}">
        <p14:creationId xmlns:p14="http://schemas.microsoft.com/office/powerpoint/2010/main" val="553218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B36B32-81E1-4033-B243-7581A0EA5A38}"/>
              </a:ext>
            </a:extLst>
          </p:cNvPr>
          <p:cNvSpPr>
            <a:spLocks noGrp="1"/>
          </p:cNvSpPr>
          <p:nvPr>
            <p:ph type="subTitle" idx="1"/>
          </p:nvPr>
        </p:nvSpPr>
        <p:spPr>
          <a:xfrm>
            <a:off x="102569" y="66253"/>
            <a:ext cx="6670087" cy="1220153"/>
          </a:xfrm>
        </p:spPr>
        <p:txBody>
          <a:bodyPr>
            <a:noAutofit/>
          </a:bodyPr>
          <a:lstStyle/>
          <a:p>
            <a:r>
              <a:rPr lang="en-GB" sz="2800" b="1" dirty="0">
                <a:solidFill>
                  <a:schemeClr val="accent6">
                    <a:lumMod val="75000"/>
                  </a:schemeClr>
                </a:solidFill>
              </a:rPr>
              <a:t>An Easter Egg hunt with a difference. </a:t>
            </a:r>
          </a:p>
          <a:p>
            <a:r>
              <a:rPr lang="en-GB" sz="2400" b="1" dirty="0">
                <a:solidFill>
                  <a:schemeClr val="accent6">
                    <a:lumMod val="75000"/>
                  </a:schemeClr>
                </a:solidFill>
              </a:rPr>
              <a:t>What can you spot in your green space?</a:t>
            </a:r>
          </a:p>
        </p:txBody>
      </p:sp>
      <p:pic>
        <p:nvPicPr>
          <p:cNvPr id="4" name="Picture 2">
            <a:extLst>
              <a:ext uri="{FF2B5EF4-FFF2-40B4-BE49-F238E27FC236}">
                <a16:creationId xmlns:a16="http://schemas.microsoft.com/office/drawing/2014/main" id="{861E19CB-D763-44FB-AE04-208D2EC46C2D}"/>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2288" y="9563202"/>
            <a:ext cx="1403143" cy="316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F19ED4-F7B1-4615-AC73-EA96ACD10933}"/>
              </a:ext>
            </a:extLst>
          </p:cNvPr>
          <p:cNvSpPr txBox="1"/>
          <p:nvPr/>
        </p:nvSpPr>
        <p:spPr>
          <a:xfrm>
            <a:off x="136968" y="928927"/>
            <a:ext cx="6618463" cy="738664"/>
          </a:xfrm>
          <a:prstGeom prst="rect">
            <a:avLst/>
          </a:prstGeom>
          <a:noFill/>
        </p:spPr>
        <p:txBody>
          <a:bodyPr wrap="square" rtlCol="0">
            <a:spAutoFit/>
          </a:bodyPr>
          <a:lstStyle/>
          <a:p>
            <a:pPr algn="ctr"/>
            <a:r>
              <a:rPr lang="en-GB" sz="1400" dirty="0"/>
              <a:t>Eggs are associated with Easter because of the promise of new life they contain. We all love hunting for chocolate eggs, but why not also try our alternative Easter Egg hunt to look for natures signs of new life that are all around us?</a:t>
            </a:r>
          </a:p>
        </p:txBody>
      </p:sp>
      <p:pic>
        <p:nvPicPr>
          <p:cNvPr id="6" name="Picture 5">
            <a:extLst>
              <a:ext uri="{FF2B5EF4-FFF2-40B4-BE49-F238E27FC236}">
                <a16:creationId xmlns:a16="http://schemas.microsoft.com/office/drawing/2014/main" id="{F156A88D-8397-4FF2-BDEB-9412A323E9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1851" y="2211150"/>
            <a:ext cx="1368407" cy="1368407"/>
          </a:xfrm>
          <a:prstGeom prst="rect">
            <a:avLst/>
          </a:prstGeom>
        </p:spPr>
      </p:pic>
      <p:pic>
        <p:nvPicPr>
          <p:cNvPr id="7" name="Picture 6">
            <a:extLst>
              <a:ext uri="{FF2B5EF4-FFF2-40B4-BE49-F238E27FC236}">
                <a16:creationId xmlns:a16="http://schemas.microsoft.com/office/drawing/2014/main" id="{16EFE8B4-CD27-4908-87EE-B622E7644A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42229" y="2330210"/>
            <a:ext cx="1133354" cy="1133354"/>
          </a:xfrm>
          <a:prstGeom prst="rect">
            <a:avLst/>
          </a:prstGeom>
        </p:spPr>
      </p:pic>
      <p:pic>
        <p:nvPicPr>
          <p:cNvPr id="8" name="Picture 7">
            <a:extLst>
              <a:ext uri="{FF2B5EF4-FFF2-40B4-BE49-F238E27FC236}">
                <a16:creationId xmlns:a16="http://schemas.microsoft.com/office/drawing/2014/main" id="{828C7DE1-9BD7-4941-9362-E50BA98E7C6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18370" y="2202596"/>
            <a:ext cx="1451107" cy="1088331"/>
          </a:xfrm>
          <a:prstGeom prst="rect">
            <a:avLst/>
          </a:prstGeom>
        </p:spPr>
      </p:pic>
      <p:pic>
        <p:nvPicPr>
          <p:cNvPr id="9" name="Picture 8">
            <a:extLst>
              <a:ext uri="{FF2B5EF4-FFF2-40B4-BE49-F238E27FC236}">
                <a16:creationId xmlns:a16="http://schemas.microsoft.com/office/drawing/2014/main" id="{3D9698DB-6BBA-4690-9FDE-98AD96FB282C}"/>
              </a:ext>
              <a:ext uri="{C183D7F6-B498-43B3-948B-1728B52AA6E4}">
                <adec:decorative xmlns:adec="http://schemas.microsoft.com/office/drawing/2017/decorative" val="1"/>
              </a:ext>
            </a:extLst>
          </p:cNvPr>
          <p:cNvPicPr>
            <a:picLocks noChangeAspect="1"/>
          </p:cNvPicPr>
          <p:nvPr/>
        </p:nvPicPr>
        <p:blipFill rotWithShape="1">
          <a:blip r:embed="rId6"/>
          <a:srcRect l="18472" t="12127"/>
          <a:stretch/>
        </p:blipFill>
        <p:spPr>
          <a:xfrm>
            <a:off x="437529" y="5106338"/>
            <a:ext cx="1538213" cy="1272585"/>
          </a:xfrm>
          <a:prstGeom prst="rect">
            <a:avLst/>
          </a:prstGeom>
        </p:spPr>
      </p:pic>
      <p:pic>
        <p:nvPicPr>
          <p:cNvPr id="10" name="Picture 9">
            <a:extLst>
              <a:ext uri="{FF2B5EF4-FFF2-40B4-BE49-F238E27FC236}">
                <a16:creationId xmlns:a16="http://schemas.microsoft.com/office/drawing/2014/main" id="{E9B307AF-5E39-4E96-A520-B095E0E5E2B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842228" y="7863601"/>
            <a:ext cx="1353311" cy="1091107"/>
          </a:xfrm>
          <a:prstGeom prst="rect">
            <a:avLst/>
          </a:prstGeom>
        </p:spPr>
      </p:pic>
      <p:pic>
        <p:nvPicPr>
          <p:cNvPr id="11" name="Picture 10">
            <a:extLst>
              <a:ext uri="{FF2B5EF4-FFF2-40B4-BE49-F238E27FC236}">
                <a16:creationId xmlns:a16="http://schemas.microsoft.com/office/drawing/2014/main" id="{89BEDCEF-A607-44E2-B73C-6E80F930ED4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11421" y="7842179"/>
            <a:ext cx="1390427" cy="1103757"/>
          </a:xfrm>
          <a:prstGeom prst="rect">
            <a:avLst/>
          </a:prstGeom>
        </p:spPr>
      </p:pic>
      <p:pic>
        <p:nvPicPr>
          <p:cNvPr id="1026" name="Picture 2" descr="Bird Houses &amp; Nesting Boxes for Wild Birds - RSPB Shop">
            <a:extLst>
              <a:ext uri="{FF2B5EF4-FFF2-40B4-BE49-F238E27FC236}">
                <a16:creationId xmlns:a16="http://schemas.microsoft.com/office/drawing/2014/main" id="{8692E453-FF03-4522-B656-457A659A14D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3378" t="-404" r="4820" b="1429"/>
          <a:stretch/>
        </p:blipFill>
        <p:spPr bwMode="auto">
          <a:xfrm>
            <a:off x="2467191" y="5058020"/>
            <a:ext cx="1915123" cy="12823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7A475BD-72B2-4DBE-A91F-108BBF749701}"/>
              </a:ext>
              <a:ext uri="{C183D7F6-B498-43B3-948B-1728B52AA6E4}">
                <adec:decorative xmlns:adec="http://schemas.microsoft.com/office/drawing/2017/decorative" val="1"/>
              </a:ext>
            </a:extLst>
          </p:cNvPr>
          <p:cNvPicPr>
            <a:picLocks noChangeAspect="1"/>
          </p:cNvPicPr>
          <p:nvPr/>
        </p:nvPicPr>
        <p:blipFill rotWithShape="1">
          <a:blip r:embed="rId10"/>
          <a:srcRect r="21431" b="5357"/>
          <a:stretch/>
        </p:blipFill>
        <p:spPr>
          <a:xfrm>
            <a:off x="4797833" y="4999174"/>
            <a:ext cx="1602100" cy="1289484"/>
          </a:xfrm>
          <a:prstGeom prst="rect">
            <a:avLst/>
          </a:prstGeom>
        </p:spPr>
      </p:pic>
      <p:pic>
        <p:nvPicPr>
          <p:cNvPr id="13" name="Picture 12">
            <a:extLst>
              <a:ext uri="{FF2B5EF4-FFF2-40B4-BE49-F238E27FC236}">
                <a16:creationId xmlns:a16="http://schemas.microsoft.com/office/drawing/2014/main" id="{96763517-7316-421C-A23D-535AD1D4144A}"/>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956154" y="7844048"/>
            <a:ext cx="1518526" cy="1137207"/>
          </a:xfrm>
          <a:prstGeom prst="rect">
            <a:avLst/>
          </a:prstGeom>
        </p:spPr>
      </p:pic>
      <p:sp>
        <p:nvSpPr>
          <p:cNvPr id="14" name="TextBox 13">
            <a:extLst>
              <a:ext uri="{FF2B5EF4-FFF2-40B4-BE49-F238E27FC236}">
                <a16:creationId xmlns:a16="http://schemas.microsoft.com/office/drawing/2014/main" id="{55959F9F-8612-4E40-822D-CC321709A050}"/>
              </a:ext>
            </a:extLst>
          </p:cNvPr>
          <p:cNvSpPr txBox="1"/>
          <p:nvPr/>
        </p:nvSpPr>
        <p:spPr>
          <a:xfrm>
            <a:off x="60960" y="1881455"/>
            <a:ext cx="6711696" cy="654294"/>
          </a:xfrm>
          <a:prstGeom prst="rect">
            <a:avLst/>
          </a:prstGeom>
          <a:noFill/>
          <a:ln>
            <a:noFill/>
          </a:ln>
        </p:spPr>
        <p:txBody>
          <a:bodyPr wrap="square" rtlCol="0">
            <a:spAutoFit/>
          </a:bodyPr>
          <a:lstStyle/>
          <a:p>
            <a:pPr algn="ctr"/>
            <a:r>
              <a:rPr lang="en-GB" dirty="0">
                <a:solidFill>
                  <a:schemeClr val="accent6">
                    <a:lumMod val="75000"/>
                  </a:schemeClr>
                </a:solidFill>
              </a:rPr>
              <a:t>Eggs</a:t>
            </a:r>
          </a:p>
        </p:txBody>
      </p:sp>
      <p:sp>
        <p:nvSpPr>
          <p:cNvPr id="15" name="TextBox 14">
            <a:extLst>
              <a:ext uri="{FF2B5EF4-FFF2-40B4-BE49-F238E27FC236}">
                <a16:creationId xmlns:a16="http://schemas.microsoft.com/office/drawing/2014/main" id="{3314E690-FFEF-4AEB-9B70-F13F2B708131}"/>
              </a:ext>
            </a:extLst>
          </p:cNvPr>
          <p:cNvSpPr txBox="1"/>
          <p:nvPr/>
        </p:nvSpPr>
        <p:spPr>
          <a:xfrm>
            <a:off x="256032" y="3632556"/>
            <a:ext cx="1950093" cy="830997"/>
          </a:xfrm>
          <a:prstGeom prst="rect">
            <a:avLst/>
          </a:prstGeom>
          <a:noFill/>
        </p:spPr>
        <p:txBody>
          <a:bodyPr wrap="square" rtlCol="0">
            <a:spAutoFit/>
          </a:bodyPr>
          <a:lstStyle/>
          <a:p>
            <a:pPr algn="ctr"/>
            <a:r>
              <a:rPr lang="en-GB" sz="1200" dirty="0"/>
              <a:t>Slug and snail eggs can be found all year round. Try looking under old bricks or logs or inside flowerpots.</a:t>
            </a:r>
          </a:p>
        </p:txBody>
      </p:sp>
      <p:sp>
        <p:nvSpPr>
          <p:cNvPr id="17" name="TextBox 16">
            <a:extLst>
              <a:ext uri="{FF2B5EF4-FFF2-40B4-BE49-F238E27FC236}">
                <a16:creationId xmlns:a16="http://schemas.microsoft.com/office/drawing/2014/main" id="{21BDF9CC-33AD-41A8-BE31-F28473A0A240}"/>
              </a:ext>
            </a:extLst>
          </p:cNvPr>
          <p:cNvSpPr txBox="1"/>
          <p:nvPr/>
        </p:nvSpPr>
        <p:spPr>
          <a:xfrm>
            <a:off x="4546219" y="3312456"/>
            <a:ext cx="2291506" cy="1200329"/>
          </a:xfrm>
          <a:prstGeom prst="rect">
            <a:avLst/>
          </a:prstGeom>
          <a:noFill/>
        </p:spPr>
        <p:txBody>
          <a:bodyPr wrap="square" rtlCol="0">
            <a:spAutoFit/>
          </a:bodyPr>
          <a:lstStyle/>
          <a:p>
            <a:pPr algn="ctr"/>
            <a:r>
              <a:rPr lang="en-GB" sz="1200" dirty="0"/>
              <a:t>It’s still early for some birds to be nesting, but wood pigeons have been recorded nesting in every month of the year. Look out for their pale eggs shells in parks and gardens.</a:t>
            </a:r>
          </a:p>
        </p:txBody>
      </p:sp>
      <p:sp>
        <p:nvSpPr>
          <p:cNvPr id="18" name="TextBox 17">
            <a:extLst>
              <a:ext uri="{FF2B5EF4-FFF2-40B4-BE49-F238E27FC236}">
                <a16:creationId xmlns:a16="http://schemas.microsoft.com/office/drawing/2014/main" id="{DF6C853A-0147-4899-98A9-8F19B076A881}"/>
              </a:ext>
            </a:extLst>
          </p:cNvPr>
          <p:cNvSpPr txBox="1"/>
          <p:nvPr/>
        </p:nvSpPr>
        <p:spPr>
          <a:xfrm>
            <a:off x="2467191" y="3609102"/>
            <a:ext cx="1887427" cy="830997"/>
          </a:xfrm>
          <a:prstGeom prst="rect">
            <a:avLst/>
          </a:prstGeom>
          <a:noFill/>
        </p:spPr>
        <p:txBody>
          <a:bodyPr wrap="square" rtlCol="0">
            <a:spAutoFit/>
          </a:bodyPr>
          <a:lstStyle/>
          <a:p>
            <a:pPr algn="ctr"/>
            <a:r>
              <a:rPr lang="en-GB" sz="1200" dirty="0"/>
              <a:t>Frogspawn is one of the most eagerly anticipated signs of spring. Can you see any in your local pond?</a:t>
            </a:r>
          </a:p>
        </p:txBody>
      </p:sp>
      <p:sp>
        <p:nvSpPr>
          <p:cNvPr id="19" name="TextBox 18">
            <a:extLst>
              <a:ext uri="{FF2B5EF4-FFF2-40B4-BE49-F238E27FC236}">
                <a16:creationId xmlns:a16="http://schemas.microsoft.com/office/drawing/2014/main" id="{A387249E-3138-4D96-AA40-7F011EFA064B}"/>
              </a:ext>
            </a:extLst>
          </p:cNvPr>
          <p:cNvSpPr txBox="1"/>
          <p:nvPr/>
        </p:nvSpPr>
        <p:spPr>
          <a:xfrm>
            <a:off x="2927839" y="4699167"/>
            <a:ext cx="938918" cy="369332"/>
          </a:xfrm>
          <a:prstGeom prst="rect">
            <a:avLst/>
          </a:prstGeom>
          <a:noFill/>
        </p:spPr>
        <p:txBody>
          <a:bodyPr wrap="square" rtlCol="0">
            <a:spAutoFit/>
          </a:bodyPr>
          <a:lstStyle/>
          <a:p>
            <a:r>
              <a:rPr lang="en-GB" dirty="0">
                <a:solidFill>
                  <a:schemeClr val="accent6">
                    <a:lumMod val="75000"/>
                  </a:schemeClr>
                </a:solidFill>
              </a:rPr>
              <a:t>Nesting</a:t>
            </a:r>
          </a:p>
        </p:txBody>
      </p:sp>
      <p:sp>
        <p:nvSpPr>
          <p:cNvPr id="20" name="TextBox 19">
            <a:extLst>
              <a:ext uri="{FF2B5EF4-FFF2-40B4-BE49-F238E27FC236}">
                <a16:creationId xmlns:a16="http://schemas.microsoft.com/office/drawing/2014/main" id="{E02B9D73-7242-4DF1-AF47-E4991C26E94E}"/>
              </a:ext>
            </a:extLst>
          </p:cNvPr>
          <p:cNvSpPr txBox="1"/>
          <p:nvPr/>
        </p:nvSpPr>
        <p:spPr>
          <a:xfrm>
            <a:off x="300358" y="6449670"/>
            <a:ext cx="1812556" cy="830997"/>
          </a:xfrm>
          <a:prstGeom prst="rect">
            <a:avLst/>
          </a:prstGeom>
          <a:noFill/>
        </p:spPr>
        <p:txBody>
          <a:bodyPr wrap="square" rtlCol="0">
            <a:spAutoFit/>
          </a:bodyPr>
          <a:lstStyle/>
          <a:p>
            <a:pPr algn="ctr"/>
            <a:r>
              <a:rPr lang="en-GB" sz="1200" dirty="0"/>
              <a:t>Lots of birds are nest building. Can you spot any birds carrying nesting material?</a:t>
            </a:r>
          </a:p>
        </p:txBody>
      </p:sp>
      <p:sp>
        <p:nvSpPr>
          <p:cNvPr id="21" name="TextBox 20">
            <a:extLst>
              <a:ext uri="{FF2B5EF4-FFF2-40B4-BE49-F238E27FC236}">
                <a16:creationId xmlns:a16="http://schemas.microsoft.com/office/drawing/2014/main" id="{7AD37FA1-A9F2-42ED-A47E-85A8F903948F}"/>
              </a:ext>
            </a:extLst>
          </p:cNvPr>
          <p:cNvSpPr txBox="1"/>
          <p:nvPr/>
        </p:nvSpPr>
        <p:spPr>
          <a:xfrm>
            <a:off x="2471152" y="6323980"/>
            <a:ext cx="1950093" cy="1015663"/>
          </a:xfrm>
          <a:prstGeom prst="rect">
            <a:avLst/>
          </a:prstGeom>
          <a:noFill/>
        </p:spPr>
        <p:txBody>
          <a:bodyPr wrap="square" rtlCol="0">
            <a:spAutoFit/>
          </a:bodyPr>
          <a:lstStyle/>
          <a:p>
            <a:pPr algn="ctr"/>
            <a:r>
              <a:rPr lang="en-GB" sz="1200" dirty="0"/>
              <a:t>Do you have any nest boxes near you? Keep an eye on them to see who might make them their home this year.</a:t>
            </a:r>
          </a:p>
        </p:txBody>
      </p:sp>
      <p:sp>
        <p:nvSpPr>
          <p:cNvPr id="22" name="TextBox 21">
            <a:extLst>
              <a:ext uri="{FF2B5EF4-FFF2-40B4-BE49-F238E27FC236}">
                <a16:creationId xmlns:a16="http://schemas.microsoft.com/office/drawing/2014/main" id="{EC7D29BD-6390-460D-8D04-E8EA405077D7}"/>
              </a:ext>
            </a:extLst>
          </p:cNvPr>
          <p:cNvSpPr txBox="1"/>
          <p:nvPr/>
        </p:nvSpPr>
        <p:spPr>
          <a:xfrm>
            <a:off x="4644373" y="6310695"/>
            <a:ext cx="1950093" cy="1200329"/>
          </a:xfrm>
          <a:prstGeom prst="rect">
            <a:avLst/>
          </a:prstGeom>
          <a:noFill/>
        </p:spPr>
        <p:txBody>
          <a:bodyPr wrap="square" rtlCol="0">
            <a:spAutoFit/>
          </a:bodyPr>
          <a:lstStyle/>
          <a:p>
            <a:pPr algn="ctr"/>
            <a:r>
              <a:rPr lang="en-GB" sz="1200" dirty="0"/>
              <a:t>Dressed to impress! Lots of birds, like this male Yellowhammer have their most colourful plumage at this time of year to attract a mate.</a:t>
            </a:r>
          </a:p>
        </p:txBody>
      </p:sp>
      <p:sp>
        <p:nvSpPr>
          <p:cNvPr id="16" name="Rectangle 15">
            <a:extLst>
              <a:ext uri="{FF2B5EF4-FFF2-40B4-BE49-F238E27FC236}">
                <a16:creationId xmlns:a16="http://schemas.microsoft.com/office/drawing/2014/main" id="{A48E4EEB-E8A2-4AA8-A286-3B27A0136A54}"/>
              </a:ext>
              <a:ext uri="{C183D7F6-B498-43B3-948B-1728B52AA6E4}">
                <adec:decorative xmlns:adec="http://schemas.microsoft.com/office/drawing/2017/decorative" val="1"/>
              </a:ext>
            </a:extLst>
          </p:cNvPr>
          <p:cNvSpPr/>
          <p:nvPr/>
        </p:nvSpPr>
        <p:spPr>
          <a:xfrm>
            <a:off x="60960" y="66253"/>
            <a:ext cx="6711696" cy="1723204"/>
          </a:xfrm>
          <a:prstGeom prst="rect">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C50A7B9-296C-4C9C-B794-DB92E5B80814}"/>
              </a:ext>
              <a:ext uri="{C183D7F6-B498-43B3-948B-1728B52AA6E4}">
                <adec:decorative xmlns:adec="http://schemas.microsoft.com/office/drawing/2017/decorative" val="1"/>
              </a:ext>
            </a:extLst>
          </p:cNvPr>
          <p:cNvSpPr/>
          <p:nvPr/>
        </p:nvSpPr>
        <p:spPr>
          <a:xfrm>
            <a:off x="60960" y="1850621"/>
            <a:ext cx="6711696" cy="2775236"/>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A616D6CF-A45A-43A3-A132-02D5FDA2CF17}"/>
              </a:ext>
              <a:ext uri="{C183D7F6-B498-43B3-948B-1728B52AA6E4}">
                <adec:decorative xmlns:adec="http://schemas.microsoft.com/office/drawing/2017/decorative" val="1"/>
              </a:ext>
            </a:extLst>
          </p:cNvPr>
          <p:cNvSpPr/>
          <p:nvPr/>
        </p:nvSpPr>
        <p:spPr>
          <a:xfrm>
            <a:off x="60960" y="4709645"/>
            <a:ext cx="6711696" cy="2775236"/>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501F233D-2946-4DEC-A066-7EA7B77A177B}"/>
              </a:ext>
            </a:extLst>
          </p:cNvPr>
          <p:cNvSpPr txBox="1"/>
          <p:nvPr/>
        </p:nvSpPr>
        <p:spPr>
          <a:xfrm>
            <a:off x="2842228" y="7521615"/>
            <a:ext cx="1353311" cy="369332"/>
          </a:xfrm>
          <a:prstGeom prst="rect">
            <a:avLst/>
          </a:prstGeom>
          <a:noFill/>
        </p:spPr>
        <p:txBody>
          <a:bodyPr wrap="square" rtlCol="0">
            <a:spAutoFit/>
          </a:bodyPr>
          <a:lstStyle/>
          <a:p>
            <a:r>
              <a:rPr lang="en-GB" dirty="0">
                <a:solidFill>
                  <a:schemeClr val="accent6">
                    <a:lumMod val="75000"/>
                  </a:schemeClr>
                </a:solidFill>
              </a:rPr>
              <a:t>New Season</a:t>
            </a:r>
          </a:p>
        </p:txBody>
      </p:sp>
      <p:sp>
        <p:nvSpPr>
          <p:cNvPr id="27" name="TextBox 26">
            <a:extLst>
              <a:ext uri="{FF2B5EF4-FFF2-40B4-BE49-F238E27FC236}">
                <a16:creationId xmlns:a16="http://schemas.microsoft.com/office/drawing/2014/main" id="{BE343D57-B21E-4EC2-85DA-2A744551A9A7}"/>
              </a:ext>
            </a:extLst>
          </p:cNvPr>
          <p:cNvSpPr txBox="1"/>
          <p:nvPr/>
        </p:nvSpPr>
        <p:spPr>
          <a:xfrm>
            <a:off x="269057" y="8977073"/>
            <a:ext cx="1812556" cy="461665"/>
          </a:xfrm>
          <a:prstGeom prst="rect">
            <a:avLst/>
          </a:prstGeom>
          <a:noFill/>
        </p:spPr>
        <p:txBody>
          <a:bodyPr wrap="square" rtlCol="0">
            <a:spAutoFit/>
          </a:bodyPr>
          <a:lstStyle/>
          <a:p>
            <a:pPr algn="ctr"/>
            <a:r>
              <a:rPr lang="en-GB" sz="1200" dirty="0"/>
              <a:t>Leaves bursting from buds, like this hawthorn.</a:t>
            </a:r>
          </a:p>
        </p:txBody>
      </p:sp>
      <p:sp>
        <p:nvSpPr>
          <p:cNvPr id="28" name="TextBox 27">
            <a:extLst>
              <a:ext uri="{FF2B5EF4-FFF2-40B4-BE49-F238E27FC236}">
                <a16:creationId xmlns:a16="http://schemas.microsoft.com/office/drawing/2014/main" id="{CDD744B4-A4C8-42D3-8786-E85074CFE5BC}"/>
              </a:ext>
            </a:extLst>
          </p:cNvPr>
          <p:cNvSpPr txBox="1"/>
          <p:nvPr/>
        </p:nvSpPr>
        <p:spPr>
          <a:xfrm>
            <a:off x="2567249" y="8946593"/>
            <a:ext cx="1812556" cy="461665"/>
          </a:xfrm>
          <a:prstGeom prst="rect">
            <a:avLst/>
          </a:prstGeom>
          <a:noFill/>
        </p:spPr>
        <p:txBody>
          <a:bodyPr wrap="square" rtlCol="0">
            <a:spAutoFit/>
          </a:bodyPr>
          <a:lstStyle/>
          <a:p>
            <a:pPr algn="ctr"/>
            <a:r>
              <a:rPr lang="en-GB" sz="1200" dirty="0"/>
              <a:t>Early bumblebees are out and about.</a:t>
            </a:r>
          </a:p>
        </p:txBody>
      </p:sp>
      <p:sp>
        <p:nvSpPr>
          <p:cNvPr id="29" name="TextBox 28">
            <a:extLst>
              <a:ext uri="{FF2B5EF4-FFF2-40B4-BE49-F238E27FC236}">
                <a16:creationId xmlns:a16="http://schemas.microsoft.com/office/drawing/2014/main" id="{6FE04FCD-52AC-4AE4-9C7C-79F104D85B9A}"/>
              </a:ext>
            </a:extLst>
          </p:cNvPr>
          <p:cNvSpPr txBox="1"/>
          <p:nvPr/>
        </p:nvSpPr>
        <p:spPr>
          <a:xfrm>
            <a:off x="4810577" y="9007553"/>
            <a:ext cx="1812556" cy="461665"/>
          </a:xfrm>
          <a:prstGeom prst="rect">
            <a:avLst/>
          </a:prstGeom>
          <a:noFill/>
        </p:spPr>
        <p:txBody>
          <a:bodyPr wrap="square" rtlCol="0">
            <a:spAutoFit/>
          </a:bodyPr>
          <a:lstStyle/>
          <a:p>
            <a:pPr algn="ctr"/>
            <a:r>
              <a:rPr lang="en-GB" sz="1200" dirty="0"/>
              <a:t>Keep an eye out for the first spring wild flowers.</a:t>
            </a:r>
          </a:p>
        </p:txBody>
      </p:sp>
      <p:sp>
        <p:nvSpPr>
          <p:cNvPr id="30" name="Rectangle 29">
            <a:extLst>
              <a:ext uri="{FF2B5EF4-FFF2-40B4-BE49-F238E27FC236}">
                <a16:creationId xmlns:a16="http://schemas.microsoft.com/office/drawing/2014/main" id="{3BD15883-2BDD-43D7-99D1-672A4D264677}"/>
              </a:ext>
              <a:ext uri="{C183D7F6-B498-43B3-948B-1728B52AA6E4}">
                <adec:decorative xmlns:adec="http://schemas.microsoft.com/office/drawing/2017/decorative" val="1"/>
              </a:ext>
            </a:extLst>
          </p:cNvPr>
          <p:cNvSpPr/>
          <p:nvPr/>
        </p:nvSpPr>
        <p:spPr>
          <a:xfrm>
            <a:off x="60960" y="7544285"/>
            <a:ext cx="6711696" cy="1900549"/>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80022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242</Words>
  <Application>Microsoft Office PowerPoint</Application>
  <PresentationFormat>A4 Paper (210x297 mm)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Ewan Campbell</dc:creator>
  <cp:lastModifiedBy>Pasaric, Marin</cp:lastModifiedBy>
  <cp:revision>9</cp:revision>
  <dcterms:created xsi:type="dcterms:W3CDTF">2021-03-19T14:38:00Z</dcterms:created>
  <dcterms:modified xsi:type="dcterms:W3CDTF">2023-03-01T11:51:10Z</dcterms:modified>
</cp:coreProperties>
</file>