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62"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anva Sans" panose="020B0604020202020204" charset="0"/>
      <p:regular r:id="rId15"/>
    </p:embeddedFont>
    <p:embeddedFont>
      <p:font typeface="Montserrat" panose="00000500000000000000" pitchFamily="2" charset="0"/>
      <p:regular r:id="rId16"/>
      <p:bold r:id="rId17"/>
      <p:italic r:id="rId18"/>
      <p:boldItalic r:id="rId19"/>
    </p:embeddedFont>
    <p:embeddedFont>
      <p:font typeface="Muller" panose="020B0604020202020204" charset="0"/>
      <p:regular r:id="rId20"/>
    </p:embeddedFont>
    <p:embeddedFont>
      <p:font typeface="Muller Bold" panose="020B0604020202020204" charset="0"/>
      <p:regular r:id="rId21"/>
    </p:embeddedFont>
    <p:embeddedFont>
      <p:font typeface="Muller Italics" panose="020B0604020202020204" charset="0"/>
      <p:regular r:id="rId22"/>
    </p:embeddedFont>
    <p:embeddedFont>
      <p:font typeface="Oswald" panose="00000500000000000000" pitchFamily="2" charset="0"/>
      <p:regular r:id="rId23"/>
      <p:bold r:id="rId24"/>
    </p:embeddedFont>
    <p:embeddedFont>
      <p:font typeface="Oswald Bold" panose="00000800000000000000"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B3190-4B4A-4F78-8FE1-B6D25DA0475B}" v="96" dt="2022-11-04T11:29:00.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p:cViewPr varScale="1">
        <p:scale>
          <a:sx n="43" d="100"/>
          <a:sy n="43" d="100"/>
        </p:scale>
        <p:origin x="4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9.fntdata"/><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e, Marta" userId="9fb45540-86ea-487c-af2a-14edc1a858da" providerId="ADAL" clId="{32DB3190-4B4A-4F78-8FE1-B6D25DA0475B}"/>
    <pc:docChg chg="custSel modSld">
      <pc:chgData name="Lonnie, Marta" userId="9fb45540-86ea-487c-af2a-14edc1a858da" providerId="ADAL" clId="{32DB3190-4B4A-4F78-8FE1-B6D25DA0475B}" dt="2022-11-04T11:29:00.209" v="563"/>
      <pc:docMkLst>
        <pc:docMk/>
      </pc:docMkLst>
      <pc:sldChg chg="delSp modSp mod">
        <pc:chgData name="Lonnie, Marta" userId="9fb45540-86ea-487c-af2a-14edc1a858da" providerId="ADAL" clId="{32DB3190-4B4A-4F78-8FE1-B6D25DA0475B}" dt="2022-11-04T11:28:21.547" v="554" actId="962"/>
        <pc:sldMkLst>
          <pc:docMk/>
          <pc:sldMk cId="0" sldId="256"/>
        </pc:sldMkLst>
        <pc:spChg chg="mod">
          <ac:chgData name="Lonnie, Marta" userId="9fb45540-86ea-487c-af2a-14edc1a858da" providerId="ADAL" clId="{32DB3190-4B4A-4F78-8FE1-B6D25DA0475B}" dt="2022-11-04T11:27:13.943" v="518"/>
          <ac:spMkLst>
            <pc:docMk/>
            <pc:sldMk cId="0" sldId="256"/>
            <ac:spMk id="12" creationId="{00000000-0000-0000-0000-000000000000}"/>
          </ac:spMkLst>
        </pc:spChg>
        <pc:spChg chg="mod">
          <ac:chgData name="Lonnie, Marta" userId="9fb45540-86ea-487c-af2a-14edc1a858da" providerId="ADAL" clId="{32DB3190-4B4A-4F78-8FE1-B6D25DA0475B}" dt="2022-11-04T11:27:09.344" v="512"/>
          <ac:spMkLst>
            <pc:docMk/>
            <pc:sldMk cId="0" sldId="256"/>
            <ac:spMk id="13" creationId="{00000000-0000-0000-0000-000000000000}"/>
          </ac:spMkLst>
        </pc:spChg>
        <pc:spChg chg="mod">
          <ac:chgData name="Lonnie, Marta" userId="9fb45540-86ea-487c-af2a-14edc1a858da" providerId="ADAL" clId="{32DB3190-4B4A-4F78-8FE1-B6D25DA0475B}" dt="2022-11-04T11:27:19.291" v="524"/>
          <ac:spMkLst>
            <pc:docMk/>
            <pc:sldMk cId="0" sldId="256"/>
            <ac:spMk id="14" creationId="{00000000-0000-0000-0000-000000000000}"/>
          </ac:spMkLst>
        </pc:spChg>
        <pc:grpChg chg="del mod">
          <ac:chgData name="Lonnie, Marta" userId="9fb45540-86ea-487c-af2a-14edc1a858da" providerId="ADAL" clId="{32DB3190-4B4A-4F78-8FE1-B6D25DA0475B}" dt="2022-11-03T15:28:39.904" v="22" actId="478"/>
          <ac:grpSpMkLst>
            <pc:docMk/>
            <pc:sldMk cId="0" sldId="256"/>
            <ac:grpSpMk id="3" creationId="{00000000-0000-0000-0000-000000000000}"/>
          </ac:grpSpMkLst>
        </pc:grpChg>
        <pc:grpChg chg="mod">
          <ac:chgData name="Lonnie, Marta" userId="9fb45540-86ea-487c-af2a-14edc1a858da" providerId="ADAL" clId="{32DB3190-4B4A-4F78-8FE1-B6D25DA0475B}" dt="2022-11-04T11:20:52.198" v="84" actId="962"/>
          <ac:grpSpMkLst>
            <pc:docMk/>
            <pc:sldMk cId="0" sldId="256"/>
            <ac:grpSpMk id="5" creationId="{00000000-0000-0000-0000-000000000000}"/>
          </ac:grpSpMkLst>
        </pc:grpChg>
        <pc:picChg chg="mod">
          <ac:chgData name="Lonnie, Marta" userId="9fb45540-86ea-487c-af2a-14edc1a858da" providerId="ADAL" clId="{32DB3190-4B4A-4F78-8FE1-B6D25DA0475B}" dt="2022-11-04T11:28:21.547" v="554" actId="962"/>
          <ac:picMkLst>
            <pc:docMk/>
            <pc:sldMk cId="0" sldId="256"/>
            <ac:picMk id="2" creationId="{00000000-0000-0000-0000-000000000000}"/>
          </ac:picMkLst>
        </pc:picChg>
        <pc:picChg chg="mod">
          <ac:chgData name="Lonnie, Marta" userId="9fb45540-86ea-487c-af2a-14edc1a858da" providerId="ADAL" clId="{32DB3190-4B4A-4F78-8FE1-B6D25DA0475B}" dt="2022-11-04T11:27:28.327" v="525"/>
          <ac:picMkLst>
            <pc:docMk/>
            <pc:sldMk cId="0" sldId="256"/>
            <ac:picMk id="7" creationId="{00000000-0000-0000-0000-000000000000}"/>
          </ac:picMkLst>
        </pc:picChg>
        <pc:picChg chg="mod">
          <ac:chgData name="Lonnie, Marta" userId="9fb45540-86ea-487c-af2a-14edc1a858da" providerId="ADAL" clId="{32DB3190-4B4A-4F78-8FE1-B6D25DA0475B}" dt="2022-11-04T11:28:14.001" v="551"/>
          <ac:picMkLst>
            <pc:docMk/>
            <pc:sldMk cId="0" sldId="256"/>
            <ac:picMk id="8" creationId="{00000000-0000-0000-0000-000000000000}"/>
          </ac:picMkLst>
        </pc:picChg>
        <pc:picChg chg="mod">
          <ac:chgData name="Lonnie, Marta" userId="9fb45540-86ea-487c-af2a-14edc1a858da" providerId="ADAL" clId="{32DB3190-4B4A-4F78-8FE1-B6D25DA0475B}" dt="2022-11-04T11:27:32.088" v="527"/>
          <ac:picMkLst>
            <pc:docMk/>
            <pc:sldMk cId="0" sldId="256"/>
            <ac:picMk id="9" creationId="{00000000-0000-0000-0000-000000000000}"/>
          </ac:picMkLst>
        </pc:picChg>
        <pc:picChg chg="mod">
          <ac:chgData name="Lonnie, Marta" userId="9fb45540-86ea-487c-af2a-14edc1a858da" providerId="ADAL" clId="{32DB3190-4B4A-4F78-8FE1-B6D25DA0475B}" dt="2022-11-04T11:27:41.700" v="539"/>
          <ac:picMkLst>
            <pc:docMk/>
            <pc:sldMk cId="0" sldId="256"/>
            <ac:picMk id="10" creationId="{00000000-0000-0000-0000-000000000000}"/>
          </ac:picMkLst>
        </pc:picChg>
        <pc:picChg chg="mod">
          <ac:chgData name="Lonnie, Marta" userId="9fb45540-86ea-487c-af2a-14edc1a858da" providerId="ADAL" clId="{32DB3190-4B4A-4F78-8FE1-B6D25DA0475B}" dt="2022-11-04T11:27:35.491" v="530"/>
          <ac:picMkLst>
            <pc:docMk/>
            <pc:sldMk cId="0" sldId="256"/>
            <ac:picMk id="11" creationId="{00000000-0000-0000-0000-000000000000}"/>
          </ac:picMkLst>
        </pc:picChg>
      </pc:sldChg>
      <pc:sldChg chg="modSp mod">
        <pc:chgData name="Lonnie, Marta" userId="9fb45540-86ea-487c-af2a-14edc1a858da" providerId="ADAL" clId="{32DB3190-4B4A-4F78-8FE1-B6D25DA0475B}" dt="2022-11-04T11:25:04.344" v="463" actId="33553"/>
        <pc:sldMkLst>
          <pc:docMk/>
          <pc:sldMk cId="0" sldId="257"/>
        </pc:sldMkLst>
        <pc:spChg chg="mod">
          <ac:chgData name="Lonnie, Marta" userId="9fb45540-86ea-487c-af2a-14edc1a858da" providerId="ADAL" clId="{32DB3190-4B4A-4F78-8FE1-B6D25DA0475B}" dt="2022-11-04T11:25:04.344" v="463" actId="33553"/>
          <ac:spMkLst>
            <pc:docMk/>
            <pc:sldMk cId="0" sldId="257"/>
            <ac:spMk id="16" creationId="{00000000-0000-0000-0000-000000000000}"/>
          </ac:spMkLst>
        </pc:spChg>
        <pc:grpChg chg="mod">
          <ac:chgData name="Lonnie, Marta" userId="9fb45540-86ea-487c-af2a-14edc1a858da" providerId="ADAL" clId="{32DB3190-4B4A-4F78-8FE1-B6D25DA0475B}" dt="2022-11-04T11:22:33.790" v="363" actId="962"/>
          <ac:grpSpMkLst>
            <pc:docMk/>
            <pc:sldMk cId="0" sldId="257"/>
            <ac:grpSpMk id="4" creationId="{00000000-0000-0000-0000-000000000000}"/>
          </ac:grpSpMkLst>
        </pc:grpChg>
        <pc:grpChg chg="mod">
          <ac:chgData name="Lonnie, Marta" userId="9fb45540-86ea-487c-af2a-14edc1a858da" providerId="ADAL" clId="{32DB3190-4B4A-4F78-8FE1-B6D25DA0475B}" dt="2022-11-04T11:22:37.172" v="364" actId="962"/>
          <ac:grpSpMkLst>
            <pc:docMk/>
            <pc:sldMk cId="0" sldId="257"/>
            <ac:grpSpMk id="10" creationId="{00000000-0000-0000-0000-000000000000}"/>
          </ac:grpSpMkLst>
        </pc:grpChg>
        <pc:picChg chg="mod">
          <ac:chgData name="Lonnie, Marta" userId="9fb45540-86ea-487c-af2a-14edc1a858da" providerId="ADAL" clId="{32DB3190-4B4A-4F78-8FE1-B6D25DA0475B}" dt="2022-11-04T11:22:17.097" v="361" actId="962"/>
          <ac:picMkLst>
            <pc:docMk/>
            <pc:sldMk cId="0" sldId="257"/>
            <ac:picMk id="2" creationId="{00000000-0000-0000-0000-000000000000}"/>
          </ac:picMkLst>
        </pc:picChg>
        <pc:picChg chg="mod">
          <ac:chgData name="Lonnie, Marta" userId="9fb45540-86ea-487c-af2a-14edc1a858da" providerId="ADAL" clId="{32DB3190-4B4A-4F78-8FE1-B6D25DA0475B}" dt="2022-11-04T11:22:21.154" v="362" actId="962"/>
          <ac:picMkLst>
            <pc:docMk/>
            <pc:sldMk cId="0" sldId="257"/>
            <ac:picMk id="3" creationId="{00000000-0000-0000-0000-000000000000}"/>
          </ac:picMkLst>
        </pc:picChg>
      </pc:sldChg>
      <pc:sldChg chg="modSp mod">
        <pc:chgData name="Lonnie, Marta" userId="9fb45540-86ea-487c-af2a-14edc1a858da" providerId="ADAL" clId="{32DB3190-4B4A-4F78-8FE1-B6D25DA0475B}" dt="2022-11-04T11:28:40.825" v="560"/>
        <pc:sldMkLst>
          <pc:docMk/>
          <pc:sldMk cId="0" sldId="258"/>
        </pc:sldMkLst>
        <pc:spChg chg="mod">
          <ac:chgData name="Lonnie, Marta" userId="9fb45540-86ea-487c-af2a-14edc1a858da" providerId="ADAL" clId="{32DB3190-4B4A-4F78-8FE1-B6D25DA0475B}" dt="2022-11-04T11:28:36.910" v="557"/>
          <ac:spMkLst>
            <pc:docMk/>
            <pc:sldMk cId="0" sldId="258"/>
            <ac:spMk id="17" creationId="{00000000-0000-0000-0000-000000000000}"/>
          </ac:spMkLst>
        </pc:spChg>
        <pc:spChg chg="mod">
          <ac:chgData name="Lonnie, Marta" userId="9fb45540-86ea-487c-af2a-14edc1a858da" providerId="ADAL" clId="{32DB3190-4B4A-4F78-8FE1-B6D25DA0475B}" dt="2022-11-04T11:28:40.825" v="560"/>
          <ac:spMkLst>
            <pc:docMk/>
            <pc:sldMk cId="0" sldId="258"/>
            <ac:spMk id="18" creationId="{00000000-0000-0000-0000-000000000000}"/>
          </ac:spMkLst>
        </pc:spChg>
        <pc:grpChg chg="mod">
          <ac:chgData name="Lonnie, Marta" userId="9fb45540-86ea-487c-af2a-14edc1a858da" providerId="ADAL" clId="{32DB3190-4B4A-4F78-8FE1-B6D25DA0475B}" dt="2022-11-04T11:22:40.820" v="365" actId="962"/>
          <ac:grpSpMkLst>
            <pc:docMk/>
            <pc:sldMk cId="0" sldId="258"/>
            <ac:grpSpMk id="2" creationId="{00000000-0000-0000-0000-000000000000}"/>
          </ac:grpSpMkLst>
        </pc:grpChg>
        <pc:grpChg chg="mod">
          <ac:chgData name="Lonnie, Marta" userId="9fb45540-86ea-487c-af2a-14edc1a858da" providerId="ADAL" clId="{32DB3190-4B4A-4F78-8FE1-B6D25DA0475B}" dt="2022-11-04T11:22:43.888" v="366" actId="962"/>
          <ac:grpSpMkLst>
            <pc:docMk/>
            <pc:sldMk cId="0" sldId="258"/>
            <ac:grpSpMk id="4" creationId="{00000000-0000-0000-0000-000000000000}"/>
          </ac:grpSpMkLst>
        </pc:grpChg>
        <pc:grpChg chg="mod">
          <ac:chgData name="Lonnie, Marta" userId="9fb45540-86ea-487c-af2a-14edc1a858da" providerId="ADAL" clId="{32DB3190-4B4A-4F78-8FE1-B6D25DA0475B}" dt="2022-11-04T11:22:46.877" v="367" actId="962"/>
          <ac:grpSpMkLst>
            <pc:docMk/>
            <pc:sldMk cId="0" sldId="258"/>
            <ac:grpSpMk id="6" creationId="{00000000-0000-0000-0000-000000000000}"/>
          </ac:grpSpMkLst>
        </pc:grpChg>
        <pc:grpChg chg="mod">
          <ac:chgData name="Lonnie, Marta" userId="9fb45540-86ea-487c-af2a-14edc1a858da" providerId="ADAL" clId="{32DB3190-4B4A-4F78-8FE1-B6D25DA0475B}" dt="2022-11-04T11:22:50.240" v="368" actId="962"/>
          <ac:grpSpMkLst>
            <pc:docMk/>
            <pc:sldMk cId="0" sldId="258"/>
            <ac:grpSpMk id="8" creationId="{00000000-0000-0000-0000-000000000000}"/>
          </ac:grpSpMkLst>
        </pc:grpChg>
        <pc:picChg chg="mod">
          <ac:chgData name="Lonnie, Marta" userId="9fb45540-86ea-487c-af2a-14edc1a858da" providerId="ADAL" clId="{32DB3190-4B4A-4F78-8FE1-B6D25DA0475B}" dt="2022-11-04T11:22:53.290" v="369" actId="962"/>
          <ac:picMkLst>
            <pc:docMk/>
            <pc:sldMk cId="0" sldId="258"/>
            <ac:picMk id="10" creationId="{00000000-0000-0000-0000-000000000000}"/>
          </ac:picMkLst>
        </pc:picChg>
        <pc:picChg chg="mod">
          <ac:chgData name="Lonnie, Marta" userId="9fb45540-86ea-487c-af2a-14edc1a858da" providerId="ADAL" clId="{32DB3190-4B4A-4F78-8FE1-B6D25DA0475B}" dt="2022-11-04T11:22:56.246" v="370" actId="962"/>
          <ac:picMkLst>
            <pc:docMk/>
            <pc:sldMk cId="0" sldId="258"/>
            <ac:picMk id="11" creationId="{00000000-0000-0000-0000-000000000000}"/>
          </ac:picMkLst>
        </pc:picChg>
        <pc:picChg chg="mod">
          <ac:chgData name="Lonnie, Marta" userId="9fb45540-86ea-487c-af2a-14edc1a858da" providerId="ADAL" clId="{32DB3190-4B4A-4F78-8FE1-B6D25DA0475B}" dt="2022-11-04T11:22:59.110" v="371" actId="962"/>
          <ac:picMkLst>
            <pc:docMk/>
            <pc:sldMk cId="0" sldId="258"/>
            <ac:picMk id="12" creationId="{00000000-0000-0000-0000-000000000000}"/>
          </ac:picMkLst>
        </pc:picChg>
        <pc:picChg chg="mod">
          <ac:chgData name="Lonnie, Marta" userId="9fb45540-86ea-487c-af2a-14edc1a858da" providerId="ADAL" clId="{32DB3190-4B4A-4F78-8FE1-B6D25DA0475B}" dt="2022-11-04T11:23:05.621" v="397" actId="962"/>
          <ac:picMkLst>
            <pc:docMk/>
            <pc:sldMk cId="0" sldId="258"/>
            <ac:picMk id="13" creationId="{00000000-0000-0000-0000-000000000000}"/>
          </ac:picMkLst>
        </pc:picChg>
      </pc:sldChg>
      <pc:sldChg chg="modSp mod">
        <pc:chgData name="Lonnie, Marta" userId="9fb45540-86ea-487c-af2a-14edc1a858da" providerId="ADAL" clId="{32DB3190-4B4A-4F78-8FE1-B6D25DA0475B}" dt="2022-11-04T11:26:53.012" v="505"/>
        <pc:sldMkLst>
          <pc:docMk/>
          <pc:sldMk cId="0" sldId="259"/>
        </pc:sldMkLst>
        <pc:spChg chg="mod">
          <ac:chgData name="Lonnie, Marta" userId="9fb45540-86ea-487c-af2a-14edc1a858da" providerId="ADAL" clId="{32DB3190-4B4A-4F78-8FE1-B6D25DA0475B}" dt="2022-11-04T11:26:47.014" v="504"/>
          <ac:spMkLst>
            <pc:docMk/>
            <pc:sldMk cId="0" sldId="259"/>
            <ac:spMk id="6" creationId="{00000000-0000-0000-0000-000000000000}"/>
          </ac:spMkLst>
        </pc:spChg>
        <pc:spChg chg="mod">
          <ac:chgData name="Lonnie, Marta" userId="9fb45540-86ea-487c-af2a-14edc1a858da" providerId="ADAL" clId="{32DB3190-4B4A-4F78-8FE1-B6D25DA0475B}" dt="2022-11-04T11:26:43.441" v="503"/>
          <ac:spMkLst>
            <pc:docMk/>
            <pc:sldMk cId="0" sldId="259"/>
            <ac:spMk id="7" creationId="{00000000-0000-0000-0000-000000000000}"/>
          </ac:spMkLst>
        </pc:spChg>
        <pc:spChg chg="mod">
          <ac:chgData name="Lonnie, Marta" userId="9fb45540-86ea-487c-af2a-14edc1a858da" providerId="ADAL" clId="{32DB3190-4B4A-4F78-8FE1-B6D25DA0475B}" dt="2022-11-04T11:26:53.012" v="505"/>
          <ac:spMkLst>
            <pc:docMk/>
            <pc:sldMk cId="0" sldId="259"/>
            <ac:spMk id="9" creationId="{00000000-0000-0000-0000-000000000000}"/>
          </ac:spMkLst>
        </pc:spChg>
        <pc:spChg chg="mod">
          <ac:chgData name="Lonnie, Marta" userId="9fb45540-86ea-487c-af2a-14edc1a858da" providerId="ADAL" clId="{32DB3190-4B4A-4F78-8FE1-B6D25DA0475B}" dt="2022-11-04T11:26:12.164" v="474"/>
          <ac:spMkLst>
            <pc:docMk/>
            <pc:sldMk cId="0" sldId="259"/>
            <ac:spMk id="10" creationId="{00000000-0000-0000-0000-000000000000}"/>
          </ac:spMkLst>
        </pc:spChg>
        <pc:spChg chg="mod">
          <ac:chgData name="Lonnie, Marta" userId="9fb45540-86ea-487c-af2a-14edc1a858da" providerId="ADAL" clId="{32DB3190-4B4A-4F78-8FE1-B6D25DA0475B}" dt="2022-11-04T11:26:16.994" v="480"/>
          <ac:spMkLst>
            <pc:docMk/>
            <pc:sldMk cId="0" sldId="259"/>
            <ac:spMk id="11" creationId="{00000000-0000-0000-0000-000000000000}"/>
          </ac:spMkLst>
        </pc:spChg>
        <pc:spChg chg="mod">
          <ac:chgData name="Lonnie, Marta" userId="9fb45540-86ea-487c-af2a-14edc1a858da" providerId="ADAL" clId="{32DB3190-4B4A-4F78-8FE1-B6D25DA0475B}" dt="2022-11-04T11:26:21.078" v="486"/>
          <ac:spMkLst>
            <pc:docMk/>
            <pc:sldMk cId="0" sldId="259"/>
            <ac:spMk id="12" creationId="{00000000-0000-0000-0000-000000000000}"/>
          </ac:spMkLst>
        </pc:spChg>
        <pc:spChg chg="mod">
          <ac:chgData name="Lonnie, Marta" userId="9fb45540-86ea-487c-af2a-14edc1a858da" providerId="ADAL" clId="{32DB3190-4B4A-4F78-8FE1-B6D25DA0475B}" dt="2022-11-04T11:26:25.063" v="492"/>
          <ac:spMkLst>
            <pc:docMk/>
            <pc:sldMk cId="0" sldId="259"/>
            <ac:spMk id="13" creationId="{00000000-0000-0000-0000-000000000000}"/>
          </ac:spMkLst>
        </pc:spChg>
        <pc:spChg chg="mod">
          <ac:chgData name="Lonnie, Marta" userId="9fb45540-86ea-487c-af2a-14edc1a858da" providerId="ADAL" clId="{32DB3190-4B4A-4F78-8FE1-B6D25DA0475B}" dt="2022-11-04T11:26:29.525" v="498"/>
          <ac:spMkLst>
            <pc:docMk/>
            <pc:sldMk cId="0" sldId="259"/>
            <ac:spMk id="14" creationId="{00000000-0000-0000-0000-000000000000}"/>
          </ac:spMkLst>
        </pc:spChg>
        <pc:grpChg chg="mod">
          <ac:chgData name="Lonnie, Marta" userId="9fb45540-86ea-487c-af2a-14edc1a858da" providerId="ADAL" clId="{32DB3190-4B4A-4F78-8FE1-B6D25DA0475B}" dt="2022-11-04T11:23:13.603" v="413" actId="962"/>
          <ac:grpSpMkLst>
            <pc:docMk/>
            <pc:sldMk cId="0" sldId="259"/>
            <ac:grpSpMk id="2" creationId="{00000000-0000-0000-0000-000000000000}"/>
          </ac:grpSpMkLst>
        </pc:grpChg>
        <pc:grpChg chg="mod">
          <ac:chgData name="Lonnie, Marta" userId="9fb45540-86ea-487c-af2a-14edc1a858da" providerId="ADAL" clId="{32DB3190-4B4A-4F78-8FE1-B6D25DA0475B}" dt="2022-11-04T11:23:22.274" v="429" actId="962"/>
          <ac:grpSpMkLst>
            <pc:docMk/>
            <pc:sldMk cId="0" sldId="259"/>
            <ac:grpSpMk id="4" creationId="{00000000-0000-0000-0000-000000000000}"/>
          </ac:grpSpMkLst>
        </pc:grpChg>
      </pc:sldChg>
      <pc:sldChg chg="modSp mod">
        <pc:chgData name="Lonnie, Marta" userId="9fb45540-86ea-487c-af2a-14edc1a858da" providerId="ADAL" clId="{32DB3190-4B4A-4F78-8FE1-B6D25DA0475B}" dt="2022-11-04T11:25:12.988" v="466" actId="33553"/>
        <pc:sldMkLst>
          <pc:docMk/>
          <pc:sldMk cId="0" sldId="260"/>
        </pc:sldMkLst>
        <pc:spChg chg="mod">
          <ac:chgData name="Lonnie, Marta" userId="9fb45540-86ea-487c-af2a-14edc1a858da" providerId="ADAL" clId="{32DB3190-4B4A-4F78-8FE1-B6D25DA0475B}" dt="2022-11-04T11:25:12.988" v="466" actId="33553"/>
          <ac:spMkLst>
            <pc:docMk/>
            <pc:sldMk cId="0" sldId="260"/>
            <ac:spMk id="20" creationId="{00000000-0000-0000-0000-000000000000}"/>
          </ac:spMkLst>
        </pc:spChg>
        <pc:grpChg chg="mod">
          <ac:chgData name="Lonnie, Marta" userId="9fb45540-86ea-487c-af2a-14edc1a858da" providerId="ADAL" clId="{32DB3190-4B4A-4F78-8FE1-B6D25DA0475B}" dt="2022-11-04T11:23:28.338" v="430" actId="962"/>
          <ac:grpSpMkLst>
            <pc:docMk/>
            <pc:sldMk cId="0" sldId="260"/>
            <ac:grpSpMk id="2" creationId="{00000000-0000-0000-0000-000000000000}"/>
          </ac:grpSpMkLst>
        </pc:grpChg>
        <pc:grpChg chg="mod">
          <ac:chgData name="Lonnie, Marta" userId="9fb45540-86ea-487c-af2a-14edc1a858da" providerId="ADAL" clId="{32DB3190-4B4A-4F78-8FE1-B6D25DA0475B}" dt="2022-11-04T11:23:30.876" v="431" actId="962"/>
          <ac:grpSpMkLst>
            <pc:docMk/>
            <pc:sldMk cId="0" sldId="260"/>
            <ac:grpSpMk id="5" creationId="{00000000-0000-0000-0000-000000000000}"/>
          </ac:grpSpMkLst>
        </pc:grpChg>
        <pc:grpChg chg="mod">
          <ac:chgData name="Lonnie, Marta" userId="9fb45540-86ea-487c-af2a-14edc1a858da" providerId="ADAL" clId="{32DB3190-4B4A-4F78-8FE1-B6D25DA0475B}" dt="2022-11-04T11:23:32.869" v="432" actId="962"/>
          <ac:grpSpMkLst>
            <pc:docMk/>
            <pc:sldMk cId="0" sldId="260"/>
            <ac:grpSpMk id="7" creationId="{00000000-0000-0000-0000-000000000000}"/>
          </ac:grpSpMkLst>
        </pc:grpChg>
        <pc:grpChg chg="mod">
          <ac:chgData name="Lonnie, Marta" userId="9fb45540-86ea-487c-af2a-14edc1a858da" providerId="ADAL" clId="{32DB3190-4B4A-4F78-8FE1-B6D25DA0475B}" dt="2022-11-04T11:23:34.825" v="433" actId="962"/>
          <ac:grpSpMkLst>
            <pc:docMk/>
            <pc:sldMk cId="0" sldId="260"/>
            <ac:grpSpMk id="10" creationId="{00000000-0000-0000-0000-000000000000}"/>
          </ac:grpSpMkLst>
        </pc:grpChg>
        <pc:grpChg chg="mod">
          <ac:chgData name="Lonnie, Marta" userId="9fb45540-86ea-487c-af2a-14edc1a858da" providerId="ADAL" clId="{32DB3190-4B4A-4F78-8FE1-B6D25DA0475B}" dt="2022-11-04T11:23:37.415" v="434" actId="962"/>
          <ac:grpSpMkLst>
            <pc:docMk/>
            <pc:sldMk cId="0" sldId="260"/>
            <ac:grpSpMk id="13" creationId="{00000000-0000-0000-0000-000000000000}"/>
          </ac:grpSpMkLst>
        </pc:grpChg>
        <pc:grpChg chg="mod">
          <ac:chgData name="Lonnie, Marta" userId="9fb45540-86ea-487c-af2a-14edc1a858da" providerId="ADAL" clId="{32DB3190-4B4A-4F78-8FE1-B6D25DA0475B}" dt="2022-11-04T11:23:39.600" v="435" actId="962"/>
          <ac:grpSpMkLst>
            <pc:docMk/>
            <pc:sldMk cId="0" sldId="260"/>
            <ac:grpSpMk id="15" creationId="{00000000-0000-0000-0000-000000000000}"/>
          </ac:grpSpMkLst>
        </pc:grpChg>
        <pc:grpChg chg="mod">
          <ac:chgData name="Lonnie, Marta" userId="9fb45540-86ea-487c-af2a-14edc1a858da" providerId="ADAL" clId="{32DB3190-4B4A-4F78-8FE1-B6D25DA0475B}" dt="2022-11-04T11:23:47.100" v="436" actId="962"/>
          <ac:grpSpMkLst>
            <pc:docMk/>
            <pc:sldMk cId="0" sldId="260"/>
            <ac:grpSpMk id="17" creationId="{00000000-0000-0000-0000-000000000000}"/>
          </ac:grpSpMkLst>
        </pc:grpChg>
        <pc:grpChg chg="mod">
          <ac:chgData name="Lonnie, Marta" userId="9fb45540-86ea-487c-af2a-14edc1a858da" providerId="ADAL" clId="{32DB3190-4B4A-4F78-8FE1-B6D25DA0475B}" dt="2022-11-04T11:23:49.773" v="437" actId="962"/>
          <ac:grpSpMkLst>
            <pc:docMk/>
            <pc:sldMk cId="0" sldId="260"/>
            <ac:grpSpMk id="21" creationId="{00000000-0000-0000-0000-000000000000}"/>
          </ac:grpSpMkLst>
        </pc:grpChg>
        <pc:grpChg chg="mod">
          <ac:chgData name="Lonnie, Marta" userId="9fb45540-86ea-487c-af2a-14edc1a858da" providerId="ADAL" clId="{32DB3190-4B4A-4F78-8FE1-B6D25DA0475B}" dt="2022-11-04T11:23:51.719" v="438" actId="962"/>
          <ac:grpSpMkLst>
            <pc:docMk/>
            <pc:sldMk cId="0" sldId="260"/>
            <ac:grpSpMk id="24" creationId="{00000000-0000-0000-0000-000000000000}"/>
          </ac:grpSpMkLst>
        </pc:grpChg>
        <pc:picChg chg="mod">
          <ac:chgData name="Lonnie, Marta" userId="9fb45540-86ea-487c-af2a-14edc1a858da" providerId="ADAL" clId="{32DB3190-4B4A-4F78-8FE1-B6D25DA0475B}" dt="2022-11-04T11:23:59.457" v="439" actId="962"/>
          <ac:picMkLst>
            <pc:docMk/>
            <pc:sldMk cId="0" sldId="260"/>
            <ac:picMk id="27" creationId="{00000000-0000-0000-0000-000000000000}"/>
          </ac:picMkLst>
        </pc:picChg>
        <pc:picChg chg="mod">
          <ac:chgData name="Lonnie, Marta" userId="9fb45540-86ea-487c-af2a-14edc1a858da" providerId="ADAL" clId="{32DB3190-4B4A-4F78-8FE1-B6D25DA0475B}" dt="2022-11-04T11:24:03.624" v="440" actId="962"/>
          <ac:picMkLst>
            <pc:docMk/>
            <pc:sldMk cId="0" sldId="260"/>
            <ac:picMk id="28" creationId="{00000000-0000-0000-0000-000000000000}"/>
          </ac:picMkLst>
        </pc:picChg>
        <pc:picChg chg="mod">
          <ac:chgData name="Lonnie, Marta" userId="9fb45540-86ea-487c-af2a-14edc1a858da" providerId="ADAL" clId="{32DB3190-4B4A-4F78-8FE1-B6D25DA0475B}" dt="2022-11-04T11:24:05.199" v="441" actId="962"/>
          <ac:picMkLst>
            <pc:docMk/>
            <pc:sldMk cId="0" sldId="260"/>
            <ac:picMk id="29" creationId="{00000000-0000-0000-0000-000000000000}"/>
          </ac:picMkLst>
        </pc:picChg>
        <pc:picChg chg="mod">
          <ac:chgData name="Lonnie, Marta" userId="9fb45540-86ea-487c-af2a-14edc1a858da" providerId="ADAL" clId="{32DB3190-4B4A-4F78-8FE1-B6D25DA0475B}" dt="2022-11-04T11:24:07.181" v="442" actId="962"/>
          <ac:picMkLst>
            <pc:docMk/>
            <pc:sldMk cId="0" sldId="260"/>
            <ac:picMk id="30" creationId="{00000000-0000-0000-0000-000000000000}"/>
          </ac:picMkLst>
        </pc:picChg>
      </pc:sldChg>
      <pc:sldChg chg="modSp mod">
        <pc:chgData name="Lonnie, Marta" userId="9fb45540-86ea-487c-af2a-14edc1a858da" providerId="ADAL" clId="{32DB3190-4B4A-4F78-8FE1-B6D25DA0475B}" dt="2022-11-04T11:25:15.535" v="467" actId="33553"/>
        <pc:sldMkLst>
          <pc:docMk/>
          <pc:sldMk cId="0" sldId="261"/>
        </pc:sldMkLst>
        <pc:spChg chg="mod">
          <ac:chgData name="Lonnie, Marta" userId="9fb45540-86ea-487c-af2a-14edc1a858da" providerId="ADAL" clId="{32DB3190-4B4A-4F78-8FE1-B6D25DA0475B}" dt="2022-11-04T11:25:15.535" v="467" actId="33553"/>
          <ac:spMkLst>
            <pc:docMk/>
            <pc:sldMk cId="0" sldId="261"/>
            <ac:spMk id="17" creationId="{00000000-0000-0000-0000-000000000000}"/>
          </ac:spMkLst>
        </pc:spChg>
        <pc:grpChg chg="mod">
          <ac:chgData name="Lonnie, Marta" userId="9fb45540-86ea-487c-af2a-14edc1a858da" providerId="ADAL" clId="{32DB3190-4B4A-4F78-8FE1-B6D25DA0475B}" dt="2022-11-04T11:24:08.656" v="443" actId="962"/>
          <ac:grpSpMkLst>
            <pc:docMk/>
            <pc:sldMk cId="0" sldId="261"/>
            <ac:grpSpMk id="2" creationId="{00000000-0000-0000-0000-000000000000}"/>
          </ac:grpSpMkLst>
        </pc:grpChg>
        <pc:grpChg chg="mod">
          <ac:chgData name="Lonnie, Marta" userId="9fb45540-86ea-487c-af2a-14edc1a858da" providerId="ADAL" clId="{32DB3190-4B4A-4F78-8FE1-B6D25DA0475B}" dt="2022-11-04T11:24:10.332" v="444" actId="962"/>
          <ac:grpSpMkLst>
            <pc:docMk/>
            <pc:sldMk cId="0" sldId="261"/>
            <ac:grpSpMk id="5" creationId="{00000000-0000-0000-0000-000000000000}"/>
          </ac:grpSpMkLst>
        </pc:grpChg>
        <pc:grpChg chg="mod">
          <ac:chgData name="Lonnie, Marta" userId="9fb45540-86ea-487c-af2a-14edc1a858da" providerId="ADAL" clId="{32DB3190-4B4A-4F78-8FE1-B6D25DA0475B}" dt="2022-11-04T11:24:12.246" v="445" actId="962"/>
          <ac:grpSpMkLst>
            <pc:docMk/>
            <pc:sldMk cId="0" sldId="261"/>
            <ac:grpSpMk id="7" creationId="{00000000-0000-0000-0000-000000000000}"/>
          </ac:grpSpMkLst>
        </pc:grpChg>
        <pc:grpChg chg="mod">
          <ac:chgData name="Lonnie, Marta" userId="9fb45540-86ea-487c-af2a-14edc1a858da" providerId="ADAL" clId="{32DB3190-4B4A-4F78-8FE1-B6D25DA0475B}" dt="2022-11-04T11:24:13.794" v="446" actId="962"/>
          <ac:grpSpMkLst>
            <pc:docMk/>
            <pc:sldMk cId="0" sldId="261"/>
            <ac:grpSpMk id="10" creationId="{00000000-0000-0000-0000-000000000000}"/>
          </ac:grpSpMkLst>
        </pc:grpChg>
        <pc:grpChg chg="mod">
          <ac:chgData name="Lonnie, Marta" userId="9fb45540-86ea-487c-af2a-14edc1a858da" providerId="ADAL" clId="{32DB3190-4B4A-4F78-8FE1-B6D25DA0475B}" dt="2022-11-04T11:24:15.313" v="447" actId="962"/>
          <ac:grpSpMkLst>
            <pc:docMk/>
            <pc:sldMk cId="0" sldId="261"/>
            <ac:grpSpMk id="13" creationId="{00000000-0000-0000-0000-000000000000}"/>
          </ac:grpSpMkLst>
        </pc:grpChg>
        <pc:grpChg chg="mod">
          <ac:chgData name="Lonnie, Marta" userId="9fb45540-86ea-487c-af2a-14edc1a858da" providerId="ADAL" clId="{32DB3190-4B4A-4F78-8FE1-B6D25DA0475B}" dt="2022-11-04T11:24:17.136" v="448" actId="962"/>
          <ac:grpSpMkLst>
            <pc:docMk/>
            <pc:sldMk cId="0" sldId="261"/>
            <ac:grpSpMk id="15" creationId="{00000000-0000-0000-0000-000000000000}"/>
          </ac:grpSpMkLst>
        </pc:grpChg>
        <pc:grpChg chg="mod">
          <ac:chgData name="Lonnie, Marta" userId="9fb45540-86ea-487c-af2a-14edc1a858da" providerId="ADAL" clId="{32DB3190-4B4A-4F78-8FE1-B6D25DA0475B}" dt="2022-11-04T11:24:21.178" v="450" actId="962"/>
          <ac:grpSpMkLst>
            <pc:docMk/>
            <pc:sldMk cId="0" sldId="261"/>
            <ac:grpSpMk id="19" creationId="{00000000-0000-0000-0000-000000000000}"/>
          </ac:grpSpMkLst>
        </pc:grpChg>
        <pc:grpChg chg="mod">
          <ac:chgData name="Lonnie, Marta" userId="9fb45540-86ea-487c-af2a-14edc1a858da" providerId="ADAL" clId="{32DB3190-4B4A-4F78-8FE1-B6D25DA0475B}" dt="2022-11-04T11:24:23.740" v="451" actId="962"/>
          <ac:grpSpMkLst>
            <pc:docMk/>
            <pc:sldMk cId="0" sldId="261"/>
            <ac:grpSpMk id="22" creationId="{00000000-0000-0000-0000-000000000000}"/>
          </ac:grpSpMkLst>
        </pc:grpChg>
        <pc:grpChg chg="mod">
          <ac:chgData name="Lonnie, Marta" userId="9fb45540-86ea-487c-af2a-14edc1a858da" providerId="ADAL" clId="{32DB3190-4B4A-4F78-8FE1-B6D25DA0475B}" dt="2022-11-04T11:24:25.127" v="452" actId="962"/>
          <ac:grpSpMkLst>
            <pc:docMk/>
            <pc:sldMk cId="0" sldId="261"/>
            <ac:grpSpMk id="25" creationId="{00000000-0000-0000-0000-000000000000}"/>
          </ac:grpSpMkLst>
        </pc:grpChg>
        <pc:picChg chg="mod">
          <ac:chgData name="Lonnie, Marta" userId="9fb45540-86ea-487c-af2a-14edc1a858da" providerId="ADAL" clId="{32DB3190-4B4A-4F78-8FE1-B6D25DA0475B}" dt="2022-11-04T11:24:18.910" v="449" actId="962"/>
          <ac:picMkLst>
            <pc:docMk/>
            <pc:sldMk cId="0" sldId="261"/>
            <ac:picMk id="18" creationId="{00000000-0000-0000-0000-000000000000}"/>
          </ac:picMkLst>
        </pc:picChg>
        <pc:picChg chg="mod">
          <ac:chgData name="Lonnie, Marta" userId="9fb45540-86ea-487c-af2a-14edc1a858da" providerId="ADAL" clId="{32DB3190-4B4A-4F78-8FE1-B6D25DA0475B}" dt="2022-11-04T11:24:26.584" v="453" actId="962"/>
          <ac:picMkLst>
            <pc:docMk/>
            <pc:sldMk cId="0" sldId="261"/>
            <ac:picMk id="28" creationId="{00000000-0000-0000-0000-000000000000}"/>
          </ac:picMkLst>
        </pc:picChg>
        <pc:picChg chg="mod">
          <ac:chgData name="Lonnie, Marta" userId="9fb45540-86ea-487c-af2a-14edc1a858da" providerId="ADAL" clId="{32DB3190-4B4A-4F78-8FE1-B6D25DA0475B}" dt="2022-11-04T11:24:28.685" v="454" actId="962"/>
          <ac:picMkLst>
            <pc:docMk/>
            <pc:sldMk cId="0" sldId="261"/>
            <ac:picMk id="29" creationId="{00000000-0000-0000-0000-000000000000}"/>
          </ac:picMkLst>
        </pc:picChg>
        <pc:picChg chg="mod">
          <ac:chgData name="Lonnie, Marta" userId="9fb45540-86ea-487c-af2a-14edc1a858da" providerId="ADAL" clId="{32DB3190-4B4A-4F78-8FE1-B6D25DA0475B}" dt="2022-11-04T11:24:30.326" v="455" actId="962"/>
          <ac:picMkLst>
            <pc:docMk/>
            <pc:sldMk cId="0" sldId="261"/>
            <ac:picMk id="30" creationId="{00000000-0000-0000-0000-000000000000}"/>
          </ac:picMkLst>
        </pc:picChg>
      </pc:sldChg>
      <pc:sldChg chg="modSp mod">
        <pc:chgData name="Lonnie, Marta" userId="9fb45540-86ea-487c-af2a-14edc1a858da" providerId="ADAL" clId="{32DB3190-4B4A-4F78-8FE1-B6D25DA0475B}" dt="2022-11-04T11:29:00.209" v="563"/>
        <pc:sldMkLst>
          <pc:docMk/>
          <pc:sldMk cId="0" sldId="262"/>
        </pc:sldMkLst>
        <pc:spChg chg="mod">
          <ac:chgData name="Lonnie, Marta" userId="9fb45540-86ea-487c-af2a-14edc1a858da" providerId="ADAL" clId="{32DB3190-4B4A-4F78-8FE1-B6D25DA0475B}" dt="2022-11-04T11:25:18.015" v="468" actId="33553"/>
          <ac:spMkLst>
            <pc:docMk/>
            <pc:sldMk cId="0" sldId="262"/>
            <ac:spMk id="7" creationId="{00000000-0000-0000-0000-000000000000}"/>
          </ac:spMkLst>
        </pc:spChg>
        <pc:spChg chg="mod">
          <ac:chgData name="Lonnie, Marta" userId="9fb45540-86ea-487c-af2a-14edc1a858da" providerId="ADAL" clId="{32DB3190-4B4A-4F78-8FE1-B6D25DA0475B}" dt="2022-11-04T11:24:50.292" v="461" actId="962"/>
          <ac:spMkLst>
            <pc:docMk/>
            <pc:sldMk cId="0" sldId="262"/>
            <ac:spMk id="17" creationId="{00000000-0000-0000-0000-000000000000}"/>
          </ac:spMkLst>
        </pc:spChg>
        <pc:spChg chg="mod">
          <ac:chgData name="Lonnie, Marta" userId="9fb45540-86ea-487c-af2a-14edc1a858da" providerId="ADAL" clId="{32DB3190-4B4A-4F78-8FE1-B6D25DA0475B}" dt="2022-11-04T11:29:00.209" v="563"/>
          <ac:spMkLst>
            <pc:docMk/>
            <pc:sldMk cId="0" sldId="262"/>
            <ac:spMk id="18" creationId="{00000000-0000-0000-0000-000000000000}"/>
          </ac:spMkLst>
        </pc:spChg>
        <pc:grpChg chg="mod">
          <ac:chgData name="Lonnie, Marta" userId="9fb45540-86ea-487c-af2a-14edc1a858da" providerId="ADAL" clId="{32DB3190-4B4A-4F78-8FE1-B6D25DA0475B}" dt="2022-11-04T11:24:37.562" v="457" actId="962"/>
          <ac:grpSpMkLst>
            <pc:docMk/>
            <pc:sldMk cId="0" sldId="262"/>
            <ac:grpSpMk id="3" creationId="{00000000-0000-0000-0000-000000000000}"/>
          </ac:grpSpMkLst>
        </pc:grpChg>
        <pc:grpChg chg="mod">
          <ac:chgData name="Lonnie, Marta" userId="9fb45540-86ea-487c-af2a-14edc1a858da" providerId="ADAL" clId="{32DB3190-4B4A-4F78-8FE1-B6D25DA0475B}" dt="2022-11-04T11:24:45.506" v="459" actId="962"/>
          <ac:grpSpMkLst>
            <pc:docMk/>
            <pc:sldMk cId="0" sldId="262"/>
            <ac:grpSpMk id="8" creationId="{00000000-0000-0000-0000-000000000000}"/>
          </ac:grpSpMkLst>
        </pc:grpChg>
        <pc:grpChg chg="mod">
          <ac:chgData name="Lonnie, Marta" userId="9fb45540-86ea-487c-af2a-14edc1a858da" providerId="ADAL" clId="{32DB3190-4B4A-4F78-8FE1-B6D25DA0475B}" dt="2022-11-04T11:24:48.047" v="460" actId="962"/>
          <ac:grpSpMkLst>
            <pc:docMk/>
            <pc:sldMk cId="0" sldId="262"/>
            <ac:grpSpMk id="11" creationId="{00000000-0000-0000-0000-000000000000}"/>
          </ac:grpSpMkLst>
        </pc:grpChg>
        <pc:picChg chg="mod">
          <ac:chgData name="Lonnie, Marta" userId="9fb45540-86ea-487c-af2a-14edc1a858da" providerId="ADAL" clId="{32DB3190-4B4A-4F78-8FE1-B6D25DA0475B}" dt="2022-11-04T11:24:34.025" v="456" actId="962"/>
          <ac:picMkLst>
            <pc:docMk/>
            <pc:sldMk cId="0" sldId="262"/>
            <ac:picMk id="2" creationId="{00000000-0000-0000-0000-000000000000}"/>
          </ac:picMkLst>
        </pc:picChg>
        <pc:picChg chg="mod">
          <ac:chgData name="Lonnie, Marta" userId="9fb45540-86ea-487c-af2a-14edc1a858da" providerId="ADAL" clId="{32DB3190-4B4A-4F78-8FE1-B6D25DA0475B}" dt="2022-11-04T11:24:41.384" v="458" actId="962"/>
          <ac:picMkLst>
            <pc:docMk/>
            <pc:sldMk cId="0" sldId="262"/>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8.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abdn.ac.uk/rowett/research/fio-food/index.php"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abdn.ac.uk/rowett/research/fio-food/index.php"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2F0"/>
        </a:solidFill>
        <a:effectLst/>
      </p:bgPr>
    </p:bg>
    <p:spTree>
      <p:nvGrpSpPr>
        <p:cNvPr id="1" name=""/>
        <p:cNvGrpSpPr/>
        <p:nvPr/>
      </p:nvGrpSpPr>
      <p:grpSpPr>
        <a:xfrm>
          <a:off x="0" y="0"/>
          <a:ext cx="0" cy="0"/>
          <a:chOff x="0" y="0"/>
          <a:chExt cx="0" cy="0"/>
        </a:xfrm>
      </p:grpSpPr>
      <p:pic>
        <p:nvPicPr>
          <p:cNvPr id="10" name="Picture 10" descr="FIO Food project logo"/>
          <p:cNvPicPr>
            <a:picLocks noChangeAspect="1"/>
          </p:cNvPicPr>
          <p:nvPr/>
        </p:nvPicPr>
        <p:blipFill>
          <a:blip r:embed="rId2"/>
          <a:srcRect/>
          <a:stretch>
            <a:fillRect/>
          </a:stretch>
        </p:blipFill>
        <p:spPr>
          <a:xfrm>
            <a:off x="72456" y="-31214"/>
            <a:ext cx="5629887" cy="1473540"/>
          </a:xfrm>
          <a:prstGeom prst="rect">
            <a:avLst/>
          </a:prstGeom>
        </p:spPr>
      </p:pic>
      <p:sp>
        <p:nvSpPr>
          <p:cNvPr id="13" name="TextBox 13"/>
          <p:cNvSpPr txBox="1">
            <a:spLocks noGrp="1"/>
          </p:cNvSpPr>
          <p:nvPr>
            <p:ph type="title" idx="4294967295"/>
          </p:nvPr>
        </p:nvSpPr>
        <p:spPr>
          <a:xfrm>
            <a:off x="511725" y="2490072"/>
            <a:ext cx="8242129" cy="188513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979"/>
              </a:lnSpc>
              <a:spcBef>
                <a:spcPct val="0"/>
              </a:spcBef>
              <a:spcAft>
                <a:spcPts val="0"/>
              </a:spcAft>
              <a:buClrTx/>
              <a:buSzTx/>
              <a:buFontTx/>
              <a:buNone/>
              <a:tabLst/>
              <a:defRPr/>
            </a:pPr>
            <a:r>
              <a:rPr kumimoji="0" lang="en-US" sz="5435" b="0" i="0" u="none" strike="noStrike" kern="1200" cap="none" spc="0" normalizeH="0" baseline="0" noProof="0" dirty="0">
                <a:ln>
                  <a:noFill/>
                </a:ln>
                <a:solidFill>
                  <a:srgbClr val="008037"/>
                </a:solidFill>
                <a:effectLst/>
                <a:uLnTx/>
                <a:uFillTx/>
                <a:latin typeface="Muller Bold"/>
                <a:ea typeface="+mn-ea"/>
                <a:cs typeface="+mn-cs"/>
              </a:rPr>
              <a:t>Challenge Poverty Week</a:t>
            </a:r>
          </a:p>
          <a:p>
            <a:pPr marL="0" marR="0" lvl="0" indent="0" algn="ctr" defTabSz="914400" rtl="0" eaLnBrk="1" fontAlgn="auto" latinLnBrk="0" hangingPunct="1">
              <a:lnSpc>
                <a:spcPts val="3779"/>
              </a:lnSpc>
              <a:spcBef>
                <a:spcPct val="0"/>
              </a:spcBef>
              <a:spcAft>
                <a:spcPts val="0"/>
              </a:spcAft>
              <a:buClrTx/>
              <a:buSzTx/>
              <a:buFontTx/>
              <a:buNone/>
              <a:tabLst/>
              <a:defRPr/>
            </a:pPr>
            <a:r>
              <a:rPr kumimoji="0" lang="en-US" sz="3435" b="0" i="0" u="none" strike="noStrike" kern="1200" cap="none" spc="0" normalizeH="0" baseline="0" noProof="0" dirty="0">
                <a:ln>
                  <a:noFill/>
                </a:ln>
                <a:solidFill>
                  <a:srgbClr val="000000"/>
                </a:solidFill>
                <a:effectLst/>
                <a:uLnTx/>
                <a:uFillTx/>
                <a:latin typeface="Muller Bold"/>
                <a:ea typeface="+mn-ea"/>
                <a:cs typeface="+mn-cs"/>
              </a:rPr>
              <a:t>Patient and Public Involvement (PPI) workshop </a:t>
            </a:r>
          </a:p>
        </p:txBody>
      </p:sp>
      <p:sp>
        <p:nvSpPr>
          <p:cNvPr id="12" name="TextBox 12"/>
          <p:cNvSpPr txBox="1"/>
          <p:nvPr/>
        </p:nvSpPr>
        <p:spPr>
          <a:xfrm>
            <a:off x="100530" y="4693341"/>
            <a:ext cx="8351560" cy="923109"/>
          </a:xfrm>
          <a:prstGeom prst="rect">
            <a:avLst/>
          </a:prstGeom>
        </p:spPr>
        <p:txBody>
          <a:bodyPr lIns="0" tIns="0" rIns="0" bIns="0" rtlCol="0" anchor="t">
            <a:spAutoFit/>
          </a:bodyPr>
          <a:lstStyle/>
          <a:p>
            <a:pPr algn="ctr">
              <a:lnSpc>
                <a:spcPts val="3229"/>
              </a:lnSpc>
              <a:spcBef>
                <a:spcPct val="0"/>
              </a:spcBef>
            </a:pPr>
            <a:r>
              <a:rPr lang="en-US" sz="2935">
                <a:solidFill>
                  <a:srgbClr val="000000"/>
                </a:solidFill>
                <a:latin typeface="Muller"/>
              </a:rPr>
              <a:t>4th of October 2022</a:t>
            </a:r>
          </a:p>
          <a:p>
            <a:pPr algn="ctr">
              <a:lnSpc>
                <a:spcPts val="3229"/>
              </a:lnSpc>
              <a:spcBef>
                <a:spcPct val="0"/>
              </a:spcBef>
            </a:pPr>
            <a:r>
              <a:rPr lang="en-US" sz="2935">
                <a:solidFill>
                  <a:srgbClr val="000000"/>
                </a:solidFill>
                <a:latin typeface="Muller"/>
              </a:rPr>
              <a:t>The Rowett Institute, University of Aberdeen</a:t>
            </a:r>
          </a:p>
        </p:txBody>
      </p:sp>
      <p:sp>
        <p:nvSpPr>
          <p:cNvPr id="14" name="TextBox 14"/>
          <p:cNvSpPr txBox="1"/>
          <p:nvPr/>
        </p:nvSpPr>
        <p:spPr>
          <a:xfrm>
            <a:off x="648174" y="6321300"/>
            <a:ext cx="7365703" cy="2151834"/>
          </a:xfrm>
          <a:prstGeom prst="rect">
            <a:avLst/>
          </a:prstGeom>
        </p:spPr>
        <p:txBody>
          <a:bodyPr lIns="0" tIns="0" rIns="0" bIns="0" rtlCol="0" anchor="t">
            <a:spAutoFit/>
          </a:bodyPr>
          <a:lstStyle/>
          <a:p>
            <a:pPr algn="ctr">
              <a:lnSpc>
                <a:spcPts val="3229"/>
              </a:lnSpc>
              <a:spcBef>
                <a:spcPct val="0"/>
              </a:spcBef>
            </a:pPr>
            <a:endParaRPr/>
          </a:p>
          <a:p>
            <a:pPr algn="ctr">
              <a:lnSpc>
                <a:spcPts val="3229"/>
              </a:lnSpc>
              <a:spcBef>
                <a:spcPct val="0"/>
              </a:spcBef>
            </a:pPr>
            <a:r>
              <a:rPr lang="en-US" sz="2935">
                <a:solidFill>
                  <a:srgbClr val="000000"/>
                </a:solidFill>
                <a:latin typeface="Muller"/>
              </a:rPr>
              <a:t>Organised with the Aberdeenshire Council </a:t>
            </a:r>
          </a:p>
          <a:p>
            <a:pPr algn="ctr">
              <a:lnSpc>
                <a:spcPts val="3229"/>
              </a:lnSpc>
              <a:spcBef>
                <a:spcPct val="0"/>
              </a:spcBef>
            </a:pPr>
            <a:endParaRPr lang="en-US" sz="2935">
              <a:solidFill>
                <a:srgbClr val="000000"/>
              </a:solidFill>
              <a:latin typeface="Muller"/>
            </a:endParaRPr>
          </a:p>
          <a:p>
            <a:pPr algn="ctr">
              <a:lnSpc>
                <a:spcPts val="3229"/>
              </a:lnSpc>
              <a:spcBef>
                <a:spcPct val="0"/>
              </a:spcBef>
            </a:pPr>
            <a:endParaRPr lang="en-US" sz="2935">
              <a:solidFill>
                <a:srgbClr val="000000"/>
              </a:solidFill>
              <a:latin typeface="Muller"/>
            </a:endParaRPr>
          </a:p>
          <a:p>
            <a:pPr algn="ctr">
              <a:lnSpc>
                <a:spcPts val="3229"/>
              </a:lnSpc>
              <a:spcBef>
                <a:spcPct val="0"/>
              </a:spcBef>
            </a:pPr>
            <a:endParaRPr lang="en-US" sz="2935">
              <a:solidFill>
                <a:srgbClr val="000000"/>
              </a:solidFill>
              <a:latin typeface="Muller"/>
            </a:endParaRPr>
          </a:p>
        </p:txBody>
      </p:sp>
      <p:pic>
        <p:nvPicPr>
          <p:cNvPr id="7" name="Picture 7" descr="University of Aberdeen logo"/>
          <p:cNvPicPr>
            <a:picLocks noChangeAspect="1"/>
          </p:cNvPicPr>
          <p:nvPr/>
        </p:nvPicPr>
        <p:blipFill>
          <a:blip r:embed="rId3"/>
          <a:srcRect/>
          <a:stretch>
            <a:fillRect/>
          </a:stretch>
        </p:blipFill>
        <p:spPr>
          <a:xfrm>
            <a:off x="511725" y="9064842"/>
            <a:ext cx="5867688" cy="831641"/>
          </a:xfrm>
          <a:prstGeom prst="rect">
            <a:avLst/>
          </a:prstGeom>
        </p:spPr>
      </p:pic>
      <p:pic>
        <p:nvPicPr>
          <p:cNvPr id="9" name="Picture 9" descr="Robert Gordon University logo"/>
          <p:cNvPicPr>
            <a:picLocks noChangeAspect="1"/>
          </p:cNvPicPr>
          <p:nvPr/>
        </p:nvPicPr>
        <p:blipFill>
          <a:blip r:embed="rId4"/>
          <a:srcRect/>
          <a:stretch>
            <a:fillRect/>
          </a:stretch>
        </p:blipFill>
        <p:spPr>
          <a:xfrm>
            <a:off x="6379413" y="8782282"/>
            <a:ext cx="3799145" cy="1504718"/>
          </a:xfrm>
          <a:prstGeom prst="rect">
            <a:avLst/>
          </a:prstGeom>
        </p:spPr>
      </p:pic>
      <p:pic>
        <p:nvPicPr>
          <p:cNvPr id="11" name="Picture 11" descr="Aberdeenshire council logo"/>
          <p:cNvPicPr>
            <a:picLocks noChangeAspect="1"/>
          </p:cNvPicPr>
          <p:nvPr/>
        </p:nvPicPr>
        <p:blipFill>
          <a:blip r:embed="rId5"/>
          <a:srcRect/>
          <a:stretch>
            <a:fillRect/>
          </a:stretch>
        </p:blipFill>
        <p:spPr>
          <a:xfrm>
            <a:off x="10178558" y="9064842"/>
            <a:ext cx="3907807" cy="810748"/>
          </a:xfrm>
          <a:prstGeom prst="rect">
            <a:avLst/>
          </a:prstGeom>
        </p:spPr>
      </p:pic>
      <p:pic>
        <p:nvPicPr>
          <p:cNvPr id="8" name="Picture 8" descr="Challange poverty week logo"/>
          <p:cNvPicPr>
            <a:picLocks noChangeAspect="1"/>
          </p:cNvPicPr>
          <p:nvPr/>
        </p:nvPicPr>
        <p:blipFill>
          <a:blip r:embed="rId6"/>
          <a:srcRect/>
          <a:stretch>
            <a:fillRect/>
          </a:stretch>
        </p:blipFill>
        <p:spPr>
          <a:xfrm>
            <a:off x="14738177" y="6959539"/>
            <a:ext cx="3026688" cy="3026688"/>
          </a:xfrm>
          <a:prstGeom prst="rect">
            <a:avLst/>
          </a:prstGeom>
        </p:spPr>
      </p:pic>
      <p:grpSp>
        <p:nvGrpSpPr>
          <p:cNvPr id="5" name="Group 5" descr="Woman at the food market"/>
          <p:cNvGrpSpPr>
            <a:grpSpLocks noChangeAspect="1"/>
          </p:cNvGrpSpPr>
          <p:nvPr/>
        </p:nvGrpSpPr>
        <p:grpSpPr>
          <a:xfrm>
            <a:off x="9933436" y="-31214"/>
            <a:ext cx="8321154" cy="8321121"/>
            <a:chOff x="0" y="0"/>
            <a:chExt cx="6350000" cy="6349975"/>
          </a:xfrm>
        </p:grpSpPr>
        <p:sp>
          <p:nvSpPr>
            <p:cNvPr id="6" name="Freeform 6"/>
            <p:cNvSpPr/>
            <p:nvPr/>
          </p:nvSpPr>
          <p:spPr>
            <a:xfrm>
              <a:off x="0" y="0"/>
              <a:ext cx="6350000" cy="6349974"/>
            </a:xfrm>
            <a:prstGeom prst="teardrop">
              <a:avLst/>
            </a:prstGeom>
            <a:blipFill>
              <a:blip r:embed="rId7"/>
              <a:stretch>
                <a:fillRect l="-24976" r="-24976"/>
              </a:stretch>
            </a:blipFill>
          </p:spPr>
        </p:sp>
      </p:grpSp>
      <p:pic>
        <p:nvPicPr>
          <p:cNvPr id="2" name="Picture 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flipV="1">
            <a:off x="-4" y="-2"/>
            <a:ext cx="18288001" cy="35433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2F0"/>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427452"/>
            <a:ext cx="18288000" cy="2392680"/>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0" y="-535711"/>
            <a:ext cx="18288000" cy="2392680"/>
          </a:xfrm>
          <a:prstGeom prst="rect">
            <a:avLst/>
          </a:prstGeom>
        </p:spPr>
      </p:pic>
      <p:grpSp>
        <p:nvGrpSpPr>
          <p:cNvPr id="4" name="Group 4">
            <a:extLst>
              <a:ext uri="{C183D7F6-B498-43B3-948B-1728B52AA6E4}">
                <adec:decorative xmlns:adec="http://schemas.microsoft.com/office/drawing/2017/decorative" val="1"/>
              </a:ext>
            </a:extLst>
          </p:cNvPr>
          <p:cNvGrpSpPr/>
          <p:nvPr/>
        </p:nvGrpSpPr>
        <p:grpSpPr>
          <a:xfrm>
            <a:off x="438243" y="2268557"/>
            <a:ext cx="9835241" cy="4275524"/>
            <a:chOff x="0" y="0"/>
            <a:chExt cx="13113655" cy="5700699"/>
          </a:xfrm>
        </p:grpSpPr>
        <p:grpSp>
          <p:nvGrpSpPr>
            <p:cNvPr id="5" name="Group 5"/>
            <p:cNvGrpSpPr>
              <a:grpSpLocks noChangeAspect="1"/>
            </p:cNvGrpSpPr>
            <p:nvPr/>
          </p:nvGrpSpPr>
          <p:grpSpPr>
            <a:xfrm>
              <a:off x="0" y="0"/>
              <a:ext cx="2506150" cy="2506150"/>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5046" r="-25046"/>
                </a:stretch>
              </a:blipFill>
            </p:spPr>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0A36C"/>
              </a:solidFill>
            </p:spPr>
          </p:sp>
        </p:grpSp>
        <p:sp>
          <p:nvSpPr>
            <p:cNvPr id="8" name="TextBox 8"/>
            <p:cNvSpPr txBox="1"/>
            <p:nvPr/>
          </p:nvSpPr>
          <p:spPr>
            <a:xfrm>
              <a:off x="3207004" y="-104775"/>
              <a:ext cx="9906651" cy="744813"/>
            </a:xfrm>
            <a:prstGeom prst="rect">
              <a:avLst/>
            </a:prstGeom>
          </p:spPr>
          <p:txBody>
            <a:bodyPr lIns="0" tIns="0" rIns="0" bIns="0" rtlCol="0" anchor="t">
              <a:spAutoFit/>
            </a:bodyPr>
            <a:lstStyle/>
            <a:p>
              <a:pPr>
                <a:lnSpc>
                  <a:spcPts val="3847"/>
                </a:lnSpc>
              </a:pPr>
              <a:r>
                <a:rPr lang="en-US" sz="3232" dirty="0">
                  <a:solidFill>
                    <a:srgbClr val="292929"/>
                  </a:solidFill>
                  <a:latin typeface="Muller Bold"/>
                </a:rPr>
                <a:t>What is PPI?</a:t>
              </a:r>
            </a:p>
          </p:txBody>
        </p:sp>
        <p:sp>
          <p:nvSpPr>
            <p:cNvPr id="9" name="TextBox 9"/>
            <p:cNvSpPr txBox="1"/>
            <p:nvPr/>
          </p:nvSpPr>
          <p:spPr>
            <a:xfrm>
              <a:off x="3207004" y="896111"/>
              <a:ext cx="9906651" cy="4804588"/>
            </a:xfrm>
            <a:prstGeom prst="rect">
              <a:avLst/>
            </a:prstGeom>
          </p:spPr>
          <p:txBody>
            <a:bodyPr lIns="0" tIns="0" rIns="0" bIns="0" rtlCol="0" anchor="t">
              <a:spAutoFit/>
            </a:bodyPr>
            <a:lstStyle/>
            <a:p>
              <a:pPr marL="0" lvl="0" indent="0">
                <a:lnSpc>
                  <a:spcPts val="4799"/>
                </a:lnSpc>
                <a:spcBef>
                  <a:spcPct val="0"/>
                </a:spcBef>
              </a:pPr>
              <a:r>
                <a:rPr lang="en-US" sz="2926" dirty="0">
                  <a:solidFill>
                    <a:srgbClr val="615E5D">
                      <a:alpha val="80000"/>
                    </a:srgbClr>
                  </a:solidFill>
                  <a:latin typeface="Muller"/>
                </a:rPr>
                <a:t>In research, Patient and Public Involvement (PPI) means that members of the public work alongside the research team and are actively involved in contributing to the research process as advisers and possibly as co-researchers (source: </a:t>
              </a:r>
              <a:r>
                <a:rPr lang="en-US" sz="2926" u="sng" dirty="0">
                  <a:solidFill>
                    <a:srgbClr val="615E5D">
                      <a:alpha val="80000"/>
                    </a:srgbClr>
                  </a:solidFill>
                  <a:latin typeface="Muller"/>
                </a:rPr>
                <a:t>NIHR</a:t>
              </a:r>
              <a:r>
                <a:rPr lang="en-US" sz="2926" dirty="0">
                  <a:solidFill>
                    <a:srgbClr val="615E5D">
                      <a:alpha val="80000"/>
                    </a:srgbClr>
                  </a:solidFill>
                  <a:latin typeface="Muller"/>
                </a:rPr>
                <a:t>)</a:t>
              </a:r>
            </a:p>
          </p:txBody>
        </p:sp>
      </p:grpSp>
      <p:grpSp>
        <p:nvGrpSpPr>
          <p:cNvPr id="10" name="Group 10">
            <a:extLst>
              <a:ext uri="{C183D7F6-B498-43B3-948B-1728B52AA6E4}">
                <adec:decorative xmlns:adec="http://schemas.microsoft.com/office/drawing/2017/decorative" val="1"/>
              </a:ext>
            </a:extLst>
          </p:cNvPr>
          <p:cNvGrpSpPr/>
          <p:nvPr/>
        </p:nvGrpSpPr>
        <p:grpSpPr>
          <a:xfrm>
            <a:off x="8405497" y="6149938"/>
            <a:ext cx="9882503" cy="3108362"/>
            <a:chOff x="0" y="0"/>
            <a:chExt cx="13176671" cy="4144483"/>
          </a:xfrm>
        </p:grpSpPr>
        <p:grpSp>
          <p:nvGrpSpPr>
            <p:cNvPr id="11" name="Group 11"/>
            <p:cNvGrpSpPr>
              <a:grpSpLocks noChangeAspect="1"/>
            </p:cNvGrpSpPr>
            <p:nvPr/>
          </p:nvGrpSpPr>
          <p:grpSpPr>
            <a:xfrm>
              <a:off x="0" y="0"/>
              <a:ext cx="2518193" cy="2518193"/>
              <a:chOff x="0" y="0"/>
              <a:chExt cx="6350000" cy="6350000"/>
            </a:xfrm>
          </p:grpSpPr>
          <p:sp>
            <p:nvSpPr>
              <p:cNvPr id="12" name="Freeform 12"/>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5"/>
                <a:stretch>
                  <a:fillRect l="-25046" r="-25046"/>
                </a:stretch>
              </a:blipFill>
            </p:spPr>
          </p:sp>
          <p:sp>
            <p:nvSpPr>
              <p:cNvPr id="13" name="Freeform 13"/>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B8C23"/>
              </a:solidFill>
            </p:spPr>
          </p:sp>
        </p:grpSp>
        <p:sp>
          <p:nvSpPr>
            <p:cNvPr id="14" name="TextBox 14"/>
            <p:cNvSpPr txBox="1"/>
            <p:nvPr/>
          </p:nvSpPr>
          <p:spPr>
            <a:xfrm>
              <a:off x="3222415" y="-95250"/>
              <a:ext cx="9954256" cy="810723"/>
            </a:xfrm>
            <a:prstGeom prst="rect">
              <a:avLst/>
            </a:prstGeom>
          </p:spPr>
          <p:txBody>
            <a:bodyPr lIns="0" tIns="0" rIns="0" bIns="0" rtlCol="0" anchor="t">
              <a:spAutoFit/>
            </a:bodyPr>
            <a:lstStyle/>
            <a:p>
              <a:pPr>
                <a:lnSpc>
                  <a:spcPts val="4198"/>
                </a:lnSpc>
              </a:pPr>
              <a:r>
                <a:rPr lang="en-US" sz="3528">
                  <a:solidFill>
                    <a:srgbClr val="292929"/>
                  </a:solidFill>
                  <a:latin typeface="Muller Bold"/>
                </a:rPr>
                <a:t>What is food insecurity?</a:t>
              </a:r>
            </a:p>
          </p:txBody>
        </p:sp>
        <p:sp>
          <p:nvSpPr>
            <p:cNvPr id="15" name="TextBox 15"/>
            <p:cNvSpPr txBox="1"/>
            <p:nvPr/>
          </p:nvSpPr>
          <p:spPr>
            <a:xfrm>
              <a:off x="3222415" y="891899"/>
              <a:ext cx="9954256" cy="3252584"/>
            </a:xfrm>
            <a:prstGeom prst="rect">
              <a:avLst/>
            </a:prstGeom>
          </p:spPr>
          <p:txBody>
            <a:bodyPr lIns="0" tIns="0" rIns="0" bIns="0" rtlCol="0" anchor="t">
              <a:spAutoFit/>
            </a:bodyPr>
            <a:lstStyle/>
            <a:p>
              <a:pPr marL="0" lvl="0" indent="0" algn="l">
                <a:lnSpc>
                  <a:spcPts val="4822"/>
                </a:lnSpc>
                <a:spcBef>
                  <a:spcPct val="0"/>
                </a:spcBef>
              </a:pPr>
              <a:r>
                <a:rPr lang="en-US" sz="2940">
                  <a:solidFill>
                    <a:srgbClr val="615E5D">
                      <a:alpha val="80000"/>
                    </a:srgbClr>
                  </a:solidFill>
                  <a:latin typeface="Muller"/>
                </a:rPr>
                <a:t>The condition of not having access to sufficient food, or food of an adequate quality, to meet one's basic needs (Oxford Dictionary Definition).</a:t>
              </a:r>
            </a:p>
          </p:txBody>
        </p:sp>
      </p:grpSp>
      <p:sp>
        <p:nvSpPr>
          <p:cNvPr id="16" name="TextBox 16"/>
          <p:cNvSpPr txBox="1">
            <a:spLocks noGrp="1"/>
          </p:cNvSpPr>
          <p:nvPr>
            <p:ph type="title" idx="4294967295"/>
          </p:nvPr>
        </p:nvSpPr>
        <p:spPr>
          <a:xfrm>
            <a:off x="438243" y="404487"/>
            <a:ext cx="17196554" cy="1473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949"/>
              </a:lnSpc>
              <a:spcBef>
                <a:spcPts val="0"/>
              </a:spcBef>
              <a:spcAft>
                <a:spcPts val="0"/>
              </a:spcAft>
              <a:buClrTx/>
              <a:buSzTx/>
              <a:buFontTx/>
              <a:buNone/>
              <a:tabLst/>
              <a:defRPr/>
            </a:pPr>
            <a:r>
              <a:rPr kumimoji="0" lang="en-US" sz="4249" b="0" i="0" u="none" strike="noStrike" kern="1200" cap="none" spc="0" normalizeH="0" baseline="0" noProof="0" dirty="0">
                <a:ln>
                  <a:noFill/>
                </a:ln>
                <a:solidFill>
                  <a:srgbClr val="494F56"/>
                </a:solidFill>
                <a:effectLst/>
                <a:uLnTx/>
                <a:uFillTx/>
                <a:latin typeface="Oswald"/>
                <a:ea typeface="+mn-ea"/>
                <a:cs typeface="+mn-cs"/>
              </a:rPr>
              <a:t>This is a </a:t>
            </a:r>
            <a:r>
              <a:rPr kumimoji="0" lang="en-US" sz="4249" b="0" i="0" u="none" strike="noStrike" kern="1200" cap="none" spc="0" normalizeH="0" baseline="0" noProof="0" dirty="0" err="1">
                <a:ln>
                  <a:noFill/>
                </a:ln>
                <a:solidFill>
                  <a:srgbClr val="494F56"/>
                </a:solidFill>
                <a:effectLst/>
                <a:uLnTx/>
                <a:uFillTx/>
                <a:latin typeface="Oswald"/>
                <a:ea typeface="+mn-ea"/>
                <a:cs typeface="+mn-cs"/>
              </a:rPr>
              <a:t>characterisation</a:t>
            </a:r>
            <a:r>
              <a:rPr kumimoji="0" lang="en-US" sz="4249" b="0" i="0" u="none" strike="noStrike" kern="1200" cap="none" spc="0" normalizeH="0" baseline="0" noProof="0" dirty="0">
                <a:ln>
                  <a:noFill/>
                </a:ln>
                <a:solidFill>
                  <a:srgbClr val="494F56"/>
                </a:solidFill>
                <a:effectLst/>
                <a:uLnTx/>
                <a:uFillTx/>
                <a:latin typeface="Oswald"/>
                <a:ea typeface="+mn-ea"/>
                <a:cs typeface="+mn-cs"/>
              </a:rPr>
              <a:t> and representation of the discussion </a:t>
            </a:r>
          </a:p>
          <a:p>
            <a:pPr marL="0" marR="0" lvl="0" indent="0" algn="ctr" defTabSz="914400" rtl="0" eaLnBrk="1" fontAlgn="auto" latinLnBrk="0" hangingPunct="1">
              <a:lnSpc>
                <a:spcPts val="5949"/>
              </a:lnSpc>
              <a:spcBef>
                <a:spcPts val="0"/>
              </a:spcBef>
              <a:spcAft>
                <a:spcPts val="0"/>
              </a:spcAft>
              <a:buClrTx/>
              <a:buSzTx/>
              <a:buFontTx/>
              <a:buNone/>
              <a:tabLst/>
              <a:defRPr/>
            </a:pPr>
            <a:r>
              <a:rPr kumimoji="0" lang="en-US" sz="4249" b="0" i="0" u="none" strike="noStrike" kern="1200" cap="none" spc="0" normalizeH="0" baseline="0" noProof="0" dirty="0">
                <a:ln>
                  <a:noFill/>
                </a:ln>
                <a:solidFill>
                  <a:srgbClr val="494F56"/>
                </a:solidFill>
                <a:effectLst/>
                <a:uLnTx/>
                <a:uFillTx/>
                <a:latin typeface="Oswald"/>
                <a:ea typeface="+mn-ea"/>
                <a:cs typeface="+mn-cs"/>
              </a:rPr>
              <a:t>on the experience of shopping in the retail sector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2F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1028700" y="1484499"/>
            <a:ext cx="5887676" cy="5887653"/>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9999"/>
              </a:stretch>
            </a:blipFill>
          </p:spPr>
        </p:sp>
      </p:grpSp>
      <p:grpSp>
        <p:nvGrpSpPr>
          <p:cNvPr id="4" name="Group 4">
            <a:extLst>
              <a:ext uri="{C183D7F6-B498-43B3-948B-1728B52AA6E4}">
                <adec:decorative xmlns:adec="http://schemas.microsoft.com/office/drawing/2017/decorative" val="1"/>
              </a:ext>
            </a:extLst>
          </p:cNvPr>
          <p:cNvGrpSpPr>
            <a:grpSpLocks noChangeAspect="1"/>
          </p:cNvGrpSpPr>
          <p:nvPr/>
        </p:nvGrpSpPr>
        <p:grpSpPr>
          <a:xfrm>
            <a:off x="3842791" y="4467291"/>
            <a:ext cx="4061185" cy="4061169"/>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4F2F0"/>
            </a:solidFill>
            <a:ln w="12700">
              <a:solidFill>
                <a:srgbClr val="000000"/>
              </a:solidFill>
            </a:ln>
          </p:spPr>
        </p:sp>
      </p:grpSp>
      <p:grpSp>
        <p:nvGrpSpPr>
          <p:cNvPr id="6" name="Group 6">
            <a:extLst>
              <a:ext uri="{C183D7F6-B498-43B3-948B-1728B52AA6E4}">
                <adec:decorative xmlns:adec="http://schemas.microsoft.com/office/drawing/2017/decorative" val="1"/>
              </a:ext>
            </a:extLst>
          </p:cNvPr>
          <p:cNvGrpSpPr>
            <a:grpSpLocks noChangeAspect="1"/>
          </p:cNvGrpSpPr>
          <p:nvPr/>
        </p:nvGrpSpPr>
        <p:grpSpPr>
          <a:xfrm>
            <a:off x="4030633" y="4655132"/>
            <a:ext cx="3685501" cy="3685487"/>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grpSp>
        <p:nvGrpSpPr>
          <p:cNvPr id="8" name="Group 8">
            <a:extLst>
              <a:ext uri="{C183D7F6-B498-43B3-948B-1728B52AA6E4}">
                <adec:decorative xmlns:adec="http://schemas.microsoft.com/office/drawing/2017/decorative" val="1"/>
              </a:ext>
            </a:extLst>
          </p:cNvPr>
          <p:cNvGrpSpPr/>
          <p:nvPr/>
        </p:nvGrpSpPr>
        <p:grpSpPr>
          <a:xfrm>
            <a:off x="9292891" y="6716030"/>
            <a:ext cx="675501" cy="67550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8C23">
                <a:alpha val="21961"/>
              </a:srgbClr>
            </a:solidFill>
          </p:spPr>
        </p:sp>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72393" y="6895532"/>
            <a:ext cx="316497" cy="316497"/>
          </a:xfrm>
          <a:prstGeom prst="rect">
            <a:avLst/>
          </a:prstGeom>
        </p:spPr>
      </p:pic>
      <p:pic>
        <p:nvPicPr>
          <p:cNvPr id="11" name="Picture 11">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8427452"/>
            <a:ext cx="18288000" cy="2392680"/>
          </a:xfrm>
          <a:prstGeom prst="rect">
            <a:avLst/>
          </a:prstGeom>
        </p:spPr>
      </p:pic>
      <p:pic>
        <p:nvPicPr>
          <p:cNvPr id="12" name="Picture 12">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0" y="-27636"/>
            <a:ext cx="18288000" cy="2392680"/>
          </a:xfrm>
          <a:prstGeom prst="rect">
            <a:avLst/>
          </a:prstGeom>
        </p:spPr>
      </p:pic>
      <p:pic>
        <p:nvPicPr>
          <p:cNvPr id="13" name="Picture 13" descr="Fio Food logo"/>
          <p:cNvPicPr>
            <a:picLocks noChangeAspect="1"/>
          </p:cNvPicPr>
          <p:nvPr/>
        </p:nvPicPr>
        <p:blipFill>
          <a:blip r:embed="rId8"/>
          <a:srcRect/>
          <a:stretch>
            <a:fillRect/>
          </a:stretch>
        </p:blipFill>
        <p:spPr>
          <a:xfrm>
            <a:off x="16052160" y="0"/>
            <a:ext cx="1827221" cy="1162315"/>
          </a:xfrm>
          <a:prstGeom prst="rect">
            <a:avLst/>
          </a:prstGeom>
        </p:spPr>
      </p:pic>
      <p:sp>
        <p:nvSpPr>
          <p:cNvPr id="17" name="TextBox 17"/>
          <p:cNvSpPr txBox="1"/>
          <p:nvPr/>
        </p:nvSpPr>
        <p:spPr>
          <a:xfrm>
            <a:off x="9292891" y="1066800"/>
            <a:ext cx="5658361" cy="1077414"/>
          </a:xfrm>
          <a:prstGeom prst="rect">
            <a:avLst/>
          </a:prstGeom>
        </p:spPr>
        <p:txBody>
          <a:bodyPr lIns="0" tIns="0" rIns="0" bIns="0" rtlCol="0" anchor="t">
            <a:spAutoFit/>
          </a:bodyPr>
          <a:lstStyle/>
          <a:p>
            <a:pPr>
              <a:lnSpc>
                <a:spcPts val="4219"/>
              </a:lnSpc>
              <a:spcBef>
                <a:spcPct val="0"/>
              </a:spcBef>
            </a:pPr>
            <a:r>
              <a:rPr lang="en-US" sz="3835" dirty="0">
                <a:solidFill>
                  <a:srgbClr val="DF3A21"/>
                </a:solidFill>
                <a:latin typeface="Oswald Bold"/>
              </a:rPr>
              <a:t>F</a:t>
            </a:r>
            <a:r>
              <a:rPr lang="en-US" sz="3835" dirty="0">
                <a:solidFill>
                  <a:srgbClr val="008037"/>
                </a:solidFill>
                <a:latin typeface="Oswald Bold"/>
              </a:rPr>
              <a:t>ood </a:t>
            </a:r>
            <a:r>
              <a:rPr lang="en-US" sz="3835" dirty="0">
                <a:solidFill>
                  <a:srgbClr val="DF3A21"/>
                </a:solidFill>
                <a:latin typeface="Oswald Bold"/>
              </a:rPr>
              <a:t>I</a:t>
            </a:r>
            <a:r>
              <a:rPr lang="en-US" sz="3835" dirty="0">
                <a:solidFill>
                  <a:srgbClr val="008037"/>
                </a:solidFill>
                <a:latin typeface="Oswald Bold"/>
              </a:rPr>
              <a:t>nsecurity </a:t>
            </a:r>
          </a:p>
          <a:p>
            <a:pPr>
              <a:lnSpc>
                <a:spcPts val="4219"/>
              </a:lnSpc>
              <a:spcBef>
                <a:spcPct val="0"/>
              </a:spcBef>
            </a:pPr>
            <a:r>
              <a:rPr lang="en-US" sz="3835" dirty="0">
                <a:solidFill>
                  <a:srgbClr val="008037"/>
                </a:solidFill>
                <a:latin typeface="Oswald Bold"/>
              </a:rPr>
              <a:t>in people living with </a:t>
            </a:r>
            <a:r>
              <a:rPr lang="en-US" sz="3835" dirty="0">
                <a:solidFill>
                  <a:srgbClr val="DF3A21"/>
                </a:solidFill>
                <a:latin typeface="Oswald Bold"/>
              </a:rPr>
              <a:t>O</a:t>
            </a:r>
            <a:r>
              <a:rPr lang="en-US" sz="3835" dirty="0">
                <a:solidFill>
                  <a:srgbClr val="008037"/>
                </a:solidFill>
                <a:latin typeface="Oswald Bold"/>
              </a:rPr>
              <a:t>besity</a:t>
            </a:r>
          </a:p>
        </p:txBody>
      </p:sp>
      <p:sp>
        <p:nvSpPr>
          <p:cNvPr id="18" name="TextBox 18"/>
          <p:cNvSpPr txBox="1">
            <a:spLocks noGrp="1"/>
          </p:cNvSpPr>
          <p:nvPr>
            <p:ph type="title" idx="4294967295"/>
          </p:nvPr>
        </p:nvSpPr>
        <p:spPr>
          <a:xfrm>
            <a:off x="9292891" y="2308473"/>
            <a:ext cx="8586490" cy="9078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3559"/>
              </a:lnSpc>
              <a:spcBef>
                <a:spcPct val="0"/>
              </a:spcBef>
              <a:spcAft>
                <a:spcPts val="0"/>
              </a:spcAft>
              <a:buClrTx/>
              <a:buSzTx/>
              <a:buFontTx/>
              <a:buNone/>
              <a:tabLst/>
              <a:defRPr/>
            </a:pPr>
            <a:r>
              <a:rPr kumimoji="0" lang="en-US" sz="3235" b="0" i="0" u="none" strike="noStrike" kern="1200" cap="none" spc="0" normalizeH="0" baseline="0" noProof="0" dirty="0">
                <a:ln>
                  <a:noFill/>
                </a:ln>
                <a:solidFill>
                  <a:srgbClr val="688D32"/>
                </a:solidFill>
                <a:effectLst/>
                <a:uLnTx/>
                <a:uFillTx/>
                <a:latin typeface="Oswald"/>
                <a:ea typeface="+mn-ea"/>
                <a:cs typeface="+mn-cs"/>
              </a:rPr>
              <a:t>Improving sustainable and healthier food choices in the retail food environment</a:t>
            </a:r>
          </a:p>
        </p:txBody>
      </p:sp>
      <p:sp>
        <p:nvSpPr>
          <p:cNvPr id="14" name="TextBox 14"/>
          <p:cNvSpPr txBox="1"/>
          <p:nvPr/>
        </p:nvSpPr>
        <p:spPr>
          <a:xfrm>
            <a:off x="9292891" y="3454467"/>
            <a:ext cx="8032101" cy="2326640"/>
          </a:xfrm>
          <a:prstGeom prst="rect">
            <a:avLst/>
          </a:prstGeom>
        </p:spPr>
        <p:txBody>
          <a:bodyPr lIns="0" tIns="0" rIns="0" bIns="0" rtlCol="0" anchor="t">
            <a:spAutoFit/>
          </a:bodyPr>
          <a:lstStyle/>
          <a:p>
            <a:pPr>
              <a:lnSpc>
                <a:spcPts val="3683"/>
              </a:lnSpc>
            </a:pPr>
            <a:r>
              <a:rPr lang="en-US" sz="2245">
                <a:solidFill>
                  <a:srgbClr val="615E5D"/>
                </a:solidFill>
                <a:latin typeface="Muller"/>
              </a:rPr>
              <a:t>The overall aim of the project is to provide actionable evidence for policy on retail strategies to address dietary inequalities in people living with obesity and food insecurity, to support sustainable and healthier food choices in the UK food system.</a:t>
            </a:r>
          </a:p>
        </p:txBody>
      </p:sp>
      <p:sp>
        <p:nvSpPr>
          <p:cNvPr id="15" name="TextBox 15"/>
          <p:cNvSpPr txBox="1"/>
          <p:nvPr/>
        </p:nvSpPr>
        <p:spPr>
          <a:xfrm>
            <a:off x="10168557" y="6770831"/>
            <a:ext cx="6276751" cy="441198"/>
          </a:xfrm>
          <a:prstGeom prst="rect">
            <a:avLst/>
          </a:prstGeom>
        </p:spPr>
        <p:txBody>
          <a:bodyPr lIns="0" tIns="0" rIns="0" bIns="0" rtlCol="0" anchor="t">
            <a:spAutoFit/>
          </a:bodyPr>
          <a:lstStyle/>
          <a:p>
            <a:pPr>
              <a:lnSpc>
                <a:spcPts val="2855"/>
              </a:lnSpc>
            </a:pPr>
            <a:r>
              <a:rPr lang="en-US" sz="2399">
                <a:solidFill>
                  <a:srgbClr val="292929"/>
                </a:solidFill>
                <a:latin typeface="Muller Bold"/>
              </a:rPr>
              <a:t>Funding</a:t>
            </a:r>
          </a:p>
        </p:txBody>
      </p:sp>
      <p:sp>
        <p:nvSpPr>
          <p:cNvPr id="16" name="TextBox 16"/>
          <p:cNvSpPr txBox="1"/>
          <p:nvPr/>
        </p:nvSpPr>
        <p:spPr>
          <a:xfrm>
            <a:off x="10168557" y="7257013"/>
            <a:ext cx="6469672" cy="1319931"/>
          </a:xfrm>
          <a:prstGeom prst="rect">
            <a:avLst/>
          </a:prstGeom>
        </p:spPr>
        <p:txBody>
          <a:bodyPr lIns="0" tIns="0" rIns="0" bIns="0" rtlCol="0" anchor="t">
            <a:spAutoFit/>
          </a:bodyPr>
          <a:lstStyle/>
          <a:p>
            <a:pPr marL="0" lvl="0" indent="0" algn="l">
              <a:lnSpc>
                <a:spcPts val="3380"/>
              </a:lnSpc>
              <a:spcBef>
                <a:spcPct val="0"/>
              </a:spcBef>
            </a:pPr>
            <a:r>
              <a:rPr lang="en-US" sz="2061">
                <a:solidFill>
                  <a:srgbClr val="615E5D">
                    <a:alpha val="80000"/>
                  </a:srgbClr>
                </a:solidFill>
                <a:latin typeface="Muller"/>
              </a:rPr>
              <a:t>Biotechnology and Biological Sciences Research Council (BBSRC) Strategic Priorities Fund (SPF), part of UK Research and Innovation (UKRI).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2F0"/>
        </a:solidFill>
        <a:effectLst/>
      </p:bgPr>
    </p:bg>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3821149" y="604837"/>
            <a:ext cx="106457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399"/>
              </a:lnSpc>
              <a:spcBef>
                <a:spcPct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Oswald"/>
                <a:ea typeface="+mn-ea"/>
                <a:cs typeface="+mn-cs"/>
              </a:rPr>
              <a:t>Food and health inequalities</a:t>
            </a:r>
          </a:p>
        </p:txBody>
      </p:sp>
      <p:sp>
        <p:nvSpPr>
          <p:cNvPr id="11" name="TextBox 11"/>
          <p:cNvSpPr txBox="1"/>
          <p:nvPr/>
        </p:nvSpPr>
        <p:spPr>
          <a:xfrm>
            <a:off x="6236759" y="1588321"/>
            <a:ext cx="5333604" cy="642619"/>
          </a:xfrm>
          <a:prstGeom prst="rect">
            <a:avLst/>
          </a:prstGeom>
        </p:spPr>
        <p:txBody>
          <a:bodyPr lIns="0" tIns="0" rIns="0" bIns="0" rtlCol="0" anchor="t">
            <a:spAutoFit/>
          </a:bodyPr>
          <a:lstStyle/>
          <a:p>
            <a:pPr algn="ctr">
              <a:lnSpc>
                <a:spcPts val="4480"/>
              </a:lnSpc>
            </a:pPr>
            <a:r>
              <a:rPr lang="en-US" sz="3200">
                <a:solidFill>
                  <a:srgbClr val="000000"/>
                </a:solidFill>
                <a:latin typeface="Muller"/>
              </a:rPr>
              <a:t>Experience in Aberdeenshire</a:t>
            </a:r>
          </a:p>
        </p:txBody>
      </p:sp>
      <p:sp>
        <p:nvSpPr>
          <p:cNvPr id="12" name="TextBox 12"/>
          <p:cNvSpPr txBox="1"/>
          <p:nvPr/>
        </p:nvSpPr>
        <p:spPr>
          <a:xfrm>
            <a:off x="1028700" y="2973890"/>
            <a:ext cx="12646919" cy="567055"/>
          </a:xfrm>
          <a:prstGeom prst="rect">
            <a:avLst/>
          </a:prstGeom>
        </p:spPr>
        <p:txBody>
          <a:bodyPr lIns="0" tIns="0" rIns="0" bIns="0" rtlCol="0" anchor="t">
            <a:spAutoFit/>
          </a:bodyPr>
          <a:lstStyle/>
          <a:p>
            <a:pPr>
              <a:lnSpc>
                <a:spcPts val="3919"/>
              </a:lnSpc>
            </a:pPr>
            <a:r>
              <a:rPr lang="en-US" sz="2799">
                <a:solidFill>
                  <a:srgbClr val="545454"/>
                </a:solidFill>
                <a:latin typeface="Muller Bold"/>
              </a:rPr>
              <a:t>Focus group run by:</a:t>
            </a:r>
            <a:r>
              <a:rPr lang="en-US" sz="2799">
                <a:solidFill>
                  <a:srgbClr val="545454"/>
                </a:solidFill>
                <a:latin typeface="Muller"/>
              </a:rPr>
              <a:t> Prof Alex Johnstone and Prof Flora Douglas</a:t>
            </a:r>
          </a:p>
        </p:txBody>
      </p:sp>
      <p:sp>
        <p:nvSpPr>
          <p:cNvPr id="13" name="TextBox 13"/>
          <p:cNvSpPr txBox="1"/>
          <p:nvPr/>
        </p:nvSpPr>
        <p:spPr>
          <a:xfrm>
            <a:off x="1028700" y="3815013"/>
            <a:ext cx="12646919" cy="567055"/>
          </a:xfrm>
          <a:prstGeom prst="rect">
            <a:avLst/>
          </a:prstGeom>
        </p:spPr>
        <p:txBody>
          <a:bodyPr lIns="0" tIns="0" rIns="0" bIns="0" rtlCol="0" anchor="t">
            <a:spAutoFit/>
          </a:bodyPr>
          <a:lstStyle/>
          <a:p>
            <a:pPr>
              <a:lnSpc>
                <a:spcPts val="3919"/>
              </a:lnSpc>
            </a:pPr>
            <a:r>
              <a:rPr lang="en-US" sz="2799">
                <a:solidFill>
                  <a:srgbClr val="545454"/>
                </a:solidFill>
                <a:latin typeface="Muller Bold"/>
              </a:rPr>
              <a:t>Number of attendees:  31</a:t>
            </a:r>
          </a:p>
        </p:txBody>
      </p:sp>
      <p:sp>
        <p:nvSpPr>
          <p:cNvPr id="14" name="TextBox 14"/>
          <p:cNvSpPr txBox="1"/>
          <p:nvPr/>
        </p:nvSpPr>
        <p:spPr>
          <a:xfrm>
            <a:off x="1001712" y="5009128"/>
            <a:ext cx="7227888" cy="852798"/>
          </a:xfrm>
          <a:prstGeom prst="rect">
            <a:avLst/>
          </a:prstGeom>
        </p:spPr>
        <p:txBody>
          <a:bodyPr wrap="square" lIns="0" tIns="0" rIns="0" bIns="0" rtlCol="0" anchor="t">
            <a:spAutoFit/>
          </a:bodyPr>
          <a:lstStyle/>
          <a:p>
            <a:pPr algn="ctr">
              <a:lnSpc>
                <a:spcPts val="7000"/>
              </a:lnSpc>
            </a:pPr>
            <a:r>
              <a:rPr lang="en-US" sz="5000" dirty="0">
                <a:solidFill>
                  <a:srgbClr val="008037"/>
                </a:solidFill>
                <a:latin typeface="Muller Bold"/>
              </a:rPr>
              <a:t>Discussion themes</a:t>
            </a:r>
          </a:p>
        </p:txBody>
      </p:sp>
      <p:grpSp>
        <p:nvGrpSpPr>
          <p:cNvPr id="2" name="Group 2" descr="number 1"/>
          <p:cNvGrpSpPr/>
          <p:nvPr/>
        </p:nvGrpSpPr>
        <p:grpSpPr>
          <a:xfrm>
            <a:off x="1401018" y="6663303"/>
            <a:ext cx="771999" cy="77199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F1B1A"/>
            </a:solidFill>
          </p:spPr>
        </p:sp>
      </p:grpSp>
      <p:sp>
        <p:nvSpPr>
          <p:cNvPr id="7" name="TextBox 7">
            <a:extLst>
              <a:ext uri="{C183D7F6-B498-43B3-948B-1728B52AA6E4}">
                <adec:decorative xmlns:adec="http://schemas.microsoft.com/office/drawing/2017/decorative" val="0"/>
              </a:ext>
            </a:extLst>
          </p:cNvPr>
          <p:cNvSpPr txBox="1"/>
          <p:nvPr/>
        </p:nvSpPr>
        <p:spPr>
          <a:xfrm>
            <a:off x="1514412" y="6538572"/>
            <a:ext cx="545211" cy="783336"/>
          </a:xfrm>
          <a:prstGeom prst="rect">
            <a:avLst/>
          </a:prstGeom>
        </p:spPr>
        <p:txBody>
          <a:bodyPr lIns="0" tIns="0" rIns="0" bIns="0" rtlCol="0" anchor="t">
            <a:spAutoFit/>
          </a:bodyPr>
          <a:lstStyle/>
          <a:p>
            <a:pPr algn="ctr">
              <a:lnSpc>
                <a:spcPts val="5652"/>
              </a:lnSpc>
            </a:pPr>
            <a:r>
              <a:rPr lang="en-US" sz="3600">
                <a:solidFill>
                  <a:srgbClr val="F4F2F0"/>
                </a:solidFill>
                <a:latin typeface="Muller Bold"/>
              </a:rPr>
              <a:t>1</a:t>
            </a:r>
          </a:p>
        </p:txBody>
      </p:sp>
      <p:sp>
        <p:nvSpPr>
          <p:cNvPr id="6" name="TextBox 6"/>
          <p:cNvSpPr txBox="1"/>
          <p:nvPr/>
        </p:nvSpPr>
        <p:spPr>
          <a:xfrm>
            <a:off x="2575385" y="6290033"/>
            <a:ext cx="13482716" cy="1031875"/>
          </a:xfrm>
          <a:prstGeom prst="rect">
            <a:avLst/>
          </a:prstGeom>
        </p:spPr>
        <p:txBody>
          <a:bodyPr lIns="0" tIns="0" rIns="0" bIns="0" rtlCol="0" anchor="t">
            <a:spAutoFit/>
          </a:bodyPr>
          <a:lstStyle/>
          <a:p>
            <a:pPr algn="l">
              <a:lnSpc>
                <a:spcPts val="7999"/>
              </a:lnSpc>
            </a:pPr>
            <a:r>
              <a:rPr lang="en-US" sz="3999">
                <a:solidFill>
                  <a:srgbClr val="292929"/>
                </a:solidFill>
                <a:latin typeface="Muller Italics"/>
              </a:rPr>
              <a:t>What are your priorities for food shopping for health?</a:t>
            </a:r>
          </a:p>
        </p:txBody>
      </p:sp>
      <p:grpSp>
        <p:nvGrpSpPr>
          <p:cNvPr id="4" name="Group 4" descr="number 2"/>
          <p:cNvGrpSpPr/>
          <p:nvPr/>
        </p:nvGrpSpPr>
        <p:grpSpPr>
          <a:xfrm>
            <a:off x="1401018" y="7898953"/>
            <a:ext cx="771999" cy="77199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F1B1A"/>
            </a:solidFill>
          </p:spPr>
        </p:sp>
      </p:grpSp>
      <p:sp>
        <p:nvSpPr>
          <p:cNvPr id="9" name="TextBox 9"/>
          <p:cNvSpPr txBox="1"/>
          <p:nvPr/>
        </p:nvSpPr>
        <p:spPr>
          <a:xfrm>
            <a:off x="1514412" y="7830843"/>
            <a:ext cx="545211" cy="7833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4F2F0"/>
                </a:solidFill>
                <a:latin typeface="Muller Bold"/>
              </a:rPr>
              <a:t>2</a:t>
            </a:r>
          </a:p>
        </p:txBody>
      </p:sp>
      <p:sp>
        <p:nvSpPr>
          <p:cNvPr id="8" name="TextBox 8"/>
          <p:cNvSpPr txBox="1"/>
          <p:nvPr/>
        </p:nvSpPr>
        <p:spPr>
          <a:xfrm>
            <a:off x="2575385" y="7460803"/>
            <a:ext cx="7322748" cy="1041399"/>
          </a:xfrm>
          <a:prstGeom prst="rect">
            <a:avLst/>
          </a:prstGeom>
        </p:spPr>
        <p:txBody>
          <a:bodyPr lIns="0" tIns="0" rIns="0" bIns="0" rtlCol="0" anchor="t">
            <a:spAutoFit/>
          </a:bodyPr>
          <a:lstStyle/>
          <a:p>
            <a:pPr marL="0" lvl="1" indent="0" algn="l">
              <a:lnSpc>
                <a:spcPts val="8000"/>
              </a:lnSpc>
              <a:spcBef>
                <a:spcPct val="0"/>
              </a:spcBef>
            </a:pPr>
            <a:r>
              <a:rPr lang="en-US" sz="4000">
                <a:solidFill>
                  <a:srgbClr val="292929"/>
                </a:solidFill>
                <a:latin typeface="Muller Italics"/>
              </a:rPr>
              <a:t>Has this changed recently?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2F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5383" y="2904533"/>
            <a:ext cx="5306678" cy="6947372"/>
            <a:chOff x="0" y="0"/>
            <a:chExt cx="1397644" cy="1829760"/>
          </a:xfrm>
        </p:grpSpPr>
        <p:sp>
          <p:nvSpPr>
            <p:cNvPr id="3" name="Freeform 3"/>
            <p:cNvSpPr/>
            <p:nvPr/>
          </p:nvSpPr>
          <p:spPr>
            <a:xfrm>
              <a:off x="0" y="0"/>
              <a:ext cx="1397644" cy="1829760"/>
            </a:xfrm>
            <a:custGeom>
              <a:avLst/>
              <a:gdLst/>
              <a:ahLst/>
              <a:cxnLst/>
              <a:rect l="l" t="t" r="r" b="b"/>
              <a:pathLst>
                <a:path w="1397644" h="1829760">
                  <a:moveTo>
                    <a:pt x="74404" y="0"/>
                  </a:moveTo>
                  <a:lnTo>
                    <a:pt x="1323240" y="0"/>
                  </a:lnTo>
                  <a:cubicBezTo>
                    <a:pt x="1342973" y="0"/>
                    <a:pt x="1361898" y="7839"/>
                    <a:pt x="1375851" y="21792"/>
                  </a:cubicBezTo>
                  <a:cubicBezTo>
                    <a:pt x="1389805" y="35746"/>
                    <a:pt x="1397644" y="54671"/>
                    <a:pt x="1397644" y="74404"/>
                  </a:cubicBezTo>
                  <a:lnTo>
                    <a:pt x="1397644" y="1755356"/>
                  </a:lnTo>
                  <a:cubicBezTo>
                    <a:pt x="1397644" y="1796449"/>
                    <a:pt x="1364332" y="1829760"/>
                    <a:pt x="1323240" y="1829760"/>
                  </a:cubicBezTo>
                  <a:lnTo>
                    <a:pt x="74404" y="1829760"/>
                  </a:lnTo>
                  <a:cubicBezTo>
                    <a:pt x="33312" y="1829760"/>
                    <a:pt x="0" y="1796449"/>
                    <a:pt x="0" y="1755356"/>
                  </a:cubicBezTo>
                  <a:lnTo>
                    <a:pt x="0" y="74404"/>
                  </a:lnTo>
                  <a:cubicBezTo>
                    <a:pt x="0" y="33312"/>
                    <a:pt x="33312" y="0"/>
                    <a:pt x="74404" y="0"/>
                  </a:cubicBezTo>
                  <a:close/>
                </a:path>
              </a:pathLst>
            </a:custGeom>
            <a:solidFill>
              <a:srgbClr val="FFFFFF"/>
            </a:solidFill>
          </p:spPr>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679"/>
                </a:lnSpc>
              </a:pPr>
              <a:endParaRPr/>
            </a:p>
          </p:txBody>
        </p:sp>
      </p:gr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1498045" y="1157054"/>
            <a:ext cx="2621354" cy="2621354"/>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9706" r="-19706"/>
              </a:stretch>
            </a:blipFill>
          </p:spPr>
        </p:sp>
      </p:grpSp>
      <p:grpSp>
        <p:nvGrpSpPr>
          <p:cNvPr id="7" name="Group 7">
            <a:extLst>
              <a:ext uri="{C183D7F6-B498-43B3-948B-1728B52AA6E4}">
                <adec:decorative xmlns:adec="http://schemas.microsoft.com/office/drawing/2017/decorative" val="1"/>
              </a:ext>
            </a:extLst>
          </p:cNvPr>
          <p:cNvGrpSpPr/>
          <p:nvPr/>
        </p:nvGrpSpPr>
        <p:grpSpPr>
          <a:xfrm>
            <a:off x="6406544" y="2904533"/>
            <a:ext cx="5306678" cy="6947372"/>
            <a:chOff x="0" y="0"/>
            <a:chExt cx="1397644" cy="1829760"/>
          </a:xfrm>
        </p:grpSpPr>
        <p:sp>
          <p:nvSpPr>
            <p:cNvPr id="8" name="Freeform 8"/>
            <p:cNvSpPr/>
            <p:nvPr/>
          </p:nvSpPr>
          <p:spPr>
            <a:xfrm>
              <a:off x="0" y="0"/>
              <a:ext cx="1397644" cy="1829760"/>
            </a:xfrm>
            <a:custGeom>
              <a:avLst/>
              <a:gdLst/>
              <a:ahLst/>
              <a:cxnLst/>
              <a:rect l="l" t="t" r="r" b="b"/>
              <a:pathLst>
                <a:path w="1397644" h="1829760">
                  <a:moveTo>
                    <a:pt x="74404" y="0"/>
                  </a:moveTo>
                  <a:lnTo>
                    <a:pt x="1323240" y="0"/>
                  </a:lnTo>
                  <a:cubicBezTo>
                    <a:pt x="1342973" y="0"/>
                    <a:pt x="1361898" y="7839"/>
                    <a:pt x="1375851" y="21792"/>
                  </a:cubicBezTo>
                  <a:cubicBezTo>
                    <a:pt x="1389805" y="35746"/>
                    <a:pt x="1397644" y="54671"/>
                    <a:pt x="1397644" y="74404"/>
                  </a:cubicBezTo>
                  <a:lnTo>
                    <a:pt x="1397644" y="1755356"/>
                  </a:lnTo>
                  <a:cubicBezTo>
                    <a:pt x="1397644" y="1796449"/>
                    <a:pt x="1364332" y="1829760"/>
                    <a:pt x="1323240" y="1829760"/>
                  </a:cubicBezTo>
                  <a:lnTo>
                    <a:pt x="74404" y="1829760"/>
                  </a:lnTo>
                  <a:cubicBezTo>
                    <a:pt x="33312" y="1829760"/>
                    <a:pt x="0" y="1796449"/>
                    <a:pt x="0" y="1755356"/>
                  </a:cubicBezTo>
                  <a:lnTo>
                    <a:pt x="0" y="74404"/>
                  </a:lnTo>
                  <a:cubicBezTo>
                    <a:pt x="0" y="33312"/>
                    <a:pt x="33312" y="0"/>
                    <a:pt x="74404" y="0"/>
                  </a:cubicBezTo>
                  <a:close/>
                </a:path>
              </a:pathLst>
            </a:custGeom>
            <a:solidFill>
              <a:srgbClr val="FFFFFF"/>
            </a:solidFill>
          </p:spPr>
        </p:sp>
        <p:sp>
          <p:nvSpPr>
            <p:cNvPr id="9" name="TextBox 9"/>
            <p:cNvSpPr txBox="1"/>
            <p:nvPr/>
          </p:nvSpPr>
          <p:spPr>
            <a:xfrm>
              <a:off x="0" y="28575"/>
              <a:ext cx="812800" cy="784225"/>
            </a:xfrm>
            <a:prstGeom prst="rect">
              <a:avLst/>
            </a:prstGeom>
          </p:spPr>
          <p:txBody>
            <a:bodyPr lIns="50800" tIns="50800" rIns="50800" bIns="50800" rtlCol="0" anchor="ctr"/>
            <a:lstStyle/>
            <a:p>
              <a:pPr algn="ctr">
                <a:lnSpc>
                  <a:spcPts val="267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2656198" y="2904533"/>
            <a:ext cx="5306678" cy="6947372"/>
            <a:chOff x="0" y="0"/>
            <a:chExt cx="1397644" cy="1829760"/>
          </a:xfrm>
        </p:grpSpPr>
        <p:sp>
          <p:nvSpPr>
            <p:cNvPr id="11" name="Freeform 11"/>
            <p:cNvSpPr/>
            <p:nvPr/>
          </p:nvSpPr>
          <p:spPr>
            <a:xfrm>
              <a:off x="0" y="0"/>
              <a:ext cx="1397644" cy="1829760"/>
            </a:xfrm>
            <a:custGeom>
              <a:avLst/>
              <a:gdLst/>
              <a:ahLst/>
              <a:cxnLst/>
              <a:rect l="l" t="t" r="r" b="b"/>
              <a:pathLst>
                <a:path w="1397644" h="1829760">
                  <a:moveTo>
                    <a:pt x="74404" y="0"/>
                  </a:moveTo>
                  <a:lnTo>
                    <a:pt x="1323240" y="0"/>
                  </a:lnTo>
                  <a:cubicBezTo>
                    <a:pt x="1342973" y="0"/>
                    <a:pt x="1361898" y="7839"/>
                    <a:pt x="1375851" y="21792"/>
                  </a:cubicBezTo>
                  <a:cubicBezTo>
                    <a:pt x="1389805" y="35746"/>
                    <a:pt x="1397644" y="54671"/>
                    <a:pt x="1397644" y="74404"/>
                  </a:cubicBezTo>
                  <a:lnTo>
                    <a:pt x="1397644" y="1755356"/>
                  </a:lnTo>
                  <a:cubicBezTo>
                    <a:pt x="1397644" y="1796449"/>
                    <a:pt x="1364332" y="1829760"/>
                    <a:pt x="1323240" y="1829760"/>
                  </a:cubicBezTo>
                  <a:lnTo>
                    <a:pt x="74404" y="1829760"/>
                  </a:lnTo>
                  <a:cubicBezTo>
                    <a:pt x="33312" y="1829760"/>
                    <a:pt x="0" y="1796449"/>
                    <a:pt x="0" y="1755356"/>
                  </a:cubicBezTo>
                  <a:lnTo>
                    <a:pt x="0" y="74404"/>
                  </a:lnTo>
                  <a:cubicBezTo>
                    <a:pt x="0" y="33312"/>
                    <a:pt x="33312" y="0"/>
                    <a:pt x="74404" y="0"/>
                  </a:cubicBezTo>
                  <a:close/>
                </a:path>
              </a:pathLst>
            </a:custGeom>
            <a:solidFill>
              <a:srgbClr val="FFFFFF"/>
            </a:solidFill>
          </p:spPr>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2679"/>
                </a:lnSpc>
              </a:pPr>
              <a:endParaRPr/>
            </a:p>
          </p:txBody>
        </p:sp>
      </p:grpSp>
      <p:grpSp>
        <p:nvGrpSpPr>
          <p:cNvPr id="13" name="Group 13">
            <a:extLst>
              <a:ext uri="{C183D7F6-B498-43B3-948B-1728B52AA6E4}">
                <adec:decorative xmlns:adec="http://schemas.microsoft.com/office/drawing/2017/decorative" val="1"/>
              </a:ext>
            </a:extLst>
          </p:cNvPr>
          <p:cNvGrpSpPr>
            <a:grpSpLocks noChangeAspect="1"/>
          </p:cNvGrpSpPr>
          <p:nvPr/>
        </p:nvGrpSpPr>
        <p:grpSpPr>
          <a:xfrm>
            <a:off x="7733214" y="1224546"/>
            <a:ext cx="2653339" cy="2553862"/>
            <a:chOff x="30480" y="591820"/>
            <a:chExt cx="12736830" cy="12259310"/>
          </a:xfrm>
        </p:grpSpPr>
        <p:sp>
          <p:nvSpPr>
            <p:cNvPr id="14" name="Freeform 1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243" t="-13205" r="-60871" b="-2937"/>
              </a:stretch>
            </a:blipFill>
          </p:spPr>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a:off x="14119423" y="1213304"/>
            <a:ext cx="2508854" cy="2508854"/>
            <a:chOff x="0" y="0"/>
            <a:chExt cx="12700000" cy="12700000"/>
          </a:xfrm>
        </p:grpSpPr>
        <p:sp>
          <p:nvSpPr>
            <p:cNvPr id="16" name="Freeform 1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19911" r="-19911"/>
              </a:stretch>
            </a:blipFill>
          </p:spPr>
        </p:sp>
      </p:grpSp>
      <p:grpSp>
        <p:nvGrpSpPr>
          <p:cNvPr id="17" name="Group 17">
            <a:extLst>
              <a:ext uri="{C183D7F6-B498-43B3-948B-1728B52AA6E4}">
                <adec:decorative xmlns:adec="http://schemas.microsoft.com/office/drawing/2017/decorative" val="1"/>
              </a:ext>
            </a:extLst>
          </p:cNvPr>
          <p:cNvGrpSpPr/>
          <p:nvPr/>
        </p:nvGrpSpPr>
        <p:grpSpPr>
          <a:xfrm>
            <a:off x="550873" y="3778408"/>
            <a:ext cx="4515700" cy="5372329"/>
            <a:chOff x="0" y="0"/>
            <a:chExt cx="6020933" cy="7163105"/>
          </a:xfrm>
        </p:grpSpPr>
        <p:sp>
          <p:nvSpPr>
            <p:cNvPr id="18" name="TextBox 18"/>
            <p:cNvSpPr txBox="1"/>
            <p:nvPr/>
          </p:nvSpPr>
          <p:spPr>
            <a:xfrm>
              <a:off x="0" y="-95250"/>
              <a:ext cx="6020933" cy="740159"/>
            </a:xfrm>
            <a:prstGeom prst="rect">
              <a:avLst/>
            </a:prstGeom>
          </p:spPr>
          <p:txBody>
            <a:bodyPr lIns="0" tIns="0" rIns="0" bIns="0" rtlCol="0" anchor="t">
              <a:spAutoFit/>
            </a:bodyPr>
            <a:lstStyle/>
            <a:p>
              <a:pPr algn="ctr">
                <a:lnSpc>
                  <a:spcPts val="3784"/>
                </a:lnSpc>
              </a:pPr>
              <a:r>
                <a:rPr lang="en-US" sz="3180">
                  <a:solidFill>
                    <a:srgbClr val="1F1B1A"/>
                  </a:solidFill>
                  <a:latin typeface="Muller Bold"/>
                </a:rPr>
                <a:t>Mandy</a:t>
              </a:r>
            </a:p>
          </p:txBody>
        </p:sp>
        <p:sp>
          <p:nvSpPr>
            <p:cNvPr id="19" name="TextBox 19"/>
            <p:cNvSpPr txBox="1"/>
            <p:nvPr/>
          </p:nvSpPr>
          <p:spPr>
            <a:xfrm>
              <a:off x="0" y="793059"/>
              <a:ext cx="6020933" cy="6370047"/>
            </a:xfrm>
            <a:prstGeom prst="rect">
              <a:avLst/>
            </a:prstGeom>
          </p:spPr>
          <p:txBody>
            <a:bodyPr lIns="0" tIns="0" rIns="0" bIns="0" rtlCol="0" anchor="t">
              <a:spAutoFit/>
            </a:bodyPr>
            <a:lstStyle/>
            <a:p>
              <a:pPr algn="ctr">
                <a:lnSpc>
                  <a:spcPts val="3911"/>
                </a:lnSpc>
              </a:pPr>
              <a:r>
                <a:rPr lang="en-US" sz="2385" dirty="0">
                  <a:solidFill>
                    <a:srgbClr val="008037">
                      <a:alpha val="80000"/>
                    </a:srgbClr>
                  </a:solidFill>
                  <a:latin typeface="Muller Bold"/>
                </a:rPr>
                <a:t>Make ends meet shopper</a:t>
              </a:r>
            </a:p>
            <a:p>
              <a:pPr algn="ctr">
                <a:lnSpc>
                  <a:spcPts val="3421"/>
                </a:lnSpc>
              </a:pPr>
              <a:r>
                <a:rPr lang="en-US" sz="2086" dirty="0">
                  <a:solidFill>
                    <a:srgbClr val="615E5D">
                      <a:alpha val="80000"/>
                    </a:srgbClr>
                  </a:solidFill>
                  <a:latin typeface="Muller Italics"/>
                </a:rPr>
                <a:t>“It was hard to admit that I needed help to feed the family”</a:t>
              </a:r>
              <a:r>
                <a:rPr lang="en-US" sz="2086" dirty="0">
                  <a:solidFill>
                    <a:srgbClr val="615E5D">
                      <a:alpha val="80000"/>
                    </a:srgbClr>
                  </a:solidFill>
                  <a:latin typeface="Muller"/>
                </a:rPr>
                <a:t>​</a:t>
              </a:r>
            </a:p>
            <a:p>
              <a:pPr algn="ctr">
                <a:lnSpc>
                  <a:spcPts val="3421"/>
                </a:lnSpc>
              </a:pPr>
              <a:endParaRPr lang="en-US" sz="2086" dirty="0">
                <a:solidFill>
                  <a:srgbClr val="615E5D">
                    <a:alpha val="80000"/>
                  </a:srgbClr>
                </a:solidFill>
                <a:latin typeface="Muller"/>
              </a:endParaRPr>
            </a:p>
            <a:p>
              <a:pPr marL="0" lvl="0" indent="0" algn="ctr">
                <a:lnSpc>
                  <a:spcPts val="3421"/>
                </a:lnSpc>
                <a:spcBef>
                  <a:spcPct val="0"/>
                </a:spcBef>
              </a:pPr>
              <a:r>
                <a:rPr lang="en-US" sz="2086" dirty="0">
                  <a:solidFill>
                    <a:srgbClr val="615E5D">
                      <a:alpha val="80000"/>
                    </a:srgbClr>
                  </a:solidFill>
                  <a:latin typeface="Muller Italics"/>
                </a:rPr>
                <a:t>“I use the local food bank and larder to get food. I have noticed that the quality and quantity of food there has decreased recently. It has helped to get help with budgeting for food shopping and to use shopping list to plan what to cook” </a:t>
              </a:r>
            </a:p>
          </p:txBody>
        </p:sp>
      </p:grpSp>
      <p:sp>
        <p:nvSpPr>
          <p:cNvPr id="20" name="TextBox 20"/>
          <p:cNvSpPr txBox="1">
            <a:spLocks noGrp="1"/>
          </p:cNvSpPr>
          <p:nvPr>
            <p:ph type="title" idx="4294967295"/>
          </p:nvPr>
        </p:nvSpPr>
        <p:spPr>
          <a:xfrm>
            <a:off x="1028700" y="147574"/>
            <a:ext cx="16934176" cy="8669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944"/>
              </a:lnSpc>
              <a:spcBef>
                <a:spcPct val="0"/>
              </a:spcBef>
              <a:spcAft>
                <a:spcPts val="0"/>
              </a:spcAft>
              <a:buClrTx/>
              <a:buSzTx/>
              <a:buFontTx/>
              <a:buNone/>
              <a:tabLst/>
              <a:defRPr/>
            </a:pPr>
            <a:r>
              <a:rPr kumimoji="0" lang="en-US" sz="5600" b="0" i="0" u="none" strike="noStrike" kern="1200" cap="none" spc="0" normalizeH="0" baseline="0" noProof="0" dirty="0">
                <a:ln>
                  <a:noFill/>
                </a:ln>
                <a:solidFill>
                  <a:srgbClr val="1F1B1A"/>
                </a:solidFill>
                <a:effectLst/>
                <a:uLnTx/>
                <a:uFillTx/>
                <a:latin typeface="Oswald"/>
                <a:ea typeface="+mn-ea"/>
                <a:cs typeface="+mn-cs"/>
              </a:rPr>
              <a:t>The lived experience of retail shopping with food poverty​</a:t>
            </a:r>
          </a:p>
        </p:txBody>
      </p:sp>
      <p:grpSp>
        <p:nvGrpSpPr>
          <p:cNvPr id="21" name="Group 21">
            <a:extLst>
              <a:ext uri="{C183D7F6-B498-43B3-948B-1728B52AA6E4}">
                <adec:decorative xmlns:adec="http://schemas.microsoft.com/office/drawing/2017/decorative" val="1"/>
              </a:ext>
            </a:extLst>
          </p:cNvPr>
          <p:cNvGrpSpPr/>
          <p:nvPr/>
        </p:nvGrpSpPr>
        <p:grpSpPr>
          <a:xfrm>
            <a:off x="6745575" y="3778408"/>
            <a:ext cx="4627109" cy="5372329"/>
            <a:chOff x="0" y="0"/>
            <a:chExt cx="6169479" cy="7163105"/>
          </a:xfrm>
        </p:grpSpPr>
        <p:sp>
          <p:nvSpPr>
            <p:cNvPr id="22" name="TextBox 22"/>
            <p:cNvSpPr txBox="1"/>
            <p:nvPr/>
          </p:nvSpPr>
          <p:spPr>
            <a:xfrm>
              <a:off x="0" y="-95250"/>
              <a:ext cx="6169479" cy="740159"/>
            </a:xfrm>
            <a:prstGeom prst="rect">
              <a:avLst/>
            </a:prstGeom>
          </p:spPr>
          <p:txBody>
            <a:bodyPr lIns="0" tIns="0" rIns="0" bIns="0" rtlCol="0" anchor="t">
              <a:spAutoFit/>
            </a:bodyPr>
            <a:lstStyle/>
            <a:p>
              <a:pPr algn="ctr">
                <a:lnSpc>
                  <a:spcPts val="3784"/>
                </a:lnSpc>
              </a:pPr>
              <a:r>
                <a:rPr lang="en-US" sz="3180">
                  <a:solidFill>
                    <a:srgbClr val="1F1B1A"/>
                  </a:solidFill>
                  <a:latin typeface="Muller Bold"/>
                </a:rPr>
                <a:t>Shirley</a:t>
              </a:r>
            </a:p>
          </p:txBody>
        </p:sp>
        <p:sp>
          <p:nvSpPr>
            <p:cNvPr id="23" name="TextBox 23"/>
            <p:cNvSpPr txBox="1"/>
            <p:nvPr/>
          </p:nvSpPr>
          <p:spPr>
            <a:xfrm>
              <a:off x="0" y="793059"/>
              <a:ext cx="6169479" cy="6370047"/>
            </a:xfrm>
            <a:prstGeom prst="rect">
              <a:avLst/>
            </a:prstGeom>
          </p:spPr>
          <p:txBody>
            <a:bodyPr lIns="0" tIns="0" rIns="0" bIns="0" rtlCol="0" anchor="t">
              <a:spAutoFit/>
            </a:bodyPr>
            <a:lstStyle/>
            <a:p>
              <a:pPr algn="ctr">
                <a:lnSpc>
                  <a:spcPts val="3911"/>
                </a:lnSpc>
              </a:pPr>
              <a:r>
                <a:rPr lang="en-US" sz="2385">
                  <a:solidFill>
                    <a:srgbClr val="008037">
                      <a:alpha val="80000"/>
                    </a:srgbClr>
                  </a:solidFill>
                  <a:latin typeface="Muller Bold"/>
                </a:rPr>
                <a:t>The secret shopper</a:t>
              </a:r>
            </a:p>
            <a:p>
              <a:pPr algn="ctr">
                <a:lnSpc>
                  <a:spcPts val="3421"/>
                </a:lnSpc>
              </a:pPr>
              <a:r>
                <a:rPr lang="en-US" sz="2086">
                  <a:solidFill>
                    <a:srgbClr val="615E5D">
                      <a:alpha val="80000"/>
                    </a:srgbClr>
                  </a:solidFill>
                  <a:latin typeface="Muller Italics"/>
                </a:rPr>
                <a:t>“I have a car, a house and live in a nice area, but I was made redundant during the COVID pandemic. ”</a:t>
              </a:r>
            </a:p>
            <a:p>
              <a:pPr algn="ctr">
                <a:lnSpc>
                  <a:spcPts val="3421"/>
                </a:lnSpc>
              </a:pPr>
              <a:endParaRPr lang="en-US" sz="2086">
                <a:solidFill>
                  <a:srgbClr val="615E5D">
                    <a:alpha val="80000"/>
                  </a:srgbClr>
                </a:solidFill>
                <a:latin typeface="Muller Italics"/>
              </a:endParaRPr>
            </a:p>
            <a:p>
              <a:pPr marL="0" lvl="0" indent="0" algn="ctr">
                <a:lnSpc>
                  <a:spcPts val="3421"/>
                </a:lnSpc>
                <a:spcBef>
                  <a:spcPct val="0"/>
                </a:spcBef>
              </a:pPr>
              <a:r>
                <a:rPr lang="en-US" sz="2086">
                  <a:solidFill>
                    <a:srgbClr val="615E5D">
                      <a:alpha val="80000"/>
                    </a:srgbClr>
                  </a:solidFill>
                  <a:latin typeface="Muller Italics"/>
                </a:rPr>
                <a:t>“I feel ashamed that I need to use the local food larder as I don’t have enough money to buy the weekly shopping. I live in an area that is perceived to be nice, but I am in trap of poverty”​</a:t>
              </a:r>
            </a:p>
          </p:txBody>
        </p:sp>
      </p:grpSp>
      <p:grpSp>
        <p:nvGrpSpPr>
          <p:cNvPr id="24" name="Group 24">
            <a:extLst>
              <a:ext uri="{C183D7F6-B498-43B3-948B-1728B52AA6E4}">
                <adec:decorative xmlns:adec="http://schemas.microsoft.com/office/drawing/2017/decorative" val="1"/>
              </a:ext>
            </a:extLst>
          </p:cNvPr>
          <p:cNvGrpSpPr/>
          <p:nvPr/>
        </p:nvGrpSpPr>
        <p:grpSpPr>
          <a:xfrm>
            <a:off x="13056248" y="3778408"/>
            <a:ext cx="4635205" cy="6244391"/>
            <a:chOff x="0" y="0"/>
            <a:chExt cx="6180273" cy="8325854"/>
          </a:xfrm>
        </p:grpSpPr>
        <p:sp>
          <p:nvSpPr>
            <p:cNvPr id="25" name="TextBox 25"/>
            <p:cNvSpPr txBox="1"/>
            <p:nvPr/>
          </p:nvSpPr>
          <p:spPr>
            <a:xfrm>
              <a:off x="0" y="-95250"/>
              <a:ext cx="6180273" cy="740159"/>
            </a:xfrm>
            <a:prstGeom prst="rect">
              <a:avLst/>
            </a:prstGeom>
          </p:spPr>
          <p:txBody>
            <a:bodyPr lIns="0" tIns="0" rIns="0" bIns="0" rtlCol="0" anchor="t">
              <a:spAutoFit/>
            </a:bodyPr>
            <a:lstStyle/>
            <a:p>
              <a:pPr algn="ctr">
                <a:lnSpc>
                  <a:spcPts val="3784"/>
                </a:lnSpc>
              </a:pPr>
              <a:r>
                <a:rPr lang="en-US" sz="3180">
                  <a:solidFill>
                    <a:srgbClr val="1F1B1A"/>
                  </a:solidFill>
                  <a:latin typeface="Muller Bold"/>
                </a:rPr>
                <a:t>Robert</a:t>
              </a:r>
            </a:p>
          </p:txBody>
        </p:sp>
        <p:sp>
          <p:nvSpPr>
            <p:cNvPr id="26" name="TextBox 26"/>
            <p:cNvSpPr txBox="1"/>
            <p:nvPr/>
          </p:nvSpPr>
          <p:spPr>
            <a:xfrm>
              <a:off x="0" y="793059"/>
              <a:ext cx="6180273" cy="7532796"/>
            </a:xfrm>
            <a:prstGeom prst="rect">
              <a:avLst/>
            </a:prstGeom>
          </p:spPr>
          <p:txBody>
            <a:bodyPr lIns="0" tIns="0" rIns="0" bIns="0" rtlCol="0" anchor="t">
              <a:spAutoFit/>
            </a:bodyPr>
            <a:lstStyle/>
            <a:p>
              <a:pPr algn="ctr">
                <a:lnSpc>
                  <a:spcPts val="3911"/>
                </a:lnSpc>
              </a:pPr>
              <a:r>
                <a:rPr lang="en-US" sz="2385">
                  <a:solidFill>
                    <a:srgbClr val="008037">
                      <a:alpha val="80000"/>
                    </a:srgbClr>
                  </a:solidFill>
                  <a:latin typeface="Muller Bold"/>
                </a:rPr>
                <a:t>The reduced counter shopper</a:t>
              </a:r>
            </a:p>
            <a:p>
              <a:pPr algn="ctr">
                <a:lnSpc>
                  <a:spcPts val="3421"/>
                </a:lnSpc>
              </a:pPr>
              <a:r>
                <a:rPr lang="en-US" sz="2086">
                  <a:solidFill>
                    <a:srgbClr val="615E5D">
                      <a:alpha val="80000"/>
                    </a:srgbClr>
                  </a:solidFill>
                  <a:latin typeface="Muller Italics"/>
                </a:rPr>
                <a:t>“I shop at 7-8pm at a local supermarket which is the time that the food is reduced”</a:t>
              </a:r>
            </a:p>
            <a:p>
              <a:pPr algn="ctr">
                <a:lnSpc>
                  <a:spcPts val="3421"/>
                </a:lnSpc>
              </a:pPr>
              <a:endParaRPr lang="en-US" sz="2086">
                <a:solidFill>
                  <a:srgbClr val="615E5D">
                    <a:alpha val="80000"/>
                  </a:srgbClr>
                </a:solidFill>
                <a:latin typeface="Muller Italics"/>
              </a:endParaRPr>
            </a:p>
            <a:p>
              <a:pPr algn="ctr">
                <a:lnSpc>
                  <a:spcPts val="3421"/>
                </a:lnSpc>
              </a:pPr>
              <a:r>
                <a:rPr lang="en-US" sz="2086">
                  <a:solidFill>
                    <a:srgbClr val="615E5D">
                      <a:alpha val="80000"/>
                    </a:srgbClr>
                  </a:solidFill>
                  <a:latin typeface="Muller Italics"/>
                </a:rPr>
                <a:t>“It’s called ‘feeding time at the zoo’ locally, when all the food is reduced. I wait for meat to be reduced in price, then do the rest of my shopping. I don’t have time to think about all this eco- friendly nonsense”</a:t>
              </a:r>
            </a:p>
            <a:p>
              <a:pPr algn="ctr">
                <a:lnSpc>
                  <a:spcPts val="3421"/>
                </a:lnSpc>
              </a:pPr>
              <a:endParaRPr lang="en-US" sz="2086">
                <a:solidFill>
                  <a:srgbClr val="615E5D">
                    <a:alpha val="80000"/>
                  </a:srgbClr>
                </a:solidFill>
                <a:latin typeface="Muller Italics"/>
              </a:endParaRPr>
            </a:p>
            <a:p>
              <a:pPr marL="0" lvl="0" indent="0" algn="ctr">
                <a:lnSpc>
                  <a:spcPts val="3421"/>
                </a:lnSpc>
                <a:spcBef>
                  <a:spcPct val="0"/>
                </a:spcBef>
              </a:pPr>
              <a:endParaRPr lang="en-US" sz="2086">
                <a:solidFill>
                  <a:srgbClr val="615E5D">
                    <a:alpha val="80000"/>
                  </a:srgbClr>
                </a:solidFill>
                <a:latin typeface="Muller Italics"/>
              </a:endParaRPr>
            </a:p>
          </p:txBody>
        </p:sp>
      </p:grpSp>
      <p:pic>
        <p:nvPicPr>
          <p:cNvPr id="27" name="Picture 27">
            <a:hlinkClick r:id="rId5" tooltip="https://www.abdn.ac.uk/rowett/research/fio-food/index.php"/>
            <a:extLst>
              <a:ext uri="{C183D7F6-B498-43B3-948B-1728B52AA6E4}">
                <adec:decorative xmlns:adec="http://schemas.microsoft.com/office/drawing/2017/decorative" val="1"/>
              </a:ext>
            </a:extLst>
          </p:cNvPr>
          <p:cNvPicPr>
            <a:picLocks noChangeAspect="1"/>
          </p:cNvPicPr>
          <p:nvPr/>
        </p:nvPicPr>
        <p:blipFill>
          <a:blip r:embed="rId6"/>
          <a:srcRect t="5095" b="5095"/>
          <a:stretch>
            <a:fillRect/>
          </a:stretch>
        </p:blipFill>
        <p:spPr>
          <a:xfrm>
            <a:off x="155383" y="301245"/>
            <a:ext cx="1498045" cy="855809"/>
          </a:xfrm>
          <a:prstGeom prst="rect">
            <a:avLst/>
          </a:prstGeom>
        </p:spPr>
      </p:pic>
      <p:pic>
        <p:nvPicPr>
          <p:cNvPr id="28" name="Picture 2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17919" y="9547079"/>
            <a:ext cx="781606" cy="609653"/>
          </a:xfrm>
          <a:prstGeom prst="rect">
            <a:avLst/>
          </a:prstGeom>
        </p:spPr>
      </p:pic>
      <p:pic>
        <p:nvPicPr>
          <p:cNvPr id="29" name="Picture 2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668326" y="9547079"/>
            <a:ext cx="781606" cy="609653"/>
          </a:xfrm>
          <a:prstGeom prst="rect">
            <a:avLst/>
          </a:prstGeom>
        </p:spPr>
      </p:pic>
      <p:pic>
        <p:nvPicPr>
          <p:cNvPr id="30" name="Picture 3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83047" y="9547079"/>
            <a:ext cx="781606" cy="6096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2F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5383" y="2904533"/>
            <a:ext cx="5306678" cy="6947372"/>
            <a:chOff x="0" y="0"/>
            <a:chExt cx="1397644" cy="1829760"/>
          </a:xfrm>
        </p:grpSpPr>
        <p:sp>
          <p:nvSpPr>
            <p:cNvPr id="3" name="Freeform 3"/>
            <p:cNvSpPr/>
            <p:nvPr/>
          </p:nvSpPr>
          <p:spPr>
            <a:xfrm>
              <a:off x="0" y="0"/>
              <a:ext cx="1397644" cy="1829760"/>
            </a:xfrm>
            <a:custGeom>
              <a:avLst/>
              <a:gdLst/>
              <a:ahLst/>
              <a:cxnLst/>
              <a:rect l="l" t="t" r="r" b="b"/>
              <a:pathLst>
                <a:path w="1397644" h="1829760">
                  <a:moveTo>
                    <a:pt x="74404" y="0"/>
                  </a:moveTo>
                  <a:lnTo>
                    <a:pt x="1323240" y="0"/>
                  </a:lnTo>
                  <a:cubicBezTo>
                    <a:pt x="1342973" y="0"/>
                    <a:pt x="1361898" y="7839"/>
                    <a:pt x="1375851" y="21792"/>
                  </a:cubicBezTo>
                  <a:cubicBezTo>
                    <a:pt x="1389805" y="35746"/>
                    <a:pt x="1397644" y="54671"/>
                    <a:pt x="1397644" y="74404"/>
                  </a:cubicBezTo>
                  <a:lnTo>
                    <a:pt x="1397644" y="1755356"/>
                  </a:lnTo>
                  <a:cubicBezTo>
                    <a:pt x="1397644" y="1796449"/>
                    <a:pt x="1364332" y="1829760"/>
                    <a:pt x="1323240" y="1829760"/>
                  </a:cubicBezTo>
                  <a:lnTo>
                    <a:pt x="74404" y="1829760"/>
                  </a:lnTo>
                  <a:cubicBezTo>
                    <a:pt x="33312" y="1829760"/>
                    <a:pt x="0" y="1796449"/>
                    <a:pt x="0" y="1755356"/>
                  </a:cubicBezTo>
                  <a:lnTo>
                    <a:pt x="0" y="74404"/>
                  </a:lnTo>
                  <a:cubicBezTo>
                    <a:pt x="0" y="33312"/>
                    <a:pt x="33312" y="0"/>
                    <a:pt x="74404" y="0"/>
                  </a:cubicBezTo>
                  <a:close/>
                </a:path>
              </a:pathLst>
            </a:custGeom>
            <a:solidFill>
              <a:srgbClr val="FFFFFF"/>
            </a:solidFill>
          </p:spPr>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679"/>
                </a:lnSpc>
              </a:pPr>
              <a:endParaRPr/>
            </a:p>
          </p:txBody>
        </p:sp>
      </p:gr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1498045" y="1157054"/>
            <a:ext cx="2621354" cy="2621354"/>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9911" r="-19911"/>
              </a:stretch>
            </a:blipFill>
          </p:spPr>
        </p:sp>
      </p:grpSp>
      <p:grpSp>
        <p:nvGrpSpPr>
          <p:cNvPr id="7" name="Group 7">
            <a:extLst>
              <a:ext uri="{C183D7F6-B498-43B3-948B-1728B52AA6E4}">
                <adec:decorative xmlns:adec="http://schemas.microsoft.com/office/drawing/2017/decorative" val="1"/>
              </a:ext>
            </a:extLst>
          </p:cNvPr>
          <p:cNvGrpSpPr/>
          <p:nvPr/>
        </p:nvGrpSpPr>
        <p:grpSpPr>
          <a:xfrm>
            <a:off x="6406544" y="2904533"/>
            <a:ext cx="5306678" cy="6947372"/>
            <a:chOff x="0" y="0"/>
            <a:chExt cx="1397644" cy="1829760"/>
          </a:xfrm>
        </p:grpSpPr>
        <p:sp>
          <p:nvSpPr>
            <p:cNvPr id="8" name="Freeform 8"/>
            <p:cNvSpPr/>
            <p:nvPr/>
          </p:nvSpPr>
          <p:spPr>
            <a:xfrm>
              <a:off x="0" y="0"/>
              <a:ext cx="1397644" cy="1829760"/>
            </a:xfrm>
            <a:custGeom>
              <a:avLst/>
              <a:gdLst/>
              <a:ahLst/>
              <a:cxnLst/>
              <a:rect l="l" t="t" r="r" b="b"/>
              <a:pathLst>
                <a:path w="1397644" h="1829760">
                  <a:moveTo>
                    <a:pt x="74404" y="0"/>
                  </a:moveTo>
                  <a:lnTo>
                    <a:pt x="1323240" y="0"/>
                  </a:lnTo>
                  <a:cubicBezTo>
                    <a:pt x="1342973" y="0"/>
                    <a:pt x="1361898" y="7839"/>
                    <a:pt x="1375851" y="21792"/>
                  </a:cubicBezTo>
                  <a:cubicBezTo>
                    <a:pt x="1389805" y="35746"/>
                    <a:pt x="1397644" y="54671"/>
                    <a:pt x="1397644" y="74404"/>
                  </a:cubicBezTo>
                  <a:lnTo>
                    <a:pt x="1397644" y="1755356"/>
                  </a:lnTo>
                  <a:cubicBezTo>
                    <a:pt x="1397644" y="1796449"/>
                    <a:pt x="1364332" y="1829760"/>
                    <a:pt x="1323240" y="1829760"/>
                  </a:cubicBezTo>
                  <a:lnTo>
                    <a:pt x="74404" y="1829760"/>
                  </a:lnTo>
                  <a:cubicBezTo>
                    <a:pt x="33312" y="1829760"/>
                    <a:pt x="0" y="1796449"/>
                    <a:pt x="0" y="1755356"/>
                  </a:cubicBezTo>
                  <a:lnTo>
                    <a:pt x="0" y="74404"/>
                  </a:lnTo>
                  <a:cubicBezTo>
                    <a:pt x="0" y="33312"/>
                    <a:pt x="33312" y="0"/>
                    <a:pt x="74404" y="0"/>
                  </a:cubicBezTo>
                  <a:close/>
                </a:path>
              </a:pathLst>
            </a:custGeom>
            <a:solidFill>
              <a:srgbClr val="FFFFFF"/>
            </a:solidFill>
          </p:spPr>
        </p:sp>
        <p:sp>
          <p:nvSpPr>
            <p:cNvPr id="9" name="TextBox 9"/>
            <p:cNvSpPr txBox="1"/>
            <p:nvPr/>
          </p:nvSpPr>
          <p:spPr>
            <a:xfrm>
              <a:off x="0" y="28575"/>
              <a:ext cx="812800" cy="784225"/>
            </a:xfrm>
            <a:prstGeom prst="rect">
              <a:avLst/>
            </a:prstGeom>
          </p:spPr>
          <p:txBody>
            <a:bodyPr lIns="50800" tIns="50800" rIns="50800" bIns="50800" rtlCol="0" anchor="ctr"/>
            <a:lstStyle/>
            <a:p>
              <a:pPr algn="ctr">
                <a:lnSpc>
                  <a:spcPts val="267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2656198" y="2904533"/>
            <a:ext cx="5306678" cy="5709864"/>
            <a:chOff x="0" y="0"/>
            <a:chExt cx="1397644" cy="1503833"/>
          </a:xfrm>
        </p:grpSpPr>
        <p:sp>
          <p:nvSpPr>
            <p:cNvPr id="11" name="Freeform 11"/>
            <p:cNvSpPr/>
            <p:nvPr/>
          </p:nvSpPr>
          <p:spPr>
            <a:xfrm>
              <a:off x="0" y="0"/>
              <a:ext cx="1397644" cy="1503833"/>
            </a:xfrm>
            <a:custGeom>
              <a:avLst/>
              <a:gdLst/>
              <a:ahLst/>
              <a:cxnLst/>
              <a:rect l="l" t="t" r="r" b="b"/>
              <a:pathLst>
                <a:path w="1397644" h="1503833">
                  <a:moveTo>
                    <a:pt x="74404" y="0"/>
                  </a:moveTo>
                  <a:lnTo>
                    <a:pt x="1323240" y="0"/>
                  </a:lnTo>
                  <a:cubicBezTo>
                    <a:pt x="1342973" y="0"/>
                    <a:pt x="1361898" y="7839"/>
                    <a:pt x="1375851" y="21792"/>
                  </a:cubicBezTo>
                  <a:cubicBezTo>
                    <a:pt x="1389805" y="35746"/>
                    <a:pt x="1397644" y="54671"/>
                    <a:pt x="1397644" y="74404"/>
                  </a:cubicBezTo>
                  <a:lnTo>
                    <a:pt x="1397644" y="1429429"/>
                  </a:lnTo>
                  <a:cubicBezTo>
                    <a:pt x="1397644" y="1470521"/>
                    <a:pt x="1364332" y="1503833"/>
                    <a:pt x="1323240" y="1503833"/>
                  </a:cubicBezTo>
                  <a:lnTo>
                    <a:pt x="74404" y="1503833"/>
                  </a:lnTo>
                  <a:cubicBezTo>
                    <a:pt x="54671" y="1503833"/>
                    <a:pt x="35746" y="1495994"/>
                    <a:pt x="21792" y="1482040"/>
                  </a:cubicBezTo>
                  <a:cubicBezTo>
                    <a:pt x="7839" y="1468087"/>
                    <a:pt x="0" y="1449162"/>
                    <a:pt x="0" y="1429429"/>
                  </a:cubicBezTo>
                  <a:lnTo>
                    <a:pt x="0" y="74404"/>
                  </a:lnTo>
                  <a:cubicBezTo>
                    <a:pt x="0" y="33312"/>
                    <a:pt x="33312" y="0"/>
                    <a:pt x="74404" y="0"/>
                  </a:cubicBezTo>
                  <a:close/>
                </a:path>
              </a:pathLst>
            </a:custGeom>
            <a:solidFill>
              <a:srgbClr val="FFFFFF"/>
            </a:solidFill>
          </p:spPr>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2679"/>
                </a:lnSpc>
              </a:pPr>
              <a:endParaRPr/>
            </a:p>
          </p:txBody>
        </p:sp>
      </p:grpSp>
      <p:grpSp>
        <p:nvGrpSpPr>
          <p:cNvPr id="13" name="Group 13">
            <a:extLst>
              <a:ext uri="{C183D7F6-B498-43B3-948B-1728B52AA6E4}">
                <adec:decorative xmlns:adec="http://schemas.microsoft.com/office/drawing/2017/decorative" val="1"/>
              </a:ext>
            </a:extLst>
          </p:cNvPr>
          <p:cNvGrpSpPr>
            <a:grpSpLocks noChangeAspect="1"/>
          </p:cNvGrpSpPr>
          <p:nvPr/>
        </p:nvGrpSpPr>
        <p:grpSpPr>
          <a:xfrm>
            <a:off x="7733214" y="1224546"/>
            <a:ext cx="2653339" cy="2553862"/>
            <a:chOff x="30480" y="591820"/>
            <a:chExt cx="12736830" cy="12259310"/>
          </a:xfrm>
        </p:grpSpPr>
        <p:sp>
          <p:nvSpPr>
            <p:cNvPr id="14" name="Freeform 1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604" t="-5134" r="-19117" b="5134"/>
              </a:stretch>
            </a:blipFill>
          </p:spPr>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a:off x="14119423" y="1213304"/>
            <a:ext cx="2508854" cy="2508854"/>
            <a:chOff x="0" y="0"/>
            <a:chExt cx="12700000" cy="12700000"/>
          </a:xfrm>
        </p:grpSpPr>
        <p:sp>
          <p:nvSpPr>
            <p:cNvPr id="16" name="Freeform 1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21569" r="-21569"/>
              </a:stretch>
            </a:blipFill>
          </p:spPr>
        </p:sp>
      </p:grpSp>
      <p:sp>
        <p:nvSpPr>
          <p:cNvPr id="17" name="TextBox 17"/>
          <p:cNvSpPr txBox="1">
            <a:spLocks noGrp="1"/>
          </p:cNvSpPr>
          <p:nvPr>
            <p:ph type="title" idx="4294967295"/>
          </p:nvPr>
        </p:nvSpPr>
        <p:spPr>
          <a:xfrm>
            <a:off x="1028700" y="147574"/>
            <a:ext cx="16934176" cy="8669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944"/>
              </a:lnSpc>
              <a:spcBef>
                <a:spcPct val="0"/>
              </a:spcBef>
              <a:spcAft>
                <a:spcPts val="0"/>
              </a:spcAft>
              <a:buClrTx/>
              <a:buSzTx/>
              <a:buFontTx/>
              <a:buNone/>
              <a:tabLst/>
              <a:defRPr/>
            </a:pPr>
            <a:r>
              <a:rPr kumimoji="0" lang="en-US" sz="5600" b="0" i="0" u="none" strike="noStrike" kern="1200" cap="none" spc="0" normalizeH="0" baseline="0" noProof="0" dirty="0">
                <a:ln>
                  <a:noFill/>
                </a:ln>
                <a:solidFill>
                  <a:srgbClr val="1F1B1A"/>
                </a:solidFill>
                <a:effectLst/>
                <a:uLnTx/>
                <a:uFillTx/>
                <a:latin typeface="Oswald"/>
                <a:ea typeface="+mn-ea"/>
                <a:cs typeface="+mn-cs"/>
              </a:rPr>
              <a:t>The lived experience of retail shopping with food poverty​</a:t>
            </a:r>
          </a:p>
        </p:txBody>
      </p:sp>
      <p:pic>
        <p:nvPicPr>
          <p:cNvPr id="18" name="Picture 18">
            <a:hlinkClick r:id="rId5" tooltip="https://www.abdn.ac.uk/rowett/research/fio-food/index.php"/>
            <a:extLst>
              <a:ext uri="{C183D7F6-B498-43B3-948B-1728B52AA6E4}">
                <adec:decorative xmlns:adec="http://schemas.microsoft.com/office/drawing/2017/decorative" val="1"/>
              </a:ext>
            </a:extLst>
          </p:cNvPr>
          <p:cNvPicPr>
            <a:picLocks noChangeAspect="1"/>
          </p:cNvPicPr>
          <p:nvPr/>
        </p:nvPicPr>
        <p:blipFill>
          <a:blip r:embed="rId6"/>
          <a:srcRect t="5095" b="5095"/>
          <a:stretch>
            <a:fillRect/>
          </a:stretch>
        </p:blipFill>
        <p:spPr>
          <a:xfrm>
            <a:off x="155383" y="301245"/>
            <a:ext cx="1498045" cy="855809"/>
          </a:xfrm>
          <a:prstGeom prst="rect">
            <a:avLst/>
          </a:prstGeom>
        </p:spPr>
      </p:pic>
      <p:grpSp>
        <p:nvGrpSpPr>
          <p:cNvPr id="19" name="Group 19">
            <a:extLst>
              <a:ext uri="{C183D7F6-B498-43B3-948B-1728B52AA6E4}">
                <adec:decorative xmlns:adec="http://schemas.microsoft.com/office/drawing/2017/decorative" val="1"/>
              </a:ext>
            </a:extLst>
          </p:cNvPr>
          <p:cNvGrpSpPr/>
          <p:nvPr/>
        </p:nvGrpSpPr>
        <p:grpSpPr>
          <a:xfrm>
            <a:off x="550873" y="3778408"/>
            <a:ext cx="4655522" cy="6045535"/>
            <a:chOff x="0" y="0"/>
            <a:chExt cx="6207362" cy="8060713"/>
          </a:xfrm>
        </p:grpSpPr>
        <p:sp>
          <p:nvSpPr>
            <p:cNvPr id="20" name="TextBox 20"/>
            <p:cNvSpPr txBox="1"/>
            <p:nvPr/>
          </p:nvSpPr>
          <p:spPr>
            <a:xfrm>
              <a:off x="0" y="-95250"/>
              <a:ext cx="6207362" cy="740159"/>
            </a:xfrm>
            <a:prstGeom prst="rect">
              <a:avLst/>
            </a:prstGeom>
          </p:spPr>
          <p:txBody>
            <a:bodyPr lIns="0" tIns="0" rIns="0" bIns="0" rtlCol="0" anchor="t">
              <a:spAutoFit/>
            </a:bodyPr>
            <a:lstStyle/>
            <a:p>
              <a:pPr algn="ctr">
                <a:lnSpc>
                  <a:spcPts val="3784"/>
                </a:lnSpc>
              </a:pPr>
              <a:r>
                <a:rPr lang="en-US" sz="3180">
                  <a:solidFill>
                    <a:srgbClr val="1F1B1A"/>
                  </a:solidFill>
                  <a:latin typeface="Muller Bold"/>
                </a:rPr>
                <a:t>Sam</a:t>
              </a:r>
            </a:p>
          </p:txBody>
        </p:sp>
        <p:sp>
          <p:nvSpPr>
            <p:cNvPr id="21" name="TextBox 21"/>
            <p:cNvSpPr txBox="1"/>
            <p:nvPr/>
          </p:nvSpPr>
          <p:spPr>
            <a:xfrm>
              <a:off x="0" y="793059"/>
              <a:ext cx="6207362" cy="7267655"/>
            </a:xfrm>
            <a:prstGeom prst="rect">
              <a:avLst/>
            </a:prstGeom>
          </p:spPr>
          <p:txBody>
            <a:bodyPr lIns="0" tIns="0" rIns="0" bIns="0" rtlCol="0" anchor="t">
              <a:spAutoFit/>
            </a:bodyPr>
            <a:lstStyle/>
            <a:p>
              <a:pPr algn="ctr">
                <a:lnSpc>
                  <a:spcPts val="3911"/>
                </a:lnSpc>
              </a:pPr>
              <a:r>
                <a:rPr lang="en-US" sz="2385">
                  <a:solidFill>
                    <a:srgbClr val="008037">
                      <a:alpha val="80000"/>
                    </a:srgbClr>
                  </a:solidFill>
                  <a:latin typeface="Muller Bold"/>
                </a:rPr>
                <a:t>The scoop shopper </a:t>
              </a:r>
            </a:p>
            <a:p>
              <a:pPr algn="ctr">
                <a:lnSpc>
                  <a:spcPts val="3911"/>
                </a:lnSpc>
              </a:pPr>
              <a:r>
                <a:rPr lang="en-US" sz="2385">
                  <a:solidFill>
                    <a:srgbClr val="615E5D">
                      <a:alpha val="80000"/>
                    </a:srgbClr>
                  </a:solidFill>
                  <a:latin typeface="Muller Italics"/>
                </a:rPr>
                <a:t>“I go shopping with a list, but it is too expensive to buy all my food at a supermarket” </a:t>
              </a:r>
            </a:p>
            <a:p>
              <a:pPr algn="ctr">
                <a:lnSpc>
                  <a:spcPts val="3911"/>
                </a:lnSpc>
              </a:pPr>
              <a:endParaRPr lang="en-US" sz="2385">
                <a:solidFill>
                  <a:srgbClr val="615E5D">
                    <a:alpha val="80000"/>
                  </a:srgbClr>
                </a:solidFill>
                <a:latin typeface="Muller Italics"/>
              </a:endParaRPr>
            </a:p>
            <a:p>
              <a:pPr algn="ctr">
                <a:lnSpc>
                  <a:spcPts val="3911"/>
                </a:lnSpc>
              </a:pPr>
              <a:r>
                <a:rPr lang="en-US" sz="2385">
                  <a:solidFill>
                    <a:srgbClr val="615E5D">
                      <a:alpha val="80000"/>
                    </a:srgbClr>
                  </a:solidFill>
                  <a:latin typeface="Muller Italics"/>
                </a:rPr>
                <a:t>“I use a local ‘scoop shop’, to buy dried foods by weight, such as pasta and lentils - it is cheaper to buy smaller amounts, I only get what I need"</a:t>
              </a:r>
            </a:p>
            <a:p>
              <a:pPr marL="0" lvl="0" indent="0" algn="ctr">
                <a:lnSpc>
                  <a:spcPts val="3911"/>
                </a:lnSpc>
                <a:spcBef>
                  <a:spcPct val="0"/>
                </a:spcBef>
              </a:pPr>
              <a:endParaRPr lang="en-US" sz="2385">
                <a:solidFill>
                  <a:srgbClr val="615E5D">
                    <a:alpha val="80000"/>
                  </a:srgbClr>
                </a:solidFill>
                <a:latin typeface="Muller Italics"/>
              </a:endParaRPr>
            </a:p>
          </p:txBody>
        </p:sp>
      </p:grpSp>
      <p:grpSp>
        <p:nvGrpSpPr>
          <p:cNvPr id="22" name="Group 22">
            <a:extLst>
              <a:ext uri="{C183D7F6-B498-43B3-948B-1728B52AA6E4}">
                <adec:decorative xmlns:adec="http://schemas.microsoft.com/office/drawing/2017/decorative" val="1"/>
              </a:ext>
            </a:extLst>
          </p:cNvPr>
          <p:cNvGrpSpPr/>
          <p:nvPr/>
        </p:nvGrpSpPr>
        <p:grpSpPr>
          <a:xfrm>
            <a:off x="6680445" y="3778408"/>
            <a:ext cx="4777110" cy="6464311"/>
            <a:chOff x="0" y="0"/>
            <a:chExt cx="6369480" cy="8619081"/>
          </a:xfrm>
        </p:grpSpPr>
        <p:sp>
          <p:nvSpPr>
            <p:cNvPr id="23" name="TextBox 23"/>
            <p:cNvSpPr txBox="1"/>
            <p:nvPr/>
          </p:nvSpPr>
          <p:spPr>
            <a:xfrm>
              <a:off x="0" y="-95250"/>
              <a:ext cx="6369480" cy="740159"/>
            </a:xfrm>
            <a:prstGeom prst="rect">
              <a:avLst/>
            </a:prstGeom>
          </p:spPr>
          <p:txBody>
            <a:bodyPr lIns="0" tIns="0" rIns="0" bIns="0" rtlCol="0" anchor="t">
              <a:spAutoFit/>
            </a:bodyPr>
            <a:lstStyle/>
            <a:p>
              <a:pPr algn="ctr">
                <a:lnSpc>
                  <a:spcPts val="3784"/>
                </a:lnSpc>
              </a:pPr>
              <a:r>
                <a:rPr lang="en-US" sz="3180">
                  <a:solidFill>
                    <a:srgbClr val="1F1B1A"/>
                  </a:solidFill>
                  <a:latin typeface="Muller Bold"/>
                </a:rPr>
                <a:t>Olivia</a:t>
              </a:r>
            </a:p>
          </p:txBody>
        </p:sp>
        <p:sp>
          <p:nvSpPr>
            <p:cNvPr id="24" name="TextBox 24"/>
            <p:cNvSpPr txBox="1"/>
            <p:nvPr/>
          </p:nvSpPr>
          <p:spPr>
            <a:xfrm>
              <a:off x="0" y="793059"/>
              <a:ext cx="6369480" cy="7826022"/>
            </a:xfrm>
            <a:prstGeom prst="rect">
              <a:avLst/>
            </a:prstGeom>
          </p:spPr>
          <p:txBody>
            <a:bodyPr lIns="0" tIns="0" rIns="0" bIns="0" rtlCol="0" anchor="t">
              <a:spAutoFit/>
            </a:bodyPr>
            <a:lstStyle/>
            <a:p>
              <a:pPr algn="ctr">
                <a:lnSpc>
                  <a:spcPts val="3911"/>
                </a:lnSpc>
              </a:pPr>
              <a:r>
                <a:rPr lang="en-US" sz="2385">
                  <a:solidFill>
                    <a:srgbClr val="008037">
                      <a:alpha val="80000"/>
                    </a:srgbClr>
                  </a:solidFill>
                  <a:latin typeface="Muller Bold"/>
                </a:rPr>
                <a:t>The rural shopper</a:t>
              </a:r>
            </a:p>
            <a:p>
              <a:pPr algn="ctr">
                <a:lnSpc>
                  <a:spcPts val="3911"/>
                </a:lnSpc>
              </a:pPr>
              <a:r>
                <a:rPr lang="en-US" sz="2385">
                  <a:solidFill>
                    <a:srgbClr val="615E5D">
                      <a:alpha val="80000"/>
                    </a:srgbClr>
                  </a:solidFill>
                  <a:latin typeface="Muller Italics"/>
                </a:rPr>
                <a:t>“There isn’t many shops near me, I live in a remote area. Its not heat or eat, I can’t afford either"</a:t>
              </a:r>
            </a:p>
            <a:p>
              <a:pPr algn="ctr">
                <a:lnSpc>
                  <a:spcPts val="3911"/>
                </a:lnSpc>
              </a:pPr>
              <a:endParaRPr lang="en-US" sz="2385">
                <a:solidFill>
                  <a:srgbClr val="615E5D">
                    <a:alpha val="80000"/>
                  </a:srgbClr>
                </a:solidFill>
                <a:latin typeface="Muller Italics"/>
              </a:endParaRPr>
            </a:p>
            <a:p>
              <a:pPr algn="ctr">
                <a:lnSpc>
                  <a:spcPts val="3911"/>
                </a:lnSpc>
              </a:pPr>
              <a:r>
                <a:rPr lang="en-US" sz="2385">
                  <a:solidFill>
                    <a:srgbClr val="615E5D">
                      <a:alpha val="80000"/>
                    </a:srgbClr>
                  </a:solidFill>
                  <a:latin typeface="Muller Italics"/>
                </a:rPr>
                <a:t>”Prices of food are higher at the local corner shop. I’d like to get a veg box, but I don’t know what to do with all the produce and it ends up in the bin” </a:t>
              </a:r>
            </a:p>
            <a:p>
              <a:pPr algn="ctr">
                <a:lnSpc>
                  <a:spcPts val="3911"/>
                </a:lnSpc>
              </a:pPr>
              <a:endParaRPr lang="en-US" sz="2385">
                <a:solidFill>
                  <a:srgbClr val="615E5D">
                    <a:alpha val="80000"/>
                  </a:srgbClr>
                </a:solidFill>
                <a:latin typeface="Muller Italics"/>
              </a:endParaRPr>
            </a:p>
            <a:p>
              <a:pPr marL="0" lvl="0" indent="0" algn="ctr">
                <a:lnSpc>
                  <a:spcPts val="3421"/>
                </a:lnSpc>
                <a:spcBef>
                  <a:spcPct val="0"/>
                </a:spcBef>
              </a:pPr>
              <a:endParaRPr lang="en-US" sz="2385">
                <a:solidFill>
                  <a:srgbClr val="615E5D">
                    <a:alpha val="80000"/>
                  </a:srgbClr>
                </a:solidFill>
                <a:latin typeface="Muller Italics"/>
              </a:endParaRPr>
            </a:p>
          </p:txBody>
        </p:sp>
      </p:grpSp>
      <p:grpSp>
        <p:nvGrpSpPr>
          <p:cNvPr id="25" name="Group 25">
            <a:extLst>
              <a:ext uri="{C183D7F6-B498-43B3-948B-1728B52AA6E4}">
                <adec:decorative xmlns:adec="http://schemas.microsoft.com/office/drawing/2017/decorative" val="1"/>
              </a:ext>
            </a:extLst>
          </p:cNvPr>
          <p:cNvGrpSpPr/>
          <p:nvPr/>
        </p:nvGrpSpPr>
        <p:grpSpPr>
          <a:xfrm>
            <a:off x="13056248" y="3778408"/>
            <a:ext cx="4635205" cy="5387141"/>
            <a:chOff x="0" y="0"/>
            <a:chExt cx="6180273" cy="7182854"/>
          </a:xfrm>
        </p:grpSpPr>
        <p:sp>
          <p:nvSpPr>
            <p:cNvPr id="26" name="TextBox 26"/>
            <p:cNvSpPr txBox="1"/>
            <p:nvPr/>
          </p:nvSpPr>
          <p:spPr>
            <a:xfrm>
              <a:off x="0" y="-95250"/>
              <a:ext cx="6180273" cy="740159"/>
            </a:xfrm>
            <a:prstGeom prst="rect">
              <a:avLst/>
            </a:prstGeom>
          </p:spPr>
          <p:txBody>
            <a:bodyPr lIns="0" tIns="0" rIns="0" bIns="0" rtlCol="0" anchor="t">
              <a:spAutoFit/>
            </a:bodyPr>
            <a:lstStyle/>
            <a:p>
              <a:pPr algn="ctr">
                <a:lnSpc>
                  <a:spcPts val="3784"/>
                </a:lnSpc>
              </a:pPr>
              <a:r>
                <a:rPr lang="en-US" sz="3180">
                  <a:solidFill>
                    <a:srgbClr val="1F1B1A"/>
                  </a:solidFill>
                  <a:latin typeface="Muller Bold"/>
                </a:rPr>
                <a:t>Fred</a:t>
              </a:r>
            </a:p>
          </p:txBody>
        </p:sp>
        <p:sp>
          <p:nvSpPr>
            <p:cNvPr id="27" name="TextBox 27"/>
            <p:cNvSpPr txBox="1"/>
            <p:nvPr/>
          </p:nvSpPr>
          <p:spPr>
            <a:xfrm>
              <a:off x="0" y="793059"/>
              <a:ext cx="6180273" cy="6389796"/>
            </a:xfrm>
            <a:prstGeom prst="rect">
              <a:avLst/>
            </a:prstGeom>
          </p:spPr>
          <p:txBody>
            <a:bodyPr lIns="0" tIns="0" rIns="0" bIns="0" rtlCol="0" anchor="t">
              <a:spAutoFit/>
            </a:bodyPr>
            <a:lstStyle/>
            <a:p>
              <a:pPr algn="ctr">
                <a:lnSpc>
                  <a:spcPts val="3911"/>
                </a:lnSpc>
              </a:pPr>
              <a:r>
                <a:rPr lang="en-US" sz="2385">
                  <a:solidFill>
                    <a:srgbClr val="008037">
                      <a:alpha val="80000"/>
                    </a:srgbClr>
                  </a:solidFill>
                  <a:latin typeface="Muller Bold"/>
                </a:rPr>
                <a:t>The pensioner shopper</a:t>
              </a:r>
            </a:p>
            <a:p>
              <a:pPr algn="ctr">
                <a:lnSpc>
                  <a:spcPts val="3421"/>
                </a:lnSpc>
              </a:pPr>
              <a:r>
                <a:rPr lang="en-US" sz="2086">
                  <a:solidFill>
                    <a:srgbClr val="615E5D">
                      <a:alpha val="80000"/>
                    </a:srgbClr>
                  </a:solidFill>
                  <a:latin typeface="Muller Italics"/>
                </a:rPr>
                <a:t>“I don’t have a fancy computer to do online shopping”</a:t>
              </a:r>
            </a:p>
            <a:p>
              <a:pPr algn="ctr">
                <a:lnSpc>
                  <a:spcPts val="3421"/>
                </a:lnSpc>
              </a:pPr>
              <a:endParaRPr lang="en-US" sz="2086">
                <a:solidFill>
                  <a:srgbClr val="615E5D">
                    <a:alpha val="80000"/>
                  </a:srgbClr>
                </a:solidFill>
                <a:latin typeface="Muller Italics"/>
              </a:endParaRPr>
            </a:p>
            <a:p>
              <a:pPr algn="ctr">
                <a:lnSpc>
                  <a:spcPts val="3421"/>
                </a:lnSpc>
              </a:pPr>
              <a:r>
                <a:rPr lang="en-US" sz="2086">
                  <a:solidFill>
                    <a:srgbClr val="615E5D">
                      <a:alpha val="80000"/>
                    </a:srgbClr>
                  </a:solidFill>
                  <a:latin typeface="Muller Italics"/>
                </a:rPr>
                <a:t>“I can’t carry heavy shopping bags from the supermarket, so I prefer to do a single shop each day. Its cheaper for me to eat cold food, as I don’t have to pay for cooking”</a:t>
              </a:r>
            </a:p>
            <a:p>
              <a:pPr algn="ctr">
                <a:lnSpc>
                  <a:spcPts val="3421"/>
                </a:lnSpc>
              </a:pPr>
              <a:endParaRPr lang="en-US" sz="2086">
                <a:solidFill>
                  <a:srgbClr val="615E5D">
                    <a:alpha val="80000"/>
                  </a:srgbClr>
                </a:solidFill>
                <a:latin typeface="Muller Italics"/>
              </a:endParaRPr>
            </a:p>
            <a:p>
              <a:pPr marL="0" lvl="0" indent="0" algn="ctr">
                <a:lnSpc>
                  <a:spcPts val="3421"/>
                </a:lnSpc>
                <a:spcBef>
                  <a:spcPct val="0"/>
                </a:spcBef>
              </a:pPr>
              <a:endParaRPr lang="en-US" sz="2086">
                <a:solidFill>
                  <a:srgbClr val="615E5D">
                    <a:alpha val="80000"/>
                  </a:srgbClr>
                </a:solidFill>
                <a:latin typeface="Muller Italics"/>
              </a:endParaRPr>
            </a:p>
          </p:txBody>
        </p:sp>
      </p:grpSp>
      <p:pic>
        <p:nvPicPr>
          <p:cNvPr id="28" name="Picture 2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87830" y="9519116"/>
            <a:ext cx="781606" cy="609653"/>
          </a:xfrm>
          <a:prstGeom prst="rect">
            <a:avLst/>
          </a:prstGeom>
        </p:spPr>
      </p:pic>
      <p:pic>
        <p:nvPicPr>
          <p:cNvPr id="29" name="Picture 2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62394" y="9547079"/>
            <a:ext cx="781606" cy="609653"/>
          </a:xfrm>
          <a:prstGeom prst="rect">
            <a:avLst/>
          </a:prstGeom>
        </p:spPr>
      </p:pic>
      <p:pic>
        <p:nvPicPr>
          <p:cNvPr id="30" name="Picture 3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18734" y="8309571"/>
            <a:ext cx="781606" cy="609653"/>
          </a:xfrm>
          <a:prstGeom prst="rect">
            <a:avLst/>
          </a:prstGeom>
        </p:spPr>
      </p:pic>
      <p:sp>
        <p:nvSpPr>
          <p:cNvPr id="31" name="TextBox 31"/>
          <p:cNvSpPr txBox="1"/>
          <p:nvPr/>
        </p:nvSpPr>
        <p:spPr>
          <a:xfrm>
            <a:off x="13529125" y="9241749"/>
            <a:ext cx="3689449" cy="558948"/>
          </a:xfrm>
          <a:prstGeom prst="rect">
            <a:avLst/>
          </a:prstGeom>
        </p:spPr>
        <p:txBody>
          <a:bodyPr lIns="0" tIns="0" rIns="0" bIns="0" rtlCol="0" anchor="t">
            <a:spAutoFit/>
          </a:bodyPr>
          <a:lstStyle/>
          <a:p>
            <a:pPr algn="ctr">
              <a:lnSpc>
                <a:spcPts val="2212"/>
              </a:lnSpc>
              <a:spcBef>
                <a:spcPct val="0"/>
              </a:spcBef>
            </a:pPr>
            <a:r>
              <a:rPr lang="en-US" sz="2011">
                <a:solidFill>
                  <a:srgbClr val="000000"/>
                </a:solidFill>
                <a:latin typeface="Montserrat"/>
              </a:rPr>
              <a:t>*Names have been changed </a:t>
            </a:r>
          </a:p>
          <a:p>
            <a:pPr algn="ctr">
              <a:lnSpc>
                <a:spcPts val="2212"/>
              </a:lnSpc>
              <a:spcBef>
                <a:spcPct val="0"/>
              </a:spcBef>
            </a:pPr>
            <a:r>
              <a:rPr lang="en-US" sz="2011">
                <a:solidFill>
                  <a:srgbClr val="000000"/>
                </a:solidFill>
                <a:latin typeface="Montserrat"/>
              </a:rPr>
              <a:t>to protect anonymity.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t="9677" b="9677"/>
          <a:stretch>
            <a:fillRect/>
          </a:stretch>
        </p:blipFill>
        <p:spPr>
          <a:xfrm>
            <a:off x="0" y="0"/>
            <a:ext cx="18288000"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1F1B1A">
                <a:alpha val="41961"/>
              </a:srgbClr>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499"/>
                </a:lnSpc>
              </a:pPr>
              <a:endParaRPr/>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0" y="-535711"/>
            <a:ext cx="18288000" cy="2392680"/>
          </a:xfrm>
          <a:prstGeom prst="rect">
            <a:avLst/>
          </a:prstGeom>
        </p:spPr>
      </p:pic>
      <p:sp>
        <p:nvSpPr>
          <p:cNvPr id="7" name="TextBox 7"/>
          <p:cNvSpPr txBox="1">
            <a:spLocks noGrp="1"/>
          </p:cNvSpPr>
          <p:nvPr>
            <p:ph type="title" idx="4294967295"/>
          </p:nvPr>
        </p:nvSpPr>
        <p:spPr>
          <a:xfrm>
            <a:off x="3350755" y="1818869"/>
            <a:ext cx="11496417" cy="128231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69"/>
              </a:lnSpc>
              <a:spcBef>
                <a:spcPct val="0"/>
              </a:spcBef>
              <a:spcAft>
                <a:spcPts val="0"/>
              </a:spcAft>
              <a:buClrTx/>
              <a:buSzTx/>
              <a:buFontTx/>
              <a:buNone/>
              <a:tabLst/>
              <a:defRPr/>
            </a:pPr>
            <a:r>
              <a:rPr kumimoji="0" lang="en-US" sz="8200" b="0" i="0" u="none" strike="noStrike" kern="1200" cap="none" spc="0" normalizeH="0" baseline="0" noProof="0" dirty="0">
                <a:ln>
                  <a:noFill/>
                </a:ln>
                <a:solidFill>
                  <a:srgbClr val="FFFFFF"/>
                </a:solidFill>
                <a:effectLst/>
                <a:uLnTx/>
                <a:uFillTx/>
                <a:latin typeface="Oswald"/>
                <a:ea typeface="+mn-ea"/>
                <a:cs typeface="+mn-cs"/>
              </a:rPr>
              <a:t>Thank you</a:t>
            </a:r>
          </a:p>
        </p:txBody>
      </p:sp>
      <p:grpSp>
        <p:nvGrpSpPr>
          <p:cNvPr id="8" name="Group 8">
            <a:extLst>
              <a:ext uri="{C183D7F6-B498-43B3-948B-1728B52AA6E4}">
                <adec:decorative xmlns:adec="http://schemas.microsoft.com/office/drawing/2017/decorative" val="1"/>
              </a:ext>
            </a:extLst>
          </p:cNvPr>
          <p:cNvGrpSpPr/>
          <p:nvPr/>
        </p:nvGrpSpPr>
        <p:grpSpPr>
          <a:xfrm>
            <a:off x="983663" y="3913323"/>
            <a:ext cx="16230600" cy="6308362"/>
            <a:chOff x="0" y="0"/>
            <a:chExt cx="4274726" cy="1661462"/>
          </a:xfrm>
        </p:grpSpPr>
        <p:sp>
          <p:nvSpPr>
            <p:cNvPr id="9" name="Freeform 9"/>
            <p:cNvSpPr/>
            <p:nvPr/>
          </p:nvSpPr>
          <p:spPr>
            <a:xfrm>
              <a:off x="0" y="0"/>
              <a:ext cx="4274726" cy="1661462"/>
            </a:xfrm>
            <a:custGeom>
              <a:avLst/>
              <a:gdLst/>
              <a:ahLst/>
              <a:cxnLst/>
              <a:rect l="l" t="t" r="r" b="b"/>
              <a:pathLst>
                <a:path w="4274726" h="1661462">
                  <a:moveTo>
                    <a:pt x="19080" y="0"/>
                  </a:moveTo>
                  <a:lnTo>
                    <a:pt x="4255646" y="0"/>
                  </a:lnTo>
                  <a:cubicBezTo>
                    <a:pt x="4266183" y="0"/>
                    <a:pt x="4274726" y="8542"/>
                    <a:pt x="4274726" y="19080"/>
                  </a:cubicBezTo>
                  <a:lnTo>
                    <a:pt x="4274726" y="1642382"/>
                  </a:lnTo>
                  <a:cubicBezTo>
                    <a:pt x="4274726" y="1647442"/>
                    <a:pt x="4272716" y="1652295"/>
                    <a:pt x="4269137" y="1655873"/>
                  </a:cubicBezTo>
                  <a:cubicBezTo>
                    <a:pt x="4265559" y="1659452"/>
                    <a:pt x="4260706" y="1661462"/>
                    <a:pt x="4255646" y="1661462"/>
                  </a:cubicBezTo>
                  <a:lnTo>
                    <a:pt x="19080" y="1661462"/>
                  </a:lnTo>
                  <a:cubicBezTo>
                    <a:pt x="8542" y="1661462"/>
                    <a:pt x="0" y="1652919"/>
                    <a:pt x="0" y="1642382"/>
                  </a:cubicBezTo>
                  <a:lnTo>
                    <a:pt x="0" y="19080"/>
                  </a:lnTo>
                  <a:cubicBezTo>
                    <a:pt x="0" y="8542"/>
                    <a:pt x="8542" y="0"/>
                    <a:pt x="19080" y="0"/>
                  </a:cubicBezTo>
                  <a:close/>
                </a:path>
              </a:pathLst>
            </a:custGeom>
            <a:solidFill>
              <a:srgbClr val="FFFFFF"/>
            </a:solidFill>
            <a:ln>
              <a:no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49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2360172" y="7062505"/>
            <a:ext cx="13477584" cy="2195795"/>
            <a:chOff x="0" y="0"/>
            <a:chExt cx="17970111" cy="2927726"/>
          </a:xfrm>
        </p:grpSpPr>
        <p:sp>
          <p:nvSpPr>
            <p:cNvPr id="12" name="TextBox 12"/>
            <p:cNvSpPr txBox="1"/>
            <p:nvPr/>
          </p:nvSpPr>
          <p:spPr>
            <a:xfrm>
              <a:off x="218450" y="-85725"/>
              <a:ext cx="17533211" cy="649266"/>
            </a:xfrm>
            <a:prstGeom prst="rect">
              <a:avLst/>
            </a:prstGeom>
          </p:spPr>
          <p:txBody>
            <a:bodyPr lIns="0" tIns="0" rIns="0" bIns="0" rtlCol="0" anchor="t">
              <a:spAutoFit/>
            </a:bodyPr>
            <a:lstStyle/>
            <a:p>
              <a:pPr algn="ctr">
                <a:lnSpc>
                  <a:spcPts val="3331"/>
                </a:lnSpc>
              </a:pPr>
              <a:r>
                <a:rPr lang="en-US" sz="2799">
                  <a:solidFill>
                    <a:srgbClr val="008037"/>
                  </a:solidFill>
                  <a:latin typeface="Muller Bold"/>
                </a:rPr>
                <a:t>Contact</a:t>
              </a:r>
            </a:p>
          </p:txBody>
        </p:sp>
        <p:sp>
          <p:nvSpPr>
            <p:cNvPr id="13" name="TextBox 13"/>
            <p:cNvSpPr txBox="1"/>
            <p:nvPr/>
          </p:nvSpPr>
          <p:spPr>
            <a:xfrm>
              <a:off x="0" y="649981"/>
              <a:ext cx="17970111" cy="2277745"/>
            </a:xfrm>
            <a:prstGeom prst="rect">
              <a:avLst/>
            </a:prstGeom>
          </p:spPr>
          <p:txBody>
            <a:bodyPr lIns="0" tIns="0" rIns="0" bIns="0" rtlCol="0" anchor="t">
              <a:spAutoFit/>
            </a:bodyPr>
            <a:lstStyle/>
            <a:p>
              <a:pPr algn="ctr">
                <a:lnSpc>
                  <a:spcPts val="3359"/>
                </a:lnSpc>
              </a:pPr>
              <a:r>
                <a:rPr lang="en-US" sz="2399">
                  <a:solidFill>
                    <a:srgbClr val="494F56"/>
                  </a:solidFill>
                  <a:latin typeface="Muller"/>
                </a:rPr>
                <a:t>The FIO Food Project</a:t>
              </a:r>
            </a:p>
            <a:p>
              <a:pPr algn="ctr">
                <a:lnSpc>
                  <a:spcPts val="3359"/>
                </a:lnSpc>
              </a:pPr>
              <a:r>
                <a:rPr lang="en-US" sz="2399" u="sng">
                  <a:solidFill>
                    <a:srgbClr val="494F56"/>
                  </a:solidFill>
                  <a:latin typeface="Muller"/>
                </a:rPr>
                <a:t>Website</a:t>
              </a:r>
              <a:r>
                <a:rPr lang="en-US" sz="2399">
                  <a:solidFill>
                    <a:srgbClr val="494F56"/>
                  </a:solidFill>
                  <a:latin typeface="Muller"/>
                </a:rPr>
                <a:t> </a:t>
              </a:r>
            </a:p>
            <a:p>
              <a:pPr algn="ctr">
                <a:lnSpc>
                  <a:spcPts val="3359"/>
                </a:lnSpc>
              </a:pPr>
              <a:r>
                <a:rPr lang="en-US" sz="2399">
                  <a:solidFill>
                    <a:srgbClr val="494F56"/>
                  </a:solidFill>
                  <a:latin typeface="Muller"/>
                </a:rPr>
                <a:t>Twitter: FIOFood</a:t>
              </a:r>
            </a:p>
            <a:p>
              <a:pPr marL="0" lvl="0" indent="0" algn="ctr">
                <a:lnSpc>
                  <a:spcPts val="3359"/>
                </a:lnSpc>
                <a:spcBef>
                  <a:spcPct val="0"/>
                </a:spcBef>
              </a:pPr>
              <a:endParaRPr lang="en-US" sz="2399">
                <a:solidFill>
                  <a:srgbClr val="494F56"/>
                </a:solidFill>
                <a:latin typeface="Muller"/>
              </a:endParaRPr>
            </a:p>
          </p:txBody>
        </p:sp>
      </p:grpSp>
      <p:sp>
        <p:nvSpPr>
          <p:cNvPr id="14" name="TextBox 14"/>
          <p:cNvSpPr txBox="1"/>
          <p:nvPr/>
        </p:nvSpPr>
        <p:spPr>
          <a:xfrm>
            <a:off x="2197662" y="4457983"/>
            <a:ext cx="13802604" cy="1256734"/>
          </a:xfrm>
          <a:prstGeom prst="rect">
            <a:avLst/>
          </a:prstGeom>
        </p:spPr>
        <p:txBody>
          <a:bodyPr lIns="0" tIns="0" rIns="0" bIns="0" rtlCol="0" anchor="t">
            <a:spAutoFit/>
          </a:bodyPr>
          <a:lstStyle/>
          <a:p>
            <a:pPr algn="ctr">
              <a:lnSpc>
                <a:spcPts val="3181"/>
              </a:lnSpc>
            </a:pPr>
            <a:r>
              <a:rPr lang="en-US" sz="2272">
                <a:solidFill>
                  <a:srgbClr val="494F56"/>
                </a:solidFill>
                <a:latin typeface="Muller"/>
              </a:rPr>
              <a:t>The research team would like to thank the workshop attendees  who shared their time and experience </a:t>
            </a:r>
          </a:p>
          <a:p>
            <a:pPr algn="ctr">
              <a:lnSpc>
                <a:spcPts val="3181"/>
              </a:lnSpc>
            </a:pPr>
            <a:r>
              <a:rPr lang="en-US" sz="2272">
                <a:solidFill>
                  <a:srgbClr val="494F56"/>
                </a:solidFill>
                <a:latin typeface="Muller"/>
              </a:rPr>
              <a:t>with the project team  as well as  provided a valuable insight into the lived experience </a:t>
            </a:r>
          </a:p>
          <a:p>
            <a:pPr algn="ctr">
              <a:lnSpc>
                <a:spcPts val="3181"/>
              </a:lnSpc>
            </a:pPr>
            <a:r>
              <a:rPr lang="en-US" sz="2272">
                <a:solidFill>
                  <a:srgbClr val="494F56"/>
                </a:solidFill>
                <a:latin typeface="Muller"/>
              </a:rPr>
              <a:t>of food insecurity and living with obesity.</a:t>
            </a:r>
          </a:p>
        </p:txBody>
      </p:sp>
      <p:sp>
        <p:nvSpPr>
          <p:cNvPr id="18" name="TextBox 18"/>
          <p:cNvSpPr txBox="1"/>
          <p:nvPr/>
        </p:nvSpPr>
        <p:spPr>
          <a:xfrm>
            <a:off x="4209379" y="5771605"/>
            <a:ext cx="9779169" cy="1186387"/>
          </a:xfrm>
          <a:prstGeom prst="rect">
            <a:avLst/>
          </a:prstGeom>
        </p:spPr>
        <p:txBody>
          <a:bodyPr lIns="0" tIns="0" rIns="0" bIns="0" rtlCol="0" anchor="t">
            <a:spAutoFit/>
          </a:bodyPr>
          <a:lstStyle/>
          <a:p>
            <a:pPr algn="ctr">
              <a:lnSpc>
                <a:spcPts val="2333"/>
              </a:lnSpc>
            </a:pPr>
            <a:r>
              <a:rPr lang="en-US" sz="1666">
                <a:solidFill>
                  <a:srgbClr val="545454"/>
                </a:solidFill>
                <a:latin typeface="Canva Sans"/>
              </a:rPr>
              <a:t>Other themes relating to the UK food system were discussed and these are worth noting for future sessions.  Supporting vulnerable shoppers or those with disabilities, exploring the needs of ethnic minority groups, and the role of community growing to support food access in the local environment. </a:t>
            </a:r>
          </a:p>
        </p:txBody>
      </p:sp>
      <p:sp>
        <p:nvSpPr>
          <p:cNvPr id="15" name="TextBox 15"/>
          <p:cNvSpPr txBox="1"/>
          <p:nvPr/>
        </p:nvSpPr>
        <p:spPr>
          <a:xfrm>
            <a:off x="4063119" y="9035523"/>
            <a:ext cx="3907234" cy="1088209"/>
          </a:xfrm>
          <a:prstGeom prst="rect">
            <a:avLst/>
          </a:prstGeom>
        </p:spPr>
        <p:txBody>
          <a:bodyPr lIns="0" tIns="0" rIns="0" bIns="0" rtlCol="0" anchor="t">
            <a:spAutoFit/>
          </a:bodyPr>
          <a:lstStyle/>
          <a:p>
            <a:pPr algn="ctr">
              <a:lnSpc>
                <a:spcPts val="2679"/>
              </a:lnSpc>
              <a:spcBef>
                <a:spcPct val="0"/>
              </a:spcBef>
            </a:pPr>
            <a:r>
              <a:rPr lang="en-US" sz="2435">
                <a:solidFill>
                  <a:srgbClr val="545454"/>
                </a:solidFill>
                <a:latin typeface="Muller Bold"/>
              </a:rPr>
              <a:t>Professor Alex Johnstone </a:t>
            </a:r>
          </a:p>
          <a:p>
            <a:pPr algn="ctr">
              <a:lnSpc>
                <a:spcPts val="2679"/>
              </a:lnSpc>
              <a:spcBef>
                <a:spcPct val="0"/>
              </a:spcBef>
            </a:pPr>
            <a:r>
              <a:rPr lang="en-US" sz="2435">
                <a:solidFill>
                  <a:srgbClr val="545454"/>
                </a:solidFill>
                <a:latin typeface="Muller"/>
              </a:rPr>
              <a:t>alex.johnstone@abdn.ac.uk</a:t>
            </a:r>
          </a:p>
          <a:p>
            <a:pPr algn="ctr">
              <a:lnSpc>
                <a:spcPts val="2679"/>
              </a:lnSpc>
              <a:spcBef>
                <a:spcPct val="0"/>
              </a:spcBef>
            </a:pPr>
            <a:r>
              <a:rPr lang="en-US" sz="2435">
                <a:solidFill>
                  <a:srgbClr val="545454"/>
                </a:solidFill>
                <a:latin typeface="Muller"/>
              </a:rPr>
              <a:t>University of Aberdeen</a:t>
            </a:r>
          </a:p>
        </p:txBody>
      </p:sp>
      <p:sp>
        <p:nvSpPr>
          <p:cNvPr id="16" name="TextBox 16"/>
          <p:cNvSpPr txBox="1"/>
          <p:nvPr/>
        </p:nvSpPr>
        <p:spPr>
          <a:xfrm>
            <a:off x="10690706" y="9035523"/>
            <a:ext cx="3670598" cy="1088209"/>
          </a:xfrm>
          <a:prstGeom prst="rect">
            <a:avLst/>
          </a:prstGeom>
        </p:spPr>
        <p:txBody>
          <a:bodyPr lIns="0" tIns="0" rIns="0" bIns="0" rtlCol="0" anchor="t">
            <a:spAutoFit/>
          </a:bodyPr>
          <a:lstStyle/>
          <a:p>
            <a:pPr algn="ctr">
              <a:lnSpc>
                <a:spcPts val="2679"/>
              </a:lnSpc>
              <a:spcBef>
                <a:spcPct val="0"/>
              </a:spcBef>
            </a:pPr>
            <a:r>
              <a:rPr lang="en-US" sz="2435">
                <a:solidFill>
                  <a:srgbClr val="545454"/>
                </a:solidFill>
                <a:latin typeface="Muller Bold"/>
              </a:rPr>
              <a:t>Professor Flora Douglas</a:t>
            </a:r>
          </a:p>
          <a:p>
            <a:pPr algn="ctr">
              <a:lnSpc>
                <a:spcPts val="2679"/>
              </a:lnSpc>
              <a:spcBef>
                <a:spcPct val="0"/>
              </a:spcBef>
            </a:pPr>
            <a:r>
              <a:rPr lang="en-US" sz="2435">
                <a:solidFill>
                  <a:srgbClr val="545454"/>
                </a:solidFill>
                <a:latin typeface="Muller"/>
              </a:rPr>
              <a:t>f.douglas3@rgu.ac.uk</a:t>
            </a:r>
          </a:p>
          <a:p>
            <a:pPr algn="ctr">
              <a:lnSpc>
                <a:spcPts val="2679"/>
              </a:lnSpc>
              <a:spcBef>
                <a:spcPct val="0"/>
              </a:spcBef>
            </a:pPr>
            <a:r>
              <a:rPr lang="en-US" sz="2435">
                <a:solidFill>
                  <a:srgbClr val="545454"/>
                </a:solidFill>
                <a:latin typeface="Muller"/>
              </a:rPr>
              <a:t>Robert Gordon University</a:t>
            </a:r>
          </a:p>
        </p:txBody>
      </p:sp>
      <p:sp>
        <p:nvSpPr>
          <p:cNvPr id="17" name="AutoShape 17">
            <a:extLst>
              <a:ext uri="{C183D7F6-B498-43B3-948B-1728B52AA6E4}">
                <adec:decorative xmlns:adec="http://schemas.microsoft.com/office/drawing/2017/decorative" val="1"/>
              </a:ext>
            </a:extLst>
          </p:cNvPr>
          <p:cNvSpPr/>
          <p:nvPr/>
        </p:nvSpPr>
        <p:spPr>
          <a:xfrm rot="5400000">
            <a:off x="8734997" y="9501676"/>
            <a:ext cx="856106" cy="0"/>
          </a:xfrm>
          <a:prstGeom prst="line">
            <a:avLst/>
          </a:prstGeom>
          <a:ln w="38100" cap="flat">
            <a:solidFill>
              <a:srgbClr val="494F56"/>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10FB621BD8444185391A65F52718F5" ma:contentTypeVersion="7" ma:contentTypeDescription="Create a new document." ma:contentTypeScope="" ma:versionID="68747c30dd2b9dca48aaf0c57eb01c5d">
  <xsd:schema xmlns:xsd="http://www.w3.org/2001/XMLSchema" xmlns:xs="http://www.w3.org/2001/XMLSchema" xmlns:p="http://schemas.microsoft.com/office/2006/metadata/properties" xmlns:ns2="7912d4b5-5d7f-4bc2-8ef5-6b373359d16e" targetNamespace="http://schemas.microsoft.com/office/2006/metadata/properties" ma:root="true" ma:fieldsID="e2ee4496c6b79f3f016a6368a2e53f47" ns2:_="">
    <xsd:import namespace="7912d4b5-5d7f-4bc2-8ef5-6b373359d16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2d4b5-5d7f-4bc2-8ef5-6b373359d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507c90d-3ac7-4967-848a-ba06276b1760"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F8664-020D-4534-AAA3-CDA6FE1C0CA6}">
  <ds:schemaRefs>
    <ds:schemaRef ds:uri="http://schemas.microsoft.com/sharepoint/v3/contenttype/forms"/>
  </ds:schemaRefs>
</ds:datastoreItem>
</file>

<file path=customXml/itemProps2.xml><?xml version="1.0" encoding="utf-8"?>
<ds:datastoreItem xmlns:ds="http://schemas.openxmlformats.org/officeDocument/2006/customXml" ds:itemID="{CF872B55-ACB8-4B45-95C5-B7E26A54C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2d4b5-5d7f-4bc2-8ef5-6b373359d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819</Words>
  <Application>Microsoft Office PowerPoint</Application>
  <PresentationFormat>Custom</PresentationFormat>
  <Paragraphs>77</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Muller Bold</vt:lpstr>
      <vt:lpstr>Muller Italics</vt:lpstr>
      <vt:lpstr>Oswald Bold</vt:lpstr>
      <vt:lpstr>Muller</vt:lpstr>
      <vt:lpstr>Canva Sans</vt:lpstr>
      <vt:lpstr>Montserrat</vt:lpstr>
      <vt:lpstr>Oswald</vt:lpstr>
      <vt:lpstr>Office Theme</vt:lpstr>
      <vt:lpstr>Challenge Poverty Week Patient and Public Involvement (PPI) workshop </vt:lpstr>
      <vt:lpstr>This is a characterisation and representation of the discussion  on the experience of shopping in the retail sector</vt:lpstr>
      <vt:lpstr>Improving sustainable and healthier food choices in the retail food environment</vt:lpstr>
      <vt:lpstr>Food and health inequalities</vt:lpstr>
      <vt:lpstr>The lived experience of retail shopping with food poverty​</vt:lpstr>
      <vt:lpstr>The lived experience of retail shopping with food poverty​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Vignette PPI</dc:title>
  <cp:lastModifiedBy>Johnston, Joe</cp:lastModifiedBy>
  <cp:revision>2</cp:revision>
  <dcterms:created xsi:type="dcterms:W3CDTF">2006-08-16T00:00:00Z</dcterms:created>
  <dcterms:modified xsi:type="dcterms:W3CDTF">2022-11-07T09:59:08Z</dcterms:modified>
  <dc:identifier>DAFQ5V_OLhw</dc:identifier>
</cp:coreProperties>
</file>