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55" r:id="rId1"/>
  </p:sldMasterIdLst>
  <p:notesMasterIdLst>
    <p:notesMasterId r:id="rId15"/>
  </p:notesMasterIdLst>
  <p:handoutMasterIdLst>
    <p:handoutMasterId r:id="rId16"/>
  </p:handoutMasterIdLst>
  <p:sldIdLst>
    <p:sldId id="256" r:id="rId2"/>
    <p:sldId id="265" r:id="rId3"/>
    <p:sldId id="276" r:id="rId4"/>
    <p:sldId id="278" r:id="rId5"/>
    <p:sldId id="296" r:id="rId6"/>
    <p:sldId id="290" r:id="rId7"/>
    <p:sldId id="288" r:id="rId8"/>
    <p:sldId id="285" r:id="rId9"/>
    <p:sldId id="284" r:id="rId10"/>
    <p:sldId id="282" r:id="rId11"/>
    <p:sldId id="283" r:id="rId12"/>
    <p:sldId id="293" r:id="rId13"/>
    <p:sldId id="289" r:id="rId14"/>
  </p:sldIdLst>
  <p:sldSz cx="12192000" cy="6858000"/>
  <p:notesSz cx="6797675" cy="9926638"/>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B1A"/>
    <a:srgbClr val="59155F"/>
    <a:srgbClr val="CB8E12"/>
    <a:srgbClr val="CF833D"/>
    <a:srgbClr val="2E3280"/>
    <a:srgbClr val="CD21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88830" autoAdjust="0"/>
  </p:normalViewPr>
  <p:slideViewPr>
    <p:cSldViewPr snapToGrid="0" snapToObjects="1">
      <p:cViewPr varScale="1">
        <p:scale>
          <a:sx n="117" d="100"/>
          <a:sy n="117" d="100"/>
        </p:scale>
        <p:origin x="192" y="15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49" d="100"/>
        <a:sy n="149" d="100"/>
      </p:scale>
      <p:origin x="0" y="-1836"/>
    </p:cViewPr>
  </p:sorterViewPr>
  <p:notesViewPr>
    <p:cSldViewPr snapToGrid="0" snapToObjects="1">
      <p:cViewPr varScale="1">
        <p:scale>
          <a:sx n="57" d="100"/>
          <a:sy n="57" d="100"/>
        </p:scale>
        <p:origin x="218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6E3FDE-7C1A-4987-A9F4-6683A242B5F5}" type="datetimeFigureOut">
              <a:rPr lang="en-GB" smtClean="0"/>
              <a:pPr/>
              <a:t>17/05/2021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B353B4-8BDD-480B-A04A-44AF46A92F7D}" type="slidenum">
              <a:rPr lang="en-GB" smtClean="0"/>
              <a:pPr/>
              <a:t>‹#›</a:t>
            </a:fld>
            <a:endParaRPr lang="en-GB"/>
          </a:p>
        </p:txBody>
      </p:sp>
    </p:spTree>
    <p:extLst>
      <p:ext uri="{BB962C8B-B14F-4D97-AF65-F5344CB8AC3E}">
        <p14:creationId xmlns:p14="http://schemas.microsoft.com/office/powerpoint/2010/main" val="292796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48C1D8-C36E-4269-8A60-03CA0B00F0EC}" type="datetimeFigureOut">
              <a:rPr lang="en-GB" smtClean="0"/>
              <a:pPr/>
              <a:t>17/05/2021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2842BE-0857-4D7D-9ADE-C7D212E39C0C}" type="slidenum">
              <a:rPr lang="en-GB" smtClean="0"/>
              <a:pPr/>
              <a:t>‹#›</a:t>
            </a:fld>
            <a:endParaRPr lang="en-GB"/>
          </a:p>
        </p:txBody>
      </p:sp>
    </p:spTree>
    <p:extLst>
      <p:ext uri="{BB962C8B-B14F-4D97-AF65-F5344CB8AC3E}">
        <p14:creationId xmlns:p14="http://schemas.microsoft.com/office/powerpoint/2010/main" val="155672533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pPr/>
              <a:t>1</a:t>
            </a:fld>
            <a:endParaRPr lang="en-GB"/>
          </a:p>
        </p:txBody>
      </p:sp>
    </p:spTree>
    <p:extLst>
      <p:ext uri="{BB962C8B-B14F-4D97-AF65-F5344CB8AC3E}">
        <p14:creationId xmlns:p14="http://schemas.microsoft.com/office/powerpoint/2010/main" val="295214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responsible for one </a:t>
            </a:r>
            <a:r>
              <a:rPr lang="en-GB" dirty="0" err="1"/>
              <a:t>anothers</a:t>
            </a:r>
            <a:r>
              <a:rPr lang="en-GB" dirty="0"/>
              <a:t> H&amp;S</a:t>
            </a:r>
          </a:p>
        </p:txBody>
      </p:sp>
      <p:sp>
        <p:nvSpPr>
          <p:cNvPr id="4" name="Slide Number Placeholder 3"/>
          <p:cNvSpPr>
            <a:spLocks noGrp="1"/>
          </p:cNvSpPr>
          <p:nvPr>
            <p:ph type="sldNum" sz="quarter" idx="10"/>
          </p:nvPr>
        </p:nvSpPr>
        <p:spPr/>
        <p:txBody>
          <a:bodyPr/>
          <a:lstStyle/>
          <a:p>
            <a:fld id="{582842BE-0857-4D7D-9ADE-C7D212E39C0C}" type="slidenum">
              <a:rPr lang="en-GB" smtClean="0"/>
              <a:pPr/>
              <a:t>2</a:t>
            </a:fld>
            <a:endParaRPr lang="en-GB"/>
          </a:p>
        </p:txBody>
      </p:sp>
    </p:spTree>
    <p:extLst>
      <p:ext uri="{BB962C8B-B14F-4D97-AF65-F5344CB8AC3E}">
        <p14:creationId xmlns:p14="http://schemas.microsoft.com/office/powerpoint/2010/main" val="79105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r>
              <a:rPr lang="en-GB" baseline="0" dirty="0"/>
              <a:t> to meet other advisers before work starts</a:t>
            </a:r>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pPr/>
              <a:t>3</a:t>
            </a:fld>
            <a:endParaRPr lang="en-GB"/>
          </a:p>
        </p:txBody>
      </p:sp>
    </p:spTree>
    <p:extLst>
      <p:ext uri="{BB962C8B-B14F-4D97-AF65-F5344CB8AC3E}">
        <p14:creationId xmlns:p14="http://schemas.microsoft.com/office/powerpoint/2010/main" val="214130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new technique should be written up and risk assessed prior to commencement of the work. The risk assessment process involves recording the significant risks that are not covered by standard laboratory precautions. Risk assessment should be recorded on the method, standard operating procedure or in a lab book if method development is  occurring. </a:t>
            </a:r>
          </a:p>
        </p:txBody>
      </p:sp>
      <p:sp>
        <p:nvSpPr>
          <p:cNvPr id="4" name="Slide Number Placeholder 3"/>
          <p:cNvSpPr>
            <a:spLocks noGrp="1"/>
          </p:cNvSpPr>
          <p:nvPr>
            <p:ph type="sldNum" sz="quarter" idx="10"/>
          </p:nvPr>
        </p:nvSpPr>
        <p:spPr/>
        <p:txBody>
          <a:bodyPr/>
          <a:lstStyle/>
          <a:p>
            <a:fld id="{582842BE-0857-4D7D-9ADE-C7D212E39C0C}" type="slidenum">
              <a:rPr lang="en-GB" smtClean="0"/>
              <a:pPr/>
              <a:t>4</a:t>
            </a:fld>
            <a:endParaRPr lang="en-GB"/>
          </a:p>
        </p:txBody>
      </p:sp>
    </p:spTree>
    <p:extLst>
      <p:ext uri="{BB962C8B-B14F-4D97-AF65-F5344CB8AC3E}">
        <p14:creationId xmlns:p14="http://schemas.microsoft.com/office/powerpoint/2010/main" val="322700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a:t>
            </a:r>
            <a:r>
              <a:rPr lang="en-GB" baseline="0" dirty="0"/>
              <a:t> familiar with where safety showers are </a:t>
            </a:r>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pPr/>
              <a:t>7</a:t>
            </a:fld>
            <a:endParaRPr lang="en-GB"/>
          </a:p>
        </p:txBody>
      </p:sp>
    </p:spTree>
    <p:extLst>
      <p:ext uri="{BB962C8B-B14F-4D97-AF65-F5344CB8AC3E}">
        <p14:creationId xmlns:p14="http://schemas.microsoft.com/office/powerpoint/2010/main" val="364444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Cards by phones </a:t>
            </a:r>
          </a:p>
        </p:txBody>
      </p:sp>
      <p:sp>
        <p:nvSpPr>
          <p:cNvPr id="4" name="Slide Number Placeholder 3"/>
          <p:cNvSpPr>
            <a:spLocks noGrp="1"/>
          </p:cNvSpPr>
          <p:nvPr>
            <p:ph type="sldNum" sz="quarter" idx="10"/>
          </p:nvPr>
        </p:nvSpPr>
        <p:spPr/>
        <p:txBody>
          <a:bodyPr/>
          <a:lstStyle/>
          <a:p>
            <a:fld id="{582842BE-0857-4D7D-9ADE-C7D212E39C0C}" type="slidenum">
              <a:rPr lang="en-GB" smtClean="0"/>
              <a:pPr/>
              <a:t>8</a:t>
            </a:fld>
            <a:endParaRPr lang="en-GB"/>
          </a:p>
        </p:txBody>
      </p:sp>
    </p:spTree>
    <p:extLst>
      <p:ext uri="{BB962C8B-B14F-4D97-AF65-F5344CB8AC3E}">
        <p14:creationId xmlns:p14="http://schemas.microsoft.com/office/powerpoint/2010/main" val="331403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record /learn from accidents and prevent accidents</a:t>
            </a:r>
            <a:r>
              <a:rPr lang="en-GB" baseline="0" dirty="0"/>
              <a:t> by acting on </a:t>
            </a:r>
            <a:r>
              <a:rPr lang="en-GB" baseline="0" dirty="0" err="1"/>
              <a:t>nearmisses</a:t>
            </a:r>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pPr/>
              <a:t>9</a:t>
            </a:fld>
            <a:endParaRPr lang="en-GB"/>
          </a:p>
        </p:txBody>
      </p:sp>
    </p:spTree>
    <p:extLst>
      <p:ext uri="{BB962C8B-B14F-4D97-AF65-F5344CB8AC3E}">
        <p14:creationId xmlns:p14="http://schemas.microsoft.com/office/powerpoint/2010/main" val="4215536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Gradient 1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322038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347167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adient 2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11142000"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1423158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radient 2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291724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Blank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68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Blank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499221" cy="648000"/>
          </a:xfrm>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241776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2 Column (Blank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2 Column (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420567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ank all whit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Subject</a:t>
            </a:r>
            <a:endParaRPr lang="en-GB" dirty="0"/>
          </a:p>
        </p:txBody>
      </p:sp>
      <p:sp>
        <p:nvSpPr>
          <p:cNvPr id="8" name="Text Placeholder 7"/>
          <p:cNvSpPr>
            <a:spLocks noGrp="1"/>
          </p:cNvSpPr>
          <p:nvPr>
            <p:ph type="body" sz="quarter" idx="10"/>
          </p:nvPr>
        </p:nvSpPr>
        <p:spPr>
          <a:xfrm>
            <a:off x="500063" y="1411200"/>
            <a:ext cx="11142662"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22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default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7" name="Oval 6"/>
          <p:cNvSpPr/>
          <p:nvPr userDrawn="1"/>
        </p:nvSpPr>
        <p:spPr>
          <a:xfrm>
            <a:off x="591137" y="676800"/>
            <a:ext cx="5504863" cy="5504863"/>
          </a:xfrm>
          <a:prstGeom prst="ellipse">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800" i="1" dirty="0">
                <a:solidFill>
                  <a:schemeClr val="accent2"/>
                </a:solidFill>
                <a:latin typeface="Cambria" panose="02040503050406030204" pitchFamily="18" charset="0"/>
              </a:rPr>
              <a:t>Transforming</a:t>
            </a:r>
            <a:r>
              <a:rPr lang="en-US" sz="2800" i="1" baseline="0" dirty="0">
                <a:solidFill>
                  <a:schemeClr val="accent2"/>
                </a:solidFill>
                <a:latin typeface="Cambria" panose="02040503050406030204" pitchFamily="18" charset="0"/>
              </a:rPr>
              <a:t> the world</a:t>
            </a:r>
            <a:br>
              <a:rPr lang="en-US" sz="2800" i="1" baseline="0" dirty="0">
                <a:solidFill>
                  <a:schemeClr val="accent2"/>
                </a:solidFill>
                <a:latin typeface="Cambria" panose="02040503050406030204" pitchFamily="18" charset="0"/>
              </a:rPr>
            </a:br>
            <a:r>
              <a:rPr lang="en-US" sz="2800" i="1" baseline="0" dirty="0">
                <a:solidFill>
                  <a:schemeClr val="accent2"/>
                </a:solidFill>
                <a:latin typeface="Cambria" panose="02040503050406030204" pitchFamily="18" charset="0"/>
              </a:rPr>
              <a:t>with greater knowledge</a:t>
            </a:r>
            <a:br>
              <a:rPr lang="en-US" sz="2800" i="1" baseline="0" dirty="0">
                <a:solidFill>
                  <a:schemeClr val="accent2"/>
                </a:solidFill>
                <a:latin typeface="Cambria" panose="02040503050406030204" pitchFamily="18" charset="0"/>
              </a:rPr>
            </a:br>
            <a:r>
              <a:rPr lang="en-US" sz="2800" i="1" baseline="0" dirty="0">
                <a:solidFill>
                  <a:schemeClr val="accent2"/>
                </a:solidFill>
                <a:latin typeface="Cambria" panose="02040503050406030204" pitchFamily="18" charset="0"/>
              </a:rPr>
              <a:t>and learning</a:t>
            </a:r>
            <a:endParaRPr lang="en-US" sz="2800" i="1" dirty="0">
              <a:solidFill>
                <a:schemeClr val="accent2"/>
              </a:solidFill>
              <a:latin typeface="Cambria" panose="02040503050406030204" pitchFamily="18"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3140298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68" userDrawn="1">
          <p15:clr>
            <a:srgbClr val="FBAE40"/>
          </p15:clr>
        </p15:guide>
        <p15:guide id="4" pos="726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8437326"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98382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nk for your own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6" name="Text Placeholder 2"/>
          <p:cNvSpPr>
            <a:spLocks noGrp="1"/>
          </p:cNvSpPr>
          <p:nvPr>
            <p:ph type="body" sz="quarter" idx="10" hasCustomPrompt="1"/>
          </p:nvPr>
        </p:nvSpPr>
        <p:spPr>
          <a:xfrm>
            <a:off x="590400" y="676800"/>
            <a:ext cx="5504400" cy="5504400"/>
          </a:xfrm>
          <a:prstGeom prst="ellipse">
            <a:avLst/>
          </a:prstGeom>
          <a:solidFill>
            <a:schemeClr val="bg1">
              <a:alpha val="75000"/>
            </a:schemeClr>
          </a:solidFill>
        </p:spPr>
        <p:txBody>
          <a:bodyPr anchor="ctr" anchorCtr="0"/>
          <a:lstStyle>
            <a:lvl1pPr marL="0" indent="0" algn="l">
              <a:buNone/>
              <a:defRPr b="0" i="1" baseline="0">
                <a:solidFill>
                  <a:schemeClr val="accent2"/>
                </a:solidFill>
                <a:latin typeface="Cambria" panose="02040503050406030204" pitchFamily="18" charset="0"/>
              </a:defRPr>
            </a:lvl1pPr>
          </a:lstStyle>
          <a:p>
            <a:pPr algn="l"/>
            <a:r>
              <a:rPr lang="en-US" sz="2800" i="1" dirty="0">
                <a:solidFill>
                  <a:schemeClr val="accent2"/>
                </a:solidFill>
                <a:latin typeface="Cambria" panose="02040503050406030204" pitchFamily="18" charset="0"/>
              </a:rPr>
              <a:t>Click here to add text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695600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
          <p15:clr>
            <a:srgbClr val="FBAE40"/>
          </p15:clr>
        </p15:guide>
        <p15:guide id="4" pos="72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Content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428924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164935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with Conten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382944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5151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with Content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73582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225885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Content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339549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400" y="259200"/>
            <a:ext cx="11142000" cy="648000"/>
          </a:xfrm>
          <a:prstGeom prst="rect">
            <a:avLst/>
          </a:prstGeom>
        </p:spPr>
        <p:txBody>
          <a:bodyPr vert="horz" lIns="91440" tIns="45720" rIns="91440" bIns="45720" rtlCol="0" anchor="ctr">
            <a:normAutofit/>
          </a:bodyPr>
          <a:lstStyle/>
          <a:p>
            <a:r>
              <a:rPr lang="en-US" dirty="0"/>
              <a:t>Subject</a:t>
            </a:r>
          </a:p>
        </p:txBody>
      </p:sp>
      <p:sp>
        <p:nvSpPr>
          <p:cNvPr id="3" name="Text Placeholder 2"/>
          <p:cNvSpPr>
            <a:spLocks noGrp="1"/>
          </p:cNvSpPr>
          <p:nvPr>
            <p:ph type="body" idx="1"/>
          </p:nvPr>
        </p:nvSpPr>
        <p:spPr>
          <a:xfrm>
            <a:off x="500400" y="1411200"/>
            <a:ext cx="11142000" cy="475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77" r:id="rId3"/>
    <p:sldLayoutId id="2147493471" r:id="rId4"/>
    <p:sldLayoutId id="2147493478" r:id="rId5"/>
    <p:sldLayoutId id="2147493479" r:id="rId6"/>
    <p:sldLayoutId id="2147493480" r:id="rId7"/>
    <p:sldLayoutId id="2147493481" r:id="rId8"/>
    <p:sldLayoutId id="2147493482" r:id="rId9"/>
    <p:sldLayoutId id="2147493457" r:id="rId10"/>
    <p:sldLayoutId id="2147493473" r:id="rId11"/>
    <p:sldLayoutId id="2147493472" r:id="rId12"/>
    <p:sldLayoutId id="2147493474" r:id="rId13"/>
    <p:sldLayoutId id="2147493469" r:id="rId14"/>
    <p:sldLayoutId id="2147493475" r:id="rId15"/>
    <p:sldLayoutId id="2147493459" r:id="rId16"/>
    <p:sldLayoutId id="2147493476" r:id="rId17"/>
    <p:sldLayoutId id="2147493462" r:id="rId18"/>
    <p:sldLayoutId id="2147493467" r:id="rId19"/>
    <p:sldLayoutId id="2147493483" r:id="rId20"/>
  </p:sldLayoutIdLst>
  <p:txStyles>
    <p:titleStyle>
      <a:lvl1pPr algn="l" defTabSz="609585" rtl="0" eaLnBrk="1" latinLnBrk="0" hangingPunct="1">
        <a:spcBef>
          <a:spcPct val="0"/>
        </a:spcBef>
        <a:buNone/>
        <a:defRPr sz="36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a.wilson@abd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hay@abdn.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mailto:dana.Wilson@abdn.ac.uk" TargetMode="External"/><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hyperlink" Target="mailto:s.hay@abdn.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463" y="1648506"/>
            <a:ext cx="8380800" cy="1685385"/>
          </a:xfrm>
        </p:spPr>
        <p:txBody>
          <a:bodyPr/>
          <a:lstStyle/>
          <a:p>
            <a:r>
              <a:rPr lang="en-GB" sz="4400" dirty="0"/>
              <a:t>Welcome to the Rowett Institute</a:t>
            </a:r>
            <a:br>
              <a:rPr lang="en-GB" dirty="0"/>
            </a:br>
            <a:r>
              <a:rPr lang="en-GB" sz="7200" dirty="0"/>
              <a:t>Health and Safety</a:t>
            </a:r>
            <a:br>
              <a:rPr lang="en-GB" dirty="0"/>
            </a:br>
            <a:br>
              <a:rPr lang="en-GB" dirty="0"/>
            </a:br>
            <a:endParaRPr lang="en-GB" dirty="0"/>
          </a:p>
        </p:txBody>
      </p:sp>
      <p:sp>
        <p:nvSpPr>
          <p:cNvPr id="3" name="Subtitle 2"/>
          <p:cNvSpPr>
            <a:spLocks noGrp="1"/>
          </p:cNvSpPr>
          <p:nvPr>
            <p:ph type="subTitle" idx="1"/>
          </p:nvPr>
        </p:nvSpPr>
        <p:spPr>
          <a:xfrm>
            <a:off x="450463" y="3796948"/>
            <a:ext cx="8380800" cy="1027654"/>
          </a:xfrm>
        </p:spPr>
        <p:txBody>
          <a:bodyPr>
            <a:noAutofit/>
          </a:bodyPr>
          <a:lstStyle/>
          <a:p>
            <a:r>
              <a:rPr lang="en-GB" b="1" dirty="0"/>
              <a:t>Lead adviser - Dana Wilson    </a:t>
            </a:r>
            <a:r>
              <a:rPr lang="en-GB" dirty="0">
                <a:hlinkClick r:id="rId3"/>
              </a:rPr>
              <a:t>dana.wilson@abdn.ac.uk</a:t>
            </a:r>
            <a:endParaRPr lang="en-GB" u="sng" dirty="0"/>
          </a:p>
          <a:p>
            <a:r>
              <a:rPr lang="en-GB" b="1" dirty="0"/>
              <a:t>Deputy  - Susan Hay    </a:t>
            </a:r>
            <a:r>
              <a:rPr lang="en-GB" u="sng" dirty="0">
                <a:hlinkClick r:id="rId4"/>
              </a:rPr>
              <a:t>s.hay@abdn.ac.uk</a:t>
            </a:r>
            <a:endParaRPr lang="en-GB" dirty="0"/>
          </a:p>
        </p:txBody>
      </p:sp>
      <p:sp>
        <p:nvSpPr>
          <p:cNvPr id="4" name="Text Placeholder 3"/>
          <p:cNvSpPr>
            <a:spLocks noGrp="1"/>
          </p:cNvSpPr>
          <p:nvPr>
            <p:ph type="body" sz="quarter" idx="10"/>
          </p:nvPr>
        </p:nvSpPr>
        <p:spPr/>
        <p:txBody>
          <a:bodyPr/>
          <a:lstStyle/>
          <a:p>
            <a:r>
              <a:rPr lang="en-GB" dirty="0"/>
              <a:t> 18 May 2021</a:t>
            </a:r>
          </a:p>
          <a:p>
            <a:endParaRPr lang="en-GB" dirty="0"/>
          </a:p>
        </p:txBody>
      </p:sp>
    </p:spTree>
    <p:extLst>
      <p:ext uri="{BB962C8B-B14F-4D97-AF65-F5344CB8AC3E}">
        <p14:creationId xmlns:p14="http://schemas.microsoft.com/office/powerpoint/2010/main" val="191215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Evacuation</a:t>
            </a:r>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defRPr/>
            </a:pPr>
            <a:r>
              <a:rPr lang="en-GB" dirty="0"/>
              <a:t>On hearing a fire alarm you must leave the building immediately using the nearest fire exit and go to the Assembly point</a:t>
            </a:r>
          </a:p>
          <a:p>
            <a:pPr marL="533386" lvl="1" indent="0">
              <a:buNone/>
              <a:defRPr/>
            </a:pPr>
            <a:r>
              <a:rPr lang="en-GB" dirty="0"/>
              <a:t>Please note the main atrium stairs are </a:t>
            </a:r>
            <a:r>
              <a:rPr lang="en-GB" i="1" dirty="0"/>
              <a:t>NOT </a:t>
            </a:r>
            <a:r>
              <a:rPr lang="en-GB" dirty="0"/>
              <a:t>a fire evacuation route. Please take a moment to ensure you know your fire exit routes</a:t>
            </a:r>
          </a:p>
          <a:p>
            <a:pPr>
              <a:buFont typeface="Arial" pitchFamily="34" charset="0"/>
              <a:buChar char="•"/>
              <a:defRPr/>
            </a:pPr>
            <a:r>
              <a:rPr lang="en-GB" dirty="0"/>
              <a:t>If it safe to do so turn off electrical equipment, gas supplies and close doors behind you as you leave</a:t>
            </a:r>
          </a:p>
          <a:p>
            <a:pPr fontAlgn="auto">
              <a:spcAft>
                <a:spcPts val="0"/>
              </a:spcAft>
              <a:buFont typeface="Arial" pitchFamily="34" charset="0"/>
              <a:buNone/>
              <a:defRPr/>
            </a:pPr>
            <a:endParaRPr lang="en-GB" dirty="0"/>
          </a:p>
          <a:p>
            <a:pPr>
              <a:buFont typeface="Arial" pitchFamily="34" charset="0"/>
              <a:buChar char="•"/>
              <a:defRPr/>
            </a:pPr>
            <a:r>
              <a:rPr lang="en-GB" dirty="0"/>
              <a:t>If you discover a fire -  raise the alarm by activating the break glass point </a:t>
            </a:r>
          </a:p>
          <a:p>
            <a:pPr>
              <a:buFont typeface="Arial" pitchFamily="34" charset="0"/>
              <a:buChar char="•"/>
              <a:defRPr/>
            </a:pPr>
            <a:r>
              <a:rPr lang="en-GB" u="sng" dirty="0"/>
              <a:t>Do not </a:t>
            </a:r>
            <a:r>
              <a:rPr lang="en-GB" dirty="0"/>
              <a:t>enter the  building if the alarm is sounding </a:t>
            </a:r>
          </a:p>
          <a:p>
            <a:pPr>
              <a:buFont typeface="Arial" pitchFamily="34" charset="0"/>
              <a:buChar char="•"/>
              <a:defRPr/>
            </a:pPr>
            <a:r>
              <a:rPr lang="en-GB" dirty="0"/>
              <a:t>Do not use the lift</a:t>
            </a:r>
          </a:p>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dirty="0"/>
              <a:t>(The fire alarm is tested every Wednesday at 9am  - constant sound)</a:t>
            </a:r>
          </a:p>
          <a:p>
            <a:pPr fontAlgn="auto">
              <a:spcAft>
                <a:spcPts val="0"/>
              </a:spcAft>
              <a:buFont typeface="Arial" pitchFamily="34" charset="0"/>
              <a:buNone/>
              <a:defRPr/>
            </a:pPr>
            <a:endParaRPr lang="en-GB" dirty="0"/>
          </a:p>
          <a:p>
            <a:endParaRPr lang="en-GB" dirty="0"/>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63907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Gas Alarm</a:t>
            </a:r>
          </a:p>
        </p:txBody>
      </p:sp>
      <p:sp>
        <p:nvSpPr>
          <p:cNvPr id="3" name="Content Placeholder 2"/>
          <p:cNvSpPr>
            <a:spLocks noGrp="1"/>
          </p:cNvSpPr>
          <p:nvPr>
            <p:ph idx="1"/>
          </p:nvPr>
        </p:nvSpPr>
        <p:spPr>
          <a:xfrm>
            <a:off x="500400" y="1010654"/>
            <a:ext cx="11142000" cy="4957010"/>
          </a:xfrm>
        </p:spPr>
        <p:txBody>
          <a:bodyPr>
            <a:normAutofit fontScale="92500" lnSpcReduction="10000"/>
          </a:bodyPr>
          <a:lstStyle/>
          <a:p>
            <a:pPr>
              <a:buFont typeface="Arial" pitchFamily="34" charset="0"/>
              <a:buChar char="•"/>
              <a:defRPr/>
            </a:pPr>
            <a:r>
              <a:rPr lang="en-GB" dirty="0"/>
              <a:t>When a detector is activated the beacon will flash and an </a:t>
            </a:r>
            <a:r>
              <a:rPr lang="en-GB" i="1" dirty="0"/>
              <a:t>intermittent</a:t>
            </a:r>
            <a:r>
              <a:rPr lang="en-GB" dirty="0"/>
              <a:t> alarm will sound. Leave the room immediately. </a:t>
            </a:r>
          </a:p>
          <a:p>
            <a:pPr>
              <a:buFont typeface="Arial" pitchFamily="34" charset="0"/>
              <a:buChar char="•"/>
              <a:defRPr/>
            </a:pPr>
            <a:r>
              <a:rPr lang="en-GB" dirty="0"/>
              <a:t>If it safe to do so turn off electrical equipment, gas supplies and close doors behind you as you leave</a:t>
            </a:r>
          </a:p>
          <a:p>
            <a:pPr>
              <a:buFont typeface="Arial" pitchFamily="34" charset="0"/>
              <a:buChar char="•"/>
              <a:defRPr/>
            </a:pPr>
            <a:r>
              <a:rPr lang="en-GB" dirty="0"/>
              <a:t>The gas alarm response team will be automatically contacted and will deal with the alarm</a:t>
            </a:r>
          </a:p>
          <a:p>
            <a:pPr>
              <a:buFont typeface="Arial" pitchFamily="34" charset="0"/>
              <a:buChar char="•"/>
              <a:defRPr/>
            </a:pPr>
            <a:r>
              <a:rPr lang="en-GB" i="1" dirty="0"/>
              <a:t>Do not </a:t>
            </a:r>
            <a:r>
              <a:rPr lang="en-GB" dirty="0"/>
              <a:t>enter any lab where an alarm is sounding or a “do not enter sign” is displayed on the door</a:t>
            </a:r>
          </a:p>
          <a:p>
            <a:pPr>
              <a:buFont typeface="Arial" pitchFamily="34" charset="0"/>
              <a:buChar char="•"/>
              <a:defRPr/>
            </a:pPr>
            <a:r>
              <a:rPr lang="en-GB" dirty="0"/>
              <a:t>You should return to your write up area or another laboratory until the event is dealt with. </a:t>
            </a:r>
          </a:p>
          <a:p>
            <a:pPr marL="0" indent="0">
              <a:buNone/>
              <a:defRPr/>
            </a:pPr>
            <a:r>
              <a:rPr lang="en-GB" sz="2200" dirty="0"/>
              <a:t>NB These alarms can be heard in the write up areas if they are activated in the </a:t>
            </a:r>
            <a:r>
              <a:rPr lang="en-GB" sz="2200" dirty="0" err="1"/>
              <a:t>multiperson</a:t>
            </a:r>
            <a:r>
              <a:rPr lang="en-GB" sz="2200" dirty="0"/>
              <a:t> labs on levels 4 &amp; 5 but do not require evacuation of the building. Alarm sounds- constant = Fire</a:t>
            </a:r>
          </a:p>
          <a:p>
            <a:pPr marL="0" indent="0">
              <a:buNone/>
              <a:defRPr/>
            </a:pPr>
            <a:r>
              <a:rPr lang="en-GB" sz="2200" dirty="0"/>
              <a:t>                                                                                                                  - intermittent = Gas</a:t>
            </a:r>
          </a:p>
          <a:p>
            <a:endParaRPr lang="en-GB" dirty="0"/>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4751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on Safety</a:t>
            </a:r>
          </a:p>
        </p:txBody>
      </p:sp>
      <p:sp>
        <p:nvSpPr>
          <p:cNvPr id="3" name="Content Placeholder 2"/>
          <p:cNvSpPr>
            <a:spLocks noGrp="1"/>
          </p:cNvSpPr>
          <p:nvPr>
            <p:ph sz="half" idx="1"/>
          </p:nvPr>
        </p:nvSpPr>
        <p:spPr>
          <a:xfrm>
            <a:off x="500400" y="1411200"/>
            <a:ext cx="5378400" cy="4752000"/>
          </a:xfrm>
        </p:spPr>
        <p:txBody>
          <a:bodyPr/>
          <a:lstStyle/>
          <a:p>
            <a:r>
              <a:rPr lang="en-GB" dirty="0"/>
              <a:t>Local Safety information should be available</a:t>
            </a:r>
          </a:p>
          <a:p>
            <a:r>
              <a:rPr lang="en-GB" sz="2400" dirty="0"/>
              <a:t>Here we have it available  online</a:t>
            </a:r>
          </a:p>
        </p:txBody>
      </p:sp>
      <p:sp>
        <p:nvSpPr>
          <p:cNvPr id="4" name="Content Placeholder 3"/>
          <p:cNvSpPr>
            <a:spLocks noGrp="1"/>
          </p:cNvSpPr>
          <p:nvPr>
            <p:ph sz="half" idx="2"/>
          </p:nvPr>
        </p:nvSpPr>
        <p:spPr>
          <a:xfrm>
            <a:off x="6264000" y="1411200"/>
            <a:ext cx="5378400" cy="4752000"/>
          </a:xfrm>
        </p:spPr>
        <p:txBody>
          <a:bodyPr/>
          <a:lstStyle/>
          <a:p>
            <a:r>
              <a:rPr lang="en-GB" dirty="0"/>
              <a:t>Rowett Institute Safety Summary </a:t>
            </a:r>
            <a:r>
              <a:rPr lang="en-GB" sz="2000" dirty="0"/>
              <a:t> </a:t>
            </a:r>
          </a:p>
          <a:p>
            <a:pPr marL="533386" lvl="1" indent="0">
              <a:buNone/>
            </a:pPr>
            <a:r>
              <a:rPr lang="en-GB" sz="2000" dirty="0"/>
              <a:t>All new starts will be issued with a copy</a:t>
            </a:r>
          </a:p>
          <a:p>
            <a:endParaRPr lang="en-GB" dirty="0"/>
          </a:p>
        </p:txBody>
      </p:sp>
      <p:pic>
        <p:nvPicPr>
          <p:cNvPr id="6" name="Picture 5"/>
          <p:cNvPicPr>
            <a:picLocks noChangeAspect="1"/>
          </p:cNvPicPr>
          <p:nvPr/>
        </p:nvPicPr>
        <p:blipFill>
          <a:blip r:embed="rId2"/>
          <a:stretch>
            <a:fillRect/>
          </a:stretch>
        </p:blipFill>
        <p:spPr>
          <a:xfrm>
            <a:off x="7678617" y="2661781"/>
            <a:ext cx="2731476" cy="3608089"/>
          </a:xfrm>
          <a:prstGeom prst="rect">
            <a:avLst/>
          </a:prstGeom>
        </p:spPr>
      </p:pic>
      <p:pic>
        <p:nvPicPr>
          <p:cNvPr id="8" name="Picture 7" descr="Graphical user interface, text, application, email, website&#10;&#10;Description automatically generated">
            <a:extLst>
              <a:ext uri="{FF2B5EF4-FFF2-40B4-BE49-F238E27FC236}">
                <a16:creationId xmlns:a16="http://schemas.microsoft.com/office/drawing/2014/main" id="{5DDDD922-E1B1-4693-906D-514A8BD87343}"/>
              </a:ext>
            </a:extLst>
          </p:cNvPr>
          <p:cNvPicPr>
            <a:picLocks noChangeAspect="1"/>
          </p:cNvPicPr>
          <p:nvPr/>
        </p:nvPicPr>
        <p:blipFill>
          <a:blip r:embed="rId3"/>
          <a:stretch>
            <a:fillRect/>
          </a:stretch>
        </p:blipFill>
        <p:spPr>
          <a:xfrm>
            <a:off x="856092" y="2871229"/>
            <a:ext cx="4700599" cy="3398641"/>
          </a:xfrm>
          <a:prstGeom prst="rect">
            <a:avLst/>
          </a:prstGeom>
        </p:spPr>
      </p:pic>
    </p:spTree>
    <p:extLst>
      <p:ext uri="{BB962C8B-B14F-4D97-AF65-F5344CB8AC3E}">
        <p14:creationId xmlns:p14="http://schemas.microsoft.com/office/powerpoint/2010/main" val="249980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a:xfrm>
            <a:off x="8927432" y="6319838"/>
            <a:ext cx="2714968" cy="395861"/>
          </a:xfrm>
        </p:spPr>
        <p:txBody>
          <a:bodyPr/>
          <a:lstStyle/>
          <a:p>
            <a:r>
              <a:rPr lang="en-GB" dirty="0"/>
              <a:t>dana.wilson@abdn.ac.uk</a:t>
            </a:r>
          </a:p>
        </p:txBody>
      </p:sp>
      <p:sp>
        <p:nvSpPr>
          <p:cNvPr id="6" name="Title 1"/>
          <p:cNvSpPr>
            <a:spLocks noGrp="1"/>
          </p:cNvSpPr>
          <p:nvPr>
            <p:ph idx="1"/>
          </p:nvPr>
        </p:nvSpPr>
        <p:spPr>
          <a:xfrm>
            <a:off x="500063" y="231775"/>
            <a:ext cx="11142662" cy="5930900"/>
          </a:xfrm>
        </p:spPr>
        <p:txBody>
          <a:bodyPr rtlCol="0">
            <a:normAutofit fontScale="97500"/>
          </a:bodyPr>
          <a:lstStyle/>
          <a:p>
            <a:pPr marL="0" indent="0" algn="ctr" fontAlgn="auto">
              <a:spcAft>
                <a:spcPts val="0"/>
              </a:spcAft>
              <a:buNone/>
              <a:defRPr/>
            </a:pPr>
            <a:r>
              <a:rPr lang="en-GB" sz="3300" b="1" dirty="0"/>
              <a:t>Wishing you a successful, enjoyable and safe time working in the Rowett Institute.</a:t>
            </a:r>
          </a:p>
        </p:txBody>
      </p:sp>
      <p:pic>
        <p:nvPicPr>
          <p:cNvPr id="7" name="Content Placeholder 3" descr="H&amp;S.jpg"/>
          <p:cNvPicPr>
            <a:picLocks noChangeAspect="1"/>
          </p:cNvPicPr>
          <p:nvPr/>
        </p:nvPicPr>
        <p:blipFill>
          <a:blip r:embed="rId2" cstate="print"/>
          <a:srcRect/>
          <a:stretch>
            <a:fillRect/>
          </a:stretch>
        </p:blipFill>
        <p:spPr>
          <a:xfrm>
            <a:off x="4367977" y="1397599"/>
            <a:ext cx="3406834" cy="3599252"/>
          </a:xfrm>
          <a:prstGeom prst="rect">
            <a:avLst/>
          </a:prstGeom>
        </p:spPr>
      </p:pic>
      <p:sp>
        <p:nvSpPr>
          <p:cNvPr id="8" name="TextBox 7"/>
          <p:cNvSpPr txBox="1"/>
          <p:nvPr/>
        </p:nvSpPr>
        <p:spPr>
          <a:xfrm>
            <a:off x="1662460" y="5027060"/>
            <a:ext cx="8083120" cy="1569660"/>
          </a:xfrm>
          <a:prstGeom prst="rect">
            <a:avLst/>
          </a:prstGeom>
          <a:noFill/>
        </p:spPr>
        <p:txBody>
          <a:bodyPr wrap="square" rtlCol="0">
            <a:spAutoFit/>
          </a:bodyPr>
          <a:lstStyle/>
          <a:p>
            <a:pPr algn="ctr"/>
            <a:r>
              <a:rPr lang="en-GB" dirty="0"/>
              <a:t>Contact details</a:t>
            </a:r>
          </a:p>
          <a:p>
            <a:pPr algn="ctr"/>
            <a:r>
              <a:rPr lang="en-GB" dirty="0"/>
              <a:t>   Dana Wilson, Level 4, 4.037, </a:t>
            </a:r>
            <a:r>
              <a:rPr lang="en-GB" dirty="0">
                <a:hlinkClick r:id="rId3"/>
              </a:rPr>
              <a:t>dana.wilson@abdn.ac.uk</a:t>
            </a:r>
            <a:endParaRPr lang="en-GB" dirty="0"/>
          </a:p>
          <a:p>
            <a:pPr algn="ctr"/>
            <a:r>
              <a:rPr lang="en-GB" dirty="0"/>
              <a:t>Susan Hay, Level 5, 5.059, </a:t>
            </a:r>
            <a:r>
              <a:rPr lang="en-GB" dirty="0">
                <a:hlinkClick r:id="rId4"/>
              </a:rPr>
              <a:t>s.hay@abdn.ac.uk</a:t>
            </a:r>
            <a:endParaRPr lang="en-GB" dirty="0"/>
          </a:p>
          <a:p>
            <a:pPr algn="ctr"/>
            <a:r>
              <a:rPr lang="en-GB" dirty="0"/>
              <a:t> </a:t>
            </a:r>
          </a:p>
        </p:txBody>
      </p:sp>
    </p:spTree>
    <p:extLst>
      <p:ext uri="{BB962C8B-B14F-4D97-AF65-F5344CB8AC3E}">
        <p14:creationId xmlns:p14="http://schemas.microsoft.com/office/powerpoint/2010/main" val="342168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Health and Safety Arrangements/Responsibilities</a:t>
            </a:r>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normAutofit fontScale="25000" lnSpcReduction="20000"/>
          </a:bodyPr>
          <a:lstStyle/>
          <a:p>
            <a:endParaRPr lang="en-GB" dirty="0"/>
          </a:p>
          <a:p>
            <a:r>
              <a:rPr lang="en-GB" sz="6400" dirty="0"/>
              <a:t>dana.wilson@abdn.ac.uk</a:t>
            </a:r>
          </a:p>
          <a:p>
            <a:endParaRPr lang="en-GB"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4476" y="1493162"/>
            <a:ext cx="6873836" cy="4587638"/>
          </a:xfrm>
        </p:spPr>
      </p:pic>
    </p:spTree>
    <p:extLst>
      <p:ext uri="{BB962C8B-B14F-4D97-AF65-F5344CB8AC3E}">
        <p14:creationId xmlns:p14="http://schemas.microsoft.com/office/powerpoint/2010/main" val="336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Safety Contacts</a:t>
            </a:r>
          </a:p>
        </p:txBody>
      </p:sp>
      <p:sp>
        <p:nvSpPr>
          <p:cNvPr id="3" name="Content Placeholder 2"/>
          <p:cNvSpPr>
            <a:spLocks noGrp="1"/>
          </p:cNvSpPr>
          <p:nvPr>
            <p:ph idx="1"/>
          </p:nvPr>
        </p:nvSpPr>
        <p:spPr/>
        <p:txBody>
          <a:bodyPr/>
          <a:lstStyle/>
          <a:p>
            <a:r>
              <a:rPr lang="en-GB" b="1" dirty="0"/>
              <a:t>Lab Coordinators and local safety advisers </a:t>
            </a:r>
          </a:p>
          <a:p>
            <a:pPr marL="533386" lvl="1" indent="0">
              <a:buNone/>
            </a:pPr>
            <a:r>
              <a:rPr lang="en-GB" dirty="0"/>
              <a:t>who can give general advice on safety in work area</a:t>
            </a:r>
          </a:p>
          <a:p>
            <a:r>
              <a:rPr lang="en-GB" b="1" dirty="0"/>
              <a:t>Supervisors</a:t>
            </a:r>
            <a:r>
              <a:rPr lang="en-GB" dirty="0"/>
              <a:t>	</a:t>
            </a:r>
          </a:p>
          <a:p>
            <a:pPr marL="533386" lvl="1" indent="0">
              <a:buNone/>
            </a:pPr>
            <a:r>
              <a:rPr lang="en-GB" dirty="0"/>
              <a:t>who have more specific knowledge relating to your project</a:t>
            </a:r>
          </a:p>
          <a:p>
            <a:pPr marL="0" indent="0">
              <a:buNone/>
            </a:pPr>
            <a:r>
              <a:rPr lang="en-GB" b="1" dirty="0"/>
              <a:t>Other Advisers that you may require to see depending on your project</a:t>
            </a:r>
          </a:p>
          <a:p>
            <a:r>
              <a:rPr lang="en-GB" dirty="0"/>
              <a:t>Biological Safety Adviser – Karen Scott</a:t>
            </a:r>
          </a:p>
          <a:p>
            <a:r>
              <a:rPr lang="en-GB" dirty="0"/>
              <a:t>Radiation Protection Adviser – Dana Wilson</a:t>
            </a:r>
          </a:p>
          <a:p>
            <a:r>
              <a:rPr lang="en-GB" dirty="0"/>
              <a:t>Genetic Manipulation Adviser - Bill Rees</a:t>
            </a:r>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normAutofit fontScale="25000" lnSpcReduction="20000"/>
          </a:bodyPr>
          <a:lstStyle/>
          <a:p>
            <a:endParaRPr lang="en-GB" dirty="0"/>
          </a:p>
          <a:p>
            <a:r>
              <a:rPr lang="en-GB" sz="6400" dirty="0"/>
              <a:t>dana.wilson@abdn.ac.uk</a:t>
            </a:r>
          </a:p>
          <a:p>
            <a:endParaRPr lang="en-GB" dirty="0"/>
          </a:p>
        </p:txBody>
      </p:sp>
    </p:spTree>
    <p:extLst>
      <p:ext uri="{BB962C8B-B14F-4D97-AF65-F5344CB8AC3E}">
        <p14:creationId xmlns:p14="http://schemas.microsoft.com/office/powerpoint/2010/main" val="253918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expect</a:t>
            </a:r>
          </a:p>
        </p:txBody>
      </p:sp>
      <p:sp>
        <p:nvSpPr>
          <p:cNvPr id="3" name="Content Placeholder 2"/>
          <p:cNvSpPr>
            <a:spLocks noGrp="1"/>
          </p:cNvSpPr>
          <p:nvPr>
            <p:ph idx="1"/>
          </p:nvPr>
        </p:nvSpPr>
        <p:spPr>
          <a:xfrm>
            <a:off x="158223" y="1088471"/>
            <a:ext cx="5489542" cy="4989600"/>
          </a:xfrm>
        </p:spPr>
        <p:txBody>
          <a:bodyPr>
            <a:normAutofit/>
          </a:bodyPr>
          <a:lstStyle/>
          <a:p>
            <a:pPr marL="0" indent="0">
              <a:buNone/>
            </a:pPr>
            <a:r>
              <a:rPr lang="en-GB" b="1" dirty="0"/>
              <a:t>What we provide for you</a:t>
            </a:r>
          </a:p>
          <a:p>
            <a:r>
              <a:rPr lang="en-GB" sz="2400" dirty="0"/>
              <a:t>A safe working environment</a:t>
            </a:r>
          </a:p>
          <a:p>
            <a:r>
              <a:rPr lang="en-GB" sz="2400" dirty="0"/>
              <a:t>Give you training to ensure that you are able to work competently and safely</a:t>
            </a:r>
          </a:p>
          <a:p>
            <a:r>
              <a:rPr lang="en-GB" sz="2400" dirty="0"/>
              <a:t>Personal Protection Equipment (PPE)</a:t>
            </a:r>
          </a:p>
        </p:txBody>
      </p:sp>
      <p:sp>
        <p:nvSpPr>
          <p:cNvPr id="4" name="Text Placeholder 3"/>
          <p:cNvSpPr>
            <a:spLocks noGrp="1"/>
          </p:cNvSpPr>
          <p:nvPr>
            <p:ph type="body" sz="quarter" idx="10"/>
          </p:nvPr>
        </p:nvSpPr>
        <p:spPr>
          <a:xfrm>
            <a:off x="500400" y="6319838"/>
            <a:ext cx="6462712" cy="347362"/>
          </a:xfrm>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normAutofit fontScale="25000" lnSpcReduction="20000"/>
          </a:bodyPr>
          <a:lstStyle/>
          <a:p>
            <a:endParaRPr lang="en-GB" sz="4000" dirty="0"/>
          </a:p>
          <a:p>
            <a:r>
              <a:rPr lang="en-GB" sz="6400" dirty="0"/>
              <a:t>dana.wilson@abdn.ac.uk</a:t>
            </a:r>
          </a:p>
          <a:p>
            <a:endParaRPr lang="en-GB" dirty="0"/>
          </a:p>
        </p:txBody>
      </p:sp>
      <p:sp>
        <p:nvSpPr>
          <p:cNvPr id="9" name="TextBox 8"/>
          <p:cNvSpPr txBox="1"/>
          <p:nvPr/>
        </p:nvSpPr>
        <p:spPr>
          <a:xfrm>
            <a:off x="5780315" y="1088471"/>
            <a:ext cx="6139158" cy="3847207"/>
          </a:xfrm>
          <a:prstGeom prst="rect">
            <a:avLst/>
          </a:prstGeom>
          <a:noFill/>
        </p:spPr>
        <p:txBody>
          <a:bodyPr wrap="square" rtlCol="0">
            <a:spAutoFit/>
          </a:bodyPr>
          <a:lstStyle/>
          <a:p>
            <a:r>
              <a:rPr lang="en-GB" sz="2800" b="1" dirty="0">
                <a:latin typeface="Calibri Light" panose="020F0302020204030204" pitchFamily="34" charset="0"/>
              </a:rPr>
              <a:t>What we expect from you</a:t>
            </a:r>
          </a:p>
          <a:p>
            <a:pPr marL="457200" indent="-457200">
              <a:buFont typeface="Arial" panose="020B0604020202020204" pitchFamily="34" charset="0"/>
              <a:buChar char="•"/>
            </a:pPr>
            <a:r>
              <a:rPr lang="en-GB" dirty="0">
                <a:latin typeface="Calibri Light" panose="020F0302020204030204" pitchFamily="34" charset="0"/>
              </a:rPr>
              <a:t>Follow local procedures</a:t>
            </a:r>
          </a:p>
          <a:p>
            <a:pPr marL="457200" indent="-457200">
              <a:buFont typeface="Arial" panose="020B0604020202020204" pitchFamily="34" charset="0"/>
              <a:buChar char="•"/>
            </a:pPr>
            <a:r>
              <a:rPr lang="en-GB" dirty="0">
                <a:latin typeface="Calibri Light" panose="020F0302020204030204" pitchFamily="34" charset="0"/>
              </a:rPr>
              <a:t>Work safely and show consideration to your co-workers</a:t>
            </a:r>
          </a:p>
          <a:p>
            <a:pPr marL="457200" indent="-457200">
              <a:buFont typeface="Arial" panose="020B0604020202020204" pitchFamily="34" charset="0"/>
              <a:buChar char="•"/>
            </a:pPr>
            <a:r>
              <a:rPr lang="en-GB" dirty="0">
                <a:latin typeface="Calibri Light" panose="020F0302020204030204" pitchFamily="34" charset="0"/>
              </a:rPr>
              <a:t>Ask advice if you are unsure of any procedure you have been asked to carry out</a:t>
            </a:r>
          </a:p>
          <a:p>
            <a:pPr marL="457200" indent="-457200">
              <a:buFont typeface="Arial" panose="020B0604020202020204" pitchFamily="34" charset="0"/>
              <a:buChar char="•"/>
            </a:pPr>
            <a:r>
              <a:rPr lang="en-GB" dirty="0">
                <a:latin typeface="Calibri Light" panose="020F0302020204030204" pitchFamily="34" charset="0"/>
              </a:rPr>
              <a:t>Discuss with your supervisor any changes to  techniques you want to carry out and make sure that you risk assess the procedure </a:t>
            </a:r>
            <a:r>
              <a:rPr lang="en-GB" i="1" u="sng" dirty="0">
                <a:effectLst>
                  <a:outerShdw blurRad="38100" dist="38100" dir="2700000" algn="tl">
                    <a:srgbClr val="000000">
                      <a:alpha val="43137"/>
                    </a:srgbClr>
                  </a:outerShdw>
                </a:effectLst>
                <a:latin typeface="Calibri Light" panose="020F0302020204030204" pitchFamily="34" charset="0"/>
              </a:rPr>
              <a:t>before</a:t>
            </a:r>
            <a:r>
              <a:rPr lang="en-GB" dirty="0">
                <a:latin typeface="Calibri Light" panose="020F0302020204030204" pitchFamily="34" charset="0"/>
              </a:rPr>
              <a:t> carrying out any work</a:t>
            </a:r>
          </a:p>
        </p:txBody>
      </p:sp>
    </p:spTree>
    <p:extLst>
      <p:ext uri="{BB962C8B-B14F-4D97-AF65-F5344CB8AC3E}">
        <p14:creationId xmlns:p14="http://schemas.microsoft.com/office/powerpoint/2010/main" val="38023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hazards</a:t>
            </a:r>
          </a:p>
        </p:txBody>
      </p:sp>
      <p:sp>
        <p:nvSpPr>
          <p:cNvPr id="3" name="Content Placeholder 2"/>
          <p:cNvSpPr>
            <a:spLocks noGrp="1"/>
          </p:cNvSpPr>
          <p:nvPr>
            <p:ph idx="1"/>
          </p:nvPr>
        </p:nvSpPr>
        <p:spPr>
          <a:xfrm>
            <a:off x="500400" y="1036062"/>
            <a:ext cx="11142000" cy="5101502"/>
          </a:xfrm>
        </p:spPr>
        <p:txBody>
          <a:bodyPr>
            <a:normAutofit/>
          </a:bodyPr>
          <a:lstStyle/>
          <a:p>
            <a:pPr marL="0" indent="0">
              <a:buNone/>
            </a:pPr>
            <a:r>
              <a:rPr lang="en-GB" sz="3200" b="1" dirty="0"/>
              <a:t>Working with Human samples</a:t>
            </a:r>
          </a:p>
          <a:p>
            <a:r>
              <a:rPr lang="en-GB" sz="3200" dirty="0"/>
              <a:t>Speak with biological safety adviser </a:t>
            </a:r>
            <a:r>
              <a:rPr lang="en-GB" sz="3200" i="1" dirty="0"/>
              <a:t>before</a:t>
            </a:r>
            <a:r>
              <a:rPr lang="en-GB" sz="3200" dirty="0"/>
              <a:t> any work starts</a:t>
            </a:r>
          </a:p>
          <a:p>
            <a:r>
              <a:rPr lang="en-GB" sz="3200" dirty="0"/>
              <a:t>Risks from unscreened blood samples/</a:t>
            </a:r>
            <a:r>
              <a:rPr lang="en-GB" sz="3200" dirty="0" err="1"/>
              <a:t>fecal</a:t>
            </a:r>
            <a:r>
              <a:rPr lang="en-GB" sz="3200" dirty="0"/>
              <a:t> samples</a:t>
            </a:r>
          </a:p>
          <a:p>
            <a:r>
              <a:rPr lang="en-GB" sz="3200" dirty="0"/>
              <a:t>Vaccinations are advised but are no substitute for working safely and competently</a:t>
            </a:r>
          </a:p>
          <a:p>
            <a:r>
              <a:rPr lang="en-GB" sz="3200" dirty="0"/>
              <a:t>Follow code of practice for working with human samples</a:t>
            </a:r>
          </a:p>
          <a:p>
            <a:r>
              <a:rPr lang="en-GB" sz="3200" dirty="0"/>
              <a:t>Use a microbiological safety cabinet if aerosols are likely to be formed</a:t>
            </a:r>
          </a:p>
          <a:p>
            <a:r>
              <a:rPr lang="en-GB" sz="3200" dirty="0"/>
              <a:t>Get training  </a:t>
            </a:r>
          </a:p>
          <a:p>
            <a:endParaRPr lang="en-GB" sz="3200" dirty="0"/>
          </a:p>
          <a:p>
            <a:pPr marL="0" indent="0">
              <a:buNone/>
            </a:pPr>
            <a:endParaRPr lang="en-GB" sz="3200" dirty="0"/>
          </a:p>
          <a:p>
            <a:pPr marL="457200" indent="-457200"/>
            <a:endParaRPr lang="en-GB" dirty="0"/>
          </a:p>
          <a:p>
            <a:pPr marL="457200" indent="-457200"/>
            <a:endParaRPr lang="en-GB" dirty="0"/>
          </a:p>
          <a:p>
            <a:pPr marL="0" indent="0">
              <a:buNone/>
            </a:pPr>
            <a:endParaRPr lang="en-GB" sz="3200" dirty="0"/>
          </a:p>
        </p:txBody>
      </p:sp>
      <p:sp>
        <p:nvSpPr>
          <p:cNvPr id="4" name="Text Placeholder 3"/>
          <p:cNvSpPr>
            <a:spLocks noGrp="1"/>
          </p:cNvSpPr>
          <p:nvPr>
            <p:ph type="body" sz="quarter" idx="10"/>
          </p:nvPr>
        </p:nvSpPr>
        <p:spPr/>
        <p:txBody>
          <a:bodyPr>
            <a:normAutofit lnSpcReduction="10000"/>
          </a:bodyPr>
          <a:lstStyle/>
          <a:p>
            <a:r>
              <a:rPr lang="en-GB" dirty="0"/>
              <a:t>The </a:t>
            </a:r>
            <a:r>
              <a:rPr lang="en-GB" dirty="0" err="1"/>
              <a:t>Rowett</a:t>
            </a:r>
            <a:r>
              <a:rPr lang="en-GB" dirty="0"/>
              <a:t> Institute</a:t>
            </a:r>
          </a:p>
        </p:txBody>
      </p:sp>
      <p:sp>
        <p:nvSpPr>
          <p:cNvPr id="5" name="Text Placeholder 4"/>
          <p:cNvSpPr>
            <a:spLocks noGrp="1"/>
          </p:cNvSpPr>
          <p:nvPr>
            <p:ph type="body" sz="quarter" idx="11"/>
          </p:nvPr>
        </p:nvSpPr>
        <p:spPr/>
        <p:txBody>
          <a:bodyPr>
            <a:normAutofit fontScale="55000" lnSpcReduction="20000"/>
          </a:bodyPr>
          <a:lstStyle/>
          <a:p>
            <a:endParaRPr lang="en-GB" dirty="0"/>
          </a:p>
          <a:p>
            <a:r>
              <a:rPr lang="en-GB" dirty="0"/>
              <a:t>dana.wilson@abdn.ac.uk</a:t>
            </a:r>
          </a:p>
        </p:txBody>
      </p:sp>
    </p:spTree>
    <p:extLst>
      <p:ext uri="{BB962C8B-B14F-4D97-AF65-F5344CB8AC3E}">
        <p14:creationId xmlns:p14="http://schemas.microsoft.com/office/powerpoint/2010/main" val="41076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in a Laboratory</a:t>
            </a:r>
          </a:p>
        </p:txBody>
      </p:sp>
      <p:sp>
        <p:nvSpPr>
          <p:cNvPr id="3" name="Content Placeholder 2"/>
          <p:cNvSpPr>
            <a:spLocks noGrp="1"/>
          </p:cNvSpPr>
          <p:nvPr>
            <p:ph idx="1"/>
          </p:nvPr>
        </p:nvSpPr>
        <p:spPr>
          <a:xfrm>
            <a:off x="500400" y="1330036"/>
            <a:ext cx="11142000" cy="4989802"/>
          </a:xfrm>
        </p:spPr>
        <p:txBody>
          <a:bodyPr>
            <a:normAutofit lnSpcReduction="10000"/>
          </a:bodyPr>
          <a:lstStyle/>
          <a:p>
            <a:pPr>
              <a:buNone/>
            </a:pPr>
            <a:r>
              <a:rPr lang="en-GB" sz="3200" dirty="0"/>
              <a:t>Basic Rules</a:t>
            </a:r>
          </a:p>
          <a:p>
            <a:r>
              <a:rPr lang="en-GB" dirty="0"/>
              <a:t>Wear Howie lab coat and eye protection plus any additional PPE required for the task you are performing</a:t>
            </a:r>
          </a:p>
          <a:p>
            <a:r>
              <a:rPr lang="en-GB" dirty="0"/>
              <a:t>No eating, drinking, chewing of pens, taking medicines, applying of cosmetics, touching of the mouth or face</a:t>
            </a:r>
          </a:p>
          <a:p>
            <a:r>
              <a:rPr lang="en-GB" dirty="0"/>
              <a:t>Do not move around the building with gloves on both hands</a:t>
            </a:r>
          </a:p>
          <a:p>
            <a:r>
              <a:rPr lang="en-GB" dirty="0"/>
              <a:t>Label all solutions clearly using tape or labels</a:t>
            </a:r>
          </a:p>
          <a:p>
            <a:r>
              <a:rPr lang="en-GB" dirty="0"/>
              <a:t>Use the correct disposal route for waste</a:t>
            </a:r>
          </a:p>
          <a:p>
            <a:r>
              <a:rPr lang="en-GB" dirty="0"/>
              <a:t>If in a doubt ask an experienced lab member for advice</a:t>
            </a:r>
          </a:p>
          <a:p>
            <a:r>
              <a:rPr lang="en-GB" dirty="0"/>
              <a:t>Always wash your hands when leaving the laboratory</a:t>
            </a:r>
          </a:p>
          <a:p>
            <a:pPr marL="0"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normAutofit fontScale="25000" lnSpcReduction="20000"/>
          </a:bodyPr>
          <a:lstStyle/>
          <a:p>
            <a:endParaRPr lang="en-GB" dirty="0"/>
          </a:p>
          <a:p>
            <a:r>
              <a:rPr lang="en-GB" sz="6400" dirty="0">
                <a:ea typeface="Cambria" panose="02040503050406030204" pitchFamily="18" charset="0"/>
              </a:rPr>
              <a:t>dana</a:t>
            </a:r>
            <a:r>
              <a:rPr lang="en-GB" sz="6400" dirty="0">
                <a:latin typeface="Cambria" panose="02040503050406030204" pitchFamily="18" charset="0"/>
                <a:ea typeface="Cambria" panose="02040503050406030204" pitchFamily="18" charset="0"/>
              </a:rPr>
              <a:t>.wilson@abdn.ac.uk</a:t>
            </a:r>
          </a:p>
        </p:txBody>
      </p:sp>
    </p:spTree>
    <p:extLst>
      <p:ext uri="{BB962C8B-B14F-4D97-AF65-F5344CB8AC3E}">
        <p14:creationId xmlns:p14="http://schemas.microsoft.com/office/powerpoint/2010/main" val="286979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Chemical Contamination/Spills</a:t>
            </a:r>
          </a:p>
        </p:txBody>
      </p:sp>
      <p:sp>
        <p:nvSpPr>
          <p:cNvPr id="3" name="Content Placeholder 2"/>
          <p:cNvSpPr>
            <a:spLocks noGrp="1"/>
          </p:cNvSpPr>
          <p:nvPr>
            <p:ph idx="1"/>
          </p:nvPr>
        </p:nvSpPr>
        <p:spPr>
          <a:xfrm>
            <a:off x="500400" y="1079730"/>
            <a:ext cx="11142000" cy="4752000"/>
          </a:xfrm>
        </p:spPr>
        <p:txBody>
          <a:bodyPr>
            <a:normAutofit fontScale="92500"/>
          </a:bodyPr>
          <a:lstStyle/>
          <a:p>
            <a:r>
              <a:rPr lang="en-GB" dirty="0"/>
              <a:t>Contamination of the body - flood the area with water for a minimum 10min - Emergency Showers</a:t>
            </a:r>
          </a:p>
          <a:p>
            <a:r>
              <a:rPr lang="en-GB" dirty="0"/>
              <a:t>Contamination of the eye - irrigate with lots of water with the water running away from the good eye – Eye wash</a:t>
            </a:r>
          </a:p>
          <a:p>
            <a:r>
              <a:rPr lang="en-GB" dirty="0"/>
              <a:t>Get first aid help as soon as possible</a:t>
            </a:r>
          </a:p>
          <a:p>
            <a:pPr marL="0" indent="0">
              <a:buNone/>
            </a:pPr>
            <a:endParaRPr lang="en-GB" dirty="0"/>
          </a:p>
          <a:p>
            <a:r>
              <a:rPr lang="en-GB" dirty="0"/>
              <a:t>Find out where spill response kits are kept</a:t>
            </a:r>
          </a:p>
          <a:p>
            <a:r>
              <a:rPr lang="en-GB" dirty="0"/>
              <a:t>Absorb and contain any spilt liquids</a:t>
            </a:r>
          </a:p>
          <a:p>
            <a:r>
              <a:rPr lang="en-GB" dirty="0"/>
              <a:t>Collect all hazardous waste in a suitable sealed container for disposal</a:t>
            </a:r>
          </a:p>
          <a:p>
            <a:r>
              <a:rPr lang="en-GB" dirty="0"/>
              <a:t>Be aware a Breathing Apparatus Team available to deal with major spillages</a:t>
            </a:r>
          </a:p>
          <a:p>
            <a:pPr marL="0"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normAutofit fontScale="25000" lnSpcReduction="20000"/>
          </a:bodyPr>
          <a:lstStyle/>
          <a:p>
            <a:endParaRPr lang="en-GB" dirty="0"/>
          </a:p>
          <a:p>
            <a:r>
              <a:rPr lang="en-GB" sz="6400" dirty="0"/>
              <a:t>dana.wilson@abdn.ac.uk</a:t>
            </a:r>
          </a:p>
          <a:p>
            <a:endParaRPr lang="en-GB" dirty="0"/>
          </a:p>
        </p:txBody>
      </p:sp>
    </p:spTree>
    <p:extLst>
      <p:ext uri="{BB962C8B-B14F-4D97-AF65-F5344CB8AC3E}">
        <p14:creationId xmlns:p14="http://schemas.microsoft.com/office/powerpoint/2010/main" val="224375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aid</a:t>
            </a:r>
          </a:p>
        </p:txBody>
      </p:sp>
      <p:sp>
        <p:nvSpPr>
          <p:cNvPr id="3" name="Content Placeholder 2"/>
          <p:cNvSpPr>
            <a:spLocks noGrp="1"/>
          </p:cNvSpPr>
          <p:nvPr>
            <p:ph idx="1"/>
          </p:nvPr>
        </p:nvSpPr>
        <p:spPr>
          <a:xfrm>
            <a:off x="328277" y="1088471"/>
            <a:ext cx="5319487" cy="3864529"/>
          </a:xfrm>
        </p:spPr>
        <p:txBody>
          <a:bodyPr>
            <a:normAutofit/>
          </a:bodyPr>
          <a:lstStyle/>
          <a:p>
            <a:pPr marL="0" indent="0">
              <a:buNone/>
            </a:pPr>
            <a:r>
              <a:rPr lang="en-GB" b="1" dirty="0">
                <a:solidFill>
                  <a:srgbClr val="FF0000"/>
                </a:solidFill>
              </a:rPr>
              <a:t>Emergency situation</a:t>
            </a:r>
          </a:p>
          <a:p>
            <a:r>
              <a:rPr lang="en-GB" sz="2400" dirty="0"/>
              <a:t>Dial </a:t>
            </a:r>
            <a:r>
              <a:rPr lang="en-GB" sz="2400" b="1" dirty="0">
                <a:solidFill>
                  <a:srgbClr val="FF0000"/>
                </a:solidFill>
              </a:rPr>
              <a:t>8686</a:t>
            </a:r>
          </a:p>
          <a:p>
            <a:r>
              <a:rPr lang="en-GB" sz="2400" dirty="0"/>
              <a:t>Receptionist will respond immediately</a:t>
            </a:r>
          </a:p>
          <a:p>
            <a:r>
              <a:rPr lang="en-GB" sz="2400" dirty="0"/>
              <a:t>You will be asked for your location and the nature of the injury. Location can be found on the card by every telephone</a:t>
            </a:r>
          </a:p>
          <a:p>
            <a:r>
              <a:rPr lang="en-GB" sz="2400" dirty="0"/>
              <a:t>A first Aider will be sent to your location</a:t>
            </a:r>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lstStyle/>
          <a:p>
            <a:r>
              <a:rPr lang="en-GB" dirty="0"/>
              <a:t>dana.wilson@abdn.ac.uk</a:t>
            </a:r>
          </a:p>
          <a:p>
            <a:endParaRPr lang="en-GB" dirty="0"/>
          </a:p>
        </p:txBody>
      </p:sp>
      <p:sp>
        <p:nvSpPr>
          <p:cNvPr id="9" name="TextBox 8"/>
          <p:cNvSpPr txBox="1"/>
          <p:nvPr/>
        </p:nvSpPr>
        <p:spPr>
          <a:xfrm>
            <a:off x="5970493" y="1088471"/>
            <a:ext cx="5948979" cy="3108543"/>
          </a:xfrm>
          <a:prstGeom prst="rect">
            <a:avLst/>
          </a:prstGeom>
          <a:noFill/>
        </p:spPr>
        <p:txBody>
          <a:bodyPr wrap="square" rtlCol="0">
            <a:spAutoFit/>
          </a:bodyPr>
          <a:lstStyle/>
          <a:p>
            <a:r>
              <a:rPr lang="en-GB" sz="2800" b="1" dirty="0">
                <a:latin typeface="Calibri Light" panose="020F0302020204030204" pitchFamily="34" charset="0"/>
              </a:rPr>
              <a:t>Non Emergency situation</a:t>
            </a:r>
          </a:p>
          <a:p>
            <a:pPr marL="457200" indent="-457200">
              <a:buFont typeface="Arial" panose="020B0604020202020204" pitchFamily="34" charset="0"/>
              <a:buChar char="•"/>
            </a:pPr>
            <a:r>
              <a:rPr lang="en-GB" dirty="0">
                <a:latin typeface="Calibri Light" panose="020F0302020204030204" pitchFamily="34" charset="0"/>
              </a:rPr>
              <a:t>Dial 8701</a:t>
            </a:r>
          </a:p>
          <a:p>
            <a:pPr marL="457200" indent="-457200">
              <a:buFont typeface="Arial" panose="020B0604020202020204" pitchFamily="34" charset="0"/>
              <a:buChar char="•"/>
            </a:pPr>
            <a:r>
              <a:rPr lang="en-GB" dirty="0">
                <a:latin typeface="Calibri Light" panose="020F0302020204030204" pitchFamily="34" charset="0"/>
              </a:rPr>
              <a:t>Receptionist will answer the call</a:t>
            </a:r>
          </a:p>
          <a:p>
            <a:pPr marL="457200" indent="-457200">
              <a:buFont typeface="Arial" panose="020B0604020202020204" pitchFamily="34" charset="0"/>
              <a:buChar char="•"/>
            </a:pPr>
            <a:r>
              <a:rPr lang="en-GB" dirty="0">
                <a:latin typeface="Calibri Light" panose="020F0302020204030204" pitchFamily="34" charset="0"/>
              </a:rPr>
              <a:t>Ask for first aid assistance</a:t>
            </a:r>
          </a:p>
          <a:p>
            <a:pPr marL="457200" indent="-457200">
              <a:buFont typeface="Arial" panose="020B0604020202020204" pitchFamily="34" charset="0"/>
              <a:buChar char="•"/>
            </a:pPr>
            <a:r>
              <a:rPr lang="en-GB" dirty="0">
                <a:latin typeface="Calibri Light" panose="020F0302020204030204" pitchFamily="34" charset="0"/>
              </a:rPr>
              <a:t>You will be asked if you are able to go to the first aid room (2.043)</a:t>
            </a:r>
          </a:p>
          <a:p>
            <a:pPr marL="457200" indent="-457200">
              <a:buFont typeface="Arial" panose="020B0604020202020204" pitchFamily="34" charset="0"/>
              <a:buChar char="•"/>
            </a:pPr>
            <a:r>
              <a:rPr lang="en-GB" dirty="0">
                <a:latin typeface="Calibri Light" panose="020F0302020204030204" pitchFamily="34" charset="0"/>
              </a:rPr>
              <a:t>A first aider will be contacted to attend to you</a:t>
            </a:r>
          </a:p>
        </p:txBody>
      </p:sp>
      <p:sp>
        <p:nvSpPr>
          <p:cNvPr id="6" name="TextBox 5"/>
          <p:cNvSpPr txBox="1"/>
          <p:nvPr/>
        </p:nvSpPr>
        <p:spPr>
          <a:xfrm>
            <a:off x="500063" y="4987646"/>
            <a:ext cx="11528651" cy="1261884"/>
          </a:xfrm>
          <a:prstGeom prst="rect">
            <a:avLst/>
          </a:prstGeom>
          <a:noFill/>
        </p:spPr>
        <p:txBody>
          <a:bodyPr wrap="square" rtlCol="0">
            <a:spAutoFit/>
          </a:bodyPr>
          <a:lstStyle/>
          <a:p>
            <a:r>
              <a:rPr lang="en-GB" sz="2800" b="1" dirty="0">
                <a:solidFill>
                  <a:srgbClr val="FF0000"/>
                </a:solidFill>
                <a:latin typeface="Calibri Light" panose="020F0302020204030204" pitchFamily="34" charset="0"/>
              </a:rPr>
              <a:t>Safe zone App</a:t>
            </a:r>
          </a:p>
          <a:p>
            <a:r>
              <a:rPr lang="en-GB" dirty="0">
                <a:latin typeface="Calibri Light" panose="020F0302020204030204" pitchFamily="34" charset="0"/>
              </a:rPr>
              <a:t>Available while on campus gives direct link to first aid help and </a:t>
            </a:r>
          </a:p>
          <a:p>
            <a:r>
              <a:rPr lang="en-GB" dirty="0">
                <a:latin typeface="Calibri Light" panose="020F0302020204030204" pitchFamily="34" charset="0"/>
              </a:rPr>
              <a:t>university security</a:t>
            </a:r>
          </a:p>
        </p:txBody>
      </p:sp>
      <p:pic>
        <p:nvPicPr>
          <p:cNvPr id="7" name="Picture 6"/>
          <p:cNvPicPr>
            <a:picLocks noChangeAspect="1"/>
          </p:cNvPicPr>
          <p:nvPr/>
        </p:nvPicPr>
        <p:blipFill>
          <a:blip r:embed="rId3"/>
          <a:stretch>
            <a:fillRect/>
          </a:stretch>
        </p:blipFill>
        <p:spPr>
          <a:xfrm>
            <a:off x="9470779" y="4763630"/>
            <a:ext cx="733425" cy="1485900"/>
          </a:xfrm>
          <a:prstGeom prst="rect">
            <a:avLst/>
          </a:prstGeom>
        </p:spPr>
      </p:pic>
    </p:spTree>
    <p:extLst>
      <p:ext uri="{BB962C8B-B14F-4D97-AF65-F5344CB8AC3E}">
        <p14:creationId xmlns:p14="http://schemas.microsoft.com/office/powerpoint/2010/main" val="124163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Accidents/Near-misses</a:t>
            </a:r>
          </a:p>
        </p:txBody>
      </p:sp>
      <p:sp>
        <p:nvSpPr>
          <p:cNvPr id="3" name="Content Placeholder 2"/>
          <p:cNvSpPr>
            <a:spLocks noGrp="1"/>
          </p:cNvSpPr>
          <p:nvPr>
            <p:ph idx="1"/>
          </p:nvPr>
        </p:nvSpPr>
        <p:spPr>
          <a:xfrm>
            <a:off x="500400" y="907200"/>
            <a:ext cx="11142000" cy="5256000"/>
          </a:xfrm>
        </p:spPr>
        <p:txBody>
          <a:bodyPr>
            <a:normAutofit lnSpcReduction="10000"/>
          </a:bodyPr>
          <a:lstStyle/>
          <a:p>
            <a:pPr>
              <a:buFont typeface="Arial" pitchFamily="34" charset="0"/>
              <a:buChar char="•"/>
              <a:defRPr/>
            </a:pPr>
            <a:r>
              <a:rPr lang="en-GB" dirty="0"/>
              <a:t>All accidents and near-misses should be reported using the online University reporting system</a:t>
            </a:r>
          </a:p>
          <a:p>
            <a:pPr marL="533386" lvl="1" indent="0">
              <a:buNone/>
              <a:defRPr/>
            </a:pPr>
            <a:r>
              <a:rPr lang="en-GB" dirty="0"/>
              <a:t>[Near-misses are where no injury has actually occurred but the incident/action could have resulted in an injury/ contamination or damage to equipment]</a:t>
            </a:r>
          </a:p>
          <a:p>
            <a:pPr marL="0" indent="0">
              <a:buNone/>
              <a:defRPr/>
            </a:pPr>
            <a:r>
              <a:rPr lang="en-GB" dirty="0"/>
              <a:t>The aim of the reporting is to </a:t>
            </a:r>
          </a:p>
          <a:p>
            <a:pPr>
              <a:buFont typeface="Arial" pitchFamily="34" charset="0"/>
              <a:buChar char="•"/>
              <a:defRPr/>
            </a:pPr>
            <a:r>
              <a:rPr lang="en-GB" dirty="0"/>
              <a:t>Prevent future accidents</a:t>
            </a:r>
          </a:p>
          <a:p>
            <a:pPr>
              <a:buFont typeface="Arial" pitchFamily="34" charset="0"/>
              <a:buChar char="•"/>
              <a:defRPr/>
            </a:pPr>
            <a:r>
              <a:rPr lang="en-GB" dirty="0"/>
              <a:t>Helps to maintain a safe working environment</a:t>
            </a:r>
          </a:p>
          <a:p>
            <a:pPr marL="0" indent="0">
              <a:buNone/>
              <a:defRPr/>
            </a:pPr>
            <a:endParaRPr lang="en-GB" dirty="0"/>
          </a:p>
          <a:p>
            <a:pPr marL="0" indent="0">
              <a:buNone/>
              <a:defRPr/>
            </a:pPr>
            <a:r>
              <a:rPr lang="en-GB" dirty="0"/>
              <a:t>We should all be able to </a:t>
            </a:r>
            <a:r>
              <a:rPr lang="en-GB"/>
              <a:t>go home from </a:t>
            </a:r>
            <a:r>
              <a:rPr lang="en-GB" dirty="0"/>
              <a:t>work/study without having injured or damaged our health </a:t>
            </a:r>
            <a:r>
              <a:rPr lang="en-GB"/>
              <a:t>or wellbeing </a:t>
            </a:r>
            <a:endParaRPr lang="en-GB" dirty="0"/>
          </a:p>
          <a:p>
            <a:pPr>
              <a:buNone/>
              <a:defRPr/>
            </a:pPr>
            <a:endParaRPr lang="en-GB" dirty="0"/>
          </a:p>
          <a:p>
            <a:pPr>
              <a:buFont typeface="Arial" pitchFamily="34" charset="0"/>
              <a:buChar char="•"/>
              <a:defRPr/>
            </a:pPr>
            <a:endParaRPr lang="en-GB" dirty="0"/>
          </a:p>
          <a:p>
            <a:pPr marL="0" indent="0">
              <a:buNone/>
            </a:pPr>
            <a:endParaRPr lang="en-GB" dirty="0"/>
          </a:p>
          <a:p>
            <a:endParaRPr lang="en-GB" dirty="0"/>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normAutofit fontScale="25000" lnSpcReduction="20000"/>
          </a:bodyPr>
          <a:lstStyle/>
          <a:p>
            <a:endParaRPr lang="en-GB" dirty="0"/>
          </a:p>
          <a:p>
            <a:r>
              <a:rPr lang="en-GB" sz="6400" dirty="0"/>
              <a:t>dana.wilson@abdn.ac.uk</a:t>
            </a:r>
          </a:p>
          <a:p>
            <a:endParaRPr lang="en-GB" dirty="0"/>
          </a:p>
        </p:txBody>
      </p:sp>
    </p:spTree>
    <p:extLst>
      <p:ext uri="{BB962C8B-B14F-4D97-AF65-F5344CB8AC3E}">
        <p14:creationId xmlns:p14="http://schemas.microsoft.com/office/powerpoint/2010/main" val="522348801"/>
      </p:ext>
    </p:extLst>
  </p:cSld>
  <p:clrMapOvr>
    <a:masterClrMapping/>
  </p:clrMapOvr>
</p:sld>
</file>

<file path=ppt/theme/theme1.xml><?xml version="1.0" encoding="utf-8"?>
<a:theme xmlns:a="http://schemas.openxmlformats.org/drawingml/2006/main" name="Office Theme">
  <a:themeElements>
    <a:clrScheme name="UoA Staff Theme">
      <a:dk1>
        <a:sysClr val="windowText" lastClr="000000"/>
      </a:dk1>
      <a:lt1>
        <a:sysClr val="window" lastClr="FFFFFF"/>
      </a:lt1>
      <a:dk2>
        <a:srgbClr val="FFFFFF"/>
      </a:dk2>
      <a:lt2>
        <a:srgbClr val="EEECE1"/>
      </a:lt2>
      <a:accent1>
        <a:srgbClr val="AB1A24"/>
      </a:accent1>
      <a:accent2>
        <a:srgbClr val="D09B1A"/>
      </a:accent2>
      <a:accent3>
        <a:srgbClr val="FFDD00"/>
      </a:accent3>
      <a:accent4>
        <a:srgbClr val="5C284F"/>
      </a:accent4>
      <a:accent5>
        <a:srgbClr val="224597"/>
      </a:accent5>
      <a:accent6>
        <a:srgbClr val="AB1A24"/>
      </a:accent6>
      <a:hlink>
        <a:srgbClr val="224597"/>
      </a:hlink>
      <a:folHlink>
        <a:srgbClr val="5C2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ff Alumni Corporate Public Template.potx" id="{34085372-F02E-400A-BB64-018933E240AC}" vid="{52D82305-1436-4837-BAB5-EC1E6BAD49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Staff Alumni Corporate Public Template</Template>
  <TotalTime>0</TotalTime>
  <Words>1178</Words>
  <Application>Microsoft Macintosh PowerPoint</Application>
  <PresentationFormat>Widescreen</PresentationFormat>
  <Paragraphs>146</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Welcome to the Rowett Institute Health and Safety  </vt:lpstr>
      <vt:lpstr>Health and Safety Arrangements/Responsibilities</vt:lpstr>
      <vt:lpstr>Key Safety Contacts</vt:lpstr>
      <vt:lpstr>What to expect</vt:lpstr>
      <vt:lpstr>Biological hazards</vt:lpstr>
      <vt:lpstr>Working in a Laboratory</vt:lpstr>
      <vt:lpstr>Chemical Contamination/Spills</vt:lpstr>
      <vt:lpstr>First aid</vt:lpstr>
      <vt:lpstr>Accidents/Near-misses</vt:lpstr>
      <vt:lpstr>Fire Evacuation</vt:lpstr>
      <vt:lpstr>Gas Alarm</vt:lpstr>
      <vt:lpstr>Information on Safety</vt:lpstr>
      <vt:lpstr>PowerPoint Presentation</vt:lpstr>
    </vt:vector>
  </TitlesOfParts>
  <Manager/>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2016-10-18T13:15:06Z</dcterms:created>
  <dcterms:modified xsi:type="dcterms:W3CDTF">2021-05-17T10:00:25Z</dcterms:modified>
  <cp:contentStatus/>
</cp:coreProperties>
</file>