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layfair Display" pitchFamily="2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4"/>
    <p:restoredTop sz="94705"/>
  </p:normalViewPr>
  <p:slideViewPr>
    <p:cSldViewPr snapToGrid="0">
      <p:cViewPr varScale="1">
        <p:scale>
          <a:sx n="115" d="100"/>
          <a:sy n="115" d="100"/>
        </p:scale>
        <p:origin x="224" y="1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91925df5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91925df5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55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91925df5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91925df5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91925df5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91925df5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91925df5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91925df5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91925df5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91925df5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1925df5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1925df53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91925df5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91925df5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91925df53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91925df53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91925df5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91925df5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1918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37998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55722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000" y="1871800"/>
            <a:ext cx="11274000" cy="286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695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4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53416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00404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45290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7820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3147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58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6406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63095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7487A9"/>
            </a:gs>
            <a:gs pos="50000">
              <a:schemeClr val="accent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8A5E-EB7E-274C-8194-F2077CFD9D86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07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64qurhF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www.diabetes.org.uk/research/research-impact/insul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pressandjournal.co.uk/fp/nostalgia/2863576/aberdeen-university-alumnus-john-macleods-pioneering-work-brought-us-the-miracle-of-insuli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nobelprize.org/prizes/medicine/1923/macleod/biographic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 John Macleod in old laboratory">
            <a:extLst>
              <a:ext uri="{FF2B5EF4-FFF2-40B4-BE49-F238E27FC236}">
                <a16:creationId xmlns:a16="http://schemas.microsoft.com/office/drawing/2014/main" id="{ED8AA26A-6180-9F4D-B8FE-FF655AF9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9;p20">
            <a:extLst>
              <a:ext uri="{FF2B5EF4-FFF2-40B4-BE49-F238E27FC236}">
                <a16:creationId xmlns:a16="http://schemas.microsoft.com/office/drawing/2014/main" id="{B88E0CC1-4419-5C4E-9AB4-B131F55324C2}"/>
              </a:ext>
            </a:extLst>
          </p:cNvPr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1688571"/>
            <a:ext cx="7805057" cy="945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250372" y="1046269"/>
            <a:ext cx="11941628" cy="4913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What 3 questions would you ask John Macleod on the discovery of insulin in 1921?</a:t>
            </a:r>
            <a:endParaRPr sz="2667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r>
              <a:rPr lang="en" sz="2667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Write or work with your peers to record what you think answers might have been or write them down!</a:t>
            </a:r>
            <a:endParaRPr sz="2667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r>
              <a:rPr lang="en" sz="2667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Remember to use open questions and ask about his fantastic achievement of discovering insulin and his Nobel Prize.</a:t>
            </a:r>
          </a:p>
          <a:p>
            <a:pPr marL="0" indent="0">
              <a:buNone/>
            </a:pPr>
            <a:endParaRPr sz="2667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r>
              <a:rPr lang="en" sz="2667" b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Good </a:t>
            </a:r>
            <a:r>
              <a:rPr lang="en-GB" sz="2667" b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ways to start your questions</a:t>
            </a:r>
            <a:endParaRPr sz="2667" b="1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indent="-457200"/>
            <a:r>
              <a:rPr lang="en" sz="2667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did you feel ? </a:t>
            </a:r>
          </a:p>
          <a:p>
            <a:pPr marL="457200" indent="-457200"/>
            <a:r>
              <a:rPr lang="en" sz="2667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When did you </a:t>
            </a:r>
            <a:r>
              <a:rPr lang="en" sz="2667" i="1" dirty="0" err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realise</a:t>
            </a:r>
            <a:r>
              <a:rPr lang="en" sz="2667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 </a:t>
            </a:r>
          </a:p>
          <a:p>
            <a:pPr marL="457200" indent="-457200"/>
            <a:r>
              <a:rPr lang="en" sz="2667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was it like?</a:t>
            </a:r>
            <a:endParaRPr sz="2667" i="1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endParaRPr sz="2667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r>
              <a:rPr lang="en" sz="2667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*Remember to do your research of John Macleod to </a:t>
            </a:r>
          </a:p>
          <a:p>
            <a:pPr marL="0" indent="0">
              <a:buClr>
                <a:schemeClr val="dk2"/>
              </a:buClr>
              <a:buSzPts val="1100"/>
              <a:buNone/>
            </a:pPr>
            <a:r>
              <a:rPr lang="en" sz="2667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give accurate responses! *</a:t>
            </a:r>
            <a:endParaRPr sz="2667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2249" y="3037323"/>
            <a:ext cx="2502506" cy="3030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B313CC-61CC-CB43-9D62-548EB40DBEEA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 of Aberdeen Rowett logo">
            <a:extLst>
              <a:ext uri="{FF2B5EF4-FFF2-40B4-BE49-F238E27FC236}">
                <a16:creationId xmlns:a16="http://schemas.microsoft.com/office/drawing/2014/main" id="{B7ED2544-8F65-EC4A-940A-BEB92682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1" name="Google Shape;64;p14">
            <a:extLst>
              <a:ext uri="{FF2B5EF4-FFF2-40B4-BE49-F238E27FC236}">
                <a16:creationId xmlns:a16="http://schemas.microsoft.com/office/drawing/2014/main" id="{974049BE-DA8C-4647-BAA1-AEECCE183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0E7DB2-EC2D-014F-BD70-57FC4191D315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01284" y="1406695"/>
            <a:ext cx="7960957" cy="44408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3067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Now you have learned about John Macleod’s life and his contribution to Science, can you create a poster to tell your peers in school what you have learned?</a:t>
            </a:r>
            <a:endParaRPr sz="3067" b="1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poster has to be eye catching, </a:t>
            </a:r>
            <a:r>
              <a:rPr lang="en" sz="3067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have clear text sharing the main points.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stands out to you as being his main achievements?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0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FF103-4C41-0745-8039-B922649D5727}"/>
              </a:ext>
            </a:extLst>
          </p:cNvPr>
          <p:cNvSpPr/>
          <p:nvPr/>
        </p:nvSpPr>
        <p:spPr>
          <a:xfrm>
            <a:off x="8670471" y="1828800"/>
            <a:ext cx="3105913" cy="3935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Your poster ideas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781844-A114-7F46-8C53-554BBD62AFB4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Aberdeen Rowett logo">
            <a:extLst>
              <a:ext uri="{FF2B5EF4-FFF2-40B4-BE49-F238E27FC236}">
                <a16:creationId xmlns:a16="http://schemas.microsoft.com/office/drawing/2014/main" id="{42DFA118-CB58-404F-AF81-16A77105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2" name="Google Shape;64;p14">
            <a:extLst>
              <a:ext uri="{FF2B5EF4-FFF2-40B4-BE49-F238E27FC236}">
                <a16:creationId xmlns:a16="http://schemas.microsoft.com/office/drawing/2014/main" id="{36688475-7518-E641-A980-C2225A453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8AAAE1-BF91-FE4B-BF25-13CD1E482C69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781844-A114-7F46-8C53-554BBD62AFB4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Aberdeen Rowett logo">
            <a:extLst>
              <a:ext uri="{FF2B5EF4-FFF2-40B4-BE49-F238E27FC236}">
                <a16:creationId xmlns:a16="http://schemas.microsoft.com/office/drawing/2014/main" id="{42DFA118-CB58-404F-AF81-16A77105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1A70DC-80DC-5C48-B35E-2CC4D5DCAC8D}"/>
              </a:ext>
            </a:extLst>
          </p:cNvPr>
          <p:cNvSpPr txBox="1"/>
          <p:nvPr/>
        </p:nvSpPr>
        <p:spPr>
          <a:xfrm>
            <a:off x="530772" y="1309445"/>
            <a:ext cx="1113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We gratefully acknowledge this preparation of this workshop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as a team effort from :- 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3AAE4-F404-B441-BD0F-D34EE36D1123}"/>
              </a:ext>
            </a:extLst>
          </p:cNvPr>
          <p:cNvSpPr txBox="1"/>
          <p:nvPr/>
        </p:nvSpPr>
        <p:spPr>
          <a:xfrm>
            <a:off x="886774" y="2325794"/>
            <a:ext cx="104472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Jamie Drummond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Lynsey </a:t>
            </a:r>
            <a:r>
              <a:rPr lang="en-GB" b="1" dirty="0" err="1">
                <a:solidFill>
                  <a:schemeClr val="bg1"/>
                </a:solidFill>
              </a:rPr>
              <a:t>Cromar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Lisa </a:t>
            </a:r>
            <a:r>
              <a:rPr lang="en-GB" b="1" dirty="0" err="1">
                <a:solidFill>
                  <a:schemeClr val="bg1"/>
                </a:solidFill>
              </a:rPr>
              <a:t>Cromar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Annika Bucky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Dr Heidi Gardener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Margaret Johnstone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Pam Cummings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Pat Bain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Dr Julia Mitchell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Dr Russ </a:t>
            </a:r>
            <a:r>
              <a:rPr lang="en-GB" b="1" dirty="0" err="1">
                <a:solidFill>
                  <a:schemeClr val="bg1"/>
                </a:solidFill>
              </a:rPr>
              <a:t>Betney</a:t>
            </a:r>
            <a:r>
              <a:rPr lang="en-GB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b="1" dirty="0" err="1">
                <a:solidFill>
                  <a:schemeClr val="bg1"/>
                </a:solidFill>
              </a:rPr>
              <a:t>TechFest</a:t>
            </a:r>
            <a:r>
              <a:rPr lang="en-GB" b="1" dirty="0">
                <a:solidFill>
                  <a:schemeClr val="bg1"/>
                </a:solidFill>
              </a:rPr>
              <a:t> Team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EXPLORATHON’21 Team</a:t>
            </a:r>
          </a:p>
          <a:p>
            <a:pPr algn="ctr"/>
            <a:endParaRPr lang="en-US" dirty="0"/>
          </a:p>
        </p:txBody>
      </p:sp>
      <p:sp>
        <p:nvSpPr>
          <p:cNvPr id="15" name="Google Shape;64;p14">
            <a:extLst>
              <a:ext uri="{FF2B5EF4-FFF2-40B4-BE49-F238E27FC236}">
                <a16:creationId xmlns:a16="http://schemas.microsoft.com/office/drawing/2014/main" id="{5B034277-3EB0-524F-A583-9D09575EC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48FDD9-32CA-4B4F-BCB8-E19E83EE4C40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ndle, lit, dark, night&#10;&#10;Description automatically generated">
            <a:extLst>
              <a:ext uri="{FF2B5EF4-FFF2-40B4-BE49-F238E27FC236}">
                <a16:creationId xmlns:a16="http://schemas.microsoft.com/office/drawing/2014/main" id="{25851889-0A02-654A-BC15-573F6C93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-705402"/>
            <a:ext cx="12318273" cy="81849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83AB9D-2229-D74D-8F60-8340A1FDB8BE}"/>
              </a:ext>
            </a:extLst>
          </p:cNvPr>
          <p:cNvSpPr txBox="1">
            <a:spLocks/>
          </p:cNvSpPr>
          <p:nvPr/>
        </p:nvSpPr>
        <p:spPr>
          <a:xfrm>
            <a:off x="753467" y="654907"/>
            <a:ext cx="10366912" cy="29276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in the discovery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60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let’s make history come alive!</a:t>
            </a:r>
            <a:endParaRPr lang="en-GB" sz="6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DF2097-352B-D344-A6C6-BD50DB10118D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University of Aberdeen Rowett logo">
            <a:extLst>
              <a:ext uri="{FF2B5EF4-FFF2-40B4-BE49-F238E27FC236}">
                <a16:creationId xmlns:a16="http://schemas.microsoft.com/office/drawing/2014/main" id="{97E13940-A811-9143-B39C-E054F83D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pic>
        <p:nvPicPr>
          <p:cNvPr id="16" name="Picture 15" descr="Dr John Macleod in old laboratory">
            <a:extLst>
              <a:ext uri="{FF2B5EF4-FFF2-40B4-BE49-F238E27FC236}">
                <a16:creationId xmlns:a16="http://schemas.microsoft.com/office/drawing/2014/main" id="{CAF91373-E80E-8C4D-9C22-23437EEDF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29" y="3582566"/>
            <a:ext cx="3960788" cy="2227943"/>
          </a:xfrm>
          <a:prstGeom prst="rect">
            <a:avLst/>
          </a:prstGeom>
          <a:effectLst>
            <a:outerShdw blurRad="50800" dist="212923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6CEC7C2-F666-D34A-B47E-0C69839933FE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 descr="John Macleod discoverer or insulin">
            <a:extLst>
              <a:ext uri="{FF2B5EF4-FFF2-40B4-BE49-F238E27FC236}">
                <a16:creationId xmlns:a16="http://schemas.microsoft.com/office/drawing/2014/main" id="{F795D327-BD33-7240-B48D-999EB9048086}"/>
              </a:ext>
            </a:extLst>
          </p:cNvPr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359229" y="-1517479"/>
            <a:ext cx="7062048" cy="9892954"/>
          </a:xfrm>
          <a:prstGeom prst="rect">
            <a:avLst/>
          </a:prstGeom>
          <a:noFill/>
          <a:ln>
            <a:noFill/>
          </a:ln>
          <a:effectLst>
            <a:softEdge rad="447724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0C75E6-35D6-9742-A889-34FE0C2E14F1}"/>
              </a:ext>
            </a:extLst>
          </p:cNvPr>
          <p:cNvSpPr txBox="1">
            <a:spLocks/>
          </p:cNvSpPr>
          <p:nvPr/>
        </p:nvSpPr>
        <p:spPr>
          <a:xfrm>
            <a:off x="369657" y="1281111"/>
            <a:ext cx="7062049" cy="4748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40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" sz="1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John Macleod? </a:t>
            </a:r>
          </a:p>
          <a:p>
            <a:pPr marL="0" indent="0">
              <a:lnSpc>
                <a:spcPct val="17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celebrate 100 years since the discovery of insulin, Aberdeen’s </a:t>
            </a:r>
            <a:r>
              <a:rPr lang="en-GB" sz="8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Rowett</a:t>
            </a:r>
            <a:r>
              <a:rPr lang="en-GB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Institute invite you to explore the history of John Macleod.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C20E94-6491-B84A-AAB1-B5BF59BE1EF6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66;p14" descr="John Macleod discoverer or insulin">
            <a:extLst>
              <a:ext uri="{FF2B5EF4-FFF2-40B4-BE49-F238E27FC236}">
                <a16:creationId xmlns:a16="http://schemas.microsoft.com/office/drawing/2014/main" id="{CC8E0187-D2D5-C747-86D9-1861D7F5F6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767" y="1453822"/>
            <a:ext cx="2819946" cy="3950355"/>
          </a:xfrm>
          <a:prstGeom prst="rect">
            <a:avLst/>
          </a:prstGeom>
          <a:noFill/>
          <a:ln>
            <a:noFill/>
          </a:ln>
          <a:effectLst>
            <a:outerShdw blurRad="50800" dist="214808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University of Aberdeen Rowett logo">
            <a:extLst>
              <a:ext uri="{FF2B5EF4-FFF2-40B4-BE49-F238E27FC236}">
                <a16:creationId xmlns:a16="http://schemas.microsoft.com/office/drawing/2014/main" id="{B1278776-866D-C745-86F0-74A1ED060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7" name="Google Shape;64;p14">
            <a:extLst>
              <a:ext uri="{FF2B5EF4-FFF2-40B4-BE49-F238E27FC236}">
                <a16:creationId xmlns:a16="http://schemas.microsoft.com/office/drawing/2014/main" id="{7EAAB87A-87C2-8B44-B28B-AF6586C7F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0469A5-3AD8-2D43-B99F-DD9EFB1A3327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line of Scotland">
            <a:extLst>
              <a:ext uri="{FF2B5EF4-FFF2-40B4-BE49-F238E27FC236}">
                <a16:creationId xmlns:a16="http://schemas.microsoft.com/office/drawing/2014/main" id="{C8B646C3-4A6A-9345-AAF8-DF751AED6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354501" y="-2958728"/>
            <a:ext cx="7296827" cy="10988164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83F11D-ECA6-C24B-9304-632263B6AFA4}"/>
              </a:ext>
            </a:extLst>
          </p:cNvPr>
          <p:cNvSpPr txBox="1">
            <a:spLocks/>
          </p:cNvSpPr>
          <p:nvPr/>
        </p:nvSpPr>
        <p:spPr>
          <a:xfrm>
            <a:off x="562070" y="1052576"/>
            <a:ext cx="7296827" cy="47528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47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Macleod was born in Scotland in 1876 and was jointly awarded a Nobel Prize for Physiology or Medicine in 1923 for the discovery of insulin.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0EEAA-02A5-7847-92EC-262F7EDE8419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utline of Scotland">
            <a:extLst>
              <a:ext uri="{FF2B5EF4-FFF2-40B4-BE49-F238E27FC236}">
                <a16:creationId xmlns:a16="http://schemas.microsoft.com/office/drawing/2014/main" id="{7C070829-5363-F64D-8BB3-19D7A4F3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345" y="56628"/>
            <a:ext cx="3771032" cy="5678731"/>
          </a:xfrm>
          <a:prstGeom prst="rect">
            <a:avLst/>
          </a:prstGeom>
        </p:spPr>
      </p:pic>
      <p:pic>
        <p:nvPicPr>
          <p:cNvPr id="12" name="Picture 11" descr="University of Aberdeen Rowett logo">
            <a:extLst>
              <a:ext uri="{FF2B5EF4-FFF2-40B4-BE49-F238E27FC236}">
                <a16:creationId xmlns:a16="http://schemas.microsoft.com/office/drawing/2014/main" id="{57D029A4-0553-F446-BFBA-62AB475D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E4C05D1B-9BE6-DF4F-9876-6D483DEA6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1FE80BD-E623-B544-8C5D-4CF2674BF46F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96646" y="-23369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Explorathon’21</a:t>
            </a:r>
            <a:b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TechFest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Schools Event: Timeline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042519"/>
            <a:ext cx="11360800" cy="51605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Can you create a timeline of the discovery of Insulin?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This important medical discovery has saved millions of lives!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You can use a big piece of paper or perhaps an </a:t>
            </a:r>
            <a:r>
              <a:rPr lang="en" sz="3067" dirty="0" err="1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ipad</a:t>
            </a: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or device to design it 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u="sng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a Timeline?</a:t>
            </a: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b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</a:b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Look at the one on Ancient Greece for ideas!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u="sng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years of Insulin</a:t>
            </a: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</a:b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 useful site for your research 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490" y="3429000"/>
            <a:ext cx="3818742" cy="1909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03F228-D2AA-1D46-8D5B-D16031F64806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Aberdeen Rowett logo">
            <a:extLst>
              <a:ext uri="{FF2B5EF4-FFF2-40B4-BE49-F238E27FC236}">
                <a16:creationId xmlns:a16="http://schemas.microsoft.com/office/drawing/2014/main" id="{5D5F24BB-B50D-7941-8716-8208CD845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66F2E451-2544-F840-BA39-28888C4490BC}"/>
              </a:ext>
            </a:extLst>
          </p:cNvPr>
          <p:cNvSpPr txBox="1">
            <a:spLocks/>
          </p:cNvSpPr>
          <p:nvPr/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CC25E3-25DC-044B-941E-D26FAC9C3ABB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of Nobel prize medal&#10;&#10;">
            <a:extLst>
              <a:ext uri="{FF2B5EF4-FFF2-40B4-BE49-F238E27FC236}">
                <a16:creationId xmlns:a16="http://schemas.microsoft.com/office/drawing/2014/main" id="{CF208F66-133A-3B41-9E81-537A35F0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817171" y="-1224856"/>
            <a:ext cx="9024455" cy="8879680"/>
          </a:xfrm>
          <a:prstGeom prst="rect">
            <a:avLst/>
          </a:prstGeom>
          <a:effectLst>
            <a:outerShdw blurRad="50800" dist="382564" dir="78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7F6476-95E4-E947-8395-3C35B1E75D28}"/>
              </a:ext>
            </a:extLst>
          </p:cNvPr>
          <p:cNvSpPr txBox="1">
            <a:spLocks/>
          </p:cNvSpPr>
          <p:nvPr/>
        </p:nvSpPr>
        <p:spPr>
          <a:xfrm>
            <a:off x="577722" y="1494721"/>
            <a:ext cx="6900764" cy="10198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1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design your own medal</a:t>
            </a:r>
            <a:r>
              <a:rPr lang="en" sz="1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7D27E2-0512-9C4B-BD0B-E85D452A2E21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EE9D0-0965-604F-9F74-B865DCD2F143}"/>
              </a:ext>
            </a:extLst>
          </p:cNvPr>
          <p:cNvSpPr/>
          <p:nvPr/>
        </p:nvSpPr>
        <p:spPr>
          <a:xfrm>
            <a:off x="604477" y="2726180"/>
            <a:ext cx="6669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Design your own Nobel Prize medal for Macleod who jointly received the 1923 Nobel Prize in Physiology or Medicine for the discovery of insulin. You will need paper and a pencil for this task.</a:t>
            </a:r>
          </a:p>
        </p:txBody>
      </p:sp>
      <p:pic>
        <p:nvPicPr>
          <p:cNvPr id="16" name="Picture 15" descr="Nobel Prize Medal">
            <a:extLst>
              <a:ext uri="{FF2B5EF4-FFF2-40B4-BE49-F238E27FC236}">
                <a16:creationId xmlns:a16="http://schemas.microsoft.com/office/drawing/2014/main" id="{0662FE12-8A74-6449-ACD8-D8DFA02E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47" y="1013901"/>
            <a:ext cx="4023597" cy="3959048"/>
          </a:xfrm>
          <a:prstGeom prst="rect">
            <a:avLst/>
          </a:prstGeom>
          <a:effectLst>
            <a:outerShdw blurRad="50800" dist="382564" dir="78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0DC9B-0670-AA49-82B2-41D77E890E8E}"/>
              </a:ext>
            </a:extLst>
          </p:cNvPr>
          <p:cNvSpPr txBox="1"/>
          <p:nvPr/>
        </p:nvSpPr>
        <p:spPr>
          <a:xfrm>
            <a:off x="8385243" y="5126355"/>
            <a:ext cx="298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  <a:sym typeface="Comic Sans MS"/>
              </a:rPr>
              <a:t>Reverse side of the Nobel Prize medal for physiology or medicine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University of Aberdeen Rowett logo">
            <a:extLst>
              <a:ext uri="{FF2B5EF4-FFF2-40B4-BE49-F238E27FC236}">
                <a16:creationId xmlns:a16="http://schemas.microsoft.com/office/drawing/2014/main" id="{2F24A3CE-67C5-9246-A62D-1A4A2BAB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20" name="Google Shape;64;p14">
            <a:extLst>
              <a:ext uri="{FF2B5EF4-FFF2-40B4-BE49-F238E27FC236}">
                <a16:creationId xmlns:a16="http://schemas.microsoft.com/office/drawing/2014/main" id="{2EDFD5CF-9604-C74B-9435-ABF62BF53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1E46C7-3712-D748-B03C-0B9ACF4F71B7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0457" y="2150129"/>
            <a:ext cx="7686769" cy="21475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awarded a Nobel Prize is an amazing achievement!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design the front cover of a newspaper to celebrate this?</a:t>
            </a:r>
            <a:endParaRPr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sz="30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7100" y="1725586"/>
            <a:ext cx="3224443" cy="4295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889794-4342-5845-93DD-4C9D8F0717A7}"/>
              </a:ext>
            </a:extLst>
          </p:cNvPr>
          <p:cNvSpPr/>
          <p:nvPr/>
        </p:nvSpPr>
        <p:spPr>
          <a:xfrm>
            <a:off x="270457" y="4460839"/>
            <a:ext cx="8106100" cy="171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GB" sz="3067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Task: News Article</a:t>
            </a:r>
            <a:endParaRPr lang="en-GB" sz="30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GB" sz="3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need to plan your article carefully. Have a look at this link by the Press and Journal.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2D5425-D6A5-5A42-8BD2-A279A0D7DBB4}"/>
              </a:ext>
            </a:extLst>
          </p:cNvPr>
          <p:cNvSpPr txBox="1">
            <a:spLocks/>
          </p:cNvSpPr>
          <p:nvPr/>
        </p:nvSpPr>
        <p:spPr>
          <a:xfrm>
            <a:off x="270457" y="1130249"/>
            <a:ext cx="6096000" cy="10198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1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write a news article</a:t>
            </a:r>
            <a:r>
              <a:rPr lang="en" sz="1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University of Aberdeen Rowett logo">
            <a:extLst>
              <a:ext uri="{FF2B5EF4-FFF2-40B4-BE49-F238E27FC236}">
                <a16:creationId xmlns:a16="http://schemas.microsoft.com/office/drawing/2014/main" id="{AFBD53DA-B5B8-D448-A7A4-E62DEE41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780F-C4AB-2E43-BEE2-C619A4075EF7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64;p14">
            <a:extLst>
              <a:ext uri="{FF2B5EF4-FFF2-40B4-BE49-F238E27FC236}">
                <a16:creationId xmlns:a16="http://schemas.microsoft.com/office/drawing/2014/main" id="{365A7406-0581-9C4F-A77B-9CC32C71CC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A5B46-2A87-3C49-9532-26F3E4CA76A8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0" y="-65331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sz="4267" dirty="0">
                <a:latin typeface="Calibri" panose="020F0502020204030204" pitchFamily="34" charset="0"/>
                <a:cs typeface="Calibri" panose="020F0502020204030204" pitchFamily="34" charset="0"/>
              </a:rPr>
              <a:t>Explorathon’21</a:t>
            </a:r>
            <a:br>
              <a:rPr lang="en" sz="4267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4267" dirty="0" err="1">
                <a:latin typeface="Calibri" panose="020F0502020204030204" pitchFamily="34" charset="0"/>
                <a:cs typeface="Calibri" panose="020F0502020204030204" pitchFamily="34" charset="0"/>
              </a:rPr>
              <a:t>TechFest</a:t>
            </a:r>
            <a:r>
              <a:rPr lang="en" sz="4267" dirty="0">
                <a:latin typeface="Calibri" panose="020F0502020204030204" pitchFamily="34" charset="0"/>
                <a:cs typeface="Calibri" panose="020F0502020204030204" pitchFamily="34" charset="0"/>
              </a:rPr>
              <a:t> Schools Event: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Twitter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0" y="-5031091"/>
            <a:ext cx="11360800" cy="2793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067" b="1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Write your own ‘Tweet’ ! </a:t>
            </a:r>
            <a:endParaRPr sz="3067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How would John Macleod respond in the 20th Century learning of his Nobel Prize achievement ?</a:t>
            </a: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Perhaps your teacher might like to share your best class tweet?</a:t>
            </a:r>
          </a:p>
          <a:p>
            <a:pPr marL="0" indent="0">
              <a:buNone/>
            </a:pPr>
            <a:r>
              <a:rPr lang="en-GB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(You can use up to 280 characters, so it has to be short and eye catching!)</a:t>
            </a: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*Remember to tag @</a:t>
            </a:r>
            <a:r>
              <a:rPr lang="en" sz="3067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Rowett_abdn</a:t>
            </a:r>
            <a: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and </a:t>
            </a:r>
            <a:r>
              <a:rPr lang="en-GB" sz="3067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067" dirty="0" err="1">
                <a:latin typeface="Calibri" panose="020F0502020204030204" pitchFamily="34" charset="0"/>
                <a:cs typeface="Calibri" panose="020F0502020204030204" pitchFamily="34" charset="0"/>
              </a:rPr>
              <a:t>Dr_A_Johnstone</a:t>
            </a:r>
            <a:r>
              <a:rPr lang="en-GB" sz="30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" sz="3067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for your tweet! </a:t>
            </a:r>
          </a:p>
          <a:p>
            <a:pPr marL="0" indent="0">
              <a:buNone/>
            </a:pP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endParaRPr sz="3067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DA630-9992-174A-9DDE-B0276A32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43" y="-6676524"/>
            <a:ext cx="2336800" cy="2336800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2246AF5B-5B7F-3248-B22F-680947BB4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39" y="-6518302"/>
            <a:ext cx="1804980" cy="946300"/>
          </a:xfrm>
          <a:prstGeom prst="rect">
            <a:avLst/>
          </a:prstGeom>
        </p:spPr>
      </p:pic>
      <p:pic>
        <p:nvPicPr>
          <p:cNvPr id="6" name="Picture 5" descr="Twitter logo">
            <a:extLst>
              <a:ext uri="{FF2B5EF4-FFF2-40B4-BE49-F238E27FC236}">
                <a16:creationId xmlns:a16="http://schemas.microsoft.com/office/drawing/2014/main" id="{ACF281DE-E189-1E4D-9646-C6664A06D9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2034293" y="-268693"/>
            <a:ext cx="8571127" cy="695975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E3CB87-7AD6-0848-9A29-E5B4F9D939FD}"/>
              </a:ext>
            </a:extLst>
          </p:cNvPr>
          <p:cNvSpPr/>
          <p:nvPr/>
        </p:nvSpPr>
        <p:spPr>
          <a:xfrm>
            <a:off x="396919" y="4754969"/>
            <a:ext cx="11454713" cy="1331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368BA-2A66-CC48-A97A-1AAF95C7D54E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A9B1BC-0404-8F49-A812-36321AADCEFF}"/>
              </a:ext>
            </a:extLst>
          </p:cNvPr>
          <p:cNvSpPr txBox="1">
            <a:spLocks/>
          </p:cNvSpPr>
          <p:nvPr/>
        </p:nvSpPr>
        <p:spPr>
          <a:xfrm>
            <a:off x="396919" y="1544928"/>
            <a:ext cx="9368629" cy="32580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2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Write your own ‘Tweet’ 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96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12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How would John Macleod respond in the 20th Century learning of his Nobel Prize achievement ?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1200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12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Perhaps your teacher might like to share your best class tweet?</a:t>
            </a:r>
            <a:br>
              <a:rPr lang="en-GB" sz="112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</a:br>
            <a:r>
              <a:rPr lang="en-GB" sz="88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(You can use up to 280 characters, so it has to be short and eye-catching!)</a:t>
            </a:r>
          </a:p>
        </p:txBody>
      </p:sp>
      <p:pic>
        <p:nvPicPr>
          <p:cNvPr id="13" name="Picture 12" descr="A picture containing ax, vector graphics, tool&#10;&#10;Description automatically generated">
            <a:extLst>
              <a:ext uri="{FF2B5EF4-FFF2-40B4-BE49-F238E27FC236}">
                <a16:creationId xmlns:a16="http://schemas.microsoft.com/office/drawing/2014/main" id="{CEF80629-43AD-234E-A920-E13FBFB40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46" y="5029571"/>
            <a:ext cx="849442" cy="6897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3AA344-4947-FC42-9DB4-BCF5E6D48C32}"/>
              </a:ext>
            </a:extLst>
          </p:cNvPr>
          <p:cNvSpPr txBox="1"/>
          <p:nvPr/>
        </p:nvSpPr>
        <p:spPr>
          <a:xfrm>
            <a:off x="2122016" y="5112834"/>
            <a:ext cx="687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28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Remember to tag @</a:t>
            </a:r>
            <a:r>
              <a:rPr lang="en" sz="28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Rowett</a:t>
            </a:r>
            <a:r>
              <a:rPr lang="en-GB" sz="28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" sz="28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in your tweet! </a:t>
            </a:r>
            <a:endParaRPr lang="en-US" sz="2800" dirty="0"/>
          </a:p>
        </p:txBody>
      </p:sp>
      <p:pic>
        <p:nvPicPr>
          <p:cNvPr id="15" name="Picture 14" descr="A cell phone with a twitter icon&#10;">
            <a:extLst>
              <a:ext uri="{FF2B5EF4-FFF2-40B4-BE49-F238E27FC236}">
                <a16:creationId xmlns:a16="http://schemas.microsoft.com/office/drawing/2014/main" id="{6DE64E67-161D-F241-8B5A-2C06C5FB2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691" y="1662819"/>
            <a:ext cx="1515668" cy="2975406"/>
          </a:xfrm>
          <a:prstGeom prst="rect">
            <a:avLst/>
          </a:prstGeom>
        </p:spPr>
      </p:pic>
      <p:pic>
        <p:nvPicPr>
          <p:cNvPr id="18" name="Picture 17" descr="University of Aberdeen Rowett logo">
            <a:extLst>
              <a:ext uri="{FF2B5EF4-FFF2-40B4-BE49-F238E27FC236}">
                <a16:creationId xmlns:a16="http://schemas.microsoft.com/office/drawing/2014/main" id="{401E5761-31E8-094B-8CD7-37413FE3D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9" name="Google Shape;64;p14">
            <a:extLst>
              <a:ext uri="{FF2B5EF4-FFF2-40B4-BE49-F238E27FC236}">
                <a16:creationId xmlns:a16="http://schemas.microsoft.com/office/drawing/2014/main" id="{5C1EBF3D-EAE4-8E4D-ACD0-D2B04E39E7A3}"/>
              </a:ext>
            </a:extLst>
          </p:cNvPr>
          <p:cNvSpPr txBox="1">
            <a:spLocks/>
          </p:cNvSpPr>
          <p:nvPr/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46700E-5E03-C14A-BA3F-755C844F7C7B}"/>
              </a:ext>
            </a:extLst>
          </p:cNvPr>
          <p:cNvSpPr txBox="1">
            <a:spLocks/>
          </p:cNvSpPr>
          <p:nvPr/>
        </p:nvSpPr>
        <p:spPr>
          <a:xfrm>
            <a:off x="72668" y="6291800"/>
            <a:ext cx="1488714" cy="3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www.abdn.ac.uk/</a:t>
            </a:r>
            <a:r>
              <a:rPr lang="en-GB" sz="1000" dirty="0" err="1">
                <a:solidFill>
                  <a:schemeClr val="bg1"/>
                </a:solidFill>
              </a:rPr>
              <a:t>rowett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2;p19">
            <a:extLst>
              <a:ext uri="{FF2B5EF4-FFF2-40B4-BE49-F238E27FC236}">
                <a16:creationId xmlns:a16="http://schemas.microsoft.com/office/drawing/2014/main" id="{C6D840B3-D783-D048-9589-896D349E9D23}"/>
              </a:ext>
            </a:extLst>
          </p:cNvPr>
          <p:cNvPicPr preferRelativeResize="0"/>
          <p:nvPr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314105" y="1356967"/>
            <a:ext cx="121768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15600" y="1255030"/>
            <a:ext cx="11360800" cy="47925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research and find the main facts about John Macleod?</a:t>
            </a:r>
            <a:endParaRPr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</a:pPr>
            <a:r>
              <a:rPr lang="en" sz="2933" i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Where was he born?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</a:pPr>
            <a:r>
              <a:rPr lang="en" sz="2933" i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Where did he study?  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</a:pPr>
            <a:r>
              <a:rPr lang="en" sz="2933" i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When did he return to Aberdeen?  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</a:pPr>
            <a:r>
              <a:rPr lang="en" sz="2933" i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What did he work as in Aberdeen?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</a:pPr>
            <a:r>
              <a:rPr lang="en" sz="2933" i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When was he awarded the Nobel Prize?</a:t>
            </a: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933" u="sng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Macleod Biography </a:t>
            </a: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933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Use this link to research main events about his life and you </a:t>
            </a:r>
            <a:br>
              <a:rPr lang="en" sz="2933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</a:br>
            <a:r>
              <a:rPr lang="en" sz="2933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can present it on paper or using your technology!</a:t>
            </a: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933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895" y="2496190"/>
            <a:ext cx="3312543" cy="1865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7;p20">
            <a:extLst>
              <a:ext uri="{FF2B5EF4-FFF2-40B4-BE49-F238E27FC236}">
                <a16:creationId xmlns:a16="http://schemas.microsoft.com/office/drawing/2014/main" id="{6BFC18A0-450E-2A4C-B80A-DD8F540B1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38" y="-2665393"/>
            <a:ext cx="11360800" cy="13626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/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Explorathon’21</a:t>
            </a:r>
            <a:b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TechFest</a:t>
            </a: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Schools Event: Interview John Macleod</a:t>
            </a:r>
            <a:endParaRPr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FF5D51-AE12-D945-B070-67411363DA66}"/>
              </a:ext>
            </a:extLst>
          </p:cNvPr>
          <p:cNvCxnSpPr/>
          <p:nvPr/>
        </p:nvCxnSpPr>
        <p:spPr>
          <a:xfrm>
            <a:off x="148281" y="6203092"/>
            <a:ext cx="11924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iversity of Aberdeen Rowett logo">
            <a:extLst>
              <a:ext uri="{FF2B5EF4-FFF2-40B4-BE49-F238E27FC236}">
                <a16:creationId xmlns:a16="http://schemas.microsoft.com/office/drawing/2014/main" id="{344F79CC-A4FE-8A4A-8A38-C7FA8C95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866" y="6286282"/>
            <a:ext cx="1077686" cy="491867"/>
          </a:xfrm>
          <a:prstGeom prst="rect">
            <a:avLst/>
          </a:prstGeom>
        </p:spPr>
      </p:pic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26859250-DA7B-5449-8AE8-BB58C79B6637}"/>
              </a:ext>
            </a:extLst>
          </p:cNvPr>
          <p:cNvSpPr txBox="1">
            <a:spLocks/>
          </p:cNvSpPr>
          <p:nvPr/>
        </p:nvSpPr>
        <p:spPr>
          <a:xfrm>
            <a:off x="0" y="243993"/>
            <a:ext cx="12192000" cy="55895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the origins of insulin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808</Words>
  <Application>Microsoft Macintosh PowerPoint</Application>
  <PresentationFormat>Widescreen</PresentationFormat>
  <Paragraphs>93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Playfair Display</vt:lpstr>
      <vt:lpstr>Office Theme</vt:lpstr>
      <vt:lpstr>PowerPoint Presentation</vt:lpstr>
      <vt:lpstr>PowerPoint Presentation</vt:lpstr>
      <vt:lpstr>Discover the origins of insulin</vt:lpstr>
      <vt:lpstr>Discover the origins of insulin</vt:lpstr>
      <vt:lpstr>Explorathon’21 TechFest Schools Event: Timeline</vt:lpstr>
      <vt:lpstr>Discover the origins of insulin</vt:lpstr>
      <vt:lpstr>Discover the origins of insulin</vt:lpstr>
      <vt:lpstr>Explorathon’21 TechFest Schools Event: Twitter </vt:lpstr>
      <vt:lpstr>Explorathon’21 TechFest Schools Event: Interview John Macleod</vt:lpstr>
      <vt:lpstr>Discover the origins of insulin</vt:lpstr>
      <vt:lpstr>Discover the origins of insulin</vt:lpstr>
      <vt:lpstr>Discover the origins of insulin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Rowett Research</dc:title>
  <dc:creator>Laptop</dc:creator>
  <cp:lastModifiedBy>Bain, Pat</cp:lastModifiedBy>
  <cp:revision>27</cp:revision>
  <dcterms:modified xsi:type="dcterms:W3CDTF">2021-09-07T09:40:57Z</dcterms:modified>
</cp:coreProperties>
</file>