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0"/>
  </p:notesMasterIdLst>
  <p:sldIdLst>
    <p:sldId id="478" r:id="rId2"/>
    <p:sldId id="479" r:id="rId3"/>
    <p:sldId id="470" r:id="rId4"/>
    <p:sldId id="409" r:id="rId5"/>
    <p:sldId id="473" r:id="rId6"/>
    <p:sldId id="480" r:id="rId7"/>
    <p:sldId id="457" r:id="rId8"/>
    <p:sldId id="4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38" autoAdjust="0"/>
  </p:normalViewPr>
  <p:slideViewPr>
    <p:cSldViewPr>
      <p:cViewPr varScale="1">
        <p:scale>
          <a:sx n="112" d="100"/>
          <a:sy n="112" d="100"/>
        </p:scale>
        <p:origin x="1448" y="1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9588B-B129-4A77-93F4-BC6BFEE6BE2C}" type="datetimeFigureOut">
              <a:rPr lang="en-US" smtClean="0"/>
              <a:pPr/>
              <a:t>8/22/19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5CAB1-5415-4185-ADD0-E5C81B32486D}" type="slidenum">
              <a:rPr lang="en-US" smtClean="0"/>
              <a:pPr/>
              <a:t>‹#›</a:t>
            </a:fld>
            <a:endParaRPr lang="en-US"/>
          </a:p>
        </p:txBody>
      </p:sp>
    </p:spTree>
    <p:extLst>
      <p:ext uri="{BB962C8B-B14F-4D97-AF65-F5344CB8AC3E}">
        <p14:creationId xmlns:p14="http://schemas.microsoft.com/office/powerpoint/2010/main" val="268727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CONTEXT: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MGR one of the key issues for the development of a new agreement for the conservation and sustainable use of marine biodiversity in ABNJ (</a:t>
            </a:r>
            <a:r>
              <a:rPr lang="en-US" sz="1200" b="0" dirty="0"/>
              <a:t>65% ocean surface)</a:t>
            </a:r>
            <a:r>
              <a:rPr lang="en-US" sz="1200" b="0" baseline="0" dirty="0"/>
              <a:t> under the UN Convention on the Law of the Sea.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a:t>First Preparatory Committee meeting to take place in March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dirty="0"/>
          </a:p>
          <a:p>
            <a:pPr marL="0" indent="0">
              <a:buFont typeface="Arial"/>
              <a:buNone/>
            </a:pPr>
            <a:r>
              <a:rPr lang="en-US" sz="1200" dirty="0"/>
              <a:t>KEY ISSUES:</a:t>
            </a:r>
          </a:p>
          <a:p>
            <a:pPr marL="171450" lvl="0" indent="-171450">
              <a:buFont typeface="Arial" panose="020B0604020202020204" pitchFamily="34" charset="0"/>
              <a:buChar char="•"/>
            </a:pPr>
            <a:r>
              <a:rPr lang="en-AU" sz="1200" dirty="0"/>
              <a:t>Many potential uses of genetic resources</a:t>
            </a:r>
          </a:p>
          <a:p>
            <a:pPr marL="171450" lvl="0" indent="-171450">
              <a:buFont typeface="Arial" panose="020B0604020202020204" pitchFamily="34" charset="0"/>
              <a:buChar char="•"/>
            </a:pPr>
            <a:r>
              <a:rPr lang="en-AU" sz="1200" dirty="0"/>
              <a:t>Gaps in international legal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Need to support biodiversity conservation, share non-monetary &amp; monetary benefits, and facilitate scientific research</a:t>
            </a:r>
          </a:p>
          <a:p>
            <a:pPr marL="171450" lvl="0" indent="-171450">
              <a:buFont typeface="Arial" panose="020B0604020202020204" pitchFamily="34" charset="0"/>
              <a:buChar char="•"/>
            </a:pPr>
            <a:r>
              <a:rPr lang="en-AU" sz="1200" dirty="0"/>
              <a:t>Questions relating to access and sharing of to samples, data, information, capacity building, and international cooperation</a:t>
            </a:r>
          </a:p>
          <a:p>
            <a:pPr marL="171450" lvl="0" indent="-171450">
              <a:buFont typeface="Arial" panose="020B0604020202020204" pitchFamily="34" charset="0"/>
              <a:buChar char="•"/>
            </a:pPr>
            <a:r>
              <a:rPr lang="en-AU" sz="1200" dirty="0"/>
              <a:t>Scientific community</a:t>
            </a:r>
            <a:r>
              <a:rPr lang="en-AU" sz="1200" baseline="0" dirty="0"/>
              <a:t> key actor</a:t>
            </a:r>
          </a:p>
          <a:p>
            <a:pPr marL="171450" lvl="0" indent="-171450">
              <a:buFont typeface="Arial" panose="020B0604020202020204" pitchFamily="34" charset="0"/>
              <a:buChar char="•"/>
            </a:pPr>
            <a:endParaRPr lang="en-AU" sz="1200" baseline="0" dirty="0"/>
          </a:p>
          <a:p>
            <a:pPr marL="171450" lvl="0" indent="-171450">
              <a:buFont typeface="Arial" panose="020B0604020202020204" pitchFamily="34" charset="0"/>
              <a:buChar char="•"/>
            </a:pPr>
            <a:r>
              <a:rPr lang="en-AU" sz="1200" baseline="0" dirty="0"/>
              <a:t>DOSI working group:</a:t>
            </a:r>
          </a:p>
          <a:p>
            <a:pPr marL="628650" lvl="1" indent="-171450">
              <a:buFont typeface="Arial" panose="020B0604020202020204" pitchFamily="34" charset="0"/>
              <a:buChar char="•"/>
            </a:pPr>
            <a:r>
              <a:rPr lang="en-AU" baseline="0" dirty="0"/>
              <a:t>Leadership: Kristina Gjerde, Harriet Harden-Davies, Elva Escobar</a:t>
            </a:r>
          </a:p>
          <a:p>
            <a:pPr marL="628650" lvl="1" indent="-171450">
              <a:buFont typeface="Arial" panose="020B0604020202020204" pitchFamily="34" charset="0"/>
              <a:buChar char="•"/>
            </a:pPr>
            <a:r>
              <a:rPr lang="en-AU" baseline="0" dirty="0"/>
              <a:t>Members: 70</a:t>
            </a:r>
          </a:p>
          <a:p>
            <a:endParaRPr lang="en-AU" dirty="0"/>
          </a:p>
        </p:txBody>
      </p:sp>
      <p:sp>
        <p:nvSpPr>
          <p:cNvPr id="4" name="Slide Number Placeholder 3"/>
          <p:cNvSpPr>
            <a:spLocks noGrp="1"/>
          </p:cNvSpPr>
          <p:nvPr>
            <p:ph type="sldNum" sz="quarter" idx="10"/>
          </p:nvPr>
        </p:nvSpPr>
        <p:spPr/>
        <p:txBody>
          <a:bodyPr/>
          <a:lstStyle/>
          <a:p>
            <a:fld id="{84AE76AD-A99B-4192-AA2F-FABA8066B061}" type="slidenum">
              <a:rPr lang="en-AU" smtClean="0"/>
              <a:pPr/>
              <a:t>7</a:t>
            </a:fld>
            <a:endParaRPr lang="en-AU"/>
          </a:p>
        </p:txBody>
      </p:sp>
    </p:spTree>
    <p:extLst>
      <p:ext uri="{BB962C8B-B14F-4D97-AF65-F5344CB8AC3E}">
        <p14:creationId xmlns:p14="http://schemas.microsoft.com/office/powerpoint/2010/main" val="2677506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A1167F0-3776-49F1-B790-D56A38DD068D}" type="datetimeFigureOut">
              <a:rPr lang="en-US" smtClean="0"/>
              <a:pPr/>
              <a:t>8/22/19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AC9617-67CF-4666-B6EF-4C2D35028D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167F0-3776-49F1-B790-D56A38DD068D}" type="datetimeFigureOut">
              <a:rPr lang="en-US" smtClean="0"/>
              <a:pPr/>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167F0-3776-49F1-B790-D56A38DD068D}" type="datetimeFigureOut">
              <a:rPr lang="en-US" smtClean="0"/>
              <a:pPr/>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167F0-3776-49F1-B790-D56A38DD068D}" type="datetimeFigureOut">
              <a:rPr lang="en-US" smtClean="0"/>
              <a:pPr/>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1167F0-3776-49F1-B790-D56A38DD068D}" type="datetimeFigureOut">
              <a:rPr lang="en-US" smtClean="0"/>
              <a:pPr/>
              <a:t>8/22/19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C9617-67CF-4666-B6EF-4C2D35028D4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167F0-3776-49F1-B790-D56A38DD068D}" type="datetimeFigureOut">
              <a:rPr lang="en-US" smtClean="0"/>
              <a:pPr/>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1167F0-3776-49F1-B790-D56A38DD068D}" type="datetimeFigureOut">
              <a:rPr lang="en-US" smtClean="0"/>
              <a:pPr/>
              <a:t>8/22/19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A1167F0-3776-49F1-B790-D56A38DD068D}" type="datetimeFigureOut">
              <a:rPr lang="en-US" smtClean="0"/>
              <a:pPr/>
              <a:t>8/22/19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167F0-3776-49F1-B790-D56A38DD068D}" type="datetimeFigureOut">
              <a:rPr lang="en-US" smtClean="0"/>
              <a:pPr/>
              <a:t>8/22/19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167F0-3776-49F1-B790-D56A38DD068D}" type="datetimeFigureOut">
              <a:rPr lang="en-US" smtClean="0"/>
              <a:pPr/>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C9617-67CF-4666-B6EF-4C2D35028D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A1167F0-3776-49F1-B790-D56A38DD068D}" type="datetimeFigureOut">
              <a:rPr lang="en-US" smtClean="0"/>
              <a:pPr/>
              <a:t>8/22/19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AC9617-67CF-4666-B6EF-4C2D35028D4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1167F0-3776-49F1-B790-D56A38DD068D}" type="datetimeFigureOut">
              <a:rPr lang="en-US" smtClean="0"/>
              <a:pPr/>
              <a:t>8/22/19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AC9617-67CF-4666-B6EF-4C2D35028D4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4876800"/>
          </a:xfrm>
          <a:prstGeom prst="rect">
            <a:avLst/>
          </a:prstGeom>
        </p:spPr>
      </p:pic>
      <p:sp>
        <p:nvSpPr>
          <p:cNvPr id="3" name="TextBox 2"/>
          <p:cNvSpPr txBox="1"/>
          <p:nvPr/>
        </p:nvSpPr>
        <p:spPr>
          <a:xfrm>
            <a:off x="0" y="0"/>
            <a:ext cx="3124200" cy="646331"/>
          </a:xfrm>
          <a:prstGeom prst="rect">
            <a:avLst/>
          </a:prstGeom>
          <a:noFill/>
        </p:spPr>
        <p:txBody>
          <a:bodyPr wrap="square" rtlCol="0">
            <a:spAutoFit/>
          </a:bodyPr>
          <a:lstStyle/>
          <a:p>
            <a:endParaRPr lang="en-US" b="1" dirty="0"/>
          </a:p>
          <a:p>
            <a:endParaRPr lang="en-TT" dirty="0"/>
          </a:p>
        </p:txBody>
      </p:sp>
      <p:graphicFrame>
        <p:nvGraphicFramePr>
          <p:cNvPr id="6" name="Object 2"/>
          <p:cNvGraphicFramePr>
            <a:graphicFrameLocks noChangeAspect="1"/>
          </p:cNvGraphicFramePr>
          <p:nvPr>
            <p:extLst>
              <p:ext uri="{D42A27DB-BD31-4B8C-83A1-F6EECF244321}">
                <p14:modId xmlns:p14="http://schemas.microsoft.com/office/powerpoint/2010/main" val="992021892"/>
              </p:ext>
            </p:extLst>
          </p:nvPr>
        </p:nvGraphicFramePr>
        <p:xfrm>
          <a:off x="7543800" y="5304773"/>
          <a:ext cx="1409700" cy="1524000"/>
        </p:xfrm>
        <a:graphic>
          <a:graphicData uri="http://schemas.openxmlformats.org/presentationml/2006/ole">
            <mc:AlternateContent xmlns:mc="http://schemas.openxmlformats.org/markup-compatibility/2006">
              <mc:Choice xmlns:v="urn:schemas-microsoft-com:vml" Requires="v">
                <p:oleObj spid="_x0000_s17419" name="Picture" r:id="rId4" imgW="1130653" imgH="1537180" progId="Word.Picture.8">
                  <p:embed/>
                </p:oleObj>
              </mc:Choice>
              <mc:Fallback>
                <p:oleObj name="Picture" r:id="rId4" imgW="1130653" imgH="1537180" progId="Word.Picture.8">
                  <p:embed/>
                  <p:pic>
                    <p:nvPicPr>
                      <p:cNvPr id="163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304773"/>
                        <a:ext cx="1409700" cy="1524000"/>
                      </a:xfrm>
                      <a:prstGeom prst="rect">
                        <a:avLst/>
                      </a:prstGeom>
                      <a:solidFill>
                        <a:srgbClr val="C0C0C0">
                          <a:alpha val="38039"/>
                        </a:srgbClr>
                      </a:solidFill>
                      <a:ln w="9525">
                        <a:solidFill>
                          <a:schemeClr val="tx1"/>
                        </a:solidFill>
                        <a:miter lim="800000"/>
                        <a:headEnd/>
                        <a:tailEnd/>
                      </a:ln>
                    </p:spPr>
                  </p:pic>
                </p:oleObj>
              </mc:Fallback>
            </mc:AlternateContent>
          </a:graphicData>
        </a:graphic>
      </p:graphicFrame>
      <p:sp>
        <p:nvSpPr>
          <p:cNvPr id="7" name="TextBox 6"/>
          <p:cNvSpPr txBox="1"/>
          <p:nvPr/>
        </p:nvSpPr>
        <p:spPr>
          <a:xfrm>
            <a:off x="3124200" y="5715000"/>
            <a:ext cx="4267200" cy="1009507"/>
          </a:xfrm>
          <a:prstGeom prst="rect">
            <a:avLst/>
          </a:prstGeom>
          <a:noFill/>
        </p:spPr>
        <p:txBody>
          <a:bodyPr wrap="square" rtlCol="0">
            <a:spAutoFit/>
          </a:bodyPr>
          <a:lstStyle/>
          <a:p>
            <a:pPr>
              <a:lnSpc>
                <a:spcPct val="80000"/>
              </a:lnSpc>
              <a:defRPr/>
            </a:pPr>
            <a:r>
              <a:rPr lang="en-TT" sz="2400" b="1" dirty="0" err="1">
                <a:latin typeface="Baskerville Old Face" pitchFamily="18" charset="0"/>
              </a:rPr>
              <a:t>Dr.</a:t>
            </a:r>
            <a:r>
              <a:rPr lang="en-TT" sz="2400" b="1" dirty="0">
                <a:latin typeface="Baskerville Old Face" pitchFamily="18" charset="0"/>
              </a:rPr>
              <a:t> Judith Gobin</a:t>
            </a:r>
          </a:p>
          <a:p>
            <a:pPr>
              <a:lnSpc>
                <a:spcPct val="80000"/>
              </a:lnSpc>
              <a:defRPr/>
            </a:pPr>
            <a:r>
              <a:rPr lang="en-TT" sz="1400" b="1" dirty="0">
                <a:latin typeface="Baskerville Old Face" pitchFamily="18" charset="0"/>
              </a:rPr>
              <a:t>Faculty of Science and Technology, Dept. of Life Sciences, University of the West Indies  </a:t>
            </a:r>
          </a:p>
          <a:p>
            <a:endParaRPr lang="en-TT" dirty="0"/>
          </a:p>
        </p:txBody>
      </p:sp>
      <p:sp>
        <p:nvSpPr>
          <p:cNvPr id="8" name="TextBox 7"/>
          <p:cNvSpPr txBox="1"/>
          <p:nvPr/>
        </p:nvSpPr>
        <p:spPr>
          <a:xfrm>
            <a:off x="-76200" y="4827719"/>
            <a:ext cx="8915400" cy="523220"/>
          </a:xfrm>
          <a:prstGeom prst="rect">
            <a:avLst/>
          </a:prstGeom>
          <a:noFill/>
        </p:spPr>
        <p:txBody>
          <a:bodyPr wrap="square" rtlCol="0">
            <a:spAutoFit/>
          </a:bodyPr>
          <a:lstStyle/>
          <a:p>
            <a:r>
              <a:rPr lang="en-US" sz="2800" b="1" dirty="0"/>
              <a:t>Marine Genetic Resources  and  Benefit sharing</a:t>
            </a:r>
          </a:p>
        </p:txBody>
      </p:sp>
      <p:pic>
        <p:nvPicPr>
          <p:cNvPr id="9" name="Picture 2" descr="H:\2014-12-01 DOSI WG5\DOSI logo_D-S Gen 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27238"/>
            <a:ext cx="2743200" cy="154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6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8" y="32359"/>
            <a:ext cx="9133562" cy="4389437"/>
          </a:xfrm>
        </p:spPr>
      </p:pic>
      <p:sp>
        <p:nvSpPr>
          <p:cNvPr id="3" name="TextBox 2"/>
          <p:cNvSpPr txBox="1"/>
          <p:nvPr/>
        </p:nvSpPr>
        <p:spPr>
          <a:xfrm>
            <a:off x="10438" y="4421796"/>
            <a:ext cx="9133562" cy="2492990"/>
          </a:xfrm>
          <a:prstGeom prst="rect">
            <a:avLst/>
          </a:prstGeom>
          <a:noFill/>
        </p:spPr>
        <p:txBody>
          <a:bodyPr wrap="square" rtlCol="0">
            <a:spAutoFit/>
          </a:bodyPr>
          <a:lstStyle/>
          <a:p>
            <a:r>
              <a:rPr lang="en-US" b="1" dirty="0"/>
              <a:t>POTENTIAL BENEFITS of MGRs</a:t>
            </a:r>
          </a:p>
          <a:p>
            <a:pPr marL="285750" indent="-285750">
              <a:buFont typeface="Arial" panose="020B0604020202020204" pitchFamily="34" charset="0"/>
              <a:buChar char="•"/>
            </a:pPr>
            <a:r>
              <a:rPr lang="en-US" sz="2000" dirty="0"/>
              <a:t>Pharmaceuticals (drugs, cosmetic products)  </a:t>
            </a:r>
          </a:p>
          <a:p>
            <a:pPr marL="285750" indent="-285750">
              <a:buFont typeface="Arial" panose="020B0604020202020204" pitchFamily="34" charset="0"/>
              <a:buChar char="•"/>
            </a:pPr>
            <a:r>
              <a:rPr lang="en-US" sz="2000" dirty="0"/>
              <a:t>Biomaterials – bioplastics, </a:t>
            </a:r>
            <a:r>
              <a:rPr lang="en-US" sz="2000" dirty="0" err="1"/>
              <a:t>biopaints</a:t>
            </a:r>
            <a:r>
              <a:rPr lang="en-US" sz="2000" dirty="0"/>
              <a:t>, anti-fouling, </a:t>
            </a:r>
          </a:p>
          <a:p>
            <a:pPr marL="285750" indent="-285750">
              <a:buFont typeface="Arial" panose="020B0604020202020204" pitchFamily="34" charset="0"/>
              <a:buChar char="•"/>
            </a:pPr>
            <a:r>
              <a:rPr lang="en-US" sz="2000" dirty="0"/>
              <a:t>Industrial bio-processes - enzymes, solutions, </a:t>
            </a:r>
          </a:p>
          <a:p>
            <a:pPr marL="285750" indent="-285750">
              <a:buFont typeface="Arial" panose="020B0604020202020204" pitchFamily="34" charset="0"/>
              <a:buChar char="•"/>
            </a:pPr>
            <a:r>
              <a:rPr lang="en-US" sz="2000" dirty="0"/>
              <a:t>Novel species aquaculture (microalgae), </a:t>
            </a:r>
          </a:p>
          <a:p>
            <a:pPr marL="285750" indent="-285750">
              <a:buFont typeface="Arial" panose="020B0604020202020204" pitchFamily="34" charset="0"/>
              <a:buChar char="•"/>
            </a:pPr>
            <a:r>
              <a:rPr lang="en-US" sz="2000" dirty="0" err="1"/>
              <a:t>Biorefineries</a:t>
            </a:r>
            <a:r>
              <a:rPr lang="en-US" sz="2000" dirty="0"/>
              <a:t> and CO2 capture - microalgae; </a:t>
            </a:r>
          </a:p>
          <a:p>
            <a:pPr marL="285750" indent="-285750">
              <a:buFont typeface="Arial" panose="020B0604020202020204" pitchFamily="34" charset="0"/>
              <a:buChar char="•"/>
            </a:pPr>
            <a:r>
              <a:rPr lang="en-US" sz="2000" dirty="0"/>
              <a:t>Agricultural pest control and fertilizers (bioactive materials) </a:t>
            </a:r>
          </a:p>
          <a:p>
            <a:endParaRPr lang="en-TT" dirty="0"/>
          </a:p>
        </p:txBody>
      </p:sp>
    </p:spTree>
    <p:extLst>
      <p:ext uri="{BB962C8B-B14F-4D97-AF65-F5344CB8AC3E}">
        <p14:creationId xmlns:p14="http://schemas.microsoft.com/office/powerpoint/2010/main" val="233806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956408"/>
            <a:ext cx="5715000" cy="5825392"/>
          </a:xfrm>
          <a:prstGeom prst="rect">
            <a:avLst/>
          </a:prstGeom>
        </p:spPr>
      </p:pic>
      <p:sp>
        <p:nvSpPr>
          <p:cNvPr id="4" name="TextBox 3"/>
          <p:cNvSpPr txBox="1"/>
          <p:nvPr/>
        </p:nvSpPr>
        <p:spPr>
          <a:xfrm>
            <a:off x="4038600" y="79036"/>
            <a:ext cx="3048000" cy="707886"/>
          </a:xfrm>
          <a:prstGeom prst="rect">
            <a:avLst/>
          </a:prstGeom>
          <a:noFill/>
        </p:spPr>
        <p:txBody>
          <a:bodyPr wrap="square" rtlCol="0">
            <a:spAutoFit/>
          </a:bodyPr>
          <a:lstStyle/>
          <a:p>
            <a:r>
              <a:rPr lang="en-US" sz="4000" b="1" dirty="0"/>
              <a:t>Benefits</a:t>
            </a:r>
          </a:p>
        </p:txBody>
      </p:sp>
      <p:sp>
        <p:nvSpPr>
          <p:cNvPr id="5" name="TextBox 4"/>
          <p:cNvSpPr txBox="1"/>
          <p:nvPr/>
        </p:nvSpPr>
        <p:spPr>
          <a:xfrm>
            <a:off x="0" y="457200"/>
            <a:ext cx="3200400" cy="6924973"/>
          </a:xfrm>
          <a:prstGeom prst="rect">
            <a:avLst/>
          </a:prstGeom>
          <a:noFill/>
        </p:spPr>
        <p:txBody>
          <a:bodyPr wrap="square" rtlCol="0">
            <a:spAutoFit/>
          </a:bodyPr>
          <a:lstStyle/>
          <a:p>
            <a:r>
              <a:rPr lang="en-US" sz="2400" b="1" dirty="0"/>
              <a:t>Global access to material</a:t>
            </a:r>
          </a:p>
          <a:p>
            <a:endParaRPr lang="en-US" sz="2400" b="1" dirty="0"/>
          </a:p>
          <a:p>
            <a:r>
              <a:rPr lang="en-US" sz="2400" b="1" dirty="0"/>
              <a:t>Global access to metadata (includes biological data)</a:t>
            </a:r>
          </a:p>
          <a:p>
            <a:endParaRPr lang="en-US" sz="2400" b="1" dirty="0"/>
          </a:p>
          <a:p>
            <a:r>
              <a:rPr lang="en-US" sz="2400" b="1" dirty="0"/>
              <a:t>Sharing of sequence data, Biochemical data</a:t>
            </a:r>
          </a:p>
          <a:p>
            <a:endParaRPr lang="en-US" sz="2400" b="1" dirty="0"/>
          </a:p>
          <a:p>
            <a:r>
              <a:rPr lang="en-US" sz="2400" b="1" dirty="0"/>
              <a:t>Scientific publications and authorship</a:t>
            </a:r>
          </a:p>
          <a:p>
            <a:endParaRPr lang="en-US" sz="2400" b="1" dirty="0"/>
          </a:p>
          <a:p>
            <a:r>
              <a:rPr lang="en-US" sz="2400" b="1" dirty="0"/>
              <a:t>Potential monetary benefit-sharing</a:t>
            </a:r>
          </a:p>
          <a:p>
            <a:endParaRPr lang="en-US" dirty="0"/>
          </a:p>
          <a:p>
            <a:endParaRPr lang="en-US" dirty="0"/>
          </a:p>
        </p:txBody>
      </p:sp>
    </p:spTree>
    <p:extLst>
      <p:ext uri="{BB962C8B-B14F-4D97-AF65-F5344CB8AC3E}">
        <p14:creationId xmlns:p14="http://schemas.microsoft.com/office/powerpoint/2010/main" val="668283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001000" cy="990600"/>
          </a:xfrm>
        </p:spPr>
        <p:txBody>
          <a:bodyPr>
            <a:normAutofit/>
          </a:bodyPr>
          <a:lstStyle/>
          <a:p>
            <a:r>
              <a:rPr lang="en-US" dirty="0"/>
              <a:t>Benefits- with challenges</a:t>
            </a:r>
          </a:p>
        </p:txBody>
      </p:sp>
      <p:sp>
        <p:nvSpPr>
          <p:cNvPr id="2" name="Content Placeholder 1"/>
          <p:cNvSpPr>
            <a:spLocks noGrp="1"/>
          </p:cNvSpPr>
          <p:nvPr>
            <p:ph idx="1"/>
          </p:nvPr>
        </p:nvSpPr>
        <p:spPr>
          <a:xfrm>
            <a:off x="76200" y="1524000"/>
            <a:ext cx="8915400" cy="4800600"/>
          </a:xfrm>
        </p:spPr>
        <p:txBody>
          <a:bodyPr>
            <a:normAutofit/>
          </a:bodyPr>
          <a:lstStyle/>
          <a:p>
            <a:r>
              <a:rPr lang="en-US" dirty="0"/>
              <a:t> </a:t>
            </a:r>
            <a:r>
              <a:rPr lang="en-US" sz="2800" dirty="0"/>
              <a:t>Small  universities, museums and institutions- particularly </a:t>
            </a:r>
            <a:r>
              <a:rPr lang="en-US" sz="2800" b="1" dirty="0"/>
              <a:t>vulnerable</a:t>
            </a:r>
            <a:r>
              <a:rPr lang="en-US" sz="2800" dirty="0"/>
              <a:t> to accessing/using the data </a:t>
            </a:r>
          </a:p>
          <a:p>
            <a:r>
              <a:rPr lang="en-US" sz="2800" b="1" dirty="0"/>
              <a:t>Data storage- </a:t>
            </a:r>
            <a:r>
              <a:rPr lang="en-US" sz="2800" dirty="0"/>
              <a:t>IT infrastructure will need to be significantly improved; big data storage and analysis requiring new approaches to information architecture</a:t>
            </a:r>
            <a:endParaRPr lang="en-US" sz="2800" b="1" dirty="0"/>
          </a:p>
          <a:p>
            <a:r>
              <a:rPr lang="en-US" sz="2800" b="1" dirty="0"/>
              <a:t>Data analysis – </a:t>
            </a:r>
            <a:r>
              <a:rPr lang="en-US" sz="2800" dirty="0"/>
              <a:t>computationally demanding significant advances in data analyses approaches needed </a:t>
            </a:r>
          </a:p>
          <a:p>
            <a:r>
              <a:rPr lang="en-US" sz="2800" b="1" dirty="0"/>
              <a:t>Commercialization</a:t>
            </a:r>
            <a:r>
              <a:rPr lang="en-US" sz="2800" dirty="0"/>
              <a:t> (monetary benefits) of marine biotechnology products- takes a long time</a:t>
            </a:r>
            <a:endParaRPr lang="en-US" sz="2800" b="1"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1066800"/>
          </a:xfrm>
        </p:spPr>
        <p:txBody>
          <a:bodyPr>
            <a:normAutofit/>
          </a:bodyPr>
          <a:lstStyle/>
          <a:p>
            <a:r>
              <a:rPr lang="en-US" dirty="0"/>
              <a:t>Benefit sharing is cross-cutting</a:t>
            </a:r>
          </a:p>
        </p:txBody>
      </p:sp>
      <p:sp>
        <p:nvSpPr>
          <p:cNvPr id="4" name="Content Placeholder 3"/>
          <p:cNvSpPr>
            <a:spLocks noGrp="1"/>
          </p:cNvSpPr>
          <p:nvPr>
            <p:ph idx="1"/>
          </p:nvPr>
        </p:nvSpPr>
        <p:spPr>
          <a:xfrm>
            <a:off x="76200" y="1676400"/>
            <a:ext cx="8077200" cy="4648200"/>
          </a:xfrm>
        </p:spPr>
        <p:txBody>
          <a:bodyPr>
            <a:normAutofit fontScale="92500" lnSpcReduction="10000"/>
          </a:bodyPr>
          <a:lstStyle/>
          <a:p>
            <a:r>
              <a:rPr lang="en-US" b="1" dirty="0"/>
              <a:t>Development of research clusters - </a:t>
            </a:r>
            <a:r>
              <a:rPr lang="en-US" dirty="0"/>
              <a:t>assists in achieving internal &amp; external integration (industry, government research institutes &amp; universities etc.) </a:t>
            </a:r>
          </a:p>
          <a:p>
            <a:r>
              <a:rPr lang="en-US" b="1" dirty="0"/>
              <a:t>Promote &amp; expand training &amp; career opportunities </a:t>
            </a:r>
            <a:r>
              <a:rPr lang="en-US" dirty="0"/>
              <a:t>for scientific research, policy &amp; industry</a:t>
            </a:r>
          </a:p>
          <a:p>
            <a:r>
              <a:rPr lang="en-US" b="1" dirty="0"/>
              <a:t>Research training &amp; the transfer </a:t>
            </a:r>
            <a:r>
              <a:rPr lang="en-US" dirty="0"/>
              <a:t>or exchange of knowledge or marine technology</a:t>
            </a:r>
          </a:p>
          <a:p>
            <a:r>
              <a:rPr lang="en-US" b="1" dirty="0"/>
              <a:t>Capacity Building- Financing/Funding </a:t>
            </a:r>
            <a:r>
              <a:rPr lang="en-US" dirty="0" err="1"/>
              <a:t>eg</a:t>
            </a:r>
            <a:r>
              <a:rPr lang="en-US" dirty="0"/>
              <a:t>. scholarships, training workshops, exchange research visits </a:t>
            </a:r>
          </a:p>
          <a:p>
            <a:r>
              <a:rPr lang="en-US" dirty="0"/>
              <a:t>Includes both </a:t>
            </a:r>
            <a:r>
              <a:rPr lang="en-US" b="1" dirty="0"/>
              <a:t>scientific &amp; technical eg.IT </a:t>
            </a:r>
          </a:p>
          <a:p>
            <a:r>
              <a:rPr lang="en-US" b="1" dirty="0"/>
              <a:t>Educational &amp; institutional </a:t>
            </a:r>
            <a:r>
              <a:rPr lang="en-US" dirty="0"/>
              <a:t>capacity-building to more specific training (MGRs specific)</a:t>
            </a:r>
          </a:p>
          <a:p>
            <a:endParaRPr lang="en-US" dirty="0"/>
          </a:p>
          <a:p>
            <a:endParaRPr lang="en-US" dirty="0"/>
          </a:p>
          <a:p>
            <a:endParaRPr lang="en-US" dirty="0"/>
          </a:p>
        </p:txBody>
      </p:sp>
    </p:spTree>
    <p:extLst>
      <p:ext uri="{BB962C8B-B14F-4D97-AF65-F5344CB8AC3E}">
        <p14:creationId xmlns:p14="http://schemas.microsoft.com/office/powerpoint/2010/main" val="55936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58200" cy="914400"/>
          </a:xfrm>
        </p:spPr>
        <p:txBody>
          <a:bodyPr/>
          <a:lstStyle/>
          <a:p>
            <a:r>
              <a:rPr lang="en-TT" dirty="0"/>
              <a:t>SIDs – special considerations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743200"/>
            <a:ext cx="5486400" cy="4084637"/>
          </a:xfrm>
        </p:spPr>
      </p:pic>
      <p:sp>
        <p:nvSpPr>
          <p:cNvPr id="3" name="TextBox 2"/>
          <p:cNvSpPr txBox="1"/>
          <p:nvPr/>
        </p:nvSpPr>
        <p:spPr>
          <a:xfrm>
            <a:off x="0" y="1295400"/>
            <a:ext cx="8610600" cy="954107"/>
          </a:xfrm>
          <a:prstGeom prst="rect">
            <a:avLst/>
          </a:prstGeom>
          <a:noFill/>
        </p:spPr>
        <p:txBody>
          <a:bodyPr wrap="square" rtlCol="0">
            <a:spAutoFit/>
          </a:bodyPr>
          <a:lstStyle/>
          <a:p>
            <a:pPr marL="457200" indent="-457200">
              <a:buFont typeface="Arial" panose="020B0604020202020204" pitchFamily="34" charset="0"/>
              <a:buChar char="•"/>
            </a:pPr>
            <a:r>
              <a:rPr lang="en-TT" sz="2800" b="1" dirty="0"/>
              <a:t>Unknown biodiversity (Deep sea &amp; ABNJ)</a:t>
            </a:r>
          </a:p>
          <a:p>
            <a:pPr marL="457200" indent="-457200">
              <a:buFont typeface="Arial" panose="020B0604020202020204" pitchFamily="34" charset="0"/>
              <a:buChar char="•"/>
            </a:pPr>
            <a:r>
              <a:rPr lang="en-TT" sz="2800" b="1" dirty="0"/>
              <a:t>Increase research opportunities</a:t>
            </a:r>
          </a:p>
        </p:txBody>
      </p:sp>
      <p:sp>
        <p:nvSpPr>
          <p:cNvPr id="5" name="TextBox 4"/>
          <p:cNvSpPr txBox="1"/>
          <p:nvPr/>
        </p:nvSpPr>
        <p:spPr>
          <a:xfrm>
            <a:off x="5562600" y="2286000"/>
            <a:ext cx="3276600" cy="4401205"/>
          </a:xfrm>
          <a:prstGeom prst="rect">
            <a:avLst/>
          </a:prstGeom>
          <a:noFill/>
        </p:spPr>
        <p:txBody>
          <a:bodyPr wrap="square" rtlCol="0">
            <a:spAutoFit/>
          </a:bodyPr>
          <a:lstStyle/>
          <a:p>
            <a:endParaRPr lang="en-TT" sz="2800" b="1" dirty="0"/>
          </a:p>
          <a:p>
            <a:r>
              <a:rPr lang="en-TT" sz="2800" b="1" dirty="0"/>
              <a:t>Increase numbers of trained marine scientists (including MGR /Biotechnology experts)</a:t>
            </a:r>
          </a:p>
          <a:p>
            <a:endParaRPr lang="en-TT" sz="2800" b="1" dirty="0"/>
          </a:p>
          <a:p>
            <a:r>
              <a:rPr lang="en-TT" sz="2800" b="1" dirty="0"/>
              <a:t>Big data storage and analysis </a:t>
            </a:r>
          </a:p>
        </p:txBody>
      </p:sp>
    </p:spTree>
    <p:extLst>
      <p:ext uri="{BB962C8B-B14F-4D97-AF65-F5344CB8AC3E}">
        <p14:creationId xmlns:p14="http://schemas.microsoft.com/office/powerpoint/2010/main" val="129383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 y="1540255"/>
            <a:ext cx="6743695" cy="5294661"/>
          </a:xfrm>
        </p:spPr>
        <p:txBody>
          <a:bodyPr>
            <a:normAutofit fontScale="70000" lnSpcReduction="20000"/>
          </a:bodyPr>
          <a:lstStyle/>
          <a:p>
            <a:pPr marL="0" indent="0">
              <a:buNone/>
            </a:pPr>
            <a:r>
              <a:rPr lang="en-US" sz="2400" b="1" dirty="0"/>
              <a:t>DOSI Deep-Sea Genetic Resources Working Group </a:t>
            </a:r>
          </a:p>
          <a:p>
            <a:r>
              <a:rPr lang="en-US" sz="2400" b="1" dirty="0"/>
              <a:t>GOAL</a:t>
            </a:r>
          </a:p>
          <a:p>
            <a:pPr lvl="1"/>
            <a:r>
              <a:rPr lang="en-US" sz="2000" b="1" dirty="0"/>
              <a:t>Explore and identify options to conserve and  sustainably use deep-sea marine genetic resources (MGR)</a:t>
            </a:r>
          </a:p>
          <a:p>
            <a:pPr lvl="1"/>
            <a:r>
              <a:rPr lang="en-US" sz="2000" b="1" dirty="0"/>
              <a:t>Including access and benefit sharing of marine genetic resources in areas beyond national jurisdiction (ABNJ)</a:t>
            </a:r>
          </a:p>
          <a:p>
            <a:pPr marL="0" indent="0">
              <a:buNone/>
            </a:pPr>
            <a:endParaRPr lang="en-US" sz="2400" b="1" dirty="0"/>
          </a:p>
          <a:p>
            <a:r>
              <a:rPr lang="en-AU" sz="2400" b="1" u="sng" dirty="0"/>
              <a:t>Support deep-sea marine scientific research </a:t>
            </a:r>
            <a:r>
              <a:rPr lang="en-AU" sz="2400" b="1" dirty="0"/>
              <a:t>in ABNJ </a:t>
            </a:r>
          </a:p>
          <a:p>
            <a:r>
              <a:rPr lang="en-AU" sz="2400" b="1" u="sng" dirty="0"/>
              <a:t>Enhance international cooperation </a:t>
            </a:r>
            <a:r>
              <a:rPr lang="en-AU" sz="2400" b="1" dirty="0"/>
              <a:t>in marine scientific research in ABNJ </a:t>
            </a:r>
          </a:p>
          <a:p>
            <a:r>
              <a:rPr lang="en-AU" sz="2400" b="1" u="sng" dirty="0">
                <a:solidFill>
                  <a:schemeClr val="tx2"/>
                </a:solidFill>
              </a:rPr>
              <a:t>Facilitate open-access sharing </a:t>
            </a:r>
            <a:r>
              <a:rPr lang="en-AU" sz="2400" b="1" dirty="0">
                <a:solidFill>
                  <a:schemeClr val="tx2"/>
                </a:solidFill>
              </a:rPr>
              <a:t>of deep-sea biological data, samples and knowledge.</a:t>
            </a:r>
          </a:p>
          <a:p>
            <a:r>
              <a:rPr lang="en-AU" sz="2400" b="1" u="sng" dirty="0"/>
              <a:t>Avoid excessive bureaucratic burdens </a:t>
            </a:r>
            <a:r>
              <a:rPr lang="en-AU" sz="2400" b="1" dirty="0"/>
              <a:t>that could hamper marine scientific research.</a:t>
            </a:r>
          </a:p>
          <a:p>
            <a:r>
              <a:rPr lang="en-AU" sz="2400" b="1" u="sng" dirty="0">
                <a:solidFill>
                  <a:schemeClr val="tx2"/>
                </a:solidFill>
              </a:rPr>
              <a:t>Improve marine scientific research capacity building </a:t>
            </a:r>
            <a:r>
              <a:rPr lang="en-AU" sz="2400" b="1" dirty="0">
                <a:solidFill>
                  <a:schemeClr val="tx2"/>
                </a:solidFill>
              </a:rPr>
              <a:t>of SIDs</a:t>
            </a:r>
          </a:p>
          <a:p>
            <a:r>
              <a:rPr lang="en-AU" sz="2400" b="1" u="sng" dirty="0">
                <a:solidFill>
                  <a:schemeClr val="tx2"/>
                </a:solidFill>
              </a:rPr>
              <a:t>Build on best-practice </a:t>
            </a:r>
            <a:r>
              <a:rPr lang="en-AU" sz="2400" b="1" dirty="0">
                <a:solidFill>
                  <a:schemeClr val="tx2"/>
                </a:solidFill>
              </a:rPr>
              <a:t>in deep-sea scientific research for accessing MGR in ABNJ</a:t>
            </a:r>
          </a:p>
          <a:p>
            <a:r>
              <a:rPr lang="en-AU" sz="2400" b="1" u="sng" dirty="0">
                <a:solidFill>
                  <a:schemeClr val="tx2"/>
                </a:solidFill>
              </a:rPr>
              <a:t>Support mechanisms that facilitate</a:t>
            </a:r>
            <a:r>
              <a:rPr lang="en-AU" sz="2400" b="1" dirty="0">
                <a:solidFill>
                  <a:schemeClr val="tx2"/>
                </a:solidFill>
              </a:rPr>
              <a:t> the sharing of expertise and methodologies, international cooperation for access to research vessels, equipment and other resources as well as costs of undertaking research and support capacity development through increased opportunities to participate in research cruises</a:t>
            </a:r>
            <a:r>
              <a:rPr lang="en-AU" sz="2400" b="1" dirty="0"/>
              <a:t>.</a:t>
            </a:r>
          </a:p>
          <a:p>
            <a:endParaRPr lang="en-AU" sz="2400" b="1" dirty="0"/>
          </a:p>
        </p:txBody>
      </p:sp>
      <p:pic>
        <p:nvPicPr>
          <p:cNvPr id="1026" name="Picture 2" descr="H:\2014-12-01 DOSI WG5\DOSI logo_D-S Gen 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2743200" cy="1540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print"/>
          <a:srcRect l="11922" t="53339" r="9545" b="2569"/>
          <a:stretch/>
        </p:blipFill>
        <p:spPr>
          <a:xfrm rot="16200000">
            <a:off x="7086942" y="686148"/>
            <a:ext cx="1790006" cy="2324090"/>
          </a:xfrm>
          <a:prstGeom prst="rect">
            <a:avLst/>
          </a:prstGeom>
        </p:spPr>
      </p:pic>
      <p:pic>
        <p:nvPicPr>
          <p:cNvPr id="11" name="Picture 2" descr="File:UN General Assembly bldg flag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200" t="16687" b="6107"/>
          <a:stretch/>
        </p:blipFill>
        <p:spPr bwMode="auto">
          <a:xfrm>
            <a:off x="6819900" y="4479175"/>
            <a:ext cx="2324090"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hrhd829\Pictures\12633713_10100731077579332_7051356121364782858_o.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708" t="4309" r="27702" b="32413"/>
          <a:stretch/>
        </p:blipFill>
        <p:spPr bwMode="auto">
          <a:xfrm>
            <a:off x="6819898" y="2743198"/>
            <a:ext cx="2324091" cy="17359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730997" y="6188586"/>
            <a:ext cx="2412996" cy="646331"/>
          </a:xfrm>
          <a:prstGeom prst="rect">
            <a:avLst/>
          </a:prstGeom>
        </p:spPr>
        <p:txBody>
          <a:bodyPr wrap="square">
            <a:spAutoFit/>
          </a:bodyPr>
          <a:lstStyle/>
          <a:p>
            <a:pPr algn="r"/>
            <a:r>
              <a:rPr lang="en-AU" sz="900" dirty="0"/>
              <a:t>Image credits: Michael </a:t>
            </a:r>
            <a:r>
              <a:rPr lang="en-AU" sz="900" dirty="0" err="1"/>
              <a:t>Ströck</a:t>
            </a:r>
            <a:r>
              <a:rPr lang="en-AU" sz="900" dirty="0"/>
              <a:t> via Wikimedia Commons (top); H Harden-Davies, 2016 (middle); </a:t>
            </a:r>
            <a:r>
              <a:rPr lang="en-AU" sz="900" dirty="0" err="1"/>
              <a:t>Shealah</a:t>
            </a:r>
            <a:r>
              <a:rPr lang="en-AU" sz="900" dirty="0"/>
              <a:t> </a:t>
            </a:r>
            <a:r>
              <a:rPr lang="en-AU" sz="900" dirty="0" err="1"/>
              <a:t>Craighead</a:t>
            </a:r>
            <a:r>
              <a:rPr lang="en-AU" sz="900" dirty="0"/>
              <a:t>, 2006,  via Wikimedia Commons (bottom)</a:t>
            </a:r>
            <a:endParaRPr lang="en-AU" sz="1050" dirty="0"/>
          </a:p>
        </p:txBody>
      </p:sp>
    </p:spTree>
    <p:extLst>
      <p:ext uri="{BB962C8B-B14F-4D97-AF65-F5344CB8AC3E}">
        <p14:creationId xmlns:p14="http://schemas.microsoft.com/office/powerpoint/2010/main" val="3660962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1066800"/>
          </a:xfrm>
        </p:spPr>
        <p:txBody>
          <a:bodyPr/>
          <a:lstStyle/>
          <a:p>
            <a:r>
              <a:rPr lang="en-TT" dirty="0"/>
              <a:t>                  Thank you</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935163"/>
            <a:ext cx="8534400" cy="4389437"/>
          </a:xfrm>
        </p:spPr>
      </p:pic>
    </p:spTree>
    <p:extLst>
      <p:ext uri="{BB962C8B-B14F-4D97-AF65-F5344CB8AC3E}">
        <p14:creationId xmlns:p14="http://schemas.microsoft.com/office/powerpoint/2010/main" val="1623821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9420</TotalTime>
  <Words>588</Words>
  <Application>Microsoft Macintosh PowerPoint</Application>
  <PresentationFormat>On-screen Show (4:3)</PresentationFormat>
  <Paragraphs>69</Paragraphs>
  <Slides>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Arial</vt:lpstr>
      <vt:lpstr>Baskerville Old Face</vt:lpstr>
      <vt:lpstr>Calibri</vt:lpstr>
      <vt:lpstr>Constantia</vt:lpstr>
      <vt:lpstr>Wingdings 2</vt:lpstr>
      <vt:lpstr>Flow</vt:lpstr>
      <vt:lpstr>Picture</vt:lpstr>
      <vt:lpstr>PowerPoint Presentation</vt:lpstr>
      <vt:lpstr>PowerPoint Presentation</vt:lpstr>
      <vt:lpstr>PowerPoint Presentation</vt:lpstr>
      <vt:lpstr>Benefits- with challenges</vt:lpstr>
      <vt:lpstr>Benefit sharing is cross-cutting</vt:lpstr>
      <vt:lpstr>SIDs – special considerations</vt:lpstr>
      <vt:lpstr>PowerPoint Presentation</vt:lpstr>
      <vt:lpstr>                  Thank you</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Rocky shore sampling in Trinidad and Tobago 2013</dc:title>
  <dc:creator>Alana</dc:creator>
  <cp:lastModifiedBy>Brown, Abbe</cp:lastModifiedBy>
  <cp:revision>757</cp:revision>
  <dcterms:created xsi:type="dcterms:W3CDTF">2013-09-25T07:37:12Z</dcterms:created>
  <dcterms:modified xsi:type="dcterms:W3CDTF">2019-08-22T20:00:03Z</dcterms:modified>
</cp:coreProperties>
</file>