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285" r:id="rId3"/>
    <p:sldId id="283" r:id="rId4"/>
    <p:sldId id="257" r:id="rId5"/>
    <p:sldId id="262" r:id="rId6"/>
    <p:sldId id="265" r:id="rId7"/>
    <p:sldId id="271" r:id="rId8"/>
    <p:sldId id="270" r:id="rId9"/>
    <p:sldId id="288" r:id="rId10"/>
    <p:sldId id="272" r:id="rId11"/>
    <p:sldId id="282" r:id="rId12"/>
    <p:sldId id="258" r:id="rId13"/>
    <p:sldId id="287" r:id="rId14"/>
    <p:sldId id="281" r:id="rId15"/>
    <p:sldId id="274" r:id="rId16"/>
    <p:sldId id="289" r:id="rId17"/>
    <p:sldId id="286" r:id="rId18"/>
    <p:sldId id="275" r:id="rId19"/>
    <p:sldId id="276" r:id="rId20"/>
    <p:sldId id="277" r:id="rId21"/>
    <p:sldId id="278" r:id="rId22"/>
    <p:sldId id="279" r:id="rId23"/>
    <p:sldId id="280" r:id="rId24"/>
    <p:sldId id="284" r:id="rId25"/>
    <p:sldId id="269"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3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01"/>
  </p:normalViewPr>
  <p:slideViewPr>
    <p:cSldViewPr snapToGrid="0" snapToObjects="1">
      <p:cViewPr varScale="1">
        <p:scale>
          <a:sx n="139" d="100"/>
          <a:sy n="139" d="100"/>
        </p:scale>
        <p:origin x="600" y="16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72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1B9BD4-F867-0140-956E-08310B0CA2AA}" type="datetimeFigureOut">
              <a:rPr lang="en-US" smtClean="0"/>
              <a:t>12/8/21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2C6E7A-90CA-454F-9C7C-ED7AD540554B}" type="slidenum">
              <a:rPr lang="en-GB" smtClean="0"/>
              <a:t>‹#›</a:t>
            </a:fld>
            <a:endParaRPr lang="en-GB"/>
          </a:p>
        </p:txBody>
      </p:sp>
    </p:spTree>
    <p:extLst>
      <p:ext uri="{BB962C8B-B14F-4D97-AF65-F5344CB8AC3E}">
        <p14:creationId xmlns:p14="http://schemas.microsoft.com/office/powerpoint/2010/main" val="14878406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8F22F-FC7F-5842-AFCF-A631C3833DBD}" type="datetimeFigureOut">
              <a:rPr lang="en-US" smtClean="0"/>
              <a:t>12/6/21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13DCD-23FD-1940-8DBB-2EF4BDD66C09}" type="slidenum">
              <a:rPr lang="en-GB" smtClean="0"/>
              <a:t>‹#›</a:t>
            </a:fld>
            <a:endParaRPr lang="en-GB"/>
          </a:p>
        </p:txBody>
      </p:sp>
    </p:spTree>
    <p:extLst>
      <p:ext uri="{BB962C8B-B14F-4D97-AF65-F5344CB8AC3E}">
        <p14:creationId xmlns:p14="http://schemas.microsoft.com/office/powerpoint/2010/main" val="5603573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 students to think about the implications of type of surgery and investigations for minor/intermediate/major or complex surgeries.</a:t>
            </a:r>
          </a:p>
          <a:p>
            <a:endParaRPr lang="en-US" dirty="0"/>
          </a:p>
          <a:p>
            <a:r>
              <a:rPr lang="en-US" dirty="0"/>
              <a:t>Surgery can be routine but major and rare but minor. </a:t>
            </a:r>
          </a:p>
        </p:txBody>
      </p:sp>
      <p:sp>
        <p:nvSpPr>
          <p:cNvPr id="4" name="Slide Number Placeholder 3"/>
          <p:cNvSpPr>
            <a:spLocks noGrp="1"/>
          </p:cNvSpPr>
          <p:nvPr>
            <p:ph type="sldNum" sz="quarter" idx="5"/>
          </p:nvPr>
        </p:nvSpPr>
        <p:spPr/>
        <p:txBody>
          <a:bodyPr/>
          <a:lstStyle/>
          <a:p>
            <a:fld id="{63813DCD-23FD-1940-8DBB-2EF4BDD66C09}" type="slidenum">
              <a:rPr lang="en-GB" smtClean="0"/>
              <a:t>5</a:t>
            </a:fld>
            <a:endParaRPr lang="en-GB"/>
          </a:p>
        </p:txBody>
      </p:sp>
    </p:spTree>
    <p:extLst>
      <p:ext uri="{BB962C8B-B14F-4D97-AF65-F5344CB8AC3E}">
        <p14:creationId xmlns:p14="http://schemas.microsoft.com/office/powerpoint/2010/main" val="405357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13DCD-23FD-1940-8DBB-2EF4BDD66C09}" type="slidenum">
              <a:rPr lang="en-GB" smtClean="0"/>
              <a:t>24</a:t>
            </a:fld>
            <a:endParaRPr lang="en-GB"/>
          </a:p>
        </p:txBody>
      </p:sp>
    </p:spTree>
    <p:extLst>
      <p:ext uri="{BB962C8B-B14F-4D97-AF65-F5344CB8AC3E}">
        <p14:creationId xmlns:p14="http://schemas.microsoft.com/office/powerpoint/2010/main" val="925264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143000"/>
            <a:ext cx="6498158" cy="1293650"/>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0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22922" y="2474260"/>
            <a:ext cx="6498159" cy="1095545"/>
          </a:xfrm>
        </p:spPr>
        <p:txBody>
          <a:bodyPr vert="horz" lIns="91440" tIns="45720" rIns="91440" bIns="45720" rtlCol="0">
            <a:no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2400" kern="1200">
                <a:solidFill>
                  <a:schemeClr val="tx1">
                    <a:lumMod val="50000"/>
                    <a:lumOff val="50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pic>
        <p:nvPicPr>
          <p:cNvPr id="8" name="Picture 7" descr="AA-Logo-Transpare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78" y="3785366"/>
            <a:ext cx="4486778" cy="530352"/>
          </a:xfrm>
          <a:prstGeom prst="rect">
            <a:avLst/>
          </a:prstGeom>
        </p:spPr>
      </p:pic>
      <p:pic>
        <p:nvPicPr>
          <p:cNvPr id="9" name="Picture 8" descr="NHSG-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1265" y="3697184"/>
            <a:ext cx="1458835" cy="1443232"/>
          </a:xfrm>
          <a:prstGeom prst="rect">
            <a:avLst/>
          </a:prstGeom>
        </p:spPr>
      </p:pic>
      <p:sp>
        <p:nvSpPr>
          <p:cNvPr id="10" name="TextBox 9"/>
          <p:cNvSpPr txBox="1"/>
          <p:nvPr userDrawn="1"/>
        </p:nvSpPr>
        <p:spPr>
          <a:xfrm>
            <a:off x="528708" y="4247228"/>
            <a:ext cx="6613532" cy="400110"/>
          </a:xfrm>
          <a:prstGeom prst="rect">
            <a:avLst/>
          </a:prstGeom>
          <a:noFill/>
        </p:spPr>
        <p:txBody>
          <a:bodyPr wrap="square" rtlCol="0">
            <a:spAutoFit/>
          </a:bodyPr>
          <a:lstStyle/>
          <a:p>
            <a:r>
              <a:rPr lang="en-GB" sz="2000" dirty="0">
                <a:solidFill>
                  <a:schemeClr val="tx2"/>
                </a:solidFill>
                <a:latin typeface="Arial"/>
                <a:cs typeface="Arial"/>
              </a:rPr>
              <a:t>www.aberdeenanaesthesia.org</a:t>
            </a:r>
          </a:p>
        </p:txBody>
      </p:sp>
      <p:sp>
        <p:nvSpPr>
          <p:cNvPr id="11" name="TextBox 10"/>
          <p:cNvSpPr txBox="1"/>
          <p:nvPr userDrawn="1"/>
        </p:nvSpPr>
        <p:spPr>
          <a:xfrm>
            <a:off x="1036320" y="4576929"/>
            <a:ext cx="2123975" cy="400110"/>
          </a:xfrm>
          <a:prstGeom prst="rect">
            <a:avLst/>
          </a:prstGeom>
          <a:noFill/>
        </p:spPr>
        <p:txBody>
          <a:bodyPr wrap="square" rtlCol="0">
            <a:spAutoFit/>
          </a:bodyPr>
          <a:lstStyle/>
          <a:p>
            <a:r>
              <a:rPr lang="en-GB" sz="2000" dirty="0">
                <a:solidFill>
                  <a:schemeClr val="tx2"/>
                </a:solidFill>
                <a:latin typeface="Arial"/>
                <a:cs typeface="Arial"/>
              </a:rPr>
              <a:t>@</a:t>
            </a:r>
            <a:r>
              <a:rPr lang="en-GB" sz="2000" dirty="0" err="1">
                <a:solidFill>
                  <a:schemeClr val="tx2"/>
                </a:solidFill>
                <a:latin typeface="Arial"/>
                <a:cs typeface="Arial"/>
              </a:rPr>
              <a:t>Abdn_Anaesth</a:t>
            </a:r>
            <a:endParaRPr lang="en-GB" sz="2000" dirty="0">
              <a:solidFill>
                <a:schemeClr val="tx2"/>
              </a:solidFill>
              <a:latin typeface="Arial"/>
              <a:cs typeface="Arial"/>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8708" y="4503562"/>
            <a:ext cx="565814" cy="565814"/>
          </a:xfrm>
          <a:prstGeom prst="rect">
            <a:avLst/>
          </a:prstGeom>
        </p:spPr>
      </p:pic>
      <p:sp>
        <p:nvSpPr>
          <p:cNvPr id="13" name="TextBox 12"/>
          <p:cNvSpPr txBox="1"/>
          <p:nvPr userDrawn="1"/>
        </p:nvSpPr>
        <p:spPr>
          <a:xfrm>
            <a:off x="3747067" y="4576929"/>
            <a:ext cx="3001601" cy="400110"/>
          </a:xfrm>
          <a:prstGeom prst="rect">
            <a:avLst/>
          </a:prstGeom>
          <a:noFill/>
        </p:spPr>
        <p:txBody>
          <a:bodyPr wrap="square" rtlCol="0">
            <a:spAutoFit/>
          </a:bodyPr>
          <a:lstStyle/>
          <a:p>
            <a:r>
              <a:rPr lang="en-GB" sz="2000" dirty="0" err="1">
                <a:solidFill>
                  <a:schemeClr val="tx2"/>
                </a:solidFill>
                <a:latin typeface="Arial"/>
                <a:cs typeface="Arial"/>
              </a:rPr>
              <a:t>AberdeenAnaesthesia</a:t>
            </a:r>
            <a:endParaRPr lang="en-GB" sz="2000" dirty="0">
              <a:solidFill>
                <a:schemeClr val="tx2"/>
              </a:solidFill>
              <a:latin typeface="Arial"/>
              <a:cs typeface="Arial"/>
            </a:endParaRP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49932" y="4620453"/>
            <a:ext cx="356586" cy="3565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458904"/>
            <a:ext cx="4079545" cy="871538"/>
          </a:xfrm>
        </p:spPr>
        <p:txBody>
          <a:bodyPr anchor="b"/>
          <a:lstStyle>
            <a:lvl1pPr algn="ctr">
              <a:defRPr sz="3600" b="0"/>
            </a:lvl1pPr>
          </a:lstStyle>
          <a:p>
            <a:r>
              <a:rPr lang="en-US" dirty="0"/>
              <a:t>Click to edit Master title style</a:t>
            </a:r>
            <a:endParaRPr dirty="0"/>
          </a:p>
        </p:txBody>
      </p:sp>
      <p:sp>
        <p:nvSpPr>
          <p:cNvPr id="4" name="Text Placeholder 3"/>
          <p:cNvSpPr>
            <a:spLocks noGrp="1"/>
          </p:cNvSpPr>
          <p:nvPr>
            <p:ph type="body" sz="half" idx="2"/>
          </p:nvPr>
        </p:nvSpPr>
        <p:spPr>
          <a:xfrm>
            <a:off x="533399" y="1340892"/>
            <a:ext cx="4079545" cy="279011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a:off x="5090617" y="269544"/>
            <a:ext cx="3657600" cy="3988558"/>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4" name="Date Placeholder 3"/>
          <p:cNvSpPr>
            <a:spLocks noGrp="1"/>
          </p:cNvSpPr>
          <p:nvPr>
            <p:ph type="dt" sz="half" idx="10"/>
          </p:nvPr>
        </p:nvSpPr>
        <p:spPr>
          <a:xfrm>
            <a:off x="4436579" y="4815222"/>
            <a:ext cx="2388291" cy="273844"/>
          </a:xfrm>
        </p:spPr>
        <p:txBody>
          <a:bodyPr/>
          <a:lstStyle>
            <a:lvl1pPr>
              <a:defRPr sz="1000">
                <a:solidFill>
                  <a:schemeClr val="tx1">
                    <a:lumMod val="50000"/>
                    <a:lumOff val="50000"/>
                  </a:schemeClr>
                </a:solidFill>
              </a:defRPr>
            </a:lvl1pPr>
          </a:lstStyle>
          <a:p>
            <a:fld id="{65C4CE94-0A85-D742-B7DB-B10EF0E8E693}" type="datetime2">
              <a:rPr lang="en-GB" smtClean="0"/>
              <a:t>Monday, 6 December 2021</a:t>
            </a:fld>
            <a:endParaRPr lang="en-US" dirty="0"/>
          </a:p>
        </p:txBody>
      </p:sp>
      <p:sp>
        <p:nvSpPr>
          <p:cNvPr id="15" name="Footer Placeholder 4"/>
          <p:cNvSpPr>
            <a:spLocks noGrp="1"/>
          </p:cNvSpPr>
          <p:nvPr>
            <p:ph type="ftr" sz="quarter" idx="11"/>
          </p:nvPr>
        </p:nvSpPr>
        <p:spPr>
          <a:xfrm>
            <a:off x="4436579" y="4541379"/>
            <a:ext cx="2388291" cy="250372"/>
          </a:xfrm>
        </p:spPr>
        <p:txBody>
          <a:bodyPr/>
          <a:lstStyle>
            <a:lvl1pPr algn="r">
              <a:defRPr>
                <a:solidFill>
                  <a:schemeClr val="tx1">
                    <a:lumMod val="50000"/>
                    <a:lumOff val="50000"/>
                  </a:schemeClr>
                </a:solidFill>
              </a:defRPr>
            </a:lvl1pPr>
          </a:lstStyle>
          <a:p>
            <a:endParaRPr lang="en-US" dirty="0"/>
          </a:p>
        </p:txBody>
      </p:sp>
      <p:sp>
        <p:nvSpPr>
          <p:cNvPr id="16" name="Slide Number Placeholder 5"/>
          <p:cNvSpPr>
            <a:spLocks noGrp="1"/>
          </p:cNvSpPr>
          <p:nvPr>
            <p:ph type="sldNum" sz="quarter" idx="12"/>
          </p:nvPr>
        </p:nvSpPr>
        <p:spPr>
          <a:xfrm>
            <a:off x="7170204" y="4736078"/>
            <a:ext cx="826767" cy="201530"/>
          </a:xfrm>
        </p:spPr>
        <p:txBody>
          <a:bodyPr/>
          <a:lstStyle>
            <a:lvl1pPr>
              <a:defRPr>
                <a:solidFill>
                  <a:schemeClr val="tx1">
                    <a:lumMod val="50000"/>
                    <a:lumOff val="50000"/>
                  </a:schemeClr>
                </a:solidFill>
              </a:defRPr>
            </a:lvl1pPr>
          </a:lstStyle>
          <a:p>
            <a:fld id="{7F5CE407-6216-4202-80E4-A30DC2F709B2}" type="slidenum">
              <a:rPr lang="en-US" smtClean="0"/>
              <a:pPr/>
              <a:t>‹#›</a:t>
            </a:fld>
            <a:endParaRPr lang="en-US" dirty="0"/>
          </a:p>
        </p:txBody>
      </p:sp>
      <p:pic>
        <p:nvPicPr>
          <p:cNvPr id="17" name="Picture 16" descr="AA-Logo-Transparent.png"/>
          <p:cNvPicPr>
            <a:picLocks noChangeAspect="1"/>
          </p:cNvPicPr>
          <p:nvPr userDrawn="1"/>
        </p:nvPicPr>
        <p:blipFill>
          <a:blip r:embed="rId2" cstate="print">
            <a:alphaModFix amt="76000"/>
            <a:extLst>
              <a:ext uri="{28A0092B-C50C-407E-A947-70E740481C1C}">
                <a14:useLocalDpi xmlns:a14="http://schemas.microsoft.com/office/drawing/2010/main" val="0"/>
              </a:ext>
            </a:extLst>
          </a:blip>
          <a:stretch>
            <a:fillRect/>
          </a:stretch>
        </p:blipFill>
        <p:spPr>
          <a:xfrm>
            <a:off x="491436" y="4552870"/>
            <a:ext cx="3254875" cy="384737"/>
          </a:xfrm>
          <a:prstGeom prst="rect">
            <a:avLst/>
          </a:prstGeom>
        </p:spPr>
      </p:pic>
      <p:pic>
        <p:nvPicPr>
          <p:cNvPr id="18" name="Picture 17" descr="NHSG-Logo.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8087159" y="4476496"/>
            <a:ext cx="674214" cy="6670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80682"/>
            <a:ext cx="8042276" cy="1002717"/>
          </a:xfrm>
        </p:spPr>
        <p:txBody>
          <a:bodyPr>
            <a:normAutofit/>
          </a:bodyPr>
          <a:lstStyle>
            <a:lvl1pPr>
              <a:defRPr sz="4000" b="0" i="0"/>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a:xfrm>
            <a:off x="4436579" y="4815222"/>
            <a:ext cx="2388291" cy="273844"/>
          </a:xfrm>
        </p:spPr>
        <p:txBody>
          <a:bodyPr/>
          <a:lstStyle>
            <a:lvl1pPr>
              <a:defRPr sz="1000">
                <a:solidFill>
                  <a:schemeClr val="tx1">
                    <a:lumMod val="50000"/>
                    <a:lumOff val="50000"/>
                  </a:schemeClr>
                </a:solidFill>
              </a:defRPr>
            </a:lvl1pPr>
          </a:lstStyle>
          <a:p>
            <a:fld id="{EB75D5BC-6B88-DF41-80FB-86D58B5888ED}" type="datetime2">
              <a:rPr lang="en-GB" smtClean="0"/>
              <a:t>Monday, 6 December 2021</a:t>
            </a:fld>
            <a:endParaRPr lang="en-US" dirty="0"/>
          </a:p>
        </p:txBody>
      </p:sp>
      <p:sp>
        <p:nvSpPr>
          <p:cNvPr id="5" name="Footer Placeholder 4"/>
          <p:cNvSpPr>
            <a:spLocks noGrp="1"/>
          </p:cNvSpPr>
          <p:nvPr>
            <p:ph type="ftr" sz="quarter" idx="11"/>
          </p:nvPr>
        </p:nvSpPr>
        <p:spPr>
          <a:xfrm>
            <a:off x="4436579" y="4541379"/>
            <a:ext cx="2388291" cy="250372"/>
          </a:xfrm>
        </p:spPr>
        <p:txBody>
          <a:bodyPr/>
          <a:lstStyle>
            <a:lvl1pPr algn="r">
              <a:defRPr>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12"/>
          </p:nvPr>
        </p:nvSpPr>
        <p:spPr>
          <a:xfrm>
            <a:off x="7170204" y="4736078"/>
            <a:ext cx="826767" cy="201530"/>
          </a:xfrm>
        </p:spPr>
        <p:txBody>
          <a:bodyPr/>
          <a:lstStyle>
            <a:lvl1pPr>
              <a:defRPr>
                <a:solidFill>
                  <a:schemeClr val="tx1">
                    <a:lumMod val="50000"/>
                    <a:lumOff val="50000"/>
                  </a:schemeClr>
                </a:solidFill>
              </a:defRPr>
            </a:lvl1pPr>
          </a:lstStyle>
          <a:p>
            <a:fld id="{7F5CE407-6216-4202-80E4-A30DC2F709B2}" type="slidenum">
              <a:rPr lang="en-US" smtClean="0"/>
              <a:pPr/>
              <a:t>‹#›</a:t>
            </a:fld>
            <a:endParaRPr lang="en-US" dirty="0"/>
          </a:p>
        </p:txBody>
      </p:sp>
      <p:pic>
        <p:nvPicPr>
          <p:cNvPr id="8" name="Picture 7" descr="AA-Logo-Transparent.png"/>
          <p:cNvPicPr>
            <a:picLocks noChangeAspect="1"/>
          </p:cNvPicPr>
          <p:nvPr userDrawn="1"/>
        </p:nvPicPr>
        <p:blipFill>
          <a:blip r:embed="rId2" cstate="print">
            <a:alphaModFix amt="76000"/>
            <a:extLst>
              <a:ext uri="{28A0092B-C50C-407E-A947-70E740481C1C}">
                <a14:useLocalDpi xmlns:a14="http://schemas.microsoft.com/office/drawing/2010/main" val="0"/>
              </a:ext>
            </a:extLst>
          </a:blip>
          <a:stretch>
            <a:fillRect/>
          </a:stretch>
        </p:blipFill>
        <p:spPr>
          <a:xfrm>
            <a:off x="491436" y="4552870"/>
            <a:ext cx="3254875" cy="384737"/>
          </a:xfrm>
          <a:prstGeom prst="rect">
            <a:avLst/>
          </a:prstGeom>
        </p:spPr>
      </p:pic>
      <p:pic>
        <p:nvPicPr>
          <p:cNvPr id="9" name="Picture 8" descr="NHSG-Logo.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8087159" y="4476496"/>
            <a:ext cx="674214" cy="6670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2514601"/>
            <a:ext cx="8416925" cy="1102519"/>
          </a:xfrm>
        </p:spPr>
        <p:txBody>
          <a:bodyPr/>
          <a:lstStyle/>
          <a:p>
            <a:r>
              <a:rPr lang="en-US" dirty="0"/>
              <a:t>Click to edit Master title style</a:t>
            </a:r>
            <a:endParaRPr dirty="0"/>
          </a:p>
        </p:txBody>
      </p:sp>
      <p:sp>
        <p:nvSpPr>
          <p:cNvPr id="3" name="Subtitle 2"/>
          <p:cNvSpPr>
            <a:spLocks noGrp="1"/>
          </p:cNvSpPr>
          <p:nvPr>
            <p:ph type="subTitle" idx="1"/>
          </p:nvPr>
        </p:nvSpPr>
        <p:spPr>
          <a:xfrm>
            <a:off x="363539" y="3578272"/>
            <a:ext cx="8416925" cy="729503"/>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9" name="Picture Placeholder 2"/>
          <p:cNvSpPr>
            <a:spLocks noGrp="1"/>
          </p:cNvSpPr>
          <p:nvPr>
            <p:ph type="pic" idx="13"/>
          </p:nvPr>
        </p:nvSpPr>
        <p:spPr>
          <a:xfrm>
            <a:off x="370980" y="272653"/>
            <a:ext cx="8402040" cy="2127647"/>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0" name="Date Placeholder 3"/>
          <p:cNvSpPr>
            <a:spLocks noGrp="1"/>
          </p:cNvSpPr>
          <p:nvPr>
            <p:ph type="dt" sz="half" idx="10"/>
          </p:nvPr>
        </p:nvSpPr>
        <p:spPr>
          <a:xfrm>
            <a:off x="4436579" y="4815222"/>
            <a:ext cx="2388291" cy="273844"/>
          </a:xfrm>
        </p:spPr>
        <p:txBody>
          <a:bodyPr/>
          <a:lstStyle>
            <a:lvl1pPr>
              <a:defRPr sz="1000">
                <a:solidFill>
                  <a:schemeClr val="tx1">
                    <a:lumMod val="50000"/>
                    <a:lumOff val="50000"/>
                  </a:schemeClr>
                </a:solidFill>
              </a:defRPr>
            </a:lvl1pPr>
          </a:lstStyle>
          <a:p>
            <a:fld id="{4569E3FE-F3A9-EB46-B3B8-0B2F93196C0B}" type="datetime2">
              <a:rPr lang="en-GB" smtClean="0"/>
              <a:t>Monday, 6 December 2021</a:t>
            </a:fld>
            <a:endParaRPr lang="en-US" dirty="0"/>
          </a:p>
        </p:txBody>
      </p:sp>
      <p:sp>
        <p:nvSpPr>
          <p:cNvPr id="11" name="Footer Placeholder 4"/>
          <p:cNvSpPr>
            <a:spLocks noGrp="1"/>
          </p:cNvSpPr>
          <p:nvPr>
            <p:ph type="ftr" sz="quarter" idx="11"/>
          </p:nvPr>
        </p:nvSpPr>
        <p:spPr>
          <a:xfrm>
            <a:off x="4436579" y="4541379"/>
            <a:ext cx="2388291" cy="250372"/>
          </a:xfrm>
        </p:spPr>
        <p:txBody>
          <a:bodyPr/>
          <a:lstStyle>
            <a:lvl1pPr algn="r">
              <a:defRPr>
                <a:solidFill>
                  <a:schemeClr val="tx1">
                    <a:lumMod val="50000"/>
                    <a:lumOff val="50000"/>
                  </a:schemeClr>
                </a:solidFill>
              </a:defRPr>
            </a:lvl1pPr>
          </a:lstStyle>
          <a:p>
            <a:endParaRPr lang="en-US" dirty="0"/>
          </a:p>
        </p:txBody>
      </p:sp>
      <p:sp>
        <p:nvSpPr>
          <p:cNvPr id="12" name="Slide Number Placeholder 5"/>
          <p:cNvSpPr>
            <a:spLocks noGrp="1"/>
          </p:cNvSpPr>
          <p:nvPr>
            <p:ph type="sldNum" sz="quarter" idx="12"/>
          </p:nvPr>
        </p:nvSpPr>
        <p:spPr>
          <a:xfrm>
            <a:off x="7170204" y="4736078"/>
            <a:ext cx="826767" cy="201530"/>
          </a:xfrm>
        </p:spPr>
        <p:txBody>
          <a:bodyPr/>
          <a:lstStyle>
            <a:lvl1pPr>
              <a:defRPr>
                <a:solidFill>
                  <a:schemeClr val="tx1">
                    <a:lumMod val="50000"/>
                    <a:lumOff val="50000"/>
                  </a:schemeClr>
                </a:solidFill>
              </a:defRPr>
            </a:lvl1pPr>
          </a:lstStyle>
          <a:p>
            <a:fld id="{7F5CE407-6216-4202-80E4-A30DC2F709B2}" type="slidenum">
              <a:rPr lang="en-US" smtClean="0"/>
              <a:pPr/>
              <a:t>‹#›</a:t>
            </a:fld>
            <a:endParaRPr lang="en-US" dirty="0"/>
          </a:p>
        </p:txBody>
      </p:sp>
      <p:pic>
        <p:nvPicPr>
          <p:cNvPr id="13" name="Picture 12" descr="AA-Logo-Transparent.png"/>
          <p:cNvPicPr>
            <a:picLocks noChangeAspect="1"/>
          </p:cNvPicPr>
          <p:nvPr userDrawn="1"/>
        </p:nvPicPr>
        <p:blipFill>
          <a:blip r:embed="rId2" cstate="print">
            <a:alphaModFix amt="76000"/>
            <a:extLst>
              <a:ext uri="{28A0092B-C50C-407E-A947-70E740481C1C}">
                <a14:useLocalDpi xmlns:a14="http://schemas.microsoft.com/office/drawing/2010/main" val="0"/>
              </a:ext>
            </a:extLst>
          </a:blip>
          <a:stretch>
            <a:fillRect/>
          </a:stretch>
        </p:blipFill>
        <p:spPr>
          <a:xfrm>
            <a:off x="491436" y="4552870"/>
            <a:ext cx="3254875" cy="384737"/>
          </a:xfrm>
          <a:prstGeom prst="rect">
            <a:avLst/>
          </a:prstGeom>
        </p:spPr>
      </p:pic>
      <p:pic>
        <p:nvPicPr>
          <p:cNvPr id="19" name="Picture 18" descr="NHSG-Logo.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8087159" y="4476496"/>
            <a:ext cx="674214" cy="6670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6" y="1802359"/>
            <a:ext cx="8056563" cy="1021556"/>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6" y="2802004"/>
            <a:ext cx="8056563" cy="1125140"/>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Date Placeholder 3"/>
          <p:cNvSpPr>
            <a:spLocks noGrp="1"/>
          </p:cNvSpPr>
          <p:nvPr>
            <p:ph type="dt" sz="half" idx="10"/>
          </p:nvPr>
        </p:nvSpPr>
        <p:spPr>
          <a:xfrm>
            <a:off x="4436579" y="4815222"/>
            <a:ext cx="2388291" cy="273844"/>
          </a:xfrm>
        </p:spPr>
        <p:txBody>
          <a:bodyPr/>
          <a:lstStyle>
            <a:lvl1pPr>
              <a:defRPr sz="1000">
                <a:solidFill>
                  <a:schemeClr val="tx1">
                    <a:lumMod val="50000"/>
                    <a:lumOff val="50000"/>
                  </a:schemeClr>
                </a:solidFill>
              </a:defRPr>
            </a:lvl1pPr>
          </a:lstStyle>
          <a:p>
            <a:fld id="{68125413-E6A2-E040-AFA4-734CDEA8FD19}" type="datetime2">
              <a:rPr lang="en-GB" smtClean="0"/>
              <a:t>Monday, 6 December 2021</a:t>
            </a:fld>
            <a:endParaRPr lang="en-US" dirty="0"/>
          </a:p>
        </p:txBody>
      </p:sp>
      <p:sp>
        <p:nvSpPr>
          <p:cNvPr id="13" name="Footer Placeholder 4"/>
          <p:cNvSpPr>
            <a:spLocks noGrp="1"/>
          </p:cNvSpPr>
          <p:nvPr>
            <p:ph type="ftr" sz="quarter" idx="11"/>
          </p:nvPr>
        </p:nvSpPr>
        <p:spPr>
          <a:xfrm>
            <a:off x="4436579" y="4541379"/>
            <a:ext cx="2388291" cy="250372"/>
          </a:xfrm>
        </p:spPr>
        <p:txBody>
          <a:bodyPr/>
          <a:lstStyle>
            <a:lvl1pPr algn="r">
              <a:defRPr>
                <a:solidFill>
                  <a:schemeClr val="tx1">
                    <a:lumMod val="50000"/>
                    <a:lumOff val="50000"/>
                  </a:schemeClr>
                </a:solidFill>
              </a:defRPr>
            </a:lvl1pPr>
          </a:lstStyle>
          <a:p>
            <a:endParaRPr lang="en-US" dirty="0"/>
          </a:p>
        </p:txBody>
      </p:sp>
      <p:sp>
        <p:nvSpPr>
          <p:cNvPr id="14" name="Slide Number Placeholder 5"/>
          <p:cNvSpPr>
            <a:spLocks noGrp="1"/>
          </p:cNvSpPr>
          <p:nvPr>
            <p:ph type="sldNum" sz="quarter" idx="12"/>
          </p:nvPr>
        </p:nvSpPr>
        <p:spPr>
          <a:xfrm>
            <a:off x="7170204" y="4736078"/>
            <a:ext cx="826767" cy="201530"/>
          </a:xfrm>
        </p:spPr>
        <p:txBody>
          <a:bodyPr/>
          <a:lstStyle>
            <a:lvl1pPr>
              <a:defRPr>
                <a:solidFill>
                  <a:schemeClr val="tx1">
                    <a:lumMod val="50000"/>
                    <a:lumOff val="50000"/>
                  </a:schemeClr>
                </a:solidFill>
              </a:defRPr>
            </a:lvl1pPr>
          </a:lstStyle>
          <a:p>
            <a:fld id="{7F5CE407-6216-4202-80E4-A30DC2F709B2}" type="slidenum">
              <a:rPr lang="en-US" smtClean="0"/>
              <a:pPr/>
              <a:t>‹#›</a:t>
            </a:fld>
            <a:endParaRPr lang="en-US" dirty="0"/>
          </a:p>
        </p:txBody>
      </p:sp>
      <p:pic>
        <p:nvPicPr>
          <p:cNvPr id="15" name="Picture 14" descr="AA-Logo-Transparent.png"/>
          <p:cNvPicPr>
            <a:picLocks noChangeAspect="1"/>
          </p:cNvPicPr>
          <p:nvPr userDrawn="1"/>
        </p:nvPicPr>
        <p:blipFill>
          <a:blip r:embed="rId2" cstate="print">
            <a:alphaModFix amt="76000"/>
            <a:extLst>
              <a:ext uri="{28A0092B-C50C-407E-A947-70E740481C1C}">
                <a14:useLocalDpi xmlns:a14="http://schemas.microsoft.com/office/drawing/2010/main" val="0"/>
              </a:ext>
            </a:extLst>
          </a:blip>
          <a:stretch>
            <a:fillRect/>
          </a:stretch>
        </p:blipFill>
        <p:spPr>
          <a:xfrm>
            <a:off x="491436" y="4552870"/>
            <a:ext cx="3254875" cy="384737"/>
          </a:xfrm>
          <a:prstGeom prst="rect">
            <a:avLst/>
          </a:prstGeom>
        </p:spPr>
      </p:pic>
      <p:pic>
        <p:nvPicPr>
          <p:cNvPr id="16" name="Picture 15" descr="NHSG-Logo.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8087159" y="4476496"/>
            <a:ext cx="674214" cy="66700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80682"/>
            <a:ext cx="8042276" cy="1002717"/>
          </a:xfrm>
        </p:spPr>
        <p:txBody>
          <a:bodyPr/>
          <a:lstStyle/>
          <a:p>
            <a:r>
              <a:rPr lang="en-US"/>
              <a:t>Click to edit Master title style</a:t>
            </a:r>
            <a:endParaRPr/>
          </a:p>
        </p:txBody>
      </p:sp>
      <p:sp>
        <p:nvSpPr>
          <p:cNvPr id="3" name="Content Placeholder 2"/>
          <p:cNvSpPr>
            <a:spLocks noGrp="1"/>
          </p:cNvSpPr>
          <p:nvPr>
            <p:ph sz="half" idx="1"/>
          </p:nvPr>
        </p:nvSpPr>
        <p:spPr>
          <a:xfrm>
            <a:off x="549275" y="1200151"/>
            <a:ext cx="3840480" cy="325755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4751071" y="1200151"/>
            <a:ext cx="3840480" cy="325755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3" name="Date Placeholder 3"/>
          <p:cNvSpPr>
            <a:spLocks noGrp="1"/>
          </p:cNvSpPr>
          <p:nvPr>
            <p:ph type="dt" sz="half" idx="10"/>
          </p:nvPr>
        </p:nvSpPr>
        <p:spPr>
          <a:xfrm>
            <a:off x="4436579" y="4815222"/>
            <a:ext cx="2388291" cy="273844"/>
          </a:xfrm>
        </p:spPr>
        <p:txBody>
          <a:bodyPr/>
          <a:lstStyle>
            <a:lvl1pPr>
              <a:defRPr sz="1000">
                <a:solidFill>
                  <a:schemeClr val="tx1">
                    <a:lumMod val="50000"/>
                    <a:lumOff val="50000"/>
                  </a:schemeClr>
                </a:solidFill>
              </a:defRPr>
            </a:lvl1pPr>
          </a:lstStyle>
          <a:p>
            <a:fld id="{583A96AE-BC15-A64B-9520-717743A8B462}" type="datetime2">
              <a:rPr lang="en-GB" smtClean="0"/>
              <a:t>Monday, 6 December 2021</a:t>
            </a:fld>
            <a:endParaRPr lang="en-US" dirty="0"/>
          </a:p>
        </p:txBody>
      </p:sp>
      <p:sp>
        <p:nvSpPr>
          <p:cNvPr id="14" name="Footer Placeholder 4"/>
          <p:cNvSpPr>
            <a:spLocks noGrp="1"/>
          </p:cNvSpPr>
          <p:nvPr>
            <p:ph type="ftr" sz="quarter" idx="11"/>
          </p:nvPr>
        </p:nvSpPr>
        <p:spPr>
          <a:xfrm>
            <a:off x="4436579" y="4541379"/>
            <a:ext cx="2388291" cy="250372"/>
          </a:xfrm>
        </p:spPr>
        <p:txBody>
          <a:bodyPr/>
          <a:lstStyle>
            <a:lvl1pPr algn="r">
              <a:defRPr>
                <a:solidFill>
                  <a:schemeClr val="tx1">
                    <a:lumMod val="50000"/>
                    <a:lumOff val="50000"/>
                  </a:schemeClr>
                </a:solidFill>
              </a:defRPr>
            </a:lvl1pPr>
          </a:lstStyle>
          <a:p>
            <a:endParaRPr lang="en-US" dirty="0"/>
          </a:p>
        </p:txBody>
      </p:sp>
      <p:sp>
        <p:nvSpPr>
          <p:cNvPr id="15" name="Slide Number Placeholder 5"/>
          <p:cNvSpPr>
            <a:spLocks noGrp="1"/>
          </p:cNvSpPr>
          <p:nvPr>
            <p:ph type="sldNum" sz="quarter" idx="12"/>
          </p:nvPr>
        </p:nvSpPr>
        <p:spPr>
          <a:xfrm>
            <a:off x="7170204" y="4736078"/>
            <a:ext cx="826767" cy="201530"/>
          </a:xfrm>
        </p:spPr>
        <p:txBody>
          <a:bodyPr/>
          <a:lstStyle>
            <a:lvl1pPr>
              <a:defRPr>
                <a:solidFill>
                  <a:schemeClr val="tx1">
                    <a:lumMod val="50000"/>
                    <a:lumOff val="50000"/>
                  </a:schemeClr>
                </a:solidFill>
              </a:defRPr>
            </a:lvl1pPr>
          </a:lstStyle>
          <a:p>
            <a:fld id="{7F5CE407-6216-4202-80E4-A30DC2F709B2}" type="slidenum">
              <a:rPr lang="en-US" smtClean="0"/>
              <a:pPr/>
              <a:t>‹#›</a:t>
            </a:fld>
            <a:endParaRPr lang="en-US" dirty="0"/>
          </a:p>
        </p:txBody>
      </p:sp>
      <p:pic>
        <p:nvPicPr>
          <p:cNvPr id="16" name="Picture 15" descr="AA-Logo-Transparent.png"/>
          <p:cNvPicPr>
            <a:picLocks noChangeAspect="1"/>
          </p:cNvPicPr>
          <p:nvPr userDrawn="1"/>
        </p:nvPicPr>
        <p:blipFill>
          <a:blip r:embed="rId2" cstate="print">
            <a:alphaModFix amt="76000"/>
            <a:extLst>
              <a:ext uri="{28A0092B-C50C-407E-A947-70E740481C1C}">
                <a14:useLocalDpi xmlns:a14="http://schemas.microsoft.com/office/drawing/2010/main" val="0"/>
              </a:ext>
            </a:extLst>
          </a:blip>
          <a:stretch>
            <a:fillRect/>
          </a:stretch>
        </p:blipFill>
        <p:spPr>
          <a:xfrm>
            <a:off x="491436" y="4552870"/>
            <a:ext cx="3254875" cy="384737"/>
          </a:xfrm>
          <a:prstGeom prst="rect">
            <a:avLst/>
          </a:prstGeom>
        </p:spPr>
      </p:pic>
      <p:pic>
        <p:nvPicPr>
          <p:cNvPr id="17" name="Picture 16" descr="NHSG-Logo.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8087159" y="4476496"/>
            <a:ext cx="674214" cy="6670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80682"/>
            <a:ext cx="8042276" cy="1002717"/>
          </a:xfrm>
        </p:spPr>
        <p:txBody>
          <a:bodyPr/>
          <a:lstStyle>
            <a:lvl1pPr>
              <a:defRPr/>
            </a:lvl1pPr>
          </a:lstStyle>
          <a:p>
            <a:r>
              <a:rPr lang="en-US" dirty="0"/>
              <a:t>Click to edit Master title style</a:t>
            </a:r>
            <a:endParaRPr dirty="0"/>
          </a:p>
        </p:txBody>
      </p:sp>
      <p:sp>
        <p:nvSpPr>
          <p:cNvPr id="3" name="Text Placeholder 2"/>
          <p:cNvSpPr>
            <a:spLocks noGrp="1"/>
          </p:cNvSpPr>
          <p:nvPr>
            <p:ph type="body" idx="1"/>
          </p:nvPr>
        </p:nvSpPr>
        <p:spPr>
          <a:xfrm>
            <a:off x="549274" y="1089919"/>
            <a:ext cx="3840480" cy="563165"/>
          </a:xfrm>
        </p:spPr>
        <p:txBody>
          <a:bodyPr anchor="b">
            <a:norm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1760562"/>
            <a:ext cx="3840480" cy="2697139"/>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Text Placeholder 4"/>
          <p:cNvSpPr>
            <a:spLocks noGrp="1"/>
          </p:cNvSpPr>
          <p:nvPr>
            <p:ph type="body" sz="quarter" idx="3"/>
          </p:nvPr>
        </p:nvSpPr>
        <p:spPr>
          <a:xfrm>
            <a:off x="4751070" y="1089919"/>
            <a:ext cx="3840480" cy="563165"/>
          </a:xfrm>
        </p:spPr>
        <p:txBody>
          <a:bodyPr anchor="b">
            <a:norm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1760562"/>
            <a:ext cx="3840480" cy="2697139"/>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5" name="Date Placeholder 3"/>
          <p:cNvSpPr>
            <a:spLocks noGrp="1"/>
          </p:cNvSpPr>
          <p:nvPr>
            <p:ph type="dt" sz="half" idx="10"/>
          </p:nvPr>
        </p:nvSpPr>
        <p:spPr>
          <a:xfrm>
            <a:off x="4436579" y="4815222"/>
            <a:ext cx="2388291" cy="273844"/>
          </a:xfrm>
        </p:spPr>
        <p:txBody>
          <a:bodyPr/>
          <a:lstStyle>
            <a:lvl1pPr>
              <a:defRPr sz="1000">
                <a:solidFill>
                  <a:schemeClr val="tx1">
                    <a:lumMod val="50000"/>
                    <a:lumOff val="50000"/>
                  </a:schemeClr>
                </a:solidFill>
              </a:defRPr>
            </a:lvl1pPr>
          </a:lstStyle>
          <a:p>
            <a:fld id="{01E8BBF3-D731-3045-B273-F964AE0D13F6}" type="datetime2">
              <a:rPr lang="en-GB" smtClean="0"/>
              <a:t>Monday, 6 December 2021</a:t>
            </a:fld>
            <a:endParaRPr lang="en-US" dirty="0"/>
          </a:p>
        </p:txBody>
      </p:sp>
      <p:sp>
        <p:nvSpPr>
          <p:cNvPr id="16" name="Footer Placeholder 4"/>
          <p:cNvSpPr>
            <a:spLocks noGrp="1"/>
          </p:cNvSpPr>
          <p:nvPr>
            <p:ph type="ftr" sz="quarter" idx="11"/>
          </p:nvPr>
        </p:nvSpPr>
        <p:spPr>
          <a:xfrm>
            <a:off x="4436579" y="4541379"/>
            <a:ext cx="2388291" cy="250372"/>
          </a:xfrm>
        </p:spPr>
        <p:txBody>
          <a:bodyPr/>
          <a:lstStyle>
            <a:lvl1pPr algn="r">
              <a:defRPr>
                <a:solidFill>
                  <a:schemeClr val="tx1">
                    <a:lumMod val="50000"/>
                    <a:lumOff val="50000"/>
                  </a:schemeClr>
                </a:solidFill>
              </a:defRPr>
            </a:lvl1pPr>
          </a:lstStyle>
          <a:p>
            <a:endParaRPr lang="en-US" dirty="0"/>
          </a:p>
        </p:txBody>
      </p:sp>
      <p:sp>
        <p:nvSpPr>
          <p:cNvPr id="17" name="Slide Number Placeholder 5"/>
          <p:cNvSpPr>
            <a:spLocks noGrp="1"/>
          </p:cNvSpPr>
          <p:nvPr>
            <p:ph type="sldNum" sz="quarter" idx="12"/>
          </p:nvPr>
        </p:nvSpPr>
        <p:spPr>
          <a:xfrm>
            <a:off x="7170204" y="4736078"/>
            <a:ext cx="826767" cy="201530"/>
          </a:xfrm>
        </p:spPr>
        <p:txBody>
          <a:bodyPr/>
          <a:lstStyle>
            <a:lvl1pPr>
              <a:defRPr>
                <a:solidFill>
                  <a:schemeClr val="tx1">
                    <a:lumMod val="50000"/>
                    <a:lumOff val="50000"/>
                  </a:schemeClr>
                </a:solidFill>
              </a:defRPr>
            </a:lvl1pPr>
          </a:lstStyle>
          <a:p>
            <a:fld id="{7F5CE407-6216-4202-80E4-A30DC2F709B2}" type="slidenum">
              <a:rPr lang="en-US" smtClean="0"/>
              <a:pPr/>
              <a:t>‹#›</a:t>
            </a:fld>
            <a:endParaRPr lang="en-US" dirty="0"/>
          </a:p>
        </p:txBody>
      </p:sp>
      <p:pic>
        <p:nvPicPr>
          <p:cNvPr id="18" name="Picture 17" descr="AA-Logo-Transparent.png"/>
          <p:cNvPicPr>
            <a:picLocks noChangeAspect="1"/>
          </p:cNvPicPr>
          <p:nvPr userDrawn="1"/>
        </p:nvPicPr>
        <p:blipFill>
          <a:blip r:embed="rId2" cstate="print">
            <a:alphaModFix amt="76000"/>
            <a:extLst>
              <a:ext uri="{28A0092B-C50C-407E-A947-70E740481C1C}">
                <a14:useLocalDpi xmlns:a14="http://schemas.microsoft.com/office/drawing/2010/main" val="0"/>
              </a:ext>
            </a:extLst>
          </a:blip>
          <a:stretch>
            <a:fillRect/>
          </a:stretch>
        </p:blipFill>
        <p:spPr>
          <a:xfrm>
            <a:off x="491436" y="4552870"/>
            <a:ext cx="3254875" cy="384737"/>
          </a:xfrm>
          <a:prstGeom prst="rect">
            <a:avLst/>
          </a:prstGeom>
        </p:spPr>
      </p:pic>
      <p:pic>
        <p:nvPicPr>
          <p:cNvPr id="19" name="Picture 18" descr="NHSG-Logo.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8087159" y="4476496"/>
            <a:ext cx="674214" cy="6670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12" name="Date Placeholder 3"/>
          <p:cNvSpPr>
            <a:spLocks noGrp="1"/>
          </p:cNvSpPr>
          <p:nvPr>
            <p:ph type="dt" sz="half" idx="10"/>
          </p:nvPr>
        </p:nvSpPr>
        <p:spPr>
          <a:xfrm>
            <a:off x="4436579" y="4815222"/>
            <a:ext cx="2388291" cy="273844"/>
          </a:xfrm>
        </p:spPr>
        <p:txBody>
          <a:bodyPr/>
          <a:lstStyle>
            <a:lvl1pPr>
              <a:defRPr sz="1000">
                <a:solidFill>
                  <a:schemeClr val="tx1">
                    <a:lumMod val="50000"/>
                    <a:lumOff val="50000"/>
                  </a:schemeClr>
                </a:solidFill>
              </a:defRPr>
            </a:lvl1pPr>
          </a:lstStyle>
          <a:p>
            <a:fld id="{743417D1-8932-E34B-A013-1A1F24C9E71D}" type="datetime2">
              <a:rPr lang="en-GB" smtClean="0"/>
              <a:t>Monday, 6 December 2021</a:t>
            </a:fld>
            <a:endParaRPr lang="en-US" dirty="0"/>
          </a:p>
        </p:txBody>
      </p:sp>
      <p:sp>
        <p:nvSpPr>
          <p:cNvPr id="13" name="Footer Placeholder 4"/>
          <p:cNvSpPr>
            <a:spLocks noGrp="1"/>
          </p:cNvSpPr>
          <p:nvPr>
            <p:ph type="ftr" sz="quarter" idx="11"/>
          </p:nvPr>
        </p:nvSpPr>
        <p:spPr>
          <a:xfrm>
            <a:off x="4436579" y="4541379"/>
            <a:ext cx="2388291" cy="250372"/>
          </a:xfrm>
        </p:spPr>
        <p:txBody>
          <a:bodyPr/>
          <a:lstStyle>
            <a:lvl1pPr algn="r">
              <a:defRPr>
                <a:solidFill>
                  <a:schemeClr val="tx1">
                    <a:lumMod val="50000"/>
                    <a:lumOff val="50000"/>
                  </a:schemeClr>
                </a:solidFill>
              </a:defRPr>
            </a:lvl1pPr>
          </a:lstStyle>
          <a:p>
            <a:endParaRPr lang="en-US" dirty="0"/>
          </a:p>
        </p:txBody>
      </p:sp>
      <p:sp>
        <p:nvSpPr>
          <p:cNvPr id="14" name="Slide Number Placeholder 5"/>
          <p:cNvSpPr>
            <a:spLocks noGrp="1"/>
          </p:cNvSpPr>
          <p:nvPr>
            <p:ph type="sldNum" sz="quarter" idx="12"/>
          </p:nvPr>
        </p:nvSpPr>
        <p:spPr>
          <a:xfrm>
            <a:off x="7170204" y="4736078"/>
            <a:ext cx="826767" cy="201530"/>
          </a:xfrm>
        </p:spPr>
        <p:txBody>
          <a:bodyPr/>
          <a:lstStyle>
            <a:lvl1pPr>
              <a:defRPr>
                <a:solidFill>
                  <a:schemeClr val="tx1">
                    <a:lumMod val="50000"/>
                    <a:lumOff val="50000"/>
                  </a:schemeClr>
                </a:solidFill>
              </a:defRPr>
            </a:lvl1pPr>
          </a:lstStyle>
          <a:p>
            <a:fld id="{7F5CE407-6216-4202-80E4-A30DC2F709B2}" type="slidenum">
              <a:rPr lang="en-US" smtClean="0"/>
              <a:pPr/>
              <a:t>‹#›</a:t>
            </a:fld>
            <a:endParaRPr lang="en-US" dirty="0"/>
          </a:p>
        </p:txBody>
      </p:sp>
      <p:pic>
        <p:nvPicPr>
          <p:cNvPr id="15" name="Picture 14" descr="AA-Logo-Transparent.png"/>
          <p:cNvPicPr>
            <a:picLocks noChangeAspect="1"/>
          </p:cNvPicPr>
          <p:nvPr userDrawn="1"/>
        </p:nvPicPr>
        <p:blipFill>
          <a:blip r:embed="rId2" cstate="print">
            <a:alphaModFix amt="76000"/>
            <a:extLst>
              <a:ext uri="{28A0092B-C50C-407E-A947-70E740481C1C}">
                <a14:useLocalDpi xmlns:a14="http://schemas.microsoft.com/office/drawing/2010/main" val="0"/>
              </a:ext>
            </a:extLst>
          </a:blip>
          <a:stretch>
            <a:fillRect/>
          </a:stretch>
        </p:blipFill>
        <p:spPr>
          <a:xfrm>
            <a:off x="491436" y="4552870"/>
            <a:ext cx="3254875" cy="384737"/>
          </a:xfrm>
          <a:prstGeom prst="rect">
            <a:avLst/>
          </a:prstGeom>
        </p:spPr>
      </p:pic>
      <p:pic>
        <p:nvPicPr>
          <p:cNvPr id="16" name="Picture 15" descr="NHSG-Logo.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8087159" y="4476496"/>
            <a:ext cx="674214" cy="66700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4436579" y="4815222"/>
            <a:ext cx="2388291" cy="273844"/>
          </a:xfrm>
        </p:spPr>
        <p:txBody>
          <a:bodyPr/>
          <a:lstStyle>
            <a:lvl1pPr>
              <a:defRPr sz="1000">
                <a:solidFill>
                  <a:schemeClr val="tx1">
                    <a:lumMod val="50000"/>
                    <a:lumOff val="50000"/>
                  </a:schemeClr>
                </a:solidFill>
              </a:defRPr>
            </a:lvl1pPr>
          </a:lstStyle>
          <a:p>
            <a:fld id="{94CC42CF-B6D5-944D-AD50-5A269820E3F1}" type="datetime2">
              <a:rPr lang="en-GB" smtClean="0"/>
              <a:t>Monday, 6 December 2021</a:t>
            </a:fld>
            <a:endParaRPr lang="en-US" dirty="0"/>
          </a:p>
        </p:txBody>
      </p:sp>
      <p:sp>
        <p:nvSpPr>
          <p:cNvPr id="11" name="Footer Placeholder 4"/>
          <p:cNvSpPr>
            <a:spLocks noGrp="1"/>
          </p:cNvSpPr>
          <p:nvPr>
            <p:ph type="ftr" sz="quarter" idx="11"/>
          </p:nvPr>
        </p:nvSpPr>
        <p:spPr>
          <a:xfrm>
            <a:off x="4436579" y="4541379"/>
            <a:ext cx="2388291" cy="250372"/>
          </a:xfrm>
        </p:spPr>
        <p:txBody>
          <a:bodyPr/>
          <a:lstStyle>
            <a:lvl1pPr algn="r">
              <a:defRPr>
                <a:solidFill>
                  <a:schemeClr val="tx1">
                    <a:lumMod val="50000"/>
                    <a:lumOff val="50000"/>
                  </a:schemeClr>
                </a:solidFill>
              </a:defRPr>
            </a:lvl1pPr>
          </a:lstStyle>
          <a:p>
            <a:endParaRPr lang="en-US" dirty="0"/>
          </a:p>
        </p:txBody>
      </p:sp>
      <p:sp>
        <p:nvSpPr>
          <p:cNvPr id="12" name="Slide Number Placeholder 5"/>
          <p:cNvSpPr>
            <a:spLocks noGrp="1"/>
          </p:cNvSpPr>
          <p:nvPr>
            <p:ph type="sldNum" sz="quarter" idx="12"/>
          </p:nvPr>
        </p:nvSpPr>
        <p:spPr>
          <a:xfrm>
            <a:off x="7170204" y="4736078"/>
            <a:ext cx="826767" cy="201530"/>
          </a:xfrm>
        </p:spPr>
        <p:txBody>
          <a:bodyPr/>
          <a:lstStyle>
            <a:lvl1pPr>
              <a:defRPr>
                <a:solidFill>
                  <a:schemeClr val="tx1">
                    <a:lumMod val="50000"/>
                    <a:lumOff val="50000"/>
                  </a:schemeClr>
                </a:solidFill>
              </a:defRPr>
            </a:lvl1pPr>
          </a:lstStyle>
          <a:p>
            <a:fld id="{7F5CE407-6216-4202-80E4-A30DC2F709B2}" type="slidenum">
              <a:rPr lang="en-US" smtClean="0"/>
              <a:pPr/>
              <a:t>‹#›</a:t>
            </a:fld>
            <a:endParaRPr lang="en-US" dirty="0"/>
          </a:p>
        </p:txBody>
      </p:sp>
      <p:pic>
        <p:nvPicPr>
          <p:cNvPr id="13" name="Picture 12" descr="AA-Logo-Transparent.png"/>
          <p:cNvPicPr>
            <a:picLocks noChangeAspect="1"/>
          </p:cNvPicPr>
          <p:nvPr userDrawn="1"/>
        </p:nvPicPr>
        <p:blipFill>
          <a:blip r:embed="rId2" cstate="print">
            <a:alphaModFix amt="76000"/>
            <a:extLst>
              <a:ext uri="{28A0092B-C50C-407E-A947-70E740481C1C}">
                <a14:useLocalDpi xmlns:a14="http://schemas.microsoft.com/office/drawing/2010/main" val="0"/>
              </a:ext>
            </a:extLst>
          </a:blip>
          <a:stretch>
            <a:fillRect/>
          </a:stretch>
        </p:blipFill>
        <p:spPr>
          <a:xfrm>
            <a:off x="491436" y="4552870"/>
            <a:ext cx="3254875" cy="384737"/>
          </a:xfrm>
          <a:prstGeom prst="rect">
            <a:avLst/>
          </a:prstGeom>
        </p:spPr>
      </p:pic>
      <p:pic>
        <p:nvPicPr>
          <p:cNvPr id="14" name="Picture 13" descr="NHSG-Logo.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8087159" y="4476496"/>
            <a:ext cx="674214" cy="6670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458904"/>
            <a:ext cx="3840480" cy="871538"/>
          </a:xfrm>
        </p:spPr>
        <p:txBody>
          <a:bodyPr anchor="b"/>
          <a:lstStyle>
            <a:lvl1pPr algn="ctr">
              <a:defRPr sz="3600" b="0"/>
            </a:lvl1pPr>
          </a:lstStyle>
          <a:p>
            <a:r>
              <a:rPr lang="en-US" dirty="0"/>
              <a:t>Click to edit Master title style</a:t>
            </a:r>
            <a:endParaRPr dirty="0"/>
          </a:p>
        </p:txBody>
      </p:sp>
      <p:sp>
        <p:nvSpPr>
          <p:cNvPr id="3" name="Content Placeholder 2"/>
          <p:cNvSpPr>
            <a:spLocks noGrp="1"/>
          </p:cNvSpPr>
          <p:nvPr>
            <p:ph idx="1"/>
          </p:nvPr>
        </p:nvSpPr>
        <p:spPr>
          <a:xfrm>
            <a:off x="4742824" y="276225"/>
            <a:ext cx="3840480" cy="4181475"/>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533399" y="1340892"/>
            <a:ext cx="3840480" cy="279011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Date Placeholder 3"/>
          <p:cNvSpPr>
            <a:spLocks noGrp="1"/>
          </p:cNvSpPr>
          <p:nvPr>
            <p:ph type="dt" sz="half" idx="10"/>
          </p:nvPr>
        </p:nvSpPr>
        <p:spPr>
          <a:xfrm>
            <a:off x="4436579" y="4815222"/>
            <a:ext cx="2388291" cy="273844"/>
          </a:xfrm>
        </p:spPr>
        <p:txBody>
          <a:bodyPr/>
          <a:lstStyle>
            <a:lvl1pPr>
              <a:defRPr sz="1000">
                <a:solidFill>
                  <a:schemeClr val="tx1">
                    <a:lumMod val="50000"/>
                    <a:lumOff val="50000"/>
                  </a:schemeClr>
                </a:solidFill>
              </a:defRPr>
            </a:lvl1pPr>
          </a:lstStyle>
          <a:p>
            <a:fld id="{9515C0C1-9FB1-2949-9063-C4C9124CD828}" type="datetime2">
              <a:rPr lang="en-GB" smtClean="0"/>
              <a:t>Monday, 6 December 2021</a:t>
            </a:fld>
            <a:endParaRPr lang="en-US" dirty="0"/>
          </a:p>
        </p:txBody>
      </p:sp>
      <p:sp>
        <p:nvSpPr>
          <p:cNvPr id="14" name="Footer Placeholder 4"/>
          <p:cNvSpPr>
            <a:spLocks noGrp="1"/>
          </p:cNvSpPr>
          <p:nvPr>
            <p:ph type="ftr" sz="quarter" idx="11"/>
          </p:nvPr>
        </p:nvSpPr>
        <p:spPr>
          <a:xfrm>
            <a:off x="4436579" y="4541379"/>
            <a:ext cx="2388291" cy="250372"/>
          </a:xfrm>
        </p:spPr>
        <p:txBody>
          <a:bodyPr/>
          <a:lstStyle>
            <a:lvl1pPr algn="r">
              <a:defRPr>
                <a:solidFill>
                  <a:schemeClr val="tx1">
                    <a:lumMod val="50000"/>
                    <a:lumOff val="50000"/>
                  </a:schemeClr>
                </a:solidFill>
              </a:defRPr>
            </a:lvl1pPr>
          </a:lstStyle>
          <a:p>
            <a:endParaRPr lang="en-US" dirty="0"/>
          </a:p>
        </p:txBody>
      </p:sp>
      <p:sp>
        <p:nvSpPr>
          <p:cNvPr id="15" name="Slide Number Placeholder 5"/>
          <p:cNvSpPr>
            <a:spLocks noGrp="1"/>
          </p:cNvSpPr>
          <p:nvPr>
            <p:ph type="sldNum" sz="quarter" idx="12"/>
          </p:nvPr>
        </p:nvSpPr>
        <p:spPr>
          <a:xfrm>
            <a:off x="7170204" y="4736078"/>
            <a:ext cx="826767" cy="201530"/>
          </a:xfrm>
        </p:spPr>
        <p:txBody>
          <a:bodyPr/>
          <a:lstStyle>
            <a:lvl1pPr>
              <a:defRPr>
                <a:solidFill>
                  <a:schemeClr val="tx1">
                    <a:lumMod val="50000"/>
                    <a:lumOff val="50000"/>
                  </a:schemeClr>
                </a:solidFill>
              </a:defRPr>
            </a:lvl1pPr>
          </a:lstStyle>
          <a:p>
            <a:fld id="{7F5CE407-6216-4202-80E4-A30DC2F709B2}" type="slidenum">
              <a:rPr lang="en-US" smtClean="0"/>
              <a:pPr/>
              <a:t>‹#›</a:t>
            </a:fld>
            <a:endParaRPr lang="en-US" dirty="0"/>
          </a:p>
        </p:txBody>
      </p:sp>
      <p:pic>
        <p:nvPicPr>
          <p:cNvPr id="16" name="Picture 15" descr="AA-Logo-Transparent.png"/>
          <p:cNvPicPr>
            <a:picLocks noChangeAspect="1"/>
          </p:cNvPicPr>
          <p:nvPr userDrawn="1"/>
        </p:nvPicPr>
        <p:blipFill>
          <a:blip r:embed="rId2" cstate="print">
            <a:alphaModFix amt="76000"/>
            <a:extLst>
              <a:ext uri="{28A0092B-C50C-407E-A947-70E740481C1C}">
                <a14:useLocalDpi xmlns:a14="http://schemas.microsoft.com/office/drawing/2010/main" val="0"/>
              </a:ext>
            </a:extLst>
          </a:blip>
          <a:stretch>
            <a:fillRect/>
          </a:stretch>
        </p:blipFill>
        <p:spPr>
          <a:xfrm>
            <a:off x="491436" y="4552870"/>
            <a:ext cx="3254875" cy="384737"/>
          </a:xfrm>
          <a:prstGeom prst="rect">
            <a:avLst/>
          </a:prstGeom>
        </p:spPr>
      </p:pic>
      <p:pic>
        <p:nvPicPr>
          <p:cNvPr id="17" name="Picture 16" descr="NHSG-Logo.png"/>
          <p:cNvPicPr>
            <a:picLocks noChangeAspect="1"/>
          </p:cNvPicPr>
          <p:nvPr userDrawn="1"/>
        </p:nvPicPr>
        <p:blipFill>
          <a:blip r:embed="rId3">
            <a:alphaModFix amt="76000"/>
            <a:extLst>
              <a:ext uri="{28A0092B-C50C-407E-A947-70E740481C1C}">
                <a14:useLocalDpi xmlns:a14="http://schemas.microsoft.com/office/drawing/2010/main" val="0"/>
              </a:ext>
            </a:extLst>
          </a:blip>
          <a:stretch>
            <a:fillRect/>
          </a:stretch>
        </p:blipFill>
        <p:spPr>
          <a:xfrm>
            <a:off x="8087159" y="4476496"/>
            <a:ext cx="674214" cy="66700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5629835" y="4706751"/>
            <a:ext cx="2133600" cy="273844"/>
          </a:xfrm>
          <a:prstGeom prst="rect">
            <a:avLst/>
          </a:prstGeom>
        </p:spPr>
        <p:txBody>
          <a:bodyPr vert="horz" lIns="91440" tIns="45720" rIns="91440" bIns="45720" rtlCol="0" anchor="ctr"/>
          <a:lstStyle>
            <a:lvl1pPr algn="r">
              <a:defRPr sz="1200">
                <a:solidFill>
                  <a:schemeClr val="bg1"/>
                </a:solidFill>
              </a:defRPr>
            </a:lvl1pPr>
          </a:lstStyle>
          <a:p>
            <a:fld id="{9D0EEC7E-43EE-5249-9F1F-9EE5EBEC705B}" type="datetime2">
              <a:rPr lang="en-GB" smtClean="0"/>
              <a:t>Monday, 6 December 2021</a:t>
            </a:fld>
            <a:endParaRPr lang="en-US"/>
          </a:p>
        </p:txBody>
      </p:sp>
      <p:sp>
        <p:nvSpPr>
          <p:cNvPr id="5" name="Footer Placeholder 4"/>
          <p:cNvSpPr>
            <a:spLocks noGrp="1"/>
          </p:cNvSpPr>
          <p:nvPr>
            <p:ph type="ftr" sz="quarter" idx="3"/>
          </p:nvPr>
        </p:nvSpPr>
        <p:spPr>
          <a:xfrm>
            <a:off x="264459" y="4706751"/>
            <a:ext cx="4840941" cy="27384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4706751"/>
            <a:ext cx="990600" cy="273844"/>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outhwest.devonformularyguidance.nhs.uk/documents/Formulary-documents/Pallative-Care/Guide_to_equivalent_doses_for_opioid_drugs_Dec-2014.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bjanaesthesia.org.uk/article/S0007-0912(19)30435-0/pdf" TargetMode="External"/><Relationship Id="rId4" Type="http://schemas.openxmlformats.org/officeDocument/2006/relationships/hyperlink" Target="https://rcoa.ac.uk/gpas/chapter-1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rcoa.ac.uk/sites/default/files/documents/2019-09/Guideline_preoperative_assessment_patient_preparation_anaesthetist_2010_final.pdf" TargetMode="External"/><Relationship Id="rId2" Type="http://schemas.openxmlformats.org/officeDocument/2006/relationships/hyperlink" Target="https://www.nice.org.uk/guidance/ng45" TargetMode="External"/><Relationship Id="rId1" Type="http://schemas.openxmlformats.org/officeDocument/2006/relationships/slideLayout" Target="../slideLayouts/slideLayout2.xml"/><Relationship Id="rId5" Type="http://schemas.openxmlformats.org/officeDocument/2006/relationships/hyperlink" Target="https://www.diabetes.org.uk/resources-s3/2017-09/Surgical%20guideline%202015%20-%20summary%20FINAL%20amended%20Mar%202016.pdf" TargetMode="External"/><Relationship Id="rId4" Type="http://schemas.openxmlformats.org/officeDocument/2006/relationships/hyperlink" Target="https://anaesthetists.org/Home/Resources-publications/Guidelines/Measurement-of-adult-blood-pressure-and-management-of-hypertension-before-elective-surge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Pre-Assessment and Pain </a:t>
            </a:r>
          </a:p>
        </p:txBody>
      </p:sp>
      <p:sp>
        <p:nvSpPr>
          <p:cNvPr id="3" name="Subtitle 2"/>
          <p:cNvSpPr>
            <a:spLocks noGrp="1"/>
          </p:cNvSpPr>
          <p:nvPr>
            <p:ph type="subTitle" idx="1"/>
          </p:nvPr>
        </p:nvSpPr>
        <p:spPr/>
        <p:txBody>
          <a:bodyPr/>
          <a:lstStyle/>
          <a:p>
            <a:r>
              <a:rPr lang="en-GB" dirty="0"/>
              <a:t>Synchronous </a:t>
            </a:r>
            <a:r>
              <a:rPr lang="en-GB"/>
              <a:t>Online Session</a:t>
            </a:r>
          </a:p>
          <a:p>
            <a:r>
              <a:rPr lang="en-GB" dirty="0"/>
              <a:t>Dr Iona Campbell Teaching Fellow </a:t>
            </a:r>
          </a:p>
        </p:txBody>
      </p:sp>
    </p:spTree>
    <p:extLst>
      <p:ext uri="{BB962C8B-B14F-4D97-AF65-F5344CB8AC3E}">
        <p14:creationId xmlns:p14="http://schemas.microsoft.com/office/powerpoint/2010/main" val="210238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C615F-8653-6C45-B7D8-BAA26755E3A2}"/>
              </a:ext>
            </a:extLst>
          </p:cNvPr>
          <p:cNvSpPr>
            <a:spLocks noGrp="1"/>
          </p:cNvSpPr>
          <p:nvPr>
            <p:ph type="title"/>
          </p:nvPr>
        </p:nvSpPr>
        <p:spPr/>
        <p:txBody>
          <a:bodyPr/>
          <a:lstStyle/>
          <a:p>
            <a:r>
              <a:rPr lang="en-US" dirty="0"/>
              <a:t>BREAK TIME</a:t>
            </a:r>
          </a:p>
        </p:txBody>
      </p:sp>
      <p:pic>
        <p:nvPicPr>
          <p:cNvPr id="5" name="Content Placeholder 4" descr="Coffee outline">
            <a:extLst>
              <a:ext uri="{FF2B5EF4-FFF2-40B4-BE49-F238E27FC236}">
                <a16:creationId xmlns:a16="http://schemas.microsoft.com/office/drawing/2014/main" id="{971E2FAF-0361-FE48-BB9A-CA74F8C1CE6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124383" y="1083399"/>
            <a:ext cx="3223253" cy="3223253"/>
          </a:xfrm>
        </p:spPr>
      </p:pic>
    </p:spTree>
    <p:extLst>
      <p:ext uri="{BB962C8B-B14F-4D97-AF65-F5344CB8AC3E}">
        <p14:creationId xmlns:p14="http://schemas.microsoft.com/office/powerpoint/2010/main" val="121801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520C8-D799-7C4F-9D13-915F8B678DB7}"/>
              </a:ext>
            </a:extLst>
          </p:cNvPr>
          <p:cNvSpPr>
            <a:spLocks noGrp="1"/>
          </p:cNvSpPr>
          <p:nvPr>
            <p:ph type="title"/>
          </p:nvPr>
        </p:nvSpPr>
        <p:spPr/>
        <p:txBody>
          <a:bodyPr/>
          <a:lstStyle/>
          <a:p>
            <a:r>
              <a:rPr lang="en-US" dirty="0"/>
              <a:t>Post Operative Pain Relief </a:t>
            </a:r>
          </a:p>
        </p:txBody>
      </p:sp>
      <p:pic>
        <p:nvPicPr>
          <p:cNvPr id="9" name="Content Placeholder 8" descr="Medicine outline">
            <a:extLst>
              <a:ext uri="{FF2B5EF4-FFF2-40B4-BE49-F238E27FC236}">
                <a16:creationId xmlns:a16="http://schemas.microsoft.com/office/drawing/2014/main" id="{BF6DF026-F2A0-DC4D-8AB2-9D68CAE3041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146443" y="1369008"/>
            <a:ext cx="2851114" cy="2851114"/>
          </a:xfrm>
        </p:spPr>
      </p:pic>
    </p:spTree>
    <p:extLst>
      <p:ext uri="{BB962C8B-B14F-4D97-AF65-F5344CB8AC3E}">
        <p14:creationId xmlns:p14="http://schemas.microsoft.com/office/powerpoint/2010/main" val="202498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AFEC-EA7C-0C4F-ACFA-B1EBF8BB8C8B}"/>
              </a:ext>
            </a:extLst>
          </p:cNvPr>
          <p:cNvSpPr>
            <a:spLocks noGrp="1"/>
          </p:cNvSpPr>
          <p:nvPr>
            <p:ph type="title"/>
          </p:nvPr>
        </p:nvSpPr>
        <p:spPr/>
        <p:txBody>
          <a:bodyPr/>
          <a:lstStyle/>
          <a:p>
            <a:r>
              <a:rPr lang="en-US" dirty="0"/>
              <a:t>Pain Learning Outcomes </a:t>
            </a:r>
          </a:p>
        </p:txBody>
      </p:sp>
      <p:sp>
        <p:nvSpPr>
          <p:cNvPr id="3" name="Content Placeholder 2">
            <a:extLst>
              <a:ext uri="{FF2B5EF4-FFF2-40B4-BE49-F238E27FC236}">
                <a16:creationId xmlns:a16="http://schemas.microsoft.com/office/drawing/2014/main" id="{41498CAD-8721-7A4D-A127-A4B918B69821}"/>
              </a:ext>
            </a:extLst>
          </p:cNvPr>
          <p:cNvSpPr>
            <a:spLocks noGrp="1"/>
          </p:cNvSpPr>
          <p:nvPr>
            <p:ph idx="1"/>
          </p:nvPr>
        </p:nvSpPr>
        <p:spPr/>
        <p:txBody>
          <a:bodyPr/>
          <a:lstStyle/>
          <a:p>
            <a:pPr lvl="0"/>
            <a:r>
              <a:rPr lang="en-GB" dirty="0"/>
              <a:t>To be aware of analgesia options in joint replacement surgery </a:t>
            </a:r>
          </a:p>
          <a:p>
            <a:pPr lvl="0"/>
            <a:r>
              <a:rPr lang="en-GB" dirty="0"/>
              <a:t>To consider analgesia options in a patient already taking analgesia pre-operatively. </a:t>
            </a:r>
          </a:p>
          <a:p>
            <a:endParaRPr lang="en-US" dirty="0"/>
          </a:p>
        </p:txBody>
      </p:sp>
    </p:spTree>
    <p:extLst>
      <p:ext uri="{BB962C8B-B14F-4D97-AF65-F5344CB8AC3E}">
        <p14:creationId xmlns:p14="http://schemas.microsoft.com/office/powerpoint/2010/main" val="417882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F70F-9E2E-A243-B57C-1DB4C2567D96}"/>
              </a:ext>
            </a:extLst>
          </p:cNvPr>
          <p:cNvSpPr>
            <a:spLocks noGrp="1"/>
          </p:cNvSpPr>
          <p:nvPr>
            <p:ph type="title"/>
          </p:nvPr>
        </p:nvSpPr>
        <p:spPr/>
        <p:txBody>
          <a:bodyPr/>
          <a:lstStyle/>
          <a:p>
            <a:r>
              <a:rPr lang="en-US" dirty="0"/>
              <a:t>Patient Journey</a:t>
            </a:r>
          </a:p>
        </p:txBody>
      </p:sp>
      <p:sp>
        <p:nvSpPr>
          <p:cNvPr id="3" name="Content Placeholder 2">
            <a:extLst>
              <a:ext uri="{FF2B5EF4-FFF2-40B4-BE49-F238E27FC236}">
                <a16:creationId xmlns:a16="http://schemas.microsoft.com/office/drawing/2014/main" id="{1E0AA7D2-D8D1-F54D-BA97-2931C3A5D60A}"/>
              </a:ext>
            </a:extLst>
          </p:cNvPr>
          <p:cNvSpPr>
            <a:spLocks noGrp="1"/>
          </p:cNvSpPr>
          <p:nvPr>
            <p:ph idx="1"/>
          </p:nvPr>
        </p:nvSpPr>
        <p:spPr/>
        <p:txBody>
          <a:bodyPr/>
          <a:lstStyle/>
          <a:p>
            <a:r>
              <a:rPr lang="en-US" dirty="0"/>
              <a:t>Bill has now had his surgery and you’re the FY on in Woodend Hospital. The nursing staff have asked you to review him as he is complaining of pain.</a:t>
            </a:r>
          </a:p>
          <a:p>
            <a:endParaRPr lang="en-US" dirty="0"/>
          </a:p>
          <a:p>
            <a:r>
              <a:rPr lang="en-US" dirty="0"/>
              <a:t>You have a copy of his Kardex (</a:t>
            </a:r>
            <a:r>
              <a:rPr lang="en-US" dirty="0" err="1"/>
              <a:t>MyMBCHB</a:t>
            </a:r>
            <a:r>
              <a:rPr lang="en-US" dirty="0"/>
              <a:t> file)</a:t>
            </a:r>
          </a:p>
        </p:txBody>
      </p:sp>
    </p:spTree>
    <p:extLst>
      <p:ext uri="{BB962C8B-B14F-4D97-AF65-F5344CB8AC3E}">
        <p14:creationId xmlns:p14="http://schemas.microsoft.com/office/powerpoint/2010/main" val="103307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5EF9-BAE3-BA4C-B9A2-0CC7C6964A9B}"/>
              </a:ext>
            </a:extLst>
          </p:cNvPr>
          <p:cNvSpPr>
            <a:spLocks noGrp="1"/>
          </p:cNvSpPr>
          <p:nvPr>
            <p:ph type="title"/>
          </p:nvPr>
        </p:nvSpPr>
        <p:spPr/>
        <p:txBody>
          <a:bodyPr/>
          <a:lstStyle/>
          <a:p>
            <a:r>
              <a:rPr lang="en-US" dirty="0"/>
              <a:t>Opiate Conversions </a:t>
            </a:r>
          </a:p>
        </p:txBody>
      </p:sp>
      <p:sp>
        <p:nvSpPr>
          <p:cNvPr id="3" name="Content Placeholder 2">
            <a:extLst>
              <a:ext uri="{FF2B5EF4-FFF2-40B4-BE49-F238E27FC236}">
                <a16:creationId xmlns:a16="http://schemas.microsoft.com/office/drawing/2014/main" id="{D40C993F-91B1-434F-9F8D-0540C513C73B}"/>
              </a:ext>
            </a:extLst>
          </p:cNvPr>
          <p:cNvSpPr>
            <a:spLocks noGrp="1"/>
          </p:cNvSpPr>
          <p:nvPr>
            <p:ph idx="1"/>
          </p:nvPr>
        </p:nvSpPr>
        <p:spPr/>
        <p:txBody>
          <a:bodyPr/>
          <a:lstStyle/>
          <a:p>
            <a:r>
              <a:rPr lang="en-US" dirty="0"/>
              <a:t>Pre-Operative 30mg QDS codeine – 120mg/day </a:t>
            </a:r>
          </a:p>
          <a:p>
            <a:r>
              <a:rPr lang="en-US" dirty="0"/>
              <a:t>= 12 mg oral morphine </a:t>
            </a:r>
          </a:p>
          <a:p>
            <a:r>
              <a:rPr lang="en-US" dirty="0"/>
              <a:t>= 4mg IV morphine </a:t>
            </a:r>
          </a:p>
        </p:txBody>
      </p:sp>
    </p:spTree>
    <p:extLst>
      <p:ext uri="{BB962C8B-B14F-4D97-AF65-F5344CB8AC3E}">
        <p14:creationId xmlns:p14="http://schemas.microsoft.com/office/powerpoint/2010/main" val="380552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E231-ECB5-5C4E-B9A6-44794C70083D}"/>
              </a:ext>
            </a:extLst>
          </p:cNvPr>
          <p:cNvSpPr>
            <a:spLocks noGrp="1"/>
          </p:cNvSpPr>
          <p:nvPr>
            <p:ph type="title"/>
          </p:nvPr>
        </p:nvSpPr>
        <p:spPr/>
        <p:txBody>
          <a:bodyPr/>
          <a:lstStyle/>
          <a:p>
            <a:r>
              <a:rPr lang="en-US" dirty="0"/>
              <a:t>Questions to Consider </a:t>
            </a:r>
          </a:p>
        </p:txBody>
      </p:sp>
      <p:sp>
        <p:nvSpPr>
          <p:cNvPr id="6" name="Content Placeholder 5">
            <a:extLst>
              <a:ext uri="{FF2B5EF4-FFF2-40B4-BE49-F238E27FC236}">
                <a16:creationId xmlns:a16="http://schemas.microsoft.com/office/drawing/2014/main" id="{543A4A32-D2AE-9749-B441-7F7C81A1B62D}"/>
              </a:ext>
            </a:extLst>
          </p:cNvPr>
          <p:cNvSpPr>
            <a:spLocks noGrp="1"/>
          </p:cNvSpPr>
          <p:nvPr>
            <p:ph idx="1"/>
          </p:nvPr>
        </p:nvSpPr>
        <p:spPr/>
        <p:txBody>
          <a:bodyPr>
            <a:normAutofit lnSpcReduction="10000"/>
          </a:bodyPr>
          <a:lstStyle/>
          <a:p>
            <a:pPr lvl="0"/>
            <a:r>
              <a:rPr lang="en-GB" dirty="0"/>
              <a:t>What questions will you ask for post-operative pain review?</a:t>
            </a:r>
          </a:p>
          <a:p>
            <a:pPr lvl="0"/>
            <a:r>
              <a:rPr lang="en-GB" dirty="0"/>
              <a:t>What pain relief could be prescribed?</a:t>
            </a:r>
          </a:p>
          <a:p>
            <a:pPr lvl="0"/>
            <a:r>
              <a:rPr lang="en-GB" dirty="0"/>
              <a:t>What are non-pharmacological treatment options? </a:t>
            </a:r>
          </a:p>
          <a:p>
            <a:pPr lvl="0"/>
            <a:r>
              <a:rPr lang="en-GB" dirty="0"/>
              <a:t>How do you explain your plan to the patient?</a:t>
            </a:r>
          </a:p>
          <a:p>
            <a:r>
              <a:rPr lang="en-GB" dirty="0"/>
              <a:t>What pain relief should Bill have to go home? </a:t>
            </a:r>
            <a:endParaRPr lang="en-US" dirty="0"/>
          </a:p>
        </p:txBody>
      </p:sp>
    </p:spTree>
    <p:extLst>
      <p:ext uri="{BB962C8B-B14F-4D97-AF65-F5344CB8AC3E}">
        <p14:creationId xmlns:p14="http://schemas.microsoft.com/office/powerpoint/2010/main" val="224691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9555-5FFD-0845-B7DE-16F859A7A011}"/>
              </a:ext>
            </a:extLst>
          </p:cNvPr>
          <p:cNvSpPr>
            <a:spLocks noGrp="1"/>
          </p:cNvSpPr>
          <p:nvPr>
            <p:ph type="title"/>
          </p:nvPr>
        </p:nvSpPr>
        <p:spPr/>
        <p:txBody>
          <a:bodyPr>
            <a:normAutofit fontScale="90000"/>
          </a:bodyPr>
          <a:lstStyle/>
          <a:p>
            <a:r>
              <a:rPr lang="en-US"/>
              <a:t>PLEASE INSERT ‘KARDEX’ FILE HERE</a:t>
            </a:r>
          </a:p>
        </p:txBody>
      </p:sp>
      <p:sp>
        <p:nvSpPr>
          <p:cNvPr id="3" name="Content Placeholder 2">
            <a:extLst>
              <a:ext uri="{FF2B5EF4-FFF2-40B4-BE49-F238E27FC236}">
                <a16:creationId xmlns:a16="http://schemas.microsoft.com/office/drawing/2014/main" id="{12D4380A-575A-CD4F-93F5-4E8E8A1794E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35802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5755-AE77-1E44-BE82-15A3E7DCD24A}"/>
              </a:ext>
            </a:extLst>
          </p:cNvPr>
          <p:cNvSpPr>
            <a:spLocks noGrp="1"/>
          </p:cNvSpPr>
          <p:nvPr>
            <p:ph type="title"/>
          </p:nvPr>
        </p:nvSpPr>
        <p:spPr/>
        <p:txBody>
          <a:bodyPr/>
          <a:lstStyle/>
          <a:p>
            <a:r>
              <a:rPr lang="en-US" dirty="0"/>
              <a:t>Single Best Answer Questions </a:t>
            </a:r>
          </a:p>
        </p:txBody>
      </p:sp>
      <p:pic>
        <p:nvPicPr>
          <p:cNvPr id="5" name="Content Placeholder 4" descr="Customer review outline">
            <a:extLst>
              <a:ext uri="{FF2B5EF4-FFF2-40B4-BE49-F238E27FC236}">
                <a16:creationId xmlns:a16="http://schemas.microsoft.com/office/drawing/2014/main" id="{B2E12048-C44B-9E41-A08C-BBC58CB57F3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165316" y="1369008"/>
            <a:ext cx="2813368" cy="2813368"/>
          </a:xfrm>
        </p:spPr>
      </p:pic>
    </p:spTree>
    <p:extLst>
      <p:ext uri="{BB962C8B-B14F-4D97-AF65-F5344CB8AC3E}">
        <p14:creationId xmlns:p14="http://schemas.microsoft.com/office/powerpoint/2010/main" val="1584921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E3243-3D0C-894D-A438-37265A8CCB3C}"/>
              </a:ext>
            </a:extLst>
          </p:cNvPr>
          <p:cNvSpPr>
            <a:spLocks noGrp="1"/>
          </p:cNvSpPr>
          <p:nvPr>
            <p:ph idx="1"/>
          </p:nvPr>
        </p:nvSpPr>
        <p:spPr>
          <a:xfrm>
            <a:off x="549274" y="425302"/>
            <a:ext cx="8180055" cy="4032399"/>
          </a:xfrm>
        </p:spPr>
        <p:txBody>
          <a:bodyPr>
            <a:normAutofit fontScale="77500" lnSpcReduction="20000"/>
          </a:bodyPr>
          <a:lstStyle/>
          <a:p>
            <a:pPr marL="0" indent="0">
              <a:buNone/>
            </a:pPr>
            <a:r>
              <a:rPr lang="en-GB" dirty="0"/>
              <a:t>June, a 60-year-old lady is being listed for a wide local excision of breast cancer diagnosed at routine mammography. She has a background of type 2 diabetes, which is diet controlled. Here HbA1c is 65. She is allergic to codeine which causes nausea and vomiting.</a:t>
            </a:r>
          </a:p>
          <a:p>
            <a:pPr marL="0" indent="0">
              <a:buNone/>
            </a:pPr>
            <a:r>
              <a:rPr lang="en-GB" dirty="0"/>
              <a:t>What is the correct combination of ASA score and type of surgery?</a:t>
            </a:r>
          </a:p>
          <a:p>
            <a:pPr marL="457200" lvl="0" indent="-457200">
              <a:buFont typeface="+mj-lt"/>
              <a:buAutoNum type="alphaUcPeriod"/>
            </a:pPr>
            <a:r>
              <a:rPr lang="en-GB" dirty="0"/>
              <a:t>ASA 1, Minor surgery </a:t>
            </a:r>
          </a:p>
          <a:p>
            <a:pPr marL="457200" lvl="0" indent="-457200">
              <a:buFont typeface="+mj-lt"/>
              <a:buAutoNum type="alphaUcPeriod"/>
            </a:pPr>
            <a:r>
              <a:rPr lang="en-GB" dirty="0"/>
              <a:t>ASA 1, Moderate Surgery </a:t>
            </a:r>
          </a:p>
          <a:p>
            <a:pPr marL="457200" lvl="0" indent="-457200">
              <a:buFont typeface="+mj-lt"/>
              <a:buAutoNum type="alphaUcPeriod"/>
            </a:pPr>
            <a:r>
              <a:rPr lang="en-GB" dirty="0"/>
              <a:t>ASA 2, minor surgery </a:t>
            </a:r>
          </a:p>
          <a:p>
            <a:pPr marL="457200" lvl="0" indent="-457200">
              <a:buFont typeface="+mj-lt"/>
              <a:buAutoNum type="alphaUcPeriod"/>
            </a:pPr>
            <a:r>
              <a:rPr lang="en-GB" dirty="0"/>
              <a:t>ASA 1, Major surgery </a:t>
            </a:r>
          </a:p>
          <a:p>
            <a:pPr marL="457200" lvl="0" indent="-457200">
              <a:buFont typeface="+mj-lt"/>
              <a:buAutoNum type="alphaUcPeriod"/>
            </a:pPr>
            <a:r>
              <a:rPr lang="en-GB" dirty="0"/>
              <a:t>ASA 2, moderate surgery </a:t>
            </a:r>
          </a:p>
          <a:p>
            <a:endParaRPr lang="en-US" dirty="0"/>
          </a:p>
        </p:txBody>
      </p:sp>
    </p:spTree>
    <p:extLst>
      <p:ext uri="{BB962C8B-B14F-4D97-AF65-F5344CB8AC3E}">
        <p14:creationId xmlns:p14="http://schemas.microsoft.com/office/powerpoint/2010/main" val="117227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E3243-3D0C-894D-A438-37265A8CCB3C}"/>
              </a:ext>
            </a:extLst>
          </p:cNvPr>
          <p:cNvSpPr>
            <a:spLocks noGrp="1"/>
          </p:cNvSpPr>
          <p:nvPr>
            <p:ph idx="1"/>
          </p:nvPr>
        </p:nvSpPr>
        <p:spPr>
          <a:xfrm>
            <a:off x="549274" y="425302"/>
            <a:ext cx="8180055" cy="4032399"/>
          </a:xfrm>
        </p:spPr>
        <p:txBody>
          <a:bodyPr>
            <a:normAutofit fontScale="77500" lnSpcReduction="20000"/>
          </a:bodyPr>
          <a:lstStyle/>
          <a:p>
            <a:pPr marL="0" indent="0">
              <a:buNone/>
            </a:pPr>
            <a:r>
              <a:rPr lang="en-GB" dirty="0"/>
              <a:t>June, a 60-year-old lady is being listed for a wide local excision of breast cancer diagnosed at routine mammography. She has a background of type 2 diabetes, which is diet controlled. Here HbA1c is 65. She is allergic to codeine which causes nausea and vomiting.</a:t>
            </a:r>
          </a:p>
          <a:p>
            <a:pPr marL="0" indent="0">
              <a:buNone/>
            </a:pPr>
            <a:r>
              <a:rPr lang="en-GB" dirty="0"/>
              <a:t>What is the correct combination of ASA score and type of surgery?</a:t>
            </a:r>
          </a:p>
          <a:p>
            <a:pPr marL="457200" lvl="0" indent="-457200">
              <a:buFont typeface="+mj-lt"/>
              <a:buAutoNum type="alphaUcPeriod"/>
            </a:pPr>
            <a:r>
              <a:rPr lang="en-GB" dirty="0"/>
              <a:t>ASA 1, Minor surgery </a:t>
            </a:r>
          </a:p>
          <a:p>
            <a:pPr marL="457200" lvl="0" indent="-457200">
              <a:buFont typeface="+mj-lt"/>
              <a:buAutoNum type="alphaUcPeriod"/>
            </a:pPr>
            <a:r>
              <a:rPr lang="en-GB" dirty="0"/>
              <a:t>ASA 1, Moderate Surgery </a:t>
            </a:r>
          </a:p>
          <a:p>
            <a:pPr marL="457200" lvl="0" indent="-457200">
              <a:buFont typeface="+mj-lt"/>
              <a:buAutoNum type="alphaUcPeriod"/>
            </a:pPr>
            <a:r>
              <a:rPr lang="en-GB" dirty="0">
                <a:solidFill>
                  <a:srgbClr val="FF0000"/>
                </a:solidFill>
              </a:rPr>
              <a:t>ASA 2, minor surgery </a:t>
            </a:r>
          </a:p>
          <a:p>
            <a:pPr marL="457200" lvl="0" indent="-457200">
              <a:buFont typeface="+mj-lt"/>
              <a:buAutoNum type="alphaUcPeriod"/>
            </a:pPr>
            <a:r>
              <a:rPr lang="en-GB" dirty="0"/>
              <a:t>ASA 1, Major surgery </a:t>
            </a:r>
          </a:p>
          <a:p>
            <a:pPr marL="457200" lvl="0" indent="-457200">
              <a:buFont typeface="+mj-lt"/>
              <a:buAutoNum type="alphaUcPeriod"/>
            </a:pPr>
            <a:r>
              <a:rPr lang="en-GB" dirty="0"/>
              <a:t>ASA 2, moderate surgery </a:t>
            </a:r>
          </a:p>
          <a:p>
            <a:endParaRPr lang="en-US" dirty="0"/>
          </a:p>
        </p:txBody>
      </p:sp>
    </p:spTree>
    <p:extLst>
      <p:ext uri="{BB962C8B-B14F-4D97-AF65-F5344CB8AC3E}">
        <p14:creationId xmlns:p14="http://schemas.microsoft.com/office/powerpoint/2010/main" val="350429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CF98-9E0E-034A-88CE-9ABBBD7ADE1F}"/>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3C48064F-D052-B64C-B25E-F87FA1E6A3FB}"/>
              </a:ext>
            </a:extLst>
          </p:cNvPr>
          <p:cNvSpPr>
            <a:spLocks noGrp="1"/>
          </p:cNvSpPr>
          <p:nvPr>
            <p:ph idx="1"/>
          </p:nvPr>
        </p:nvSpPr>
        <p:spPr/>
        <p:txBody>
          <a:bodyPr/>
          <a:lstStyle/>
          <a:p>
            <a:r>
              <a:rPr lang="en-US" dirty="0"/>
              <a:t>Dr Laurin Allen Consultant </a:t>
            </a:r>
          </a:p>
          <a:p>
            <a:r>
              <a:rPr lang="en-US" dirty="0"/>
              <a:t>Dr Veena </a:t>
            </a:r>
            <a:r>
              <a:rPr lang="en-US" dirty="0" err="1"/>
              <a:t>Chapgoan</a:t>
            </a:r>
            <a:r>
              <a:rPr lang="en-US" dirty="0"/>
              <a:t> Specialty trainee </a:t>
            </a:r>
          </a:p>
          <a:p>
            <a:r>
              <a:rPr lang="en-US" dirty="0"/>
              <a:t>Dr Sophie Pitts Core Trainee </a:t>
            </a:r>
          </a:p>
          <a:p>
            <a:r>
              <a:rPr lang="en-US" dirty="0"/>
              <a:t>Dr Iona Campbell Post Core Trainee/ Teaching Fellow</a:t>
            </a:r>
          </a:p>
        </p:txBody>
      </p:sp>
    </p:spTree>
    <p:extLst>
      <p:ext uri="{BB962C8B-B14F-4D97-AF65-F5344CB8AC3E}">
        <p14:creationId xmlns:p14="http://schemas.microsoft.com/office/powerpoint/2010/main" val="10211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327FFE-5E38-C240-8511-8F3CC7F4E6D5}"/>
              </a:ext>
            </a:extLst>
          </p:cNvPr>
          <p:cNvSpPr>
            <a:spLocks noGrp="1"/>
          </p:cNvSpPr>
          <p:nvPr>
            <p:ph idx="1"/>
          </p:nvPr>
        </p:nvSpPr>
        <p:spPr>
          <a:xfrm>
            <a:off x="549274" y="478465"/>
            <a:ext cx="8105627" cy="3979236"/>
          </a:xfrm>
        </p:spPr>
        <p:txBody>
          <a:bodyPr>
            <a:normAutofit fontScale="77500" lnSpcReduction="20000"/>
          </a:bodyPr>
          <a:lstStyle/>
          <a:p>
            <a:pPr marL="0" indent="0">
              <a:buNone/>
            </a:pPr>
            <a:r>
              <a:rPr lang="en-GB" dirty="0"/>
              <a:t>You are working on the general surgery ward, Mrs Pavel has undergone bowel resection due to obstruction yesterday. She has an NG tube in situ due to ongoing vomiting. She is complaining of severe pain across her abdomen. What is the most appropriate pain relief strategy?</a:t>
            </a:r>
          </a:p>
          <a:p>
            <a:pPr marL="457200" lvl="0" indent="-457200">
              <a:buFont typeface="+mj-lt"/>
              <a:buAutoNum type="alphaUcPeriod"/>
            </a:pPr>
            <a:r>
              <a:rPr lang="en-GB" dirty="0"/>
              <a:t>Oral/NG 1 gram paracetamol and oral morphine 10 mg </a:t>
            </a:r>
          </a:p>
          <a:p>
            <a:pPr marL="457200" lvl="0" indent="-457200">
              <a:buFont typeface="+mj-lt"/>
              <a:buAutoNum type="alphaUcPeriod"/>
            </a:pPr>
            <a:r>
              <a:rPr lang="en-GB" dirty="0"/>
              <a:t>IV 1 gram paracetamol and oral morphine 10mg </a:t>
            </a:r>
          </a:p>
          <a:p>
            <a:pPr marL="457200" lvl="0" indent="-457200">
              <a:buFont typeface="+mj-lt"/>
              <a:buAutoNum type="alphaUcPeriod"/>
            </a:pPr>
            <a:r>
              <a:rPr lang="en-GB" dirty="0"/>
              <a:t>IV 1 gram paracetamol and IV morphine titrated to effect </a:t>
            </a:r>
          </a:p>
          <a:p>
            <a:pPr marL="457200" lvl="0" indent="-457200">
              <a:buFont typeface="+mj-lt"/>
              <a:buAutoNum type="alphaUcPeriod"/>
            </a:pPr>
            <a:r>
              <a:rPr lang="en-GB" dirty="0"/>
              <a:t>Oral/NG 1 gram paracetamol and IV morphine titrated to effect </a:t>
            </a:r>
          </a:p>
          <a:p>
            <a:pPr marL="457200" lvl="0" indent="-457200">
              <a:buFont typeface="+mj-lt"/>
              <a:buAutoNum type="alphaUcPeriod"/>
            </a:pPr>
            <a:r>
              <a:rPr lang="en-GB" dirty="0"/>
              <a:t>IV 1 gram paracetamol and 5mg IV morphine bolus </a:t>
            </a:r>
          </a:p>
          <a:p>
            <a:endParaRPr lang="en-US" dirty="0"/>
          </a:p>
        </p:txBody>
      </p:sp>
    </p:spTree>
    <p:extLst>
      <p:ext uri="{BB962C8B-B14F-4D97-AF65-F5344CB8AC3E}">
        <p14:creationId xmlns:p14="http://schemas.microsoft.com/office/powerpoint/2010/main" val="30944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327FFE-5E38-C240-8511-8F3CC7F4E6D5}"/>
              </a:ext>
            </a:extLst>
          </p:cNvPr>
          <p:cNvSpPr>
            <a:spLocks noGrp="1"/>
          </p:cNvSpPr>
          <p:nvPr>
            <p:ph idx="1"/>
          </p:nvPr>
        </p:nvSpPr>
        <p:spPr>
          <a:xfrm>
            <a:off x="549274" y="478465"/>
            <a:ext cx="8105627" cy="3979236"/>
          </a:xfrm>
        </p:spPr>
        <p:txBody>
          <a:bodyPr>
            <a:normAutofit fontScale="77500" lnSpcReduction="20000"/>
          </a:bodyPr>
          <a:lstStyle/>
          <a:p>
            <a:pPr marL="0" indent="0">
              <a:buNone/>
            </a:pPr>
            <a:r>
              <a:rPr lang="en-GB" dirty="0"/>
              <a:t>You are working on the general surgery ward, Mrs Pavel has undergone bowel resection due to obstruction yesterday. She has an NG tube in situ due to ongoing vomiting. She is complaining of severe pain across her abdomen. What is the most appropriate pain relief strategy?</a:t>
            </a:r>
          </a:p>
          <a:p>
            <a:pPr marL="457200" lvl="0" indent="-457200">
              <a:buFont typeface="+mj-lt"/>
              <a:buAutoNum type="alphaUcPeriod"/>
            </a:pPr>
            <a:r>
              <a:rPr lang="en-GB" dirty="0"/>
              <a:t>Oral/NG 1 gram paracetamol and oral morphine 10 mg </a:t>
            </a:r>
          </a:p>
          <a:p>
            <a:pPr marL="457200" lvl="0" indent="-457200">
              <a:buFont typeface="+mj-lt"/>
              <a:buAutoNum type="alphaUcPeriod"/>
            </a:pPr>
            <a:r>
              <a:rPr lang="en-GB" dirty="0"/>
              <a:t>IV 1 gram paracetamol and oral morphine 10mg </a:t>
            </a:r>
          </a:p>
          <a:p>
            <a:pPr marL="457200" lvl="0" indent="-457200">
              <a:buFont typeface="+mj-lt"/>
              <a:buAutoNum type="alphaUcPeriod"/>
            </a:pPr>
            <a:r>
              <a:rPr lang="en-GB" dirty="0">
                <a:solidFill>
                  <a:srgbClr val="FF0000"/>
                </a:solidFill>
              </a:rPr>
              <a:t>IV 1 gram paracetamol and IV morphine titrated to effect </a:t>
            </a:r>
          </a:p>
          <a:p>
            <a:pPr marL="457200" lvl="0" indent="-457200">
              <a:buFont typeface="+mj-lt"/>
              <a:buAutoNum type="alphaUcPeriod"/>
            </a:pPr>
            <a:r>
              <a:rPr lang="en-GB" dirty="0"/>
              <a:t>Oral/NG 1 gram paracetamol and IV morphine titrated to effect </a:t>
            </a:r>
          </a:p>
          <a:p>
            <a:pPr marL="457200" lvl="0" indent="-457200">
              <a:buFont typeface="+mj-lt"/>
              <a:buAutoNum type="alphaUcPeriod"/>
            </a:pPr>
            <a:r>
              <a:rPr lang="en-GB" dirty="0"/>
              <a:t>IV 1 gram paracetamol and 5mg IV morphine bolus </a:t>
            </a:r>
          </a:p>
          <a:p>
            <a:endParaRPr lang="en-US" dirty="0"/>
          </a:p>
        </p:txBody>
      </p:sp>
    </p:spTree>
    <p:extLst>
      <p:ext uri="{BB962C8B-B14F-4D97-AF65-F5344CB8AC3E}">
        <p14:creationId xmlns:p14="http://schemas.microsoft.com/office/powerpoint/2010/main" val="419381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327FFE-5E38-C240-8511-8F3CC7F4E6D5}"/>
              </a:ext>
            </a:extLst>
          </p:cNvPr>
          <p:cNvSpPr>
            <a:spLocks noGrp="1"/>
          </p:cNvSpPr>
          <p:nvPr>
            <p:ph idx="1"/>
          </p:nvPr>
        </p:nvSpPr>
        <p:spPr>
          <a:xfrm>
            <a:off x="274637" y="467832"/>
            <a:ext cx="8594726" cy="3955312"/>
          </a:xfrm>
        </p:spPr>
        <p:txBody>
          <a:bodyPr>
            <a:normAutofit fontScale="70000" lnSpcReduction="20000"/>
          </a:bodyPr>
          <a:lstStyle/>
          <a:p>
            <a:pPr marL="0" indent="0">
              <a:buNone/>
            </a:pPr>
            <a:r>
              <a:rPr lang="en-GB" dirty="0"/>
              <a:t>Mr Singh has undergone fixation of his broken ankle which he sustained playing football. He didn’t take any pain killers prior to his injury. He is taking regular paracetamol and dihydrocodeine last required breakthrough pain relief yesterday.  He is ready to be discharged home after passing a physiotherapy assessment. What is the best analgesia plan for this patient? </a:t>
            </a:r>
          </a:p>
          <a:p>
            <a:pPr marL="457200" lvl="0" indent="-457200">
              <a:buFont typeface="+mj-lt"/>
              <a:buAutoNum type="alphaUcPeriod"/>
            </a:pPr>
            <a:r>
              <a:rPr lang="en-GB" dirty="0"/>
              <a:t>Paracetamol and dihydrocodeine regularly with breakthrough dihydrocodeine </a:t>
            </a:r>
          </a:p>
          <a:p>
            <a:pPr marL="457200" lvl="0" indent="-457200">
              <a:buFont typeface="+mj-lt"/>
              <a:buAutoNum type="alphaUcPeriod"/>
            </a:pPr>
            <a:r>
              <a:rPr lang="en-GB" dirty="0"/>
              <a:t>Ibuprofen alone </a:t>
            </a:r>
          </a:p>
          <a:p>
            <a:pPr marL="457200" lvl="0" indent="-457200">
              <a:buFont typeface="+mj-lt"/>
              <a:buAutoNum type="alphaUcPeriod"/>
            </a:pPr>
            <a:r>
              <a:rPr lang="en-GB" dirty="0"/>
              <a:t>Paracetamol and ibuprofen regularly</a:t>
            </a:r>
          </a:p>
          <a:p>
            <a:pPr marL="457200" lvl="0" indent="-457200">
              <a:buFont typeface="+mj-lt"/>
              <a:buAutoNum type="alphaUcPeriod"/>
            </a:pPr>
            <a:r>
              <a:rPr lang="en-GB" dirty="0"/>
              <a:t>Paracetamol and regular oral morphine solution </a:t>
            </a:r>
          </a:p>
          <a:p>
            <a:pPr marL="457200" lvl="0" indent="-457200">
              <a:buFont typeface="+mj-lt"/>
              <a:buAutoNum type="alphaUcPeriod"/>
            </a:pPr>
            <a:r>
              <a:rPr lang="en-GB" dirty="0"/>
              <a:t>Paracetamol and regular long-acting morphine with breakthrough oral morphine solution </a:t>
            </a:r>
          </a:p>
          <a:p>
            <a:endParaRPr lang="en-US" dirty="0"/>
          </a:p>
        </p:txBody>
      </p:sp>
    </p:spTree>
    <p:extLst>
      <p:ext uri="{BB962C8B-B14F-4D97-AF65-F5344CB8AC3E}">
        <p14:creationId xmlns:p14="http://schemas.microsoft.com/office/powerpoint/2010/main" val="1755545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327FFE-5E38-C240-8511-8F3CC7F4E6D5}"/>
              </a:ext>
            </a:extLst>
          </p:cNvPr>
          <p:cNvSpPr>
            <a:spLocks noGrp="1"/>
          </p:cNvSpPr>
          <p:nvPr>
            <p:ph idx="1"/>
          </p:nvPr>
        </p:nvSpPr>
        <p:spPr>
          <a:xfrm>
            <a:off x="274637" y="467832"/>
            <a:ext cx="8594726" cy="3955312"/>
          </a:xfrm>
        </p:spPr>
        <p:txBody>
          <a:bodyPr>
            <a:normAutofit fontScale="70000" lnSpcReduction="20000"/>
          </a:bodyPr>
          <a:lstStyle/>
          <a:p>
            <a:pPr marL="0" indent="0">
              <a:buNone/>
            </a:pPr>
            <a:r>
              <a:rPr lang="en-GB" dirty="0"/>
              <a:t>Mr Singh has undergone fixation of his broken ankle which he sustained playing football. He didn’t take any pain killers prior to his injury. He is taking regular paracetamol and dihydrocodeine last required breakthrough pain relief yesterday.  He is ready to be discharged home after passing a physiotherapy assessment. What is the best analgesia plan for this patient? </a:t>
            </a:r>
          </a:p>
          <a:p>
            <a:pPr marL="457200" lvl="0" indent="-457200">
              <a:buFont typeface="+mj-lt"/>
              <a:buAutoNum type="alphaUcPeriod"/>
            </a:pPr>
            <a:r>
              <a:rPr lang="en-GB" dirty="0">
                <a:solidFill>
                  <a:srgbClr val="FF0000"/>
                </a:solidFill>
              </a:rPr>
              <a:t>Paracetamol and dihydrocodeine/ibuprofen regularly with breakthrough dihydrocodeine </a:t>
            </a:r>
          </a:p>
          <a:p>
            <a:pPr marL="457200" lvl="0" indent="-457200">
              <a:buFont typeface="+mj-lt"/>
              <a:buAutoNum type="alphaUcPeriod"/>
            </a:pPr>
            <a:r>
              <a:rPr lang="en-GB" dirty="0"/>
              <a:t>Ibuprofen with paracetamol breakthrough</a:t>
            </a:r>
          </a:p>
          <a:p>
            <a:pPr marL="457200" lvl="0" indent="-457200">
              <a:buFont typeface="+mj-lt"/>
              <a:buAutoNum type="alphaUcPeriod"/>
            </a:pPr>
            <a:r>
              <a:rPr lang="en-GB" dirty="0"/>
              <a:t>Paracetamol and ibuprofen regularly</a:t>
            </a:r>
          </a:p>
          <a:p>
            <a:pPr marL="457200" lvl="0" indent="-457200">
              <a:buFont typeface="+mj-lt"/>
              <a:buAutoNum type="alphaUcPeriod"/>
            </a:pPr>
            <a:r>
              <a:rPr lang="en-GB" dirty="0"/>
              <a:t>Paracetamol and regular oral morphine solution </a:t>
            </a:r>
          </a:p>
          <a:p>
            <a:pPr marL="457200" lvl="0" indent="-457200">
              <a:buFont typeface="+mj-lt"/>
              <a:buAutoNum type="alphaUcPeriod"/>
            </a:pPr>
            <a:r>
              <a:rPr lang="en-GB" dirty="0"/>
              <a:t>Paracetamol and regular long-acting morphine with breakthrough oral morphine solution </a:t>
            </a:r>
          </a:p>
          <a:p>
            <a:endParaRPr lang="en-US" dirty="0"/>
          </a:p>
        </p:txBody>
      </p:sp>
    </p:spTree>
    <p:extLst>
      <p:ext uri="{BB962C8B-B14F-4D97-AF65-F5344CB8AC3E}">
        <p14:creationId xmlns:p14="http://schemas.microsoft.com/office/powerpoint/2010/main" val="3860058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73E6-AD60-B84E-9801-3EF2098B1218}"/>
              </a:ext>
            </a:extLst>
          </p:cNvPr>
          <p:cNvSpPr>
            <a:spLocks noGrp="1"/>
          </p:cNvSpPr>
          <p:nvPr>
            <p:ph type="title"/>
          </p:nvPr>
        </p:nvSpPr>
        <p:spPr/>
        <p:txBody>
          <a:bodyPr/>
          <a:lstStyle/>
          <a:p>
            <a:r>
              <a:rPr lang="en-US" dirty="0"/>
              <a:t>Resources Used </a:t>
            </a:r>
          </a:p>
        </p:txBody>
      </p:sp>
      <p:sp>
        <p:nvSpPr>
          <p:cNvPr id="3" name="Content Placeholder 2">
            <a:extLst>
              <a:ext uri="{FF2B5EF4-FFF2-40B4-BE49-F238E27FC236}">
                <a16:creationId xmlns:a16="http://schemas.microsoft.com/office/drawing/2014/main" id="{2EA1D828-D683-964C-9029-0A0FAA8358AC}"/>
              </a:ext>
            </a:extLst>
          </p:cNvPr>
          <p:cNvSpPr>
            <a:spLocks noGrp="1"/>
          </p:cNvSpPr>
          <p:nvPr>
            <p:ph idx="1"/>
          </p:nvPr>
        </p:nvSpPr>
        <p:spPr/>
        <p:txBody>
          <a:bodyPr>
            <a:normAutofit lnSpcReduction="10000"/>
          </a:bodyPr>
          <a:lstStyle/>
          <a:p>
            <a:r>
              <a:rPr lang="en-US" dirty="0">
                <a:hlinkClick r:id="rId3"/>
              </a:rPr>
              <a:t>https://southwest.devonformularyguidance.nhs.uk/documents/Formulary-documents/Pallative-Care/Guide_to_equivalent_doses_for_opioid_drugs_Dec-2014.pdf</a:t>
            </a:r>
            <a:r>
              <a:rPr lang="en-US" dirty="0"/>
              <a:t> </a:t>
            </a:r>
          </a:p>
          <a:p>
            <a:r>
              <a:rPr lang="en-US" dirty="0"/>
              <a:t>Pain service guidance </a:t>
            </a:r>
            <a:r>
              <a:rPr lang="en-US" dirty="0">
                <a:hlinkClick r:id="rId4"/>
              </a:rPr>
              <a:t>https://rcoa.ac.uk/gpas/chapter-11</a:t>
            </a:r>
            <a:r>
              <a:rPr lang="en-US" dirty="0"/>
              <a:t> </a:t>
            </a:r>
          </a:p>
          <a:p>
            <a:r>
              <a:rPr lang="en-US" dirty="0">
                <a:hlinkClick r:id="rId5"/>
              </a:rPr>
              <a:t>https://www.bjanaesthesia.org.uk/article/S0007-0912(19)30435-0/pdf</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883898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614DCB-638E-564C-B2BE-6E7C6E7FF127}"/>
              </a:ext>
            </a:extLst>
          </p:cNvPr>
          <p:cNvSpPr>
            <a:spLocks noGrp="1"/>
          </p:cNvSpPr>
          <p:nvPr>
            <p:ph type="title"/>
          </p:nvPr>
        </p:nvSpPr>
        <p:spPr/>
        <p:txBody>
          <a:bodyPr/>
          <a:lstStyle/>
          <a:p>
            <a:r>
              <a:rPr lang="en-US" dirty="0"/>
              <a:t>Resources </a:t>
            </a:r>
          </a:p>
        </p:txBody>
      </p:sp>
      <p:sp>
        <p:nvSpPr>
          <p:cNvPr id="5" name="Content Placeholder 4">
            <a:extLst>
              <a:ext uri="{FF2B5EF4-FFF2-40B4-BE49-F238E27FC236}">
                <a16:creationId xmlns:a16="http://schemas.microsoft.com/office/drawing/2014/main" id="{1AB921A2-C724-3241-8842-B33B2F1EBD72}"/>
              </a:ext>
            </a:extLst>
          </p:cNvPr>
          <p:cNvSpPr>
            <a:spLocks noGrp="1"/>
          </p:cNvSpPr>
          <p:nvPr>
            <p:ph idx="1"/>
          </p:nvPr>
        </p:nvSpPr>
        <p:spPr/>
        <p:txBody>
          <a:bodyPr>
            <a:normAutofit fontScale="62500" lnSpcReduction="20000"/>
          </a:bodyPr>
          <a:lstStyle/>
          <a:p>
            <a:r>
              <a:rPr lang="en-US" dirty="0"/>
              <a:t>NICE Pre-Operative Assessment Guidelines </a:t>
            </a:r>
            <a:r>
              <a:rPr lang="en-US" dirty="0">
                <a:hlinkClick r:id="rId2"/>
              </a:rPr>
              <a:t>https://www.nice.org.uk/guidance/ng45</a:t>
            </a:r>
            <a:endParaRPr lang="en-US" dirty="0"/>
          </a:p>
          <a:p>
            <a:r>
              <a:rPr lang="en-US" dirty="0"/>
              <a:t>Association of </a:t>
            </a:r>
            <a:r>
              <a:rPr lang="en-US" dirty="0" err="1"/>
              <a:t>Anaesthetists</a:t>
            </a:r>
            <a:r>
              <a:rPr lang="en-US" dirty="0"/>
              <a:t> Guidelines </a:t>
            </a:r>
            <a:r>
              <a:rPr lang="en-US" dirty="0">
                <a:hlinkClick r:id="rId3"/>
              </a:rPr>
              <a:t>https://rcoa.ac.uk/sites/default/files/documents/2019-09/Guideline_preoperative_assessment_patient_preparation_anaesthetist_2010_final.pdf</a:t>
            </a:r>
            <a:r>
              <a:rPr lang="en-US" dirty="0"/>
              <a:t>  </a:t>
            </a:r>
          </a:p>
          <a:p>
            <a:r>
              <a:rPr lang="en-US" dirty="0"/>
              <a:t>Management of BP : </a:t>
            </a:r>
            <a:r>
              <a:rPr lang="en-US" dirty="0">
                <a:hlinkClick r:id="rId4"/>
              </a:rPr>
              <a:t>https://anaesthetists.org/Home/Resources-publications/Guidelines/Measurement-of-adult-blood-pressure-and-management-of-hypertension-before-elective-surgery</a:t>
            </a:r>
            <a:r>
              <a:rPr lang="en-US" dirty="0"/>
              <a:t> </a:t>
            </a:r>
          </a:p>
          <a:p>
            <a:r>
              <a:rPr lang="en-US" dirty="0"/>
              <a:t>Diabetes Guidelines </a:t>
            </a:r>
            <a:r>
              <a:rPr lang="en-US" dirty="0">
                <a:hlinkClick r:id="rId5"/>
              </a:rPr>
              <a:t>https://www.diabetes.org.uk/resources-s3/2017-09/Surgical%20guideline%202015%20-%20summary%20FINAL%20amended%20Mar%202016.pdf</a:t>
            </a:r>
            <a:r>
              <a:rPr lang="en-US" dirty="0"/>
              <a:t> </a:t>
            </a:r>
          </a:p>
          <a:p>
            <a:endParaRPr lang="en-US" dirty="0"/>
          </a:p>
        </p:txBody>
      </p:sp>
    </p:spTree>
    <p:extLst>
      <p:ext uri="{BB962C8B-B14F-4D97-AF65-F5344CB8AC3E}">
        <p14:creationId xmlns:p14="http://schemas.microsoft.com/office/powerpoint/2010/main" val="46558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2C85-A262-E041-B3EB-D076C6FB86D3}"/>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71EE2016-BCAC-C44E-9DE8-4159146AF9F0}"/>
              </a:ext>
            </a:extLst>
          </p:cNvPr>
          <p:cNvSpPr>
            <a:spLocks noGrp="1"/>
          </p:cNvSpPr>
          <p:nvPr>
            <p:ph idx="1"/>
          </p:nvPr>
        </p:nvSpPr>
        <p:spPr/>
        <p:txBody>
          <a:bodyPr/>
          <a:lstStyle/>
          <a:p>
            <a:r>
              <a:rPr lang="en-US" dirty="0"/>
              <a:t>1 hour pre-assessment </a:t>
            </a:r>
          </a:p>
          <a:p>
            <a:r>
              <a:rPr lang="en-US" dirty="0"/>
              <a:t>1 hour pain tutorial </a:t>
            </a:r>
          </a:p>
          <a:p>
            <a:r>
              <a:rPr lang="en-US" dirty="0"/>
              <a:t>Ground Rules, respect, collaboration…ask questions!</a:t>
            </a:r>
          </a:p>
          <a:p>
            <a:r>
              <a:rPr lang="en-US"/>
              <a:t>Moderated chat </a:t>
            </a:r>
            <a:endParaRPr lang="en-US" dirty="0"/>
          </a:p>
        </p:txBody>
      </p:sp>
    </p:spTree>
    <p:extLst>
      <p:ext uri="{BB962C8B-B14F-4D97-AF65-F5344CB8AC3E}">
        <p14:creationId xmlns:p14="http://schemas.microsoft.com/office/powerpoint/2010/main" val="376137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A4C5-1B7D-7848-808A-92D0183BAC0C}"/>
              </a:ext>
            </a:extLst>
          </p:cNvPr>
          <p:cNvSpPr>
            <a:spLocks noGrp="1"/>
          </p:cNvSpPr>
          <p:nvPr>
            <p:ph type="title"/>
          </p:nvPr>
        </p:nvSpPr>
        <p:spPr/>
        <p:txBody>
          <a:bodyPr>
            <a:normAutofit fontScale="90000"/>
          </a:bodyPr>
          <a:lstStyle/>
          <a:p>
            <a:r>
              <a:rPr lang="en-US" dirty="0"/>
              <a:t>Pre-Assessment Learning Outcomes</a:t>
            </a:r>
          </a:p>
        </p:txBody>
      </p:sp>
      <p:sp>
        <p:nvSpPr>
          <p:cNvPr id="3" name="Content Placeholder 2">
            <a:extLst>
              <a:ext uri="{FF2B5EF4-FFF2-40B4-BE49-F238E27FC236}">
                <a16:creationId xmlns:a16="http://schemas.microsoft.com/office/drawing/2014/main" id="{C2607DD7-4D49-264F-946E-31478E8F889F}"/>
              </a:ext>
            </a:extLst>
          </p:cNvPr>
          <p:cNvSpPr>
            <a:spLocks noGrp="1"/>
          </p:cNvSpPr>
          <p:nvPr>
            <p:ph idx="1"/>
          </p:nvPr>
        </p:nvSpPr>
        <p:spPr/>
        <p:txBody>
          <a:bodyPr/>
          <a:lstStyle/>
          <a:p>
            <a:pPr lvl="0"/>
            <a:r>
              <a:rPr lang="en-GB" dirty="0"/>
              <a:t>To understand the types of surgery and pre-operative investigations </a:t>
            </a:r>
          </a:p>
          <a:p>
            <a:pPr lvl="0"/>
            <a:r>
              <a:rPr lang="en-GB" dirty="0"/>
              <a:t>To understand the ASA scoring system and implications for pre-operative assessment </a:t>
            </a:r>
          </a:p>
          <a:p>
            <a:pPr lvl="0"/>
            <a:r>
              <a:rPr lang="en-GB" dirty="0"/>
              <a:t>To understand the reasons for optimising existing health conditions prior to surgery </a:t>
            </a:r>
          </a:p>
          <a:p>
            <a:endParaRPr lang="en-US" dirty="0"/>
          </a:p>
        </p:txBody>
      </p:sp>
    </p:spTree>
    <p:extLst>
      <p:ext uri="{BB962C8B-B14F-4D97-AF65-F5344CB8AC3E}">
        <p14:creationId xmlns:p14="http://schemas.microsoft.com/office/powerpoint/2010/main" val="109038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CBB3-208A-2B4E-828D-D8989CCEC364}"/>
              </a:ext>
            </a:extLst>
          </p:cNvPr>
          <p:cNvSpPr>
            <a:spLocks noGrp="1"/>
          </p:cNvSpPr>
          <p:nvPr>
            <p:ph type="title"/>
          </p:nvPr>
        </p:nvSpPr>
        <p:spPr>
          <a:xfrm>
            <a:off x="-53008" y="2161274"/>
            <a:ext cx="2975803" cy="1119467"/>
          </a:xfrm>
        </p:spPr>
        <p:txBody>
          <a:bodyPr>
            <a:normAutofit fontScale="90000"/>
          </a:bodyPr>
          <a:lstStyle/>
          <a:p>
            <a:r>
              <a:rPr lang="en-US" dirty="0"/>
              <a:t>Type of Surgery?</a:t>
            </a:r>
          </a:p>
        </p:txBody>
      </p:sp>
      <p:pic>
        <p:nvPicPr>
          <p:cNvPr id="5" name="Content Placeholder 4" descr="Graphical user interface, application&#10;&#10;Description automatically generated">
            <a:extLst>
              <a:ext uri="{FF2B5EF4-FFF2-40B4-BE49-F238E27FC236}">
                <a16:creationId xmlns:a16="http://schemas.microsoft.com/office/drawing/2014/main" id="{D0C256A5-BD42-054A-8DDE-F3EA6A0019A8}"/>
              </a:ext>
            </a:extLst>
          </p:cNvPr>
          <p:cNvPicPr>
            <a:picLocks noGrp="1" noChangeAspect="1"/>
          </p:cNvPicPr>
          <p:nvPr>
            <p:ph idx="1"/>
          </p:nvPr>
        </p:nvPicPr>
        <p:blipFill>
          <a:blip r:embed="rId3"/>
          <a:stretch>
            <a:fillRect/>
          </a:stretch>
        </p:blipFill>
        <p:spPr>
          <a:xfrm>
            <a:off x="3602560" y="130450"/>
            <a:ext cx="5541440" cy="4882599"/>
          </a:xfrm>
        </p:spPr>
      </p:pic>
    </p:spTree>
    <p:extLst>
      <p:ext uri="{BB962C8B-B14F-4D97-AF65-F5344CB8AC3E}">
        <p14:creationId xmlns:p14="http://schemas.microsoft.com/office/powerpoint/2010/main" val="250330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D545-18B5-D843-9C02-1CA9A4CC620A}"/>
              </a:ext>
            </a:extLst>
          </p:cNvPr>
          <p:cNvSpPr>
            <a:spLocks noGrp="1"/>
          </p:cNvSpPr>
          <p:nvPr>
            <p:ph type="title"/>
          </p:nvPr>
        </p:nvSpPr>
        <p:spPr/>
        <p:txBody>
          <a:bodyPr/>
          <a:lstStyle/>
          <a:p>
            <a:r>
              <a:rPr lang="en-US" dirty="0"/>
              <a:t>ASA Score </a:t>
            </a:r>
          </a:p>
        </p:txBody>
      </p:sp>
      <p:pic>
        <p:nvPicPr>
          <p:cNvPr id="5" name="Content Placeholder 4">
            <a:extLst>
              <a:ext uri="{FF2B5EF4-FFF2-40B4-BE49-F238E27FC236}">
                <a16:creationId xmlns:a16="http://schemas.microsoft.com/office/drawing/2014/main" id="{DF179A39-F494-E349-84F3-F478D743B5A7}"/>
              </a:ext>
            </a:extLst>
          </p:cNvPr>
          <p:cNvPicPr>
            <a:picLocks noGrp="1" noChangeAspect="1"/>
          </p:cNvPicPr>
          <p:nvPr>
            <p:ph idx="1"/>
          </p:nvPr>
        </p:nvPicPr>
        <p:blipFill rotWithShape="1">
          <a:blip r:embed="rId2"/>
          <a:srcRect l="3058" t="3525" r="1204" b="4971"/>
          <a:stretch/>
        </p:blipFill>
        <p:spPr>
          <a:xfrm>
            <a:off x="795130" y="1577009"/>
            <a:ext cx="7699513" cy="2464904"/>
          </a:xfrm>
        </p:spPr>
      </p:pic>
    </p:spTree>
    <p:extLst>
      <p:ext uri="{BB962C8B-B14F-4D97-AF65-F5344CB8AC3E}">
        <p14:creationId xmlns:p14="http://schemas.microsoft.com/office/powerpoint/2010/main" val="348268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16E-71F3-6649-B03F-A8E23CB220DF}"/>
              </a:ext>
            </a:extLst>
          </p:cNvPr>
          <p:cNvSpPr>
            <a:spLocks noGrp="1"/>
          </p:cNvSpPr>
          <p:nvPr>
            <p:ph type="title"/>
          </p:nvPr>
        </p:nvSpPr>
        <p:spPr/>
        <p:txBody>
          <a:bodyPr/>
          <a:lstStyle/>
          <a:p>
            <a:r>
              <a:rPr lang="en-US" dirty="0"/>
              <a:t>Breakout Groups </a:t>
            </a:r>
          </a:p>
        </p:txBody>
      </p:sp>
      <p:sp>
        <p:nvSpPr>
          <p:cNvPr id="3" name="Content Placeholder 2">
            <a:extLst>
              <a:ext uri="{FF2B5EF4-FFF2-40B4-BE49-F238E27FC236}">
                <a16:creationId xmlns:a16="http://schemas.microsoft.com/office/drawing/2014/main" id="{4E71A176-2363-4B4A-B0CC-A587BE870384}"/>
              </a:ext>
            </a:extLst>
          </p:cNvPr>
          <p:cNvSpPr>
            <a:spLocks noGrp="1"/>
          </p:cNvSpPr>
          <p:nvPr>
            <p:ph idx="1"/>
          </p:nvPr>
        </p:nvSpPr>
        <p:spPr/>
        <p:txBody>
          <a:bodyPr>
            <a:normAutofit/>
          </a:bodyPr>
          <a:lstStyle/>
          <a:p>
            <a:r>
              <a:rPr lang="en-US" dirty="0"/>
              <a:t>Assign a spokesperson and put their name in the group chat </a:t>
            </a:r>
          </a:p>
          <a:p>
            <a:r>
              <a:rPr lang="en-US" dirty="0"/>
              <a:t>Work through the questions</a:t>
            </a:r>
          </a:p>
          <a:p>
            <a:r>
              <a:rPr lang="en-US" dirty="0"/>
              <a:t>Discuss as a group </a:t>
            </a:r>
          </a:p>
          <a:p>
            <a:r>
              <a:rPr lang="en-US" dirty="0"/>
              <a:t>Moderates will drop in </a:t>
            </a:r>
          </a:p>
        </p:txBody>
      </p:sp>
    </p:spTree>
    <p:extLst>
      <p:ext uri="{BB962C8B-B14F-4D97-AF65-F5344CB8AC3E}">
        <p14:creationId xmlns:p14="http://schemas.microsoft.com/office/powerpoint/2010/main" val="273908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E231-ECB5-5C4E-B9A6-44794C70083D}"/>
              </a:ext>
            </a:extLst>
          </p:cNvPr>
          <p:cNvSpPr>
            <a:spLocks noGrp="1"/>
          </p:cNvSpPr>
          <p:nvPr>
            <p:ph type="title"/>
          </p:nvPr>
        </p:nvSpPr>
        <p:spPr/>
        <p:txBody>
          <a:bodyPr/>
          <a:lstStyle/>
          <a:p>
            <a:r>
              <a:rPr lang="en-US" dirty="0"/>
              <a:t>Questions to Consider </a:t>
            </a:r>
          </a:p>
        </p:txBody>
      </p:sp>
      <p:sp>
        <p:nvSpPr>
          <p:cNvPr id="3" name="Content Placeholder 2">
            <a:extLst>
              <a:ext uri="{FF2B5EF4-FFF2-40B4-BE49-F238E27FC236}">
                <a16:creationId xmlns:a16="http://schemas.microsoft.com/office/drawing/2014/main" id="{46F2DACB-3859-7540-8263-86B6A8AA2887}"/>
              </a:ext>
            </a:extLst>
          </p:cNvPr>
          <p:cNvSpPr>
            <a:spLocks noGrp="1"/>
          </p:cNvSpPr>
          <p:nvPr>
            <p:ph idx="1"/>
          </p:nvPr>
        </p:nvSpPr>
        <p:spPr/>
        <p:txBody>
          <a:bodyPr>
            <a:normAutofit lnSpcReduction="10000"/>
          </a:bodyPr>
          <a:lstStyle/>
          <a:p>
            <a:pPr lvl="0"/>
            <a:r>
              <a:rPr lang="en-GB" dirty="0"/>
              <a:t>What is the type of surgery? </a:t>
            </a:r>
          </a:p>
          <a:p>
            <a:pPr lvl="0"/>
            <a:r>
              <a:rPr lang="en-GB" dirty="0"/>
              <a:t>What is this patient’s current ASA score? </a:t>
            </a:r>
          </a:p>
          <a:p>
            <a:pPr lvl="0"/>
            <a:r>
              <a:rPr lang="en-GB" dirty="0"/>
              <a:t>Is this patient currently fit for surgery?</a:t>
            </a:r>
          </a:p>
          <a:p>
            <a:pPr lvl="0"/>
            <a:r>
              <a:rPr lang="en-GB" dirty="0"/>
              <a:t>What needs to happen next for the patient? </a:t>
            </a:r>
          </a:p>
          <a:p>
            <a:r>
              <a:rPr lang="en-GB" dirty="0"/>
              <a:t>Why do we need to pre-assess carefully? What complications could happen in this patient? </a:t>
            </a:r>
            <a:endParaRPr lang="en-US" dirty="0"/>
          </a:p>
        </p:txBody>
      </p:sp>
    </p:spTree>
    <p:extLst>
      <p:ext uri="{BB962C8B-B14F-4D97-AF65-F5344CB8AC3E}">
        <p14:creationId xmlns:p14="http://schemas.microsoft.com/office/powerpoint/2010/main" val="306371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64FD-4389-9749-8108-B809304B1C86}"/>
              </a:ext>
            </a:extLst>
          </p:cNvPr>
          <p:cNvSpPr>
            <a:spLocks noGrp="1"/>
          </p:cNvSpPr>
          <p:nvPr>
            <p:ph type="title"/>
          </p:nvPr>
        </p:nvSpPr>
        <p:spPr/>
        <p:txBody>
          <a:bodyPr>
            <a:normAutofit fontScale="90000"/>
          </a:bodyPr>
          <a:lstStyle/>
          <a:p>
            <a:r>
              <a:rPr lang="en-US" dirty="0"/>
              <a:t>PLEASE INSERT ‘POAC’ DOCUMENT HERE</a:t>
            </a:r>
          </a:p>
        </p:txBody>
      </p:sp>
      <p:sp>
        <p:nvSpPr>
          <p:cNvPr id="3" name="Content Placeholder 2">
            <a:extLst>
              <a:ext uri="{FF2B5EF4-FFF2-40B4-BE49-F238E27FC236}">
                <a16:creationId xmlns:a16="http://schemas.microsoft.com/office/drawing/2014/main" id="{7F82DE71-443A-754F-8D25-ECB75AF3148A}"/>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927344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ustom 6">
      <a:dk1>
        <a:sysClr val="windowText" lastClr="000000"/>
      </a:dk1>
      <a:lt1>
        <a:sysClr val="window" lastClr="FFFFFF"/>
      </a:lt1>
      <a:dk2>
        <a:srgbClr val="282828"/>
      </a:dk2>
      <a:lt2>
        <a:srgbClr val="D5EDF4"/>
      </a:lt2>
      <a:accent1>
        <a:srgbClr val="0E739C"/>
      </a:accent1>
      <a:accent2>
        <a:srgbClr val="244A58"/>
      </a:accent2>
      <a:accent3>
        <a:srgbClr val="E2751D"/>
      </a:accent3>
      <a:accent4>
        <a:srgbClr val="FFB400"/>
      </a:accent4>
      <a:accent5>
        <a:srgbClr val="7EB606"/>
      </a:accent5>
      <a:accent6>
        <a:srgbClr val="C00000"/>
      </a:accent6>
      <a:hlink>
        <a:srgbClr val="0E739C"/>
      </a:hlink>
      <a:folHlink>
        <a:srgbClr val="0E739C"/>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4755</TotalTime>
  <Words>1104</Words>
  <Application>Microsoft Macintosh PowerPoint</Application>
  <PresentationFormat>On-screen Show (16:9)</PresentationFormat>
  <Paragraphs>105</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News Gothic MT</vt:lpstr>
      <vt:lpstr>Wingdings 2</vt:lpstr>
      <vt:lpstr>Breeze</vt:lpstr>
      <vt:lpstr>Pre-Assessment and Pain </vt:lpstr>
      <vt:lpstr>Introductions</vt:lpstr>
      <vt:lpstr>Plan</vt:lpstr>
      <vt:lpstr>Pre-Assessment Learning Outcomes</vt:lpstr>
      <vt:lpstr>Type of Surgery?</vt:lpstr>
      <vt:lpstr>ASA Score </vt:lpstr>
      <vt:lpstr>Breakout Groups </vt:lpstr>
      <vt:lpstr>Questions to Consider </vt:lpstr>
      <vt:lpstr>PLEASE INSERT ‘POAC’ DOCUMENT HERE</vt:lpstr>
      <vt:lpstr>BREAK TIME</vt:lpstr>
      <vt:lpstr>Post Operative Pain Relief </vt:lpstr>
      <vt:lpstr>Pain Learning Outcomes </vt:lpstr>
      <vt:lpstr>Patient Journey</vt:lpstr>
      <vt:lpstr>Opiate Conversions </vt:lpstr>
      <vt:lpstr>Questions to Consider </vt:lpstr>
      <vt:lpstr>PLEASE INSERT ‘KARDEX’ FILE HERE</vt:lpstr>
      <vt:lpstr>Single Best Answer Questions </vt:lpstr>
      <vt:lpstr>PowerPoint Presentation</vt:lpstr>
      <vt:lpstr>PowerPoint Presentation</vt:lpstr>
      <vt:lpstr>PowerPoint Presentation</vt:lpstr>
      <vt:lpstr>PowerPoint Presentation</vt:lpstr>
      <vt:lpstr>PowerPoint Presentation</vt:lpstr>
      <vt:lpstr>PowerPoint Presentation</vt:lpstr>
      <vt:lpstr>Resources Used </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Calum McDonald</dc:creator>
  <cp:lastModifiedBy>Campbell, Iona</cp:lastModifiedBy>
  <cp:revision>25</cp:revision>
  <dcterms:created xsi:type="dcterms:W3CDTF">2015-03-27T14:41:47Z</dcterms:created>
  <dcterms:modified xsi:type="dcterms:W3CDTF">2021-12-08T09:22:53Z</dcterms:modified>
</cp:coreProperties>
</file>