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79" r:id="rId4"/>
    <p:sldId id="292" r:id="rId5"/>
    <p:sldId id="289" r:id="rId6"/>
    <p:sldId id="295" r:id="rId7"/>
    <p:sldId id="291" r:id="rId8"/>
    <p:sldId id="294" r:id="rId9"/>
    <p:sldId id="278" r:id="rId10"/>
    <p:sldId id="296" r:id="rId11"/>
    <p:sldId id="276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79"/>
    <p:restoredTop sz="61770" autoAdjust="0"/>
  </p:normalViewPr>
  <p:slideViewPr>
    <p:cSldViewPr snapToGrid="0">
      <p:cViewPr varScale="1">
        <p:scale>
          <a:sx n="27" d="100"/>
          <a:sy n="27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4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14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6" name="Shape 15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1652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Acute appendicitis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Acute mesenteric adenitis 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Pelvic inflammatory disease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Ectopic pregnancy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Endometriosis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Ovarian cyst rupture/haemorrhage/torsion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Ovarian torsion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Mittelschmerz (ruptured Graafian follicle)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Crohn’s disease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723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like this before? (e.g. ovarian cysts, endometriosis, PID may have bothered patient before) </a:t>
            </a:r>
          </a:p>
          <a:p>
            <a:r>
              <a:rPr lang="en-GB" dirty="0"/>
              <a:t>Pain: When did it start/how did it progress/does it radiate anywhere (e.g. to shoulder tip)?</a:t>
            </a:r>
          </a:p>
          <a:p>
            <a:r>
              <a:rPr lang="en-GB" dirty="0"/>
              <a:t>Other symptoms: Nausea/vomiting/diarrhoea/constipation?</a:t>
            </a:r>
          </a:p>
          <a:p>
            <a:r>
              <a:rPr lang="en-GB" dirty="0"/>
              <a:t>Sexual history: Any chance she could be pregnant? Sexually active/contraception use/risk of STI?</a:t>
            </a:r>
          </a:p>
          <a:p>
            <a:r>
              <a:rPr lang="en-GB" dirty="0"/>
              <a:t>Previous history of ectopic pregnancy or miscarriage</a:t>
            </a:r>
          </a:p>
        </p:txBody>
      </p:sp>
    </p:spTree>
    <p:extLst>
      <p:ext uri="{BB962C8B-B14F-4D97-AF65-F5344CB8AC3E}">
        <p14:creationId xmlns:p14="http://schemas.microsoft.com/office/powerpoint/2010/main" val="39837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Pregnancy test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Full blood count, group and save, serum beta-HCG (will confirm pregnancy and also reduce over ~48 hours if a miscarriage has occurred)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Transvaginal ultrasound scan IF positive pregnancy test or no suspicion of appendicitis</a:t>
            </a:r>
          </a:p>
        </p:txBody>
      </p:sp>
    </p:spTree>
    <p:extLst>
      <p:ext uri="{BB962C8B-B14F-4D97-AF65-F5344CB8AC3E}">
        <p14:creationId xmlns:p14="http://schemas.microsoft.com/office/powerpoint/2010/main" val="812712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Ectopic pregnancy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Miscarriage</a:t>
            </a:r>
          </a:p>
        </p:txBody>
      </p:sp>
    </p:spTree>
    <p:extLst>
      <p:ext uri="{BB962C8B-B14F-4D97-AF65-F5344CB8AC3E}">
        <p14:creationId xmlns:p14="http://schemas.microsoft.com/office/powerpoint/2010/main" val="3990843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A pregnancy implanted outside the uterine cavity</a:t>
            </a:r>
          </a:p>
        </p:txBody>
      </p:sp>
    </p:spTree>
    <p:extLst>
      <p:ext uri="{BB962C8B-B14F-4D97-AF65-F5344CB8AC3E}">
        <p14:creationId xmlns:p14="http://schemas.microsoft.com/office/powerpoint/2010/main" val="1283220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Management:</a:t>
            </a:r>
          </a:p>
          <a:p>
            <a:endParaRPr lang="en-GB" sz="1400" dirty="0">
              <a:effectLst/>
              <a:latin typeface="+mn-lt"/>
              <a:ea typeface="+mn-ea"/>
              <a:cs typeface="+mn-cs"/>
              <a:sym typeface="Helvetica Neue"/>
            </a:endParaRP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Provide options..</a:t>
            </a:r>
          </a:p>
          <a:p>
            <a:endParaRPr lang="en-GB" sz="1400" dirty="0">
              <a:effectLst/>
              <a:latin typeface="+mn-lt"/>
              <a:ea typeface="+mn-ea"/>
              <a:cs typeface="+mn-cs"/>
              <a:sym typeface="Helvetica Neue"/>
            </a:endParaRP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If clinically stable and pain free, mass &lt; 35 mm with no visible heartbeat, serum </a:t>
            </a:r>
            <a:r>
              <a:rPr lang="en-GB" sz="1400" dirty="0" err="1">
                <a:effectLst/>
                <a:latin typeface="+mn-lt"/>
                <a:ea typeface="+mn-ea"/>
                <a:cs typeface="+mn-cs"/>
                <a:sym typeface="Helvetica Neue"/>
              </a:rPr>
              <a:t>hCG</a:t>
            </a:r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 levels &lt; 1,000 IU/L or less and able to return to follow-up =&gt; Expectant management OR Medical =&gt; Methotrexate</a:t>
            </a:r>
          </a:p>
          <a:p>
            <a:endParaRPr lang="en-GB" sz="1400" dirty="0">
              <a:effectLst/>
              <a:latin typeface="+mn-lt"/>
              <a:ea typeface="+mn-ea"/>
              <a:cs typeface="+mn-cs"/>
              <a:sym typeface="Helvetica Neue"/>
            </a:endParaRP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Otherwise:</a:t>
            </a:r>
          </a:p>
          <a:p>
            <a:pPr lvl="1"/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Surgical - salpingectomy (remove tube/ectopic pregnancy),  if second ectopic and only 1 remaining tube consider salpingotomy (empty tube). This will increase risk of ectopic in future, will often do IVF.</a:t>
            </a:r>
          </a:p>
          <a:p>
            <a:endParaRPr lang="en-GB" sz="1400" dirty="0">
              <a:effectLst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813435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Pelvic inflammatory disease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Previous tubal surgery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Previous ectopic</a:t>
            </a:r>
          </a:p>
          <a:p>
            <a:r>
              <a:rPr lang="en-GB" sz="1400" dirty="0">
                <a:effectLst/>
                <a:latin typeface="+mn-lt"/>
                <a:ea typeface="+mn-ea"/>
                <a:cs typeface="+mn-cs"/>
                <a:sym typeface="Helvetica Neue"/>
              </a:rPr>
              <a:t>Assisted conception</a:t>
            </a:r>
          </a:p>
          <a:p>
            <a:pPr marL="342900" indent="-342900">
              <a:buAutoNum type="arabicPeriod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2200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order of most common to least common:</a:t>
            </a:r>
          </a:p>
          <a:p>
            <a:pPr marL="342900" indent="-342900">
              <a:buAutoNum type="arabicPeriod"/>
            </a:pPr>
            <a:r>
              <a:rPr lang="en-GB" dirty="0"/>
              <a:t>Ampullary </a:t>
            </a:r>
          </a:p>
          <a:p>
            <a:pPr marL="342900" indent="-342900">
              <a:buAutoNum type="arabicPeriod"/>
            </a:pPr>
            <a:r>
              <a:rPr lang="en-GB" dirty="0"/>
              <a:t>Isthmus (ampullary and isthmus account for 95-97% of all </a:t>
            </a:r>
            <a:r>
              <a:rPr lang="en-GB" dirty="0" err="1"/>
              <a:t>ectopics</a:t>
            </a:r>
            <a:r>
              <a:rPr lang="en-GB" dirty="0"/>
              <a:t>)</a:t>
            </a:r>
          </a:p>
          <a:p>
            <a:pPr marL="342900" indent="-342900">
              <a:buAutoNum type="arabicPeriod"/>
            </a:pPr>
            <a:r>
              <a:rPr lang="en-GB" dirty="0"/>
              <a:t>Corneal (2-5%)</a:t>
            </a:r>
          </a:p>
          <a:p>
            <a:pPr marL="342900" indent="-342900">
              <a:buAutoNum type="arabicPeriod"/>
            </a:pPr>
            <a:r>
              <a:rPr lang="en-GB" dirty="0"/>
              <a:t>Ovary (0.5-1%)</a:t>
            </a:r>
          </a:p>
          <a:p>
            <a:pPr marL="342900" indent="-342900">
              <a:buAutoNum type="arabicPeriod"/>
            </a:pPr>
            <a:r>
              <a:rPr lang="en-GB" dirty="0"/>
              <a:t>Cervical (0.1%)</a:t>
            </a:r>
          </a:p>
          <a:p>
            <a:pPr marL="342900" indent="-342900">
              <a:buAutoNum type="arabicPeriod"/>
            </a:pPr>
            <a:r>
              <a:rPr lang="en-GB" dirty="0" err="1"/>
              <a:t>Fimbrial</a:t>
            </a:r>
            <a:r>
              <a:rPr lang="en-GB" dirty="0"/>
              <a:t> (Very rare!)</a:t>
            </a:r>
          </a:p>
          <a:p>
            <a:pPr marL="342900" indent="-342900">
              <a:buAutoNum type="arabicPeriod"/>
            </a:pPr>
            <a:r>
              <a:rPr lang="en-GB" dirty="0"/>
              <a:t>Abdominal (</a:t>
            </a:r>
            <a:r>
              <a:rPr lang="en-GB"/>
              <a:t>very rare)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285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guidance/ng12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rcog.org.uk/en/guidelines-research-services/guidelines/gtg21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Dr. Winston Low (FY2), Prof. Kim Ah-See (ENT Cons); Created 7th April 2021"/>
          <p:cNvSpPr txBox="1">
            <a:spLocks noGrp="1"/>
          </p:cNvSpPr>
          <p:nvPr>
            <p:ph type="body" idx="21"/>
          </p:nvPr>
        </p:nvSpPr>
        <p:spPr>
          <a:xfrm>
            <a:off x="1206499" y="11996182"/>
            <a:ext cx="21971002" cy="76798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defTabSz="503555">
              <a:defRPr sz="2196"/>
            </a:lvl1pPr>
          </a:lstStyle>
          <a:p>
            <a:r>
              <a:rPr lang="en-GB" dirty="0"/>
              <a:t>Sarah Perrott,</a:t>
            </a:r>
            <a:r>
              <a:rPr dirty="0"/>
              <a:t> Created</a:t>
            </a:r>
            <a:r>
              <a:rPr lang="en-GB" dirty="0"/>
              <a:t> 12/08/21</a:t>
            </a:r>
            <a:endParaRPr dirty="0">
              <a:highlight>
                <a:srgbClr val="FFFF00"/>
              </a:highlight>
            </a:endParaRPr>
          </a:p>
        </p:txBody>
      </p:sp>
      <p:sp>
        <p:nvSpPr>
          <p:cNvPr id="152" name="Epistaxis"/>
          <p:cNvSpPr txBox="1">
            <a:spLocks noGrp="1"/>
          </p:cNvSpPr>
          <p:nvPr>
            <p:ph type="ctrTitle"/>
          </p:nvPr>
        </p:nvSpPr>
        <p:spPr>
          <a:xfrm>
            <a:off x="1206497" y="4593670"/>
            <a:ext cx="21971004" cy="226433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GB" dirty="0"/>
              <a:t>19-year-old woman with right iliac fossa pain</a:t>
            </a:r>
            <a:endParaRPr dirty="0"/>
          </a:p>
        </p:txBody>
      </p:sp>
      <p:sp>
        <p:nvSpPr>
          <p:cNvPr id="154" name="Tag Year: Year 4 - Foundation Program…"/>
          <p:cNvSpPr txBox="1"/>
          <p:nvPr/>
        </p:nvSpPr>
        <p:spPr>
          <a:xfrm>
            <a:off x="15017762" y="12207763"/>
            <a:ext cx="7537273" cy="1036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ct val="117999"/>
              </a:lnSpc>
              <a:defRPr sz="2700">
                <a:solidFill>
                  <a:srgbClr val="000000"/>
                </a:solidFill>
              </a:defRPr>
            </a:pPr>
            <a:r>
              <a:rPr dirty="0"/>
              <a:t>Tag Year: Year </a:t>
            </a:r>
            <a:r>
              <a:rPr lang="en-GB" dirty="0"/>
              <a:t>3</a:t>
            </a:r>
            <a:endParaRPr dirty="0"/>
          </a:p>
          <a:p>
            <a:pPr algn="l" defTabSz="457200">
              <a:lnSpc>
                <a:spcPct val="117999"/>
              </a:lnSpc>
              <a:defRPr sz="2700">
                <a:solidFill>
                  <a:srgbClr val="000000"/>
                </a:solidFill>
              </a:defRPr>
            </a:pPr>
            <a:r>
              <a:rPr dirty="0"/>
              <a:t>Tag specialty: </a:t>
            </a:r>
            <a:r>
              <a:rPr lang="en-GB" dirty="0"/>
              <a:t>Reproduction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7DF91-2A88-6C4C-BCDB-D357C696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07E7B-970C-2648-93F5-5776FBA321A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 sz="5400" dirty="0"/>
              <a:t>What is the most common site of an ectopic pregnancy?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52089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Useful resourc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Useful resources </a:t>
            </a:r>
          </a:p>
        </p:txBody>
      </p:sp>
      <p:sp>
        <p:nvSpPr>
          <p:cNvPr id="7" name="Mr. Jamieson is a 30 year-old gentleman who presented to A&amp;E with an active nosebleed. He noted that the bleed started in his left nostril but now he is also bleeding from his right nostril.…">
            <a:extLst>
              <a:ext uri="{FF2B5EF4-FFF2-40B4-BE49-F238E27FC236}">
                <a16:creationId xmlns:a16="http://schemas.microsoft.com/office/drawing/2014/main" id="{44FA7156-B233-4306-B17A-AB8272E52674}"/>
              </a:ext>
            </a:extLst>
          </p:cNvPr>
          <p:cNvSpPr txBox="1">
            <a:spLocks/>
          </p:cNvSpPr>
          <p:nvPr/>
        </p:nvSpPr>
        <p:spPr>
          <a:xfrm>
            <a:off x="562709" y="3443125"/>
            <a:ext cx="17865968" cy="69326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0" indent="0" hangingPunct="1">
              <a:buNone/>
              <a:defRPr sz="2900"/>
            </a:pPr>
            <a:endParaRPr lang="en-GB" sz="2900" dirty="0"/>
          </a:p>
        </p:txBody>
      </p:sp>
      <p:sp>
        <p:nvSpPr>
          <p:cNvPr id="9" name="Mr. Jamieson is a 30 year-old gentleman who presented to A&amp;E with an active nosebleed. He noted that the bleed started in his left nostril but now he is also bleeding from his right nostril.…">
            <a:extLst>
              <a:ext uri="{FF2B5EF4-FFF2-40B4-BE49-F238E27FC236}">
                <a16:creationId xmlns:a16="http://schemas.microsoft.com/office/drawing/2014/main" id="{9C122467-841C-4201-AE21-2C5693243527}"/>
              </a:ext>
            </a:extLst>
          </p:cNvPr>
          <p:cNvSpPr txBox="1">
            <a:spLocks/>
          </p:cNvSpPr>
          <p:nvPr/>
        </p:nvSpPr>
        <p:spPr>
          <a:xfrm>
            <a:off x="562708" y="3443125"/>
            <a:ext cx="23258583" cy="8811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>
              <a:defRPr sz="2900"/>
            </a:pPr>
            <a:r>
              <a:rPr lang="en-GB" sz="3200" dirty="0"/>
              <a:t>Ectopic pregnancy and miscarriage: diagnosis and initial management NICE guidelines</a:t>
            </a:r>
          </a:p>
          <a:p>
            <a:pPr marL="0" indent="0" hangingPunct="1">
              <a:buNone/>
              <a:defRPr sz="2900"/>
            </a:pPr>
            <a:r>
              <a:rPr lang="en-GB" sz="3200" dirty="0">
                <a:hlinkClick r:id="rId3"/>
              </a:rPr>
              <a:t>https://www.nice.org.uk/guidance/ng126</a:t>
            </a:r>
            <a:endParaRPr lang="en-GB" sz="3200" dirty="0"/>
          </a:p>
          <a:p>
            <a:pPr hangingPunct="1">
              <a:defRPr sz="2900"/>
            </a:pPr>
            <a:r>
              <a:rPr lang="en-GB" sz="3200" dirty="0"/>
              <a:t>Diagnosis and Management of Ectopic Pregnancy (Green-top Guideline No. 21) RCOG</a:t>
            </a:r>
          </a:p>
          <a:p>
            <a:pPr marL="0" indent="0" hangingPunct="1">
              <a:buNone/>
              <a:defRPr sz="2900"/>
            </a:pPr>
            <a:r>
              <a:rPr lang="en-GB" sz="3200" dirty="0">
                <a:hlinkClick r:id="rId4"/>
              </a:rPr>
              <a:t>https://www.rcog.org.uk/en/guidelines-research-services/guidelines/gtg21/</a:t>
            </a:r>
            <a:endParaRPr lang="en-GB" sz="3200" dirty="0"/>
          </a:p>
          <a:p>
            <a:pPr marL="0" indent="0" hangingPunct="1">
              <a:buNone/>
              <a:defRPr sz="2900"/>
            </a:pPr>
            <a:endParaRPr lang="en-GB" sz="32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Introduction</a:t>
            </a:r>
          </a:p>
        </p:txBody>
      </p:sp>
      <p:sp>
        <p:nvSpPr>
          <p:cNvPr id="164" name="Mr. Jamieson is a 30 year-old gentleman who presented to A&amp;E with an active nosebleed. He noted that the bleed started in his left nostril but now he is also bleeding from his right nostril.…"/>
          <p:cNvSpPr txBox="1">
            <a:spLocks noGrp="1"/>
          </p:cNvSpPr>
          <p:nvPr>
            <p:ph type="body" sz="quarter" idx="1"/>
          </p:nvPr>
        </p:nvSpPr>
        <p:spPr>
          <a:xfrm>
            <a:off x="562708" y="3443125"/>
            <a:ext cx="21535291" cy="693262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900"/>
            </a:pPr>
            <a:r>
              <a:rPr lang="en-GB" sz="3600" dirty="0"/>
              <a:t>You are a registrar working in A&amp;E.</a:t>
            </a:r>
          </a:p>
          <a:p>
            <a:pPr>
              <a:defRPr sz="2900"/>
            </a:pPr>
            <a:r>
              <a:rPr lang="en-GB" sz="3600" dirty="0"/>
              <a:t>Hannah, a 19-year-old woman, presents to A&amp;E with what she describes as excruciating pain in her right iliac fossa.</a:t>
            </a:r>
          </a:p>
          <a:p>
            <a:pPr>
              <a:defRPr sz="2900"/>
            </a:pPr>
            <a:r>
              <a:rPr lang="en-GB" sz="3600" dirty="0"/>
              <a:t>She says she has her period at the moment, but until now hasn’t had a period for a couple months.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as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Question</a:t>
            </a:r>
            <a:r>
              <a:rPr dirty="0"/>
              <a:t> </a:t>
            </a:r>
            <a:r>
              <a:rPr lang="en-GB" dirty="0"/>
              <a:t>1</a:t>
            </a:r>
            <a:endParaRPr dirty="0"/>
          </a:p>
        </p:txBody>
      </p:sp>
      <p:sp>
        <p:nvSpPr>
          <p:cNvPr id="168" name="Risk factors"/>
          <p:cNvSpPr txBox="1">
            <a:spLocks noGrp="1"/>
          </p:cNvSpPr>
          <p:nvPr>
            <p:ph type="body" idx="21"/>
          </p:nvPr>
        </p:nvSpPr>
        <p:spPr>
          <a:xfrm>
            <a:off x="1206500" y="2851933"/>
            <a:ext cx="21971000" cy="32261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6600" dirty="0"/>
              <a:t>What are some causes of right iliac fossa pain in a female of this age?</a:t>
            </a:r>
            <a:endParaRPr sz="6600" dirty="0"/>
          </a:p>
        </p:txBody>
      </p:sp>
    </p:spTree>
    <p:extLst>
      <p:ext uri="{BB962C8B-B14F-4D97-AF65-F5344CB8AC3E}">
        <p14:creationId xmlns:p14="http://schemas.microsoft.com/office/powerpoint/2010/main" val="427992129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A38B-228B-A046-89E0-347BD0636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4E0F3-02D3-4F44-B771-4ACA8C5C81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206500" y="2512662"/>
            <a:ext cx="21971000" cy="3634137"/>
          </a:xfrm>
        </p:spPr>
        <p:txBody>
          <a:bodyPr>
            <a:normAutofit/>
          </a:bodyPr>
          <a:lstStyle/>
          <a:p>
            <a:r>
              <a:rPr lang="en-GB" sz="6600" dirty="0"/>
              <a:t>What questions would you ask?</a:t>
            </a:r>
          </a:p>
        </p:txBody>
      </p:sp>
    </p:spTree>
    <p:extLst>
      <p:ext uri="{BB962C8B-B14F-4D97-AF65-F5344CB8AC3E}">
        <p14:creationId xmlns:p14="http://schemas.microsoft.com/office/powerpoint/2010/main" val="15534515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ase 1"/>
          <p:cNvSpPr txBox="1">
            <a:spLocks noGrp="1"/>
          </p:cNvSpPr>
          <p:nvPr>
            <p:ph type="title"/>
          </p:nvPr>
        </p:nvSpPr>
        <p:spPr>
          <a:xfrm>
            <a:off x="1206500" y="7371231"/>
            <a:ext cx="21971000" cy="14331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Question</a:t>
            </a:r>
            <a:r>
              <a:rPr dirty="0"/>
              <a:t> </a:t>
            </a:r>
            <a:r>
              <a:rPr lang="en-GB" dirty="0"/>
              <a:t>3</a:t>
            </a:r>
            <a:endParaRPr dirty="0"/>
          </a:p>
        </p:txBody>
      </p:sp>
      <p:sp>
        <p:nvSpPr>
          <p:cNvPr id="168" name="Risk factors"/>
          <p:cNvSpPr txBox="1">
            <a:spLocks noGrp="1"/>
          </p:cNvSpPr>
          <p:nvPr>
            <p:ph type="body" idx="21"/>
          </p:nvPr>
        </p:nvSpPr>
        <p:spPr>
          <a:xfrm>
            <a:off x="1206500" y="8804394"/>
            <a:ext cx="21971000" cy="28431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en-GB" dirty="0"/>
              <a:t>What immediate investigations would you arrange?</a:t>
            </a:r>
            <a:endParaRPr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DADEAC-879A-6C45-B721-9489981F81F0}"/>
              </a:ext>
            </a:extLst>
          </p:cNvPr>
          <p:cNvSpPr txBox="1">
            <a:spLocks/>
          </p:cNvSpPr>
          <p:nvPr/>
        </p:nvSpPr>
        <p:spPr>
          <a:xfrm>
            <a:off x="1206500" y="1102354"/>
            <a:ext cx="21971000" cy="5755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 fontScale="82500" lnSpcReduction="20000"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>
              <a:lnSpc>
                <a:spcPct val="150000"/>
              </a:lnSpc>
            </a:pPr>
            <a:r>
              <a:rPr lang="en-GB" sz="5400" b="0" dirty="0"/>
              <a:t>Hannah has never had pain like this before. The pain started two days ago. It was intermittent at first, and worse when she moved. She describes it as a sharp, stabbing pain. It got worse and now she says it is unbearable. Nothing makes it better, and it does not radiate anywhere. She has had no gastrointestinal symptoms.</a:t>
            </a:r>
          </a:p>
          <a:p>
            <a:pPr hangingPunct="1">
              <a:lnSpc>
                <a:spcPct val="150000"/>
              </a:lnSpc>
            </a:pPr>
            <a:r>
              <a:rPr lang="en-GB" sz="5400" b="0" dirty="0"/>
              <a:t>She is sexually active and there is a possibility she might be pregnant. She says she uses barrier contraception only. She has never had an STI check.</a:t>
            </a:r>
          </a:p>
          <a:p>
            <a:pPr hangingPunct="1">
              <a:lnSpc>
                <a:spcPct val="150000"/>
              </a:lnSpc>
            </a:pPr>
            <a:endParaRPr lang="en-GB" sz="5400" b="0" dirty="0"/>
          </a:p>
          <a:p>
            <a:pPr hangingPunct="1">
              <a:lnSpc>
                <a:spcPct val="150000"/>
              </a:lnSpc>
            </a:pPr>
            <a:endParaRPr lang="en-GB" sz="5400" b="0" dirty="0"/>
          </a:p>
        </p:txBody>
      </p:sp>
    </p:spTree>
    <p:extLst>
      <p:ext uri="{BB962C8B-B14F-4D97-AF65-F5344CB8AC3E}">
        <p14:creationId xmlns:p14="http://schemas.microsoft.com/office/powerpoint/2010/main" val="249240840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ase 1"/>
          <p:cNvSpPr txBox="1">
            <a:spLocks noGrp="1"/>
          </p:cNvSpPr>
          <p:nvPr>
            <p:ph type="title"/>
          </p:nvPr>
        </p:nvSpPr>
        <p:spPr>
          <a:xfrm>
            <a:off x="1206500" y="3921702"/>
            <a:ext cx="21971000" cy="14331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Question</a:t>
            </a:r>
            <a:r>
              <a:rPr dirty="0"/>
              <a:t> </a:t>
            </a:r>
            <a:r>
              <a:rPr lang="en-GB" dirty="0"/>
              <a:t>4</a:t>
            </a:r>
            <a:endParaRPr dirty="0"/>
          </a:p>
        </p:txBody>
      </p:sp>
      <p:sp>
        <p:nvSpPr>
          <p:cNvPr id="168" name="Risk factors"/>
          <p:cNvSpPr txBox="1">
            <a:spLocks noGrp="1"/>
          </p:cNvSpPr>
          <p:nvPr>
            <p:ph type="body" idx="21"/>
          </p:nvPr>
        </p:nvSpPr>
        <p:spPr>
          <a:xfrm>
            <a:off x="1206500" y="5669768"/>
            <a:ext cx="21971000" cy="28431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en-GB" dirty="0"/>
              <a:t>Give two possible diagnoses.</a:t>
            </a:r>
            <a:endParaRPr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DADEAC-879A-6C45-B721-9489981F81F0}"/>
              </a:ext>
            </a:extLst>
          </p:cNvPr>
          <p:cNvSpPr txBox="1">
            <a:spLocks/>
          </p:cNvSpPr>
          <p:nvPr/>
        </p:nvSpPr>
        <p:spPr>
          <a:xfrm>
            <a:off x="1206500" y="1102354"/>
            <a:ext cx="21971000" cy="25044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 fontScale="97500"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>
              <a:lnSpc>
                <a:spcPct val="150000"/>
              </a:lnSpc>
            </a:pPr>
            <a:r>
              <a:rPr lang="en-GB" sz="5400" b="0" dirty="0"/>
              <a:t>Pregnancy test is positive.</a:t>
            </a:r>
          </a:p>
          <a:p>
            <a:pPr hangingPunct="1">
              <a:lnSpc>
                <a:spcPct val="150000"/>
              </a:lnSpc>
            </a:pPr>
            <a:endParaRPr lang="en-GB" sz="5400" b="0" dirty="0"/>
          </a:p>
          <a:p>
            <a:pPr hangingPunct="1">
              <a:lnSpc>
                <a:spcPct val="150000"/>
              </a:lnSpc>
            </a:pPr>
            <a:endParaRPr lang="en-GB" sz="5400" b="0" dirty="0"/>
          </a:p>
        </p:txBody>
      </p:sp>
    </p:spTree>
    <p:extLst>
      <p:ext uri="{BB962C8B-B14F-4D97-AF65-F5344CB8AC3E}">
        <p14:creationId xmlns:p14="http://schemas.microsoft.com/office/powerpoint/2010/main" val="245817400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ase 1"/>
          <p:cNvSpPr txBox="1">
            <a:spLocks noGrp="1"/>
          </p:cNvSpPr>
          <p:nvPr>
            <p:ph type="title"/>
          </p:nvPr>
        </p:nvSpPr>
        <p:spPr>
          <a:xfrm>
            <a:off x="1206500" y="3698908"/>
            <a:ext cx="21971000" cy="14331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Question</a:t>
            </a:r>
            <a:r>
              <a:rPr dirty="0"/>
              <a:t> </a:t>
            </a:r>
            <a:r>
              <a:rPr lang="en-GB" dirty="0"/>
              <a:t>5</a:t>
            </a:r>
            <a:endParaRPr dirty="0"/>
          </a:p>
        </p:txBody>
      </p:sp>
      <p:sp>
        <p:nvSpPr>
          <p:cNvPr id="168" name="Risk factors"/>
          <p:cNvSpPr txBox="1">
            <a:spLocks noGrp="1"/>
          </p:cNvSpPr>
          <p:nvPr>
            <p:ph type="body" idx="21"/>
          </p:nvPr>
        </p:nvSpPr>
        <p:spPr>
          <a:xfrm>
            <a:off x="1206500" y="5274978"/>
            <a:ext cx="21971000" cy="28431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en-GB" dirty="0"/>
              <a:t>What is the definition of ectopic pregnancy?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DADEAC-879A-6C45-B721-9489981F81F0}"/>
              </a:ext>
            </a:extLst>
          </p:cNvPr>
          <p:cNvSpPr txBox="1">
            <a:spLocks/>
          </p:cNvSpPr>
          <p:nvPr/>
        </p:nvSpPr>
        <p:spPr>
          <a:xfrm>
            <a:off x="1206500" y="1102355"/>
            <a:ext cx="21971000" cy="2453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 fontScale="97500"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>
              <a:lnSpc>
                <a:spcPct val="150000"/>
              </a:lnSpc>
            </a:pPr>
            <a:r>
              <a:rPr lang="en-GB" sz="5400" b="0" dirty="0"/>
              <a:t>Ultrasound scan confirms ectopic pregnancy.</a:t>
            </a:r>
          </a:p>
        </p:txBody>
      </p:sp>
    </p:spTree>
    <p:extLst>
      <p:ext uri="{BB962C8B-B14F-4D97-AF65-F5344CB8AC3E}">
        <p14:creationId xmlns:p14="http://schemas.microsoft.com/office/powerpoint/2010/main" val="99085040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ase 1"/>
          <p:cNvSpPr txBox="1">
            <a:spLocks noGrp="1"/>
          </p:cNvSpPr>
          <p:nvPr>
            <p:ph type="title"/>
          </p:nvPr>
        </p:nvSpPr>
        <p:spPr>
          <a:xfrm>
            <a:off x="1206500" y="1724957"/>
            <a:ext cx="21971000" cy="14331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Question</a:t>
            </a:r>
            <a:r>
              <a:rPr dirty="0"/>
              <a:t> </a:t>
            </a:r>
            <a:r>
              <a:rPr lang="en-GB" dirty="0"/>
              <a:t>6</a:t>
            </a:r>
            <a:endParaRPr dirty="0"/>
          </a:p>
        </p:txBody>
      </p:sp>
      <p:sp>
        <p:nvSpPr>
          <p:cNvPr id="168" name="Risk factors"/>
          <p:cNvSpPr txBox="1">
            <a:spLocks noGrp="1"/>
          </p:cNvSpPr>
          <p:nvPr>
            <p:ph type="body" idx="21"/>
          </p:nvPr>
        </p:nvSpPr>
        <p:spPr>
          <a:xfrm>
            <a:off x="1206500" y="3158120"/>
            <a:ext cx="21971000" cy="28431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en-GB" dirty="0"/>
              <a:t>How should Hannah be managed?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422135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ase 1"/>
          <p:cNvSpPr txBox="1">
            <a:spLocks noGrp="1"/>
          </p:cNvSpPr>
          <p:nvPr>
            <p:ph type="title"/>
          </p:nvPr>
        </p:nvSpPr>
        <p:spPr>
          <a:xfrm>
            <a:off x="1206500" y="4708256"/>
            <a:ext cx="21971000" cy="14331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Question</a:t>
            </a:r>
            <a:r>
              <a:rPr dirty="0"/>
              <a:t> </a:t>
            </a:r>
            <a:r>
              <a:rPr lang="en-GB" dirty="0"/>
              <a:t>7</a:t>
            </a:r>
            <a:endParaRPr dirty="0"/>
          </a:p>
        </p:txBody>
      </p:sp>
      <p:sp>
        <p:nvSpPr>
          <p:cNvPr id="168" name="Risk factors"/>
          <p:cNvSpPr txBox="1">
            <a:spLocks noGrp="1"/>
          </p:cNvSpPr>
          <p:nvPr>
            <p:ph type="body" idx="21"/>
          </p:nvPr>
        </p:nvSpPr>
        <p:spPr>
          <a:xfrm>
            <a:off x="1206500" y="6326969"/>
            <a:ext cx="21971000" cy="143316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en-GB" sz="6000" dirty="0"/>
              <a:t>What are the risk factors for ectopic pregnancy?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D12A35-3821-1245-A70E-955FA4D735BE}"/>
              </a:ext>
            </a:extLst>
          </p:cNvPr>
          <p:cNvSpPr txBox="1">
            <a:spLocks/>
          </p:cNvSpPr>
          <p:nvPr/>
        </p:nvSpPr>
        <p:spPr>
          <a:xfrm>
            <a:off x="1206500" y="1103113"/>
            <a:ext cx="21971000" cy="3419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 fontScale="97500"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>
              <a:lnSpc>
                <a:spcPct val="150000"/>
              </a:lnSpc>
            </a:pPr>
            <a:r>
              <a:rPr lang="en-GB" sz="5400" b="0" dirty="0"/>
              <a:t>Hannah gets an emergency salpingectomy. She makes a good recovery and is discharged.</a:t>
            </a:r>
          </a:p>
        </p:txBody>
      </p:sp>
    </p:spTree>
    <p:extLst>
      <p:ext uri="{BB962C8B-B14F-4D97-AF65-F5344CB8AC3E}">
        <p14:creationId xmlns:p14="http://schemas.microsoft.com/office/powerpoint/2010/main" val="10048408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647</Words>
  <Application>Microsoft Office PowerPoint</Application>
  <PresentationFormat>Custom</PresentationFormat>
  <Paragraphs>74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Helvetica Neue</vt:lpstr>
      <vt:lpstr>Helvetica Neue Medium</vt:lpstr>
      <vt:lpstr>21_BasicWhite</vt:lpstr>
      <vt:lpstr>19-year-old woman with right iliac fossa pain</vt:lpstr>
      <vt:lpstr>Introduction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Useful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Epistaxis</dc:title>
  <dc:creator>Mairead Black</dc:creator>
  <cp:lastModifiedBy>Mairead Black</cp:lastModifiedBy>
  <cp:revision>32</cp:revision>
  <dcterms:modified xsi:type="dcterms:W3CDTF">2021-08-27T16:02:32Z</dcterms:modified>
</cp:coreProperties>
</file>