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 id="2147483692" r:id="rId5"/>
  </p:sldMasterIdLst>
  <p:notesMasterIdLst>
    <p:notesMasterId r:id="rId49"/>
  </p:notesMasterIdLst>
  <p:sldIdLst>
    <p:sldId id="292" r:id="rId6"/>
    <p:sldId id="291" r:id="rId7"/>
    <p:sldId id="305" r:id="rId8"/>
    <p:sldId id="326" r:id="rId9"/>
    <p:sldId id="287" r:id="rId10"/>
    <p:sldId id="295" r:id="rId11"/>
    <p:sldId id="296" r:id="rId12"/>
    <p:sldId id="288" r:id="rId13"/>
    <p:sldId id="320" r:id="rId14"/>
    <p:sldId id="321" r:id="rId15"/>
    <p:sldId id="322" r:id="rId16"/>
    <p:sldId id="324" r:id="rId17"/>
    <p:sldId id="323" r:id="rId18"/>
    <p:sldId id="325" r:id="rId19"/>
    <p:sldId id="336" r:id="rId20"/>
    <p:sldId id="338" r:id="rId21"/>
    <p:sldId id="337" r:id="rId22"/>
    <p:sldId id="327" r:id="rId23"/>
    <p:sldId id="328" r:id="rId24"/>
    <p:sldId id="330" r:id="rId25"/>
    <p:sldId id="331" r:id="rId26"/>
    <p:sldId id="332" r:id="rId27"/>
    <p:sldId id="311" r:id="rId28"/>
    <p:sldId id="319" r:id="rId29"/>
    <p:sldId id="312" r:id="rId30"/>
    <p:sldId id="313" r:id="rId31"/>
    <p:sldId id="314" r:id="rId32"/>
    <p:sldId id="315" r:id="rId33"/>
    <p:sldId id="316" r:id="rId34"/>
    <p:sldId id="317" r:id="rId35"/>
    <p:sldId id="318" r:id="rId36"/>
    <p:sldId id="300" r:id="rId37"/>
    <p:sldId id="297" r:id="rId38"/>
    <p:sldId id="339" r:id="rId39"/>
    <p:sldId id="298" r:id="rId40"/>
    <p:sldId id="299" r:id="rId41"/>
    <p:sldId id="309" r:id="rId42"/>
    <p:sldId id="307" r:id="rId43"/>
    <p:sldId id="308" r:id="rId44"/>
    <p:sldId id="333" r:id="rId45"/>
    <p:sldId id="310" r:id="rId46"/>
    <p:sldId id="334" r:id="rId47"/>
    <p:sldId id="286" r:id="rId48"/>
  </p:sldIdLst>
  <p:sldSz cx="9144000" cy="5143500" type="screen16x9"/>
  <p:notesSz cx="6858000" cy="9144000"/>
  <p:embeddedFontLst>
    <p:embeddedFont>
      <p:font typeface="Montserrat" panose="000005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26" userDrawn="1">
          <p15:clr>
            <a:srgbClr val="A4A3A4"/>
          </p15:clr>
        </p15:guide>
        <p15:guide id="5" orient="horz" pos="1008" userDrawn="1">
          <p15:clr>
            <a:srgbClr val="A4A3A4"/>
          </p15:clr>
        </p15:guide>
        <p15:guide id="7" pos="4921" userDrawn="1">
          <p15:clr>
            <a:srgbClr val="A4A3A4"/>
          </p15:clr>
        </p15:guide>
        <p15:guide id="8" pos="3266" userDrawn="1">
          <p15:clr>
            <a:srgbClr val="A4A3A4"/>
          </p15:clr>
        </p15:guide>
        <p15:guide id="10" orient="horz" pos="1325" userDrawn="1">
          <p15:clr>
            <a:srgbClr val="A4A3A4"/>
          </p15:clr>
        </p15:guide>
        <p15:guide id="14" orient="horz" pos="849" userDrawn="1">
          <p15:clr>
            <a:srgbClr val="A4A3A4"/>
          </p15:clr>
        </p15:guide>
        <p15:guide id="16" orient="horz" pos="2618" userDrawn="1">
          <p15:clr>
            <a:srgbClr val="A4A3A4"/>
          </p15:clr>
        </p15:guide>
        <p15:guide id="17" orient="horz" pos="2867" userDrawn="1">
          <p15:clr>
            <a:srgbClr val="A4A3A4"/>
          </p15:clr>
        </p15:guide>
        <p15:guide id="18" pos="226" userDrawn="1">
          <p15:clr>
            <a:srgbClr val="A4A3A4"/>
          </p15:clr>
        </p15:guide>
        <p15:guide id="19" pos="4377" userDrawn="1">
          <p15:clr>
            <a:srgbClr val="A4A3A4"/>
          </p15:clr>
        </p15:guide>
        <p15:guide id="20" orient="horz" pos="1166" userDrawn="1">
          <p15:clr>
            <a:srgbClr val="A4A3A4"/>
          </p15:clr>
        </p15:guide>
        <p15:guide id="21" orient="horz" pos="3240" userDrawn="1">
          <p15:clr>
            <a:srgbClr val="A4A3A4"/>
          </p15:clr>
        </p15:guide>
        <p15:guide id="22" pos="2767" userDrawn="1">
          <p15:clr>
            <a:srgbClr val="A4A3A4"/>
          </p15:clr>
        </p15:guide>
        <p15:guide id="23" pos="381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7DD8A5-A728-9C7C-F9A6-F26C08135F17}" name="Macdonald, Lucy J" initials="MLJ" userId="S::ade372@abdn.ac.uk::f488a842-baa6-445c-8bd4-613a5949b1d7" providerId="AD"/>
  <p188:author id="{7CAF7BF6-7A11-9674-ED67-4A4149AD6C3E}" name="Law, Karen" initials="LK" userId="S::lls032@abdn.ac.uk::4db01025-f5d7-4169-8d29-d41e4834a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547"/>
    <a:srgbClr val="593341"/>
    <a:srgbClr val="923038"/>
    <a:srgbClr val="BF2E31"/>
    <a:srgbClr val="E02D2D"/>
    <a:srgbClr val="003F65"/>
    <a:srgbClr val="00457A"/>
    <a:srgbClr val="004E97"/>
    <a:srgbClr val="0056AD"/>
    <a:srgbClr val="005B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844" autoAdjust="0"/>
  </p:normalViewPr>
  <p:slideViewPr>
    <p:cSldViewPr snapToGrid="0">
      <p:cViewPr varScale="1">
        <p:scale>
          <a:sx n="78" d="100"/>
          <a:sy n="78" d="100"/>
        </p:scale>
        <p:origin x="932" y="68"/>
      </p:cViewPr>
      <p:guideLst>
        <p:guide orient="horz" pos="3026"/>
        <p:guide orient="horz" pos="1008"/>
        <p:guide pos="4921"/>
        <p:guide pos="3266"/>
        <p:guide orient="horz" pos="1325"/>
        <p:guide orient="horz" pos="849"/>
        <p:guide orient="horz" pos="2618"/>
        <p:guide orient="horz" pos="2867"/>
        <p:guide pos="226"/>
        <p:guide pos="4377"/>
        <p:guide orient="horz" pos="1166"/>
        <p:guide orient="horz" pos="3240"/>
        <p:guide pos="2767"/>
        <p:guide pos="381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font" Target="fonts/font1.fntdata"/><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4.fntdata"/><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8716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9021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5132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9415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31060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976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7984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8015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1321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4314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2584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533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9053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lt">
    <p:bg>
      <p:bgPr>
        <a:solidFill>
          <a:srgbClr val="0E434B"/>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F1A11A-DAF2-7F78-B58D-EB5D4BB5A0DC}"/>
              </a:ext>
            </a:extLst>
          </p:cNvPr>
          <p:cNvSpPr/>
          <p:nvPr userDrawn="1"/>
        </p:nvSpPr>
        <p:spPr>
          <a:xfrm>
            <a:off x="0" y="0"/>
            <a:ext cx="9144000" cy="5143500"/>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9CC8188-7179-9FEC-DB31-058016294230}"/>
              </a:ext>
            </a:extLst>
          </p:cNvPr>
          <p:cNvSpPr txBox="1"/>
          <p:nvPr userDrawn="1"/>
        </p:nvSpPr>
        <p:spPr>
          <a:xfrm>
            <a:off x="323850" y="357965"/>
            <a:ext cx="1287212" cy="115416"/>
          </a:xfrm>
          <a:prstGeom prst="rect">
            <a:avLst/>
          </a:prstGeom>
          <a:noFill/>
        </p:spPr>
        <p:txBody>
          <a:bodyPr wrap="none" lIns="0" tIns="0" rIns="0" bIns="0" rtlCol="0">
            <a:spAutoFit/>
          </a:bodyPr>
          <a:lstStyle/>
          <a:p>
            <a:r>
              <a:rPr lang="en-US" sz="750" b="1" dirty="0">
                <a:solidFill>
                  <a:schemeClr val="bg1"/>
                </a:solidFill>
              </a:rPr>
              <a:t>GO BEYOND BOUNDARIES</a:t>
            </a:r>
            <a:r>
              <a:rPr lang="en-US" sz="750" dirty="0"/>
              <a:t> </a:t>
            </a:r>
          </a:p>
        </p:txBody>
      </p:sp>
      <p:pic>
        <p:nvPicPr>
          <p:cNvPr id="10" name="Picture 9" descr="University of Aberdeen Logo">
            <a:extLst>
              <a:ext uri="{FF2B5EF4-FFF2-40B4-BE49-F238E27FC236}">
                <a16:creationId xmlns:a16="http://schemas.microsoft.com/office/drawing/2014/main" id="{EF5663C9-59AA-7C8D-B9EA-FD404B0590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850" y="4409483"/>
            <a:ext cx="1443364" cy="396000"/>
          </a:xfrm>
          <a:prstGeom prst="rect">
            <a:avLst/>
          </a:prstGeom>
        </p:spPr>
      </p:pic>
      <p:pic>
        <p:nvPicPr>
          <p:cNvPr id="26" name="Picture 25" descr="A white arrow pointing to the right&#10;&#10;Description automatically generated with low confidence">
            <a:extLst>
              <a:ext uri="{FF2B5EF4-FFF2-40B4-BE49-F238E27FC236}">
                <a16:creationId xmlns:a16="http://schemas.microsoft.com/office/drawing/2014/main" id="{3C45CEAE-0A54-B7A9-5CDF-21FFFAA8C4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6387" y="4686073"/>
            <a:ext cx="608838" cy="168402"/>
          </a:xfrm>
          <a:prstGeom prst="rect">
            <a:avLst/>
          </a:prstGeom>
        </p:spPr>
      </p:pic>
      <p:pic>
        <p:nvPicPr>
          <p:cNvPr id="2" name="Picture 1">
            <a:extLst>
              <a:ext uri="{FF2B5EF4-FFF2-40B4-BE49-F238E27FC236}">
                <a16:creationId xmlns:a16="http://schemas.microsoft.com/office/drawing/2014/main" id="{9992EFCC-CF2E-A2D2-D7D9-B0A94342839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476375" y="831346"/>
            <a:ext cx="2880035" cy="3432679"/>
          </a:xfrm>
          <a:prstGeom prst="rect">
            <a:avLst/>
          </a:prstGeom>
        </p:spPr>
      </p:pic>
      <p:grpSp>
        <p:nvGrpSpPr>
          <p:cNvPr id="33" name="Group 32">
            <a:extLst>
              <a:ext uri="{FF2B5EF4-FFF2-40B4-BE49-F238E27FC236}">
                <a16:creationId xmlns:a16="http://schemas.microsoft.com/office/drawing/2014/main" id="{C52D8F7E-09E8-26BD-C2F6-417715BF46A8}"/>
              </a:ext>
            </a:extLst>
          </p:cNvPr>
          <p:cNvGrpSpPr/>
          <p:nvPr userDrawn="1"/>
        </p:nvGrpSpPr>
        <p:grpSpPr>
          <a:xfrm>
            <a:off x="2854735" y="831643"/>
            <a:ext cx="1923395" cy="1047136"/>
            <a:chOff x="2854735" y="831643"/>
            <a:chExt cx="1923395" cy="1047136"/>
          </a:xfrm>
        </p:grpSpPr>
        <p:sp>
          <p:nvSpPr>
            <p:cNvPr id="5" name="Rectangle 4">
              <a:extLst>
                <a:ext uri="{FF2B5EF4-FFF2-40B4-BE49-F238E27FC236}">
                  <a16:creationId xmlns:a16="http://schemas.microsoft.com/office/drawing/2014/main" id="{8ABA26B9-1717-C033-0A59-4B2211D1CE37}"/>
                </a:ext>
              </a:extLst>
            </p:cNvPr>
            <p:cNvSpPr/>
            <p:nvPr/>
          </p:nvSpPr>
          <p:spPr>
            <a:xfrm>
              <a:off x="2854737" y="831643"/>
              <a:ext cx="1923393" cy="210174"/>
            </a:xfrm>
            <a:prstGeom prst="rect">
              <a:avLst/>
            </a:prstGeom>
            <a:solidFill>
              <a:srgbClr val="00CC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B6DBFD7-B56B-75E0-2C49-3CDD73A3945F}"/>
                </a:ext>
              </a:extLst>
            </p:cNvPr>
            <p:cNvSpPr/>
            <p:nvPr/>
          </p:nvSpPr>
          <p:spPr>
            <a:xfrm>
              <a:off x="2854737" y="1039875"/>
              <a:ext cx="1923393" cy="210174"/>
            </a:xfrm>
            <a:prstGeom prst="rect">
              <a:avLst/>
            </a:prstGeom>
            <a:solidFill>
              <a:srgbClr val="00CCCF">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2D8DEF6-27D4-AE57-B68F-36556D9E8271}"/>
                </a:ext>
              </a:extLst>
            </p:cNvPr>
            <p:cNvSpPr/>
            <p:nvPr/>
          </p:nvSpPr>
          <p:spPr>
            <a:xfrm>
              <a:off x="2854737" y="1250049"/>
              <a:ext cx="1923393" cy="210174"/>
            </a:xfrm>
            <a:prstGeom prst="rect">
              <a:avLst/>
            </a:prstGeom>
            <a:solidFill>
              <a:srgbClr val="00CCCF">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28135E2-C088-7A35-48BB-E5DE80513407}"/>
                </a:ext>
              </a:extLst>
            </p:cNvPr>
            <p:cNvSpPr/>
            <p:nvPr/>
          </p:nvSpPr>
          <p:spPr>
            <a:xfrm>
              <a:off x="2854736" y="1458281"/>
              <a:ext cx="1923393" cy="210174"/>
            </a:xfrm>
            <a:prstGeom prst="rect">
              <a:avLst/>
            </a:prstGeom>
            <a:solidFill>
              <a:srgbClr val="00CCCF">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33980-BBD2-BF45-8A05-478208C4D675}"/>
                </a:ext>
              </a:extLst>
            </p:cNvPr>
            <p:cNvSpPr/>
            <p:nvPr/>
          </p:nvSpPr>
          <p:spPr>
            <a:xfrm>
              <a:off x="2854735" y="1668605"/>
              <a:ext cx="1923393" cy="210174"/>
            </a:xfrm>
            <a:prstGeom prst="rect">
              <a:avLst/>
            </a:prstGeom>
            <a:solidFill>
              <a:srgbClr val="00CCCF">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B4CAA420-79F2-D1E7-F814-241061522471}"/>
              </a:ext>
            </a:extLst>
          </p:cNvPr>
          <p:cNvGrpSpPr/>
          <p:nvPr userDrawn="1"/>
        </p:nvGrpSpPr>
        <p:grpSpPr>
          <a:xfrm>
            <a:off x="2025867" y="708025"/>
            <a:ext cx="828870" cy="625263"/>
            <a:chOff x="2025867" y="708025"/>
            <a:chExt cx="828870" cy="625263"/>
          </a:xfrm>
        </p:grpSpPr>
        <p:sp>
          <p:nvSpPr>
            <p:cNvPr id="14" name="Rectangle 13">
              <a:extLst>
                <a:ext uri="{FF2B5EF4-FFF2-40B4-BE49-F238E27FC236}">
                  <a16:creationId xmlns:a16="http://schemas.microsoft.com/office/drawing/2014/main" id="{6510342A-B19E-983D-A206-936898B6A4F8}"/>
                </a:ext>
              </a:extLst>
            </p:cNvPr>
            <p:cNvSpPr/>
            <p:nvPr/>
          </p:nvSpPr>
          <p:spPr>
            <a:xfrm>
              <a:off x="2025869" y="708025"/>
              <a:ext cx="828868" cy="125256"/>
            </a:xfrm>
            <a:prstGeom prst="rect">
              <a:avLst/>
            </a:prstGeom>
            <a:solidFill>
              <a:srgbClr val="00CC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C1C363C-E2CD-A3DC-CA9E-D4D4C6ADA52C}"/>
                </a:ext>
              </a:extLst>
            </p:cNvPr>
            <p:cNvSpPr/>
            <p:nvPr/>
          </p:nvSpPr>
          <p:spPr>
            <a:xfrm>
              <a:off x="2025869" y="834514"/>
              <a:ext cx="828868" cy="125256"/>
            </a:xfrm>
            <a:prstGeom prst="rect">
              <a:avLst/>
            </a:prstGeom>
            <a:solidFill>
              <a:srgbClr val="00CCCF">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B4330B-0998-9433-5623-B62043F72A84}"/>
                </a:ext>
              </a:extLst>
            </p:cNvPr>
            <p:cNvSpPr/>
            <p:nvPr/>
          </p:nvSpPr>
          <p:spPr>
            <a:xfrm>
              <a:off x="2025869" y="959770"/>
              <a:ext cx="828868" cy="125256"/>
            </a:xfrm>
            <a:prstGeom prst="rect">
              <a:avLst/>
            </a:prstGeom>
            <a:solidFill>
              <a:srgbClr val="00CCCF">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3B134D6-A55A-7CCE-A64A-8ADD920AB841}"/>
                </a:ext>
              </a:extLst>
            </p:cNvPr>
            <p:cNvSpPr/>
            <p:nvPr/>
          </p:nvSpPr>
          <p:spPr>
            <a:xfrm>
              <a:off x="2025868" y="1082776"/>
              <a:ext cx="828868" cy="125256"/>
            </a:xfrm>
            <a:prstGeom prst="rect">
              <a:avLst/>
            </a:prstGeom>
            <a:solidFill>
              <a:srgbClr val="00CCCF">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F4F952A-312F-3105-3F3A-56A22A46418F}"/>
                </a:ext>
              </a:extLst>
            </p:cNvPr>
            <p:cNvSpPr/>
            <p:nvPr/>
          </p:nvSpPr>
          <p:spPr>
            <a:xfrm>
              <a:off x="2025867" y="1208032"/>
              <a:ext cx="828868" cy="125256"/>
            </a:xfrm>
            <a:prstGeom prst="rect">
              <a:avLst/>
            </a:prstGeom>
            <a:solidFill>
              <a:srgbClr val="00CCCF">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3F1E9037-0277-8BB8-0559-4F6A93CEAA11}"/>
              </a:ext>
            </a:extLst>
          </p:cNvPr>
          <p:cNvGrpSpPr/>
          <p:nvPr userDrawn="1"/>
        </p:nvGrpSpPr>
        <p:grpSpPr>
          <a:xfrm>
            <a:off x="1474981" y="3294582"/>
            <a:ext cx="1622324" cy="1043961"/>
            <a:chOff x="1436881" y="3294582"/>
            <a:chExt cx="1622324" cy="1043961"/>
          </a:xfrm>
        </p:grpSpPr>
        <p:sp>
          <p:nvSpPr>
            <p:cNvPr id="20" name="Rectangle 19">
              <a:extLst>
                <a:ext uri="{FF2B5EF4-FFF2-40B4-BE49-F238E27FC236}">
                  <a16:creationId xmlns:a16="http://schemas.microsoft.com/office/drawing/2014/main" id="{3582AD1E-9523-8A00-454A-D37460CAA25A}"/>
                </a:ext>
              </a:extLst>
            </p:cNvPr>
            <p:cNvSpPr/>
            <p:nvPr/>
          </p:nvSpPr>
          <p:spPr>
            <a:xfrm rot="10800000">
              <a:off x="1436881" y="4128369"/>
              <a:ext cx="1622322" cy="210174"/>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2D7DC96-58CC-5BD3-05F0-5478CA0A5755}"/>
                </a:ext>
              </a:extLst>
            </p:cNvPr>
            <p:cNvSpPr/>
            <p:nvPr/>
          </p:nvSpPr>
          <p:spPr>
            <a:xfrm rot="10800000">
              <a:off x="1436881" y="3920137"/>
              <a:ext cx="1622322" cy="210174"/>
            </a:xfrm>
            <a:prstGeom prst="rect">
              <a:avLst/>
            </a:prstGeom>
            <a:solidFill>
              <a:srgbClr val="00374E">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251240F-F6F1-56AB-5D89-29E458E1CEC5}"/>
                </a:ext>
              </a:extLst>
            </p:cNvPr>
            <p:cNvSpPr/>
            <p:nvPr/>
          </p:nvSpPr>
          <p:spPr>
            <a:xfrm rot="10800000">
              <a:off x="1436881" y="3709963"/>
              <a:ext cx="1622322" cy="210174"/>
            </a:xfrm>
            <a:prstGeom prst="rect">
              <a:avLst/>
            </a:prstGeom>
            <a:solidFill>
              <a:srgbClr val="0E1D2D">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BDEA3F7-CA25-7CFD-3C37-80B58D40BEDC}"/>
                </a:ext>
              </a:extLst>
            </p:cNvPr>
            <p:cNvSpPr/>
            <p:nvPr/>
          </p:nvSpPr>
          <p:spPr>
            <a:xfrm rot="10800000">
              <a:off x="1436882" y="3501731"/>
              <a:ext cx="1622322" cy="210174"/>
            </a:xfrm>
            <a:prstGeom prst="rect">
              <a:avLst/>
            </a:prstGeom>
            <a:solidFill>
              <a:srgbClr val="0E1D2D">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D95E4FA-4ED6-E0C0-455F-8469081F97E3}"/>
                </a:ext>
              </a:extLst>
            </p:cNvPr>
            <p:cNvSpPr/>
            <p:nvPr/>
          </p:nvSpPr>
          <p:spPr>
            <a:xfrm rot="10800000">
              <a:off x="1436883" y="3294582"/>
              <a:ext cx="1622322" cy="210174"/>
            </a:xfrm>
            <a:prstGeom prst="rect">
              <a:avLst/>
            </a:prstGeom>
            <a:solidFill>
              <a:srgbClr val="0E1D2D">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1518629"/>
      </p:ext>
    </p:extLst>
  </p:cSld>
  <p:clrMapOvr>
    <a:masterClrMapping/>
  </p:clrMapOvr>
  <p:extLst>
    <p:ext uri="{DCECCB84-F9BA-43D5-87BE-67443E8EF086}">
      <p15:sldGuideLst xmlns:p15="http://schemas.microsoft.com/office/powerpoint/2012/main">
        <p15:guide id="1" orient="horz" pos="282" userDrawn="1">
          <p15:clr>
            <a:srgbClr val="FBAE40"/>
          </p15:clr>
        </p15:guide>
        <p15:guide id="2" pos="204" userDrawn="1">
          <p15:clr>
            <a:srgbClr val="FBAE40"/>
          </p15:clr>
        </p15:guide>
        <p15:guide id="3" orient="horz" pos="3026" userDrawn="1">
          <p15:clr>
            <a:srgbClr val="FBAE40"/>
          </p15:clr>
        </p15:guide>
        <p15:guide id="4" pos="5534" userDrawn="1">
          <p15:clr>
            <a:srgbClr val="FBAE40"/>
          </p15:clr>
        </p15:guide>
        <p15:guide id="5" pos="930" userDrawn="1">
          <p15:clr>
            <a:srgbClr val="FBAE40"/>
          </p15:clr>
        </p15:guide>
        <p15:guide id="6" pos="3016" userDrawn="1">
          <p15:clr>
            <a:srgbClr val="FBAE40"/>
          </p15:clr>
        </p15:guide>
        <p15:guide id="7" orient="horz" pos="44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40 Interdisciplinar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F1A11A-DAF2-7F78-B58D-EB5D4BB5A0DC}"/>
              </a:ext>
            </a:extLst>
          </p:cNvPr>
          <p:cNvSpPr/>
          <p:nvPr userDrawn="1"/>
        </p:nvSpPr>
        <p:spPr>
          <a:xfrm>
            <a:off x="0" y="0"/>
            <a:ext cx="9144000" cy="5143500"/>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9CC8188-7179-9FEC-DB31-058016294230}"/>
              </a:ext>
            </a:extLst>
          </p:cNvPr>
          <p:cNvSpPr txBox="1"/>
          <p:nvPr userDrawn="1"/>
        </p:nvSpPr>
        <p:spPr>
          <a:xfrm>
            <a:off x="323850" y="357965"/>
            <a:ext cx="1287212" cy="115416"/>
          </a:xfrm>
          <a:prstGeom prst="rect">
            <a:avLst/>
          </a:prstGeom>
          <a:noFill/>
        </p:spPr>
        <p:txBody>
          <a:bodyPr wrap="none" lIns="0" tIns="0" rIns="0" bIns="0" rtlCol="0">
            <a:spAutoFit/>
          </a:bodyPr>
          <a:lstStyle/>
          <a:p>
            <a:r>
              <a:rPr lang="en-US" sz="750" b="1" dirty="0">
                <a:solidFill>
                  <a:schemeClr val="bg1"/>
                </a:solidFill>
              </a:rPr>
              <a:t>GO BEYOND BOUNDARIES</a:t>
            </a:r>
            <a:r>
              <a:rPr lang="en-US" sz="750" dirty="0"/>
              <a:t> </a:t>
            </a:r>
          </a:p>
        </p:txBody>
      </p:sp>
      <p:pic>
        <p:nvPicPr>
          <p:cNvPr id="10" name="Picture 9" descr="University of Aberdeen Logo">
            <a:extLst>
              <a:ext uri="{FF2B5EF4-FFF2-40B4-BE49-F238E27FC236}">
                <a16:creationId xmlns:a16="http://schemas.microsoft.com/office/drawing/2014/main" id="{EF5663C9-59AA-7C8D-B9EA-FD404B0590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850" y="4409483"/>
            <a:ext cx="1443364" cy="396000"/>
          </a:xfrm>
          <a:prstGeom prst="rect">
            <a:avLst/>
          </a:prstGeom>
        </p:spPr>
      </p:pic>
      <p:pic>
        <p:nvPicPr>
          <p:cNvPr id="26" name="Picture 25" descr="A white arrow pointing to the right&#10;&#10;Description automatically generated with low confidence">
            <a:extLst>
              <a:ext uri="{FF2B5EF4-FFF2-40B4-BE49-F238E27FC236}">
                <a16:creationId xmlns:a16="http://schemas.microsoft.com/office/drawing/2014/main" id="{3C45CEAE-0A54-B7A9-5CDF-21FFFAA8C4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6387" y="4686073"/>
            <a:ext cx="608838" cy="168402"/>
          </a:xfrm>
          <a:prstGeom prst="rect">
            <a:avLst/>
          </a:prstGeom>
        </p:spPr>
      </p:pic>
      <p:sp>
        <p:nvSpPr>
          <p:cNvPr id="3" name="TextBox 2">
            <a:extLst>
              <a:ext uri="{FF2B5EF4-FFF2-40B4-BE49-F238E27FC236}">
                <a16:creationId xmlns:a16="http://schemas.microsoft.com/office/drawing/2014/main" id="{961F911D-EEDB-3E34-0325-AB82619EE5EF}"/>
              </a:ext>
            </a:extLst>
          </p:cNvPr>
          <p:cNvSpPr txBox="1"/>
          <p:nvPr userDrawn="1"/>
        </p:nvSpPr>
        <p:spPr>
          <a:xfrm>
            <a:off x="8009371" y="357965"/>
            <a:ext cx="775854" cy="115416"/>
          </a:xfrm>
          <a:prstGeom prst="rect">
            <a:avLst/>
          </a:prstGeom>
          <a:noFill/>
        </p:spPr>
        <p:txBody>
          <a:bodyPr wrap="none" lIns="0" tIns="0" rIns="0" bIns="0" rtlCol="0">
            <a:spAutoFit/>
          </a:bodyPr>
          <a:lstStyle/>
          <a:p>
            <a:pPr algn="r"/>
            <a:r>
              <a:rPr lang="en-US" sz="750" b="1" dirty="0">
                <a:solidFill>
                  <a:schemeClr val="bg1"/>
                </a:solidFill>
              </a:rPr>
              <a:t>ABERDEEN 2040</a:t>
            </a:r>
            <a:endParaRPr lang="en-US" sz="750" dirty="0">
              <a:solidFill>
                <a:schemeClr val="bg1"/>
              </a:solidFill>
            </a:endParaRPr>
          </a:p>
        </p:txBody>
      </p:sp>
      <p:pic>
        <p:nvPicPr>
          <p:cNvPr id="4" name="Picture 3">
            <a:extLst>
              <a:ext uri="{FF2B5EF4-FFF2-40B4-BE49-F238E27FC236}">
                <a16:creationId xmlns:a16="http://schemas.microsoft.com/office/drawing/2014/main" id="{DB2A652B-756D-EAE5-270C-A7E13A259A1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476375" y="831346"/>
            <a:ext cx="2880035" cy="3432679"/>
          </a:xfrm>
          <a:prstGeom prst="rect">
            <a:avLst/>
          </a:prstGeom>
        </p:spPr>
      </p:pic>
      <p:grpSp>
        <p:nvGrpSpPr>
          <p:cNvPr id="31" name="Group 30">
            <a:extLst>
              <a:ext uri="{FF2B5EF4-FFF2-40B4-BE49-F238E27FC236}">
                <a16:creationId xmlns:a16="http://schemas.microsoft.com/office/drawing/2014/main" id="{0658B205-57B0-5A95-C135-581A9A3C9C0E}"/>
              </a:ext>
            </a:extLst>
          </p:cNvPr>
          <p:cNvGrpSpPr/>
          <p:nvPr userDrawn="1"/>
        </p:nvGrpSpPr>
        <p:grpSpPr>
          <a:xfrm>
            <a:off x="2854735" y="831643"/>
            <a:ext cx="1923395" cy="1047136"/>
            <a:chOff x="2854735" y="831643"/>
            <a:chExt cx="1923395" cy="1047136"/>
          </a:xfrm>
        </p:grpSpPr>
        <p:sp>
          <p:nvSpPr>
            <p:cNvPr id="5" name="Rectangle 4">
              <a:extLst>
                <a:ext uri="{FF2B5EF4-FFF2-40B4-BE49-F238E27FC236}">
                  <a16:creationId xmlns:a16="http://schemas.microsoft.com/office/drawing/2014/main" id="{4870405A-5A10-E32F-B1DF-9D6F85679E2B}"/>
                </a:ext>
              </a:extLst>
            </p:cNvPr>
            <p:cNvSpPr/>
            <p:nvPr/>
          </p:nvSpPr>
          <p:spPr>
            <a:xfrm>
              <a:off x="2854737" y="831643"/>
              <a:ext cx="1923393" cy="210174"/>
            </a:xfrm>
            <a:prstGeom prst="rect">
              <a:avLst/>
            </a:prstGeom>
            <a:solidFill>
              <a:srgbClr val="75E0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FBDEDE2-3BB4-D61C-63FE-84E0C9BDD2E3}"/>
                </a:ext>
              </a:extLst>
            </p:cNvPr>
            <p:cNvSpPr/>
            <p:nvPr/>
          </p:nvSpPr>
          <p:spPr>
            <a:xfrm>
              <a:off x="2854737" y="1039875"/>
              <a:ext cx="1923393" cy="210174"/>
            </a:xfrm>
            <a:prstGeom prst="rect">
              <a:avLst/>
            </a:prstGeom>
            <a:solidFill>
              <a:srgbClr val="75E0AA">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3C56CF3-95D3-FA3C-9EA8-36872A2147C6}"/>
                </a:ext>
              </a:extLst>
            </p:cNvPr>
            <p:cNvSpPr/>
            <p:nvPr/>
          </p:nvSpPr>
          <p:spPr>
            <a:xfrm>
              <a:off x="2854737" y="1250049"/>
              <a:ext cx="1923393" cy="210174"/>
            </a:xfrm>
            <a:prstGeom prst="rect">
              <a:avLst/>
            </a:prstGeom>
            <a:solidFill>
              <a:srgbClr val="75E0AA">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4D4FBF6-3419-0E49-1BE3-7B8C0CC71727}"/>
                </a:ext>
              </a:extLst>
            </p:cNvPr>
            <p:cNvSpPr/>
            <p:nvPr/>
          </p:nvSpPr>
          <p:spPr>
            <a:xfrm>
              <a:off x="2854736" y="1458281"/>
              <a:ext cx="1923393" cy="210174"/>
            </a:xfrm>
            <a:prstGeom prst="rect">
              <a:avLst/>
            </a:prstGeom>
            <a:solidFill>
              <a:srgbClr val="75E0AA">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B44D22-A455-1F5F-8356-5830C844E0CC}"/>
                </a:ext>
              </a:extLst>
            </p:cNvPr>
            <p:cNvSpPr/>
            <p:nvPr/>
          </p:nvSpPr>
          <p:spPr>
            <a:xfrm>
              <a:off x="2854735" y="1668605"/>
              <a:ext cx="1923393" cy="210174"/>
            </a:xfrm>
            <a:prstGeom prst="rect">
              <a:avLst/>
            </a:prstGeom>
            <a:solidFill>
              <a:srgbClr val="75E0AA">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704495B9-B632-AF69-47C6-B15A4A6930C4}"/>
              </a:ext>
            </a:extLst>
          </p:cNvPr>
          <p:cNvGrpSpPr/>
          <p:nvPr userDrawn="1"/>
        </p:nvGrpSpPr>
        <p:grpSpPr>
          <a:xfrm>
            <a:off x="2025867" y="708025"/>
            <a:ext cx="828870" cy="625263"/>
            <a:chOff x="2025867" y="708025"/>
            <a:chExt cx="828870" cy="625263"/>
          </a:xfrm>
        </p:grpSpPr>
        <p:sp>
          <p:nvSpPr>
            <p:cNvPr id="14" name="Rectangle 13">
              <a:extLst>
                <a:ext uri="{FF2B5EF4-FFF2-40B4-BE49-F238E27FC236}">
                  <a16:creationId xmlns:a16="http://schemas.microsoft.com/office/drawing/2014/main" id="{8CF184E5-D263-E208-9BD9-CBF7B26B3EE5}"/>
                </a:ext>
              </a:extLst>
            </p:cNvPr>
            <p:cNvSpPr/>
            <p:nvPr/>
          </p:nvSpPr>
          <p:spPr>
            <a:xfrm>
              <a:off x="2025869" y="708025"/>
              <a:ext cx="828868" cy="125256"/>
            </a:xfrm>
            <a:prstGeom prst="rect">
              <a:avLst/>
            </a:prstGeom>
            <a:solidFill>
              <a:srgbClr val="75E0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A68C379-F895-F40E-6ADB-F97551889EB7}"/>
                </a:ext>
              </a:extLst>
            </p:cNvPr>
            <p:cNvSpPr/>
            <p:nvPr/>
          </p:nvSpPr>
          <p:spPr>
            <a:xfrm>
              <a:off x="2025869" y="834514"/>
              <a:ext cx="828868" cy="125256"/>
            </a:xfrm>
            <a:prstGeom prst="rect">
              <a:avLst/>
            </a:prstGeom>
            <a:solidFill>
              <a:srgbClr val="75E0AA">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25FA9BA-1755-7CD0-E230-AB4C22B9585E}"/>
                </a:ext>
              </a:extLst>
            </p:cNvPr>
            <p:cNvSpPr/>
            <p:nvPr/>
          </p:nvSpPr>
          <p:spPr>
            <a:xfrm>
              <a:off x="2025869" y="959770"/>
              <a:ext cx="828868" cy="125256"/>
            </a:xfrm>
            <a:prstGeom prst="rect">
              <a:avLst/>
            </a:prstGeom>
            <a:solidFill>
              <a:srgbClr val="75E0AA">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0F46940-B6F5-CBEF-57DC-0EF2C8D40898}"/>
                </a:ext>
              </a:extLst>
            </p:cNvPr>
            <p:cNvSpPr/>
            <p:nvPr/>
          </p:nvSpPr>
          <p:spPr>
            <a:xfrm>
              <a:off x="2025868" y="1082776"/>
              <a:ext cx="828868" cy="125256"/>
            </a:xfrm>
            <a:prstGeom prst="rect">
              <a:avLst/>
            </a:prstGeom>
            <a:solidFill>
              <a:srgbClr val="75E0AA">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712F2A5-6821-3BB1-0048-FCBEB3D5EAED}"/>
                </a:ext>
              </a:extLst>
            </p:cNvPr>
            <p:cNvSpPr/>
            <p:nvPr/>
          </p:nvSpPr>
          <p:spPr>
            <a:xfrm>
              <a:off x="2025867" y="1208032"/>
              <a:ext cx="828868" cy="125256"/>
            </a:xfrm>
            <a:prstGeom prst="rect">
              <a:avLst/>
            </a:prstGeom>
            <a:solidFill>
              <a:srgbClr val="75E0AA">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C92CAF25-B409-659B-7E08-474F8EF3CE25}"/>
              </a:ext>
            </a:extLst>
          </p:cNvPr>
          <p:cNvGrpSpPr/>
          <p:nvPr userDrawn="1"/>
        </p:nvGrpSpPr>
        <p:grpSpPr>
          <a:xfrm>
            <a:off x="1474981" y="3294582"/>
            <a:ext cx="1622324" cy="1043961"/>
            <a:chOff x="1436881" y="3294582"/>
            <a:chExt cx="1622324" cy="1043961"/>
          </a:xfrm>
        </p:grpSpPr>
        <p:sp>
          <p:nvSpPr>
            <p:cNvPr id="20" name="Rectangle 19">
              <a:extLst>
                <a:ext uri="{FF2B5EF4-FFF2-40B4-BE49-F238E27FC236}">
                  <a16:creationId xmlns:a16="http://schemas.microsoft.com/office/drawing/2014/main" id="{92155C39-FB34-988C-30AA-45BEDB7CFE40}"/>
                </a:ext>
              </a:extLst>
            </p:cNvPr>
            <p:cNvSpPr/>
            <p:nvPr/>
          </p:nvSpPr>
          <p:spPr>
            <a:xfrm rot="10800000">
              <a:off x="1436881" y="4128369"/>
              <a:ext cx="1622322" cy="210174"/>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D09629-53F5-A463-B12B-D180C1BE1498}"/>
                </a:ext>
              </a:extLst>
            </p:cNvPr>
            <p:cNvSpPr/>
            <p:nvPr/>
          </p:nvSpPr>
          <p:spPr>
            <a:xfrm rot="10800000">
              <a:off x="1436881" y="3920137"/>
              <a:ext cx="1622322" cy="210174"/>
            </a:xfrm>
            <a:prstGeom prst="rect">
              <a:avLst/>
            </a:prstGeom>
            <a:solidFill>
              <a:srgbClr val="00374E">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852152A-C23C-90A8-F3EE-F22AAF95E75C}"/>
                </a:ext>
              </a:extLst>
            </p:cNvPr>
            <p:cNvSpPr/>
            <p:nvPr/>
          </p:nvSpPr>
          <p:spPr>
            <a:xfrm rot="10800000">
              <a:off x="1436881" y="3709963"/>
              <a:ext cx="1622322" cy="210174"/>
            </a:xfrm>
            <a:prstGeom prst="rect">
              <a:avLst/>
            </a:prstGeom>
            <a:solidFill>
              <a:srgbClr val="0E1D2D">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D8352A3-0827-D052-1312-AFAEF5A29FB8}"/>
                </a:ext>
              </a:extLst>
            </p:cNvPr>
            <p:cNvSpPr/>
            <p:nvPr/>
          </p:nvSpPr>
          <p:spPr>
            <a:xfrm rot="10800000">
              <a:off x="1436882" y="3501731"/>
              <a:ext cx="1622322" cy="210174"/>
            </a:xfrm>
            <a:prstGeom prst="rect">
              <a:avLst/>
            </a:prstGeom>
            <a:solidFill>
              <a:srgbClr val="0E1D2D">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0E2E423-8FD9-E581-A71E-37FC76DF234F}"/>
                </a:ext>
              </a:extLst>
            </p:cNvPr>
            <p:cNvSpPr/>
            <p:nvPr/>
          </p:nvSpPr>
          <p:spPr>
            <a:xfrm rot="10800000">
              <a:off x="1436883" y="3294582"/>
              <a:ext cx="1622322" cy="210174"/>
            </a:xfrm>
            <a:prstGeom prst="rect">
              <a:avLst/>
            </a:prstGeom>
            <a:solidFill>
              <a:srgbClr val="0E1D2D">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2365163"/>
      </p:ext>
    </p:extLst>
  </p:cSld>
  <p:clrMapOvr>
    <a:masterClrMapping/>
  </p:clrMapOvr>
  <p:extLst>
    <p:ext uri="{DCECCB84-F9BA-43D5-87BE-67443E8EF086}">
      <p15:sldGuideLst xmlns:p15="http://schemas.microsoft.com/office/powerpoint/2012/main">
        <p15:guide id="1" orient="horz" pos="282" userDrawn="1">
          <p15:clr>
            <a:srgbClr val="FBAE40"/>
          </p15:clr>
        </p15:guide>
        <p15:guide id="2" pos="204" userDrawn="1">
          <p15:clr>
            <a:srgbClr val="FBAE40"/>
          </p15:clr>
        </p15:guide>
        <p15:guide id="3" orient="horz" pos="3026" userDrawn="1">
          <p15:clr>
            <a:srgbClr val="FBAE40"/>
          </p15:clr>
        </p15:guide>
        <p15:guide id="4" pos="5534" userDrawn="1">
          <p15:clr>
            <a:srgbClr val="FBAE40"/>
          </p15:clr>
        </p15:guide>
        <p15:guide id="5" pos="930" userDrawn="1">
          <p15:clr>
            <a:srgbClr val="FBAE40"/>
          </p15:clr>
        </p15:guide>
        <p15:guide id="6" pos="3016" userDrawn="1">
          <p15:clr>
            <a:srgbClr val="FBAE40"/>
          </p15:clr>
        </p15:guide>
        <p15:guide id="7" orient="horz" pos="441" userDrawn="1">
          <p15:clr>
            <a:srgbClr val="FBAE40"/>
          </p15:clr>
        </p15:guide>
        <p15:guide id="8" orient="horz" pos="268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40 Internation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F1A11A-DAF2-7F78-B58D-EB5D4BB5A0DC}"/>
              </a:ext>
            </a:extLst>
          </p:cNvPr>
          <p:cNvSpPr/>
          <p:nvPr userDrawn="1"/>
        </p:nvSpPr>
        <p:spPr>
          <a:xfrm>
            <a:off x="0" y="0"/>
            <a:ext cx="9144000" cy="5143500"/>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9CC8188-7179-9FEC-DB31-058016294230}"/>
              </a:ext>
            </a:extLst>
          </p:cNvPr>
          <p:cNvSpPr txBox="1"/>
          <p:nvPr userDrawn="1"/>
        </p:nvSpPr>
        <p:spPr>
          <a:xfrm>
            <a:off x="323850" y="357965"/>
            <a:ext cx="1287212" cy="115416"/>
          </a:xfrm>
          <a:prstGeom prst="rect">
            <a:avLst/>
          </a:prstGeom>
          <a:noFill/>
        </p:spPr>
        <p:txBody>
          <a:bodyPr wrap="none" lIns="0" tIns="0" rIns="0" bIns="0" rtlCol="0">
            <a:spAutoFit/>
          </a:bodyPr>
          <a:lstStyle/>
          <a:p>
            <a:r>
              <a:rPr lang="en-US" sz="750" b="1" dirty="0">
                <a:solidFill>
                  <a:schemeClr val="bg1"/>
                </a:solidFill>
              </a:rPr>
              <a:t>GO BEYOND BOUNDARIES</a:t>
            </a:r>
            <a:r>
              <a:rPr lang="en-US" sz="750" dirty="0"/>
              <a:t> </a:t>
            </a:r>
          </a:p>
        </p:txBody>
      </p:sp>
      <p:pic>
        <p:nvPicPr>
          <p:cNvPr id="10" name="Picture 9" descr="University of Aberdeen Logo">
            <a:extLst>
              <a:ext uri="{FF2B5EF4-FFF2-40B4-BE49-F238E27FC236}">
                <a16:creationId xmlns:a16="http://schemas.microsoft.com/office/drawing/2014/main" id="{EF5663C9-59AA-7C8D-B9EA-FD404B0590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850" y="4409483"/>
            <a:ext cx="1443364" cy="396000"/>
          </a:xfrm>
          <a:prstGeom prst="rect">
            <a:avLst/>
          </a:prstGeom>
        </p:spPr>
      </p:pic>
      <p:pic>
        <p:nvPicPr>
          <p:cNvPr id="26" name="Picture 25" descr="A white arrow pointing to the right&#10;&#10;Description automatically generated with low confidence">
            <a:extLst>
              <a:ext uri="{FF2B5EF4-FFF2-40B4-BE49-F238E27FC236}">
                <a16:creationId xmlns:a16="http://schemas.microsoft.com/office/drawing/2014/main" id="{3C45CEAE-0A54-B7A9-5CDF-21FFFAA8C4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6387" y="4686073"/>
            <a:ext cx="608838" cy="168402"/>
          </a:xfrm>
          <a:prstGeom prst="rect">
            <a:avLst/>
          </a:prstGeom>
        </p:spPr>
      </p:pic>
      <p:sp>
        <p:nvSpPr>
          <p:cNvPr id="3" name="TextBox 2">
            <a:extLst>
              <a:ext uri="{FF2B5EF4-FFF2-40B4-BE49-F238E27FC236}">
                <a16:creationId xmlns:a16="http://schemas.microsoft.com/office/drawing/2014/main" id="{961F911D-EEDB-3E34-0325-AB82619EE5EF}"/>
              </a:ext>
            </a:extLst>
          </p:cNvPr>
          <p:cNvSpPr txBox="1"/>
          <p:nvPr userDrawn="1"/>
        </p:nvSpPr>
        <p:spPr>
          <a:xfrm>
            <a:off x="8009371" y="357965"/>
            <a:ext cx="775854" cy="115416"/>
          </a:xfrm>
          <a:prstGeom prst="rect">
            <a:avLst/>
          </a:prstGeom>
          <a:noFill/>
        </p:spPr>
        <p:txBody>
          <a:bodyPr wrap="none" lIns="0" tIns="0" rIns="0" bIns="0" rtlCol="0">
            <a:spAutoFit/>
          </a:bodyPr>
          <a:lstStyle/>
          <a:p>
            <a:pPr algn="r"/>
            <a:r>
              <a:rPr lang="en-US" sz="750" b="1" dirty="0">
                <a:solidFill>
                  <a:schemeClr val="bg1"/>
                </a:solidFill>
              </a:rPr>
              <a:t>ABERDEEN 2040</a:t>
            </a:r>
            <a:endParaRPr lang="en-US" sz="750" dirty="0">
              <a:solidFill>
                <a:schemeClr val="bg1"/>
              </a:solidFill>
            </a:endParaRPr>
          </a:p>
        </p:txBody>
      </p:sp>
      <p:pic>
        <p:nvPicPr>
          <p:cNvPr id="6" name="Picture 5">
            <a:extLst>
              <a:ext uri="{FF2B5EF4-FFF2-40B4-BE49-F238E27FC236}">
                <a16:creationId xmlns:a16="http://schemas.microsoft.com/office/drawing/2014/main" id="{ABFDA6F7-E086-E889-501C-0CD0F3FF168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476374" y="831346"/>
            <a:ext cx="2880035" cy="3432679"/>
          </a:xfrm>
          <a:prstGeom prst="rect">
            <a:avLst/>
          </a:prstGeom>
        </p:spPr>
      </p:pic>
      <p:sp>
        <p:nvSpPr>
          <p:cNvPr id="4" name="Rectangle 3">
            <a:extLst>
              <a:ext uri="{FF2B5EF4-FFF2-40B4-BE49-F238E27FC236}">
                <a16:creationId xmlns:a16="http://schemas.microsoft.com/office/drawing/2014/main" id="{3C6B5B56-5008-B84B-7015-48CD599CDB74}"/>
              </a:ext>
            </a:extLst>
          </p:cNvPr>
          <p:cNvSpPr/>
          <p:nvPr/>
        </p:nvSpPr>
        <p:spPr>
          <a:xfrm>
            <a:off x="2854737" y="831643"/>
            <a:ext cx="1923393" cy="210174"/>
          </a:xfrm>
          <a:prstGeom prst="rect">
            <a:avLst/>
          </a:prstGeom>
          <a:solidFill>
            <a:srgbClr val="FF8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4C3D534-4CD2-F0E4-6ABC-990C9A709645}"/>
              </a:ext>
            </a:extLst>
          </p:cNvPr>
          <p:cNvSpPr/>
          <p:nvPr/>
        </p:nvSpPr>
        <p:spPr>
          <a:xfrm>
            <a:off x="2854737" y="1039875"/>
            <a:ext cx="1923393" cy="210174"/>
          </a:xfrm>
          <a:prstGeom prst="rect">
            <a:avLst/>
          </a:prstGeom>
          <a:solidFill>
            <a:srgbClr val="FF8048">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4053EDE-2033-558C-06CC-8E9EF6748D3F}"/>
              </a:ext>
            </a:extLst>
          </p:cNvPr>
          <p:cNvSpPr/>
          <p:nvPr/>
        </p:nvSpPr>
        <p:spPr>
          <a:xfrm>
            <a:off x="2854737" y="1250049"/>
            <a:ext cx="1923393" cy="210174"/>
          </a:xfrm>
          <a:prstGeom prst="rect">
            <a:avLst/>
          </a:prstGeom>
          <a:solidFill>
            <a:srgbClr val="FF8048">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036B004-CBF5-2D40-E550-E1C90B9A3467}"/>
              </a:ext>
            </a:extLst>
          </p:cNvPr>
          <p:cNvSpPr/>
          <p:nvPr/>
        </p:nvSpPr>
        <p:spPr>
          <a:xfrm>
            <a:off x="2854736" y="1458281"/>
            <a:ext cx="1923393" cy="210174"/>
          </a:xfrm>
          <a:prstGeom prst="rect">
            <a:avLst/>
          </a:prstGeom>
          <a:solidFill>
            <a:srgbClr val="FF8048">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BD37AB-71D3-202F-FCB6-CAAE444804F0}"/>
              </a:ext>
            </a:extLst>
          </p:cNvPr>
          <p:cNvSpPr/>
          <p:nvPr/>
        </p:nvSpPr>
        <p:spPr>
          <a:xfrm>
            <a:off x="2854735" y="1668605"/>
            <a:ext cx="1923393" cy="210174"/>
          </a:xfrm>
          <a:prstGeom prst="rect">
            <a:avLst/>
          </a:prstGeom>
          <a:solidFill>
            <a:srgbClr val="FF8048">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DBA61F2B-4069-59E7-CE74-DC7D83D957C1}"/>
              </a:ext>
            </a:extLst>
          </p:cNvPr>
          <p:cNvGrpSpPr/>
          <p:nvPr userDrawn="1"/>
        </p:nvGrpSpPr>
        <p:grpSpPr>
          <a:xfrm>
            <a:off x="2025867" y="708025"/>
            <a:ext cx="828870" cy="625263"/>
            <a:chOff x="2025867" y="708025"/>
            <a:chExt cx="828870" cy="625263"/>
          </a:xfrm>
        </p:grpSpPr>
        <p:sp>
          <p:nvSpPr>
            <p:cNvPr id="14" name="Rectangle 13">
              <a:extLst>
                <a:ext uri="{FF2B5EF4-FFF2-40B4-BE49-F238E27FC236}">
                  <a16:creationId xmlns:a16="http://schemas.microsoft.com/office/drawing/2014/main" id="{4049166A-1836-41AA-A68D-40D81C315122}"/>
                </a:ext>
              </a:extLst>
            </p:cNvPr>
            <p:cNvSpPr/>
            <p:nvPr/>
          </p:nvSpPr>
          <p:spPr>
            <a:xfrm>
              <a:off x="2025869" y="708025"/>
              <a:ext cx="828868" cy="125256"/>
            </a:xfrm>
            <a:prstGeom prst="rect">
              <a:avLst/>
            </a:prstGeom>
            <a:solidFill>
              <a:srgbClr val="FF8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8455626-2347-B826-31AE-50B4C11B3347}"/>
                </a:ext>
              </a:extLst>
            </p:cNvPr>
            <p:cNvSpPr/>
            <p:nvPr/>
          </p:nvSpPr>
          <p:spPr>
            <a:xfrm>
              <a:off x="2025869" y="834514"/>
              <a:ext cx="828868" cy="125256"/>
            </a:xfrm>
            <a:prstGeom prst="rect">
              <a:avLst/>
            </a:prstGeom>
            <a:solidFill>
              <a:srgbClr val="FF8048">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3E59CF-E332-772C-8C1B-0985798CA848}"/>
                </a:ext>
              </a:extLst>
            </p:cNvPr>
            <p:cNvSpPr/>
            <p:nvPr/>
          </p:nvSpPr>
          <p:spPr>
            <a:xfrm>
              <a:off x="2025869" y="959770"/>
              <a:ext cx="828868" cy="125256"/>
            </a:xfrm>
            <a:prstGeom prst="rect">
              <a:avLst/>
            </a:prstGeom>
            <a:solidFill>
              <a:srgbClr val="FF8048">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45F94F4-CFC6-DD75-6597-10656F0A3A33}"/>
                </a:ext>
              </a:extLst>
            </p:cNvPr>
            <p:cNvSpPr/>
            <p:nvPr/>
          </p:nvSpPr>
          <p:spPr>
            <a:xfrm>
              <a:off x="2025868" y="1082776"/>
              <a:ext cx="828868" cy="125256"/>
            </a:xfrm>
            <a:prstGeom prst="rect">
              <a:avLst/>
            </a:prstGeom>
            <a:solidFill>
              <a:srgbClr val="FF8048">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CFA27EE-3375-3FF1-1AEC-FAFB58A24FFA}"/>
                </a:ext>
              </a:extLst>
            </p:cNvPr>
            <p:cNvSpPr/>
            <p:nvPr/>
          </p:nvSpPr>
          <p:spPr>
            <a:xfrm>
              <a:off x="2025867" y="1208032"/>
              <a:ext cx="828868" cy="125256"/>
            </a:xfrm>
            <a:prstGeom prst="rect">
              <a:avLst/>
            </a:prstGeom>
            <a:solidFill>
              <a:srgbClr val="FF8048">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a:extLst>
              <a:ext uri="{FF2B5EF4-FFF2-40B4-BE49-F238E27FC236}">
                <a16:creationId xmlns:a16="http://schemas.microsoft.com/office/drawing/2014/main" id="{956FB9D4-7052-F0F1-982B-11548AB0D453}"/>
              </a:ext>
            </a:extLst>
          </p:cNvPr>
          <p:cNvSpPr/>
          <p:nvPr/>
        </p:nvSpPr>
        <p:spPr>
          <a:xfrm rot="10800000">
            <a:off x="1436881" y="4128369"/>
            <a:ext cx="1622322" cy="210174"/>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A2BBB8A-CB64-2A12-8EB4-33EE9B458BAB}"/>
              </a:ext>
            </a:extLst>
          </p:cNvPr>
          <p:cNvSpPr/>
          <p:nvPr/>
        </p:nvSpPr>
        <p:spPr>
          <a:xfrm rot="10800000">
            <a:off x="1436881" y="3920137"/>
            <a:ext cx="1622322" cy="210174"/>
          </a:xfrm>
          <a:prstGeom prst="rect">
            <a:avLst/>
          </a:prstGeom>
          <a:solidFill>
            <a:srgbClr val="00374E">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3826A63-0E3D-171C-CE2C-D9DB93CC6D17}"/>
              </a:ext>
            </a:extLst>
          </p:cNvPr>
          <p:cNvSpPr/>
          <p:nvPr/>
        </p:nvSpPr>
        <p:spPr>
          <a:xfrm rot="10800000">
            <a:off x="1436881" y="3709963"/>
            <a:ext cx="1622322" cy="210174"/>
          </a:xfrm>
          <a:prstGeom prst="rect">
            <a:avLst/>
          </a:prstGeom>
          <a:solidFill>
            <a:srgbClr val="00374E">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4585883-AE07-E8EE-6709-A943C07C23EE}"/>
              </a:ext>
            </a:extLst>
          </p:cNvPr>
          <p:cNvSpPr/>
          <p:nvPr/>
        </p:nvSpPr>
        <p:spPr>
          <a:xfrm rot="10800000">
            <a:off x="1436882" y="3501731"/>
            <a:ext cx="1622322" cy="210174"/>
          </a:xfrm>
          <a:prstGeom prst="rect">
            <a:avLst/>
          </a:prstGeom>
          <a:solidFill>
            <a:srgbClr val="00374E">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B1767ED-65D0-1A18-BBE0-C036C3F4CD20}"/>
              </a:ext>
            </a:extLst>
          </p:cNvPr>
          <p:cNvSpPr/>
          <p:nvPr/>
        </p:nvSpPr>
        <p:spPr>
          <a:xfrm rot="10800000">
            <a:off x="1436883" y="3294582"/>
            <a:ext cx="1622322" cy="210174"/>
          </a:xfrm>
          <a:prstGeom prst="rect">
            <a:avLst/>
          </a:prstGeom>
          <a:solidFill>
            <a:srgbClr val="00374E">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474014"/>
      </p:ext>
    </p:extLst>
  </p:cSld>
  <p:clrMapOvr>
    <a:masterClrMapping/>
  </p:clrMapOvr>
  <p:extLst>
    <p:ext uri="{DCECCB84-F9BA-43D5-87BE-67443E8EF086}">
      <p15:sldGuideLst xmlns:p15="http://schemas.microsoft.com/office/powerpoint/2012/main">
        <p15:guide id="1" orient="horz" pos="282" userDrawn="1">
          <p15:clr>
            <a:srgbClr val="FBAE40"/>
          </p15:clr>
        </p15:guide>
        <p15:guide id="2" pos="204" userDrawn="1">
          <p15:clr>
            <a:srgbClr val="FBAE40"/>
          </p15:clr>
        </p15:guide>
        <p15:guide id="3" orient="horz" pos="3026" userDrawn="1">
          <p15:clr>
            <a:srgbClr val="FBAE40"/>
          </p15:clr>
        </p15:guide>
        <p15:guide id="4" pos="5534" userDrawn="1">
          <p15:clr>
            <a:srgbClr val="FBAE40"/>
          </p15:clr>
        </p15:guide>
        <p15:guide id="5" pos="930" userDrawn="1">
          <p15:clr>
            <a:srgbClr val="FBAE40"/>
          </p15:clr>
        </p15:guide>
        <p15:guide id="6" pos="3016" userDrawn="1">
          <p15:clr>
            <a:srgbClr val="FBAE40"/>
          </p15:clr>
        </p15:guide>
        <p15:guide id="7" orient="horz" pos="441" userDrawn="1">
          <p15:clr>
            <a:srgbClr val="FBAE40"/>
          </p15:clr>
        </p15:guide>
        <p15:guide id="8" orient="horz" pos="268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40 Sustainab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F1A11A-DAF2-7F78-B58D-EB5D4BB5A0DC}"/>
              </a:ext>
            </a:extLst>
          </p:cNvPr>
          <p:cNvSpPr/>
          <p:nvPr userDrawn="1"/>
        </p:nvSpPr>
        <p:spPr>
          <a:xfrm>
            <a:off x="0" y="0"/>
            <a:ext cx="9144000" cy="5143500"/>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9CC8188-7179-9FEC-DB31-058016294230}"/>
              </a:ext>
            </a:extLst>
          </p:cNvPr>
          <p:cNvSpPr txBox="1"/>
          <p:nvPr userDrawn="1"/>
        </p:nvSpPr>
        <p:spPr>
          <a:xfrm>
            <a:off x="323850" y="357965"/>
            <a:ext cx="1287212" cy="115416"/>
          </a:xfrm>
          <a:prstGeom prst="rect">
            <a:avLst/>
          </a:prstGeom>
          <a:noFill/>
        </p:spPr>
        <p:txBody>
          <a:bodyPr wrap="none" lIns="0" tIns="0" rIns="0" bIns="0" rtlCol="0">
            <a:spAutoFit/>
          </a:bodyPr>
          <a:lstStyle/>
          <a:p>
            <a:r>
              <a:rPr lang="en-US" sz="750" b="1" dirty="0">
                <a:solidFill>
                  <a:schemeClr val="bg1"/>
                </a:solidFill>
              </a:rPr>
              <a:t>GO BEYOND BOUNDARIES</a:t>
            </a:r>
            <a:r>
              <a:rPr lang="en-US" sz="750" dirty="0"/>
              <a:t> </a:t>
            </a:r>
          </a:p>
        </p:txBody>
      </p:sp>
      <p:pic>
        <p:nvPicPr>
          <p:cNvPr id="10" name="Picture 9" descr="University of Aberdeen Logo">
            <a:extLst>
              <a:ext uri="{FF2B5EF4-FFF2-40B4-BE49-F238E27FC236}">
                <a16:creationId xmlns:a16="http://schemas.microsoft.com/office/drawing/2014/main" id="{EF5663C9-59AA-7C8D-B9EA-FD404B0590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850" y="4409483"/>
            <a:ext cx="1443364" cy="396000"/>
          </a:xfrm>
          <a:prstGeom prst="rect">
            <a:avLst/>
          </a:prstGeom>
        </p:spPr>
      </p:pic>
      <p:pic>
        <p:nvPicPr>
          <p:cNvPr id="26" name="Picture 25" descr="A white arrow pointing to the right&#10;&#10;Description automatically generated with low confidence">
            <a:extLst>
              <a:ext uri="{FF2B5EF4-FFF2-40B4-BE49-F238E27FC236}">
                <a16:creationId xmlns:a16="http://schemas.microsoft.com/office/drawing/2014/main" id="{3C45CEAE-0A54-B7A9-5CDF-21FFFAA8C4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6387" y="4686073"/>
            <a:ext cx="608838" cy="168402"/>
          </a:xfrm>
          <a:prstGeom prst="rect">
            <a:avLst/>
          </a:prstGeom>
        </p:spPr>
      </p:pic>
      <p:sp>
        <p:nvSpPr>
          <p:cNvPr id="3" name="TextBox 2">
            <a:extLst>
              <a:ext uri="{FF2B5EF4-FFF2-40B4-BE49-F238E27FC236}">
                <a16:creationId xmlns:a16="http://schemas.microsoft.com/office/drawing/2014/main" id="{961F911D-EEDB-3E34-0325-AB82619EE5EF}"/>
              </a:ext>
            </a:extLst>
          </p:cNvPr>
          <p:cNvSpPr txBox="1"/>
          <p:nvPr userDrawn="1"/>
        </p:nvSpPr>
        <p:spPr>
          <a:xfrm>
            <a:off x="8009371" y="357965"/>
            <a:ext cx="775854" cy="115416"/>
          </a:xfrm>
          <a:prstGeom prst="rect">
            <a:avLst/>
          </a:prstGeom>
          <a:noFill/>
        </p:spPr>
        <p:txBody>
          <a:bodyPr wrap="none" lIns="0" tIns="0" rIns="0" bIns="0" rtlCol="0">
            <a:spAutoFit/>
          </a:bodyPr>
          <a:lstStyle/>
          <a:p>
            <a:pPr algn="r"/>
            <a:r>
              <a:rPr lang="en-US" sz="750" b="1" dirty="0">
                <a:solidFill>
                  <a:schemeClr val="bg1"/>
                </a:solidFill>
              </a:rPr>
              <a:t>ABERDEEN 2040</a:t>
            </a:r>
            <a:endParaRPr lang="en-US" sz="750" dirty="0">
              <a:solidFill>
                <a:schemeClr val="bg1"/>
              </a:solidFill>
            </a:endParaRPr>
          </a:p>
        </p:txBody>
      </p:sp>
      <p:pic>
        <p:nvPicPr>
          <p:cNvPr id="8" name="Picture 7">
            <a:extLst>
              <a:ext uri="{FF2B5EF4-FFF2-40B4-BE49-F238E27FC236}">
                <a16:creationId xmlns:a16="http://schemas.microsoft.com/office/drawing/2014/main" id="{7342F75C-AFAE-D11D-C0ED-28B3467E34E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706"/>
          <a:stretch/>
        </p:blipFill>
        <p:spPr>
          <a:xfrm>
            <a:off x="4972825" y="831346"/>
            <a:ext cx="2887469" cy="3432679"/>
          </a:xfrm>
          <a:prstGeom prst="rect">
            <a:avLst/>
          </a:prstGeom>
        </p:spPr>
      </p:pic>
      <p:grpSp>
        <p:nvGrpSpPr>
          <p:cNvPr id="40" name="Group 39">
            <a:extLst>
              <a:ext uri="{FF2B5EF4-FFF2-40B4-BE49-F238E27FC236}">
                <a16:creationId xmlns:a16="http://schemas.microsoft.com/office/drawing/2014/main" id="{F2B90A9C-A8D0-C8B2-51D7-8A7D5BBDAA54}"/>
              </a:ext>
            </a:extLst>
          </p:cNvPr>
          <p:cNvGrpSpPr/>
          <p:nvPr userDrawn="1"/>
        </p:nvGrpSpPr>
        <p:grpSpPr>
          <a:xfrm>
            <a:off x="6667365" y="831643"/>
            <a:ext cx="1622323" cy="1047136"/>
            <a:chOff x="2854735" y="831643"/>
            <a:chExt cx="1923395" cy="1047136"/>
          </a:xfrm>
        </p:grpSpPr>
        <p:sp>
          <p:nvSpPr>
            <p:cNvPr id="41" name="Rectangle 40">
              <a:extLst>
                <a:ext uri="{FF2B5EF4-FFF2-40B4-BE49-F238E27FC236}">
                  <a16:creationId xmlns:a16="http://schemas.microsoft.com/office/drawing/2014/main" id="{B79EC5E8-7641-B4C1-EFD9-F7E6ADDBDD35}"/>
                </a:ext>
              </a:extLst>
            </p:cNvPr>
            <p:cNvSpPr/>
            <p:nvPr/>
          </p:nvSpPr>
          <p:spPr>
            <a:xfrm>
              <a:off x="2854737" y="831643"/>
              <a:ext cx="1923393" cy="210174"/>
            </a:xfrm>
            <a:prstGeom prst="rect">
              <a:avLst/>
            </a:prstGeom>
            <a:solidFill>
              <a:srgbClr val="FBCB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CC0F15D-8865-E3AA-F338-0F1BB5F37035}"/>
                </a:ext>
              </a:extLst>
            </p:cNvPr>
            <p:cNvSpPr/>
            <p:nvPr/>
          </p:nvSpPr>
          <p:spPr>
            <a:xfrm>
              <a:off x="2854737" y="1039875"/>
              <a:ext cx="1923393" cy="210174"/>
            </a:xfrm>
            <a:prstGeom prst="rect">
              <a:avLst/>
            </a:prstGeom>
            <a:solidFill>
              <a:srgbClr val="FBCB3B">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A36A56F-FAD0-D1BF-9BDF-9C7CD525CF92}"/>
                </a:ext>
              </a:extLst>
            </p:cNvPr>
            <p:cNvSpPr/>
            <p:nvPr/>
          </p:nvSpPr>
          <p:spPr>
            <a:xfrm>
              <a:off x="2854737" y="1250049"/>
              <a:ext cx="1923393" cy="210174"/>
            </a:xfrm>
            <a:prstGeom prst="rect">
              <a:avLst/>
            </a:prstGeom>
            <a:solidFill>
              <a:srgbClr val="FBCB3B">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1EF8D0DA-92D7-4992-67C8-4A60E186434B}"/>
                </a:ext>
              </a:extLst>
            </p:cNvPr>
            <p:cNvSpPr/>
            <p:nvPr/>
          </p:nvSpPr>
          <p:spPr>
            <a:xfrm>
              <a:off x="2854736" y="1458281"/>
              <a:ext cx="1923393" cy="210174"/>
            </a:xfrm>
            <a:prstGeom prst="rect">
              <a:avLst/>
            </a:prstGeom>
            <a:solidFill>
              <a:srgbClr val="FBCB3B">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ED0655A-E191-6F90-30BB-37FC62958B3C}"/>
                </a:ext>
              </a:extLst>
            </p:cNvPr>
            <p:cNvSpPr/>
            <p:nvPr/>
          </p:nvSpPr>
          <p:spPr>
            <a:xfrm>
              <a:off x="2854735" y="1668605"/>
              <a:ext cx="1923393" cy="210174"/>
            </a:xfrm>
            <a:prstGeom prst="rect">
              <a:avLst/>
            </a:prstGeom>
            <a:solidFill>
              <a:srgbClr val="FBCB3B">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A6BCCD1D-A4F1-300A-F2EA-5DFB7F5E72C4}"/>
              </a:ext>
            </a:extLst>
          </p:cNvPr>
          <p:cNvGrpSpPr/>
          <p:nvPr userDrawn="1"/>
        </p:nvGrpSpPr>
        <p:grpSpPr>
          <a:xfrm>
            <a:off x="5838495" y="754744"/>
            <a:ext cx="828870" cy="622088"/>
            <a:chOff x="6492762" y="711200"/>
            <a:chExt cx="828870" cy="622088"/>
          </a:xfrm>
        </p:grpSpPr>
        <p:sp>
          <p:nvSpPr>
            <p:cNvPr id="47" name="Rectangle 46">
              <a:extLst>
                <a:ext uri="{FF2B5EF4-FFF2-40B4-BE49-F238E27FC236}">
                  <a16:creationId xmlns:a16="http://schemas.microsoft.com/office/drawing/2014/main" id="{ADACF6B4-C6F1-04A7-A1A5-3358117EF7C1}"/>
                </a:ext>
              </a:extLst>
            </p:cNvPr>
            <p:cNvSpPr/>
            <p:nvPr/>
          </p:nvSpPr>
          <p:spPr>
            <a:xfrm>
              <a:off x="6492764" y="711200"/>
              <a:ext cx="828868" cy="125256"/>
            </a:xfrm>
            <a:prstGeom prst="rect">
              <a:avLst/>
            </a:prstGeom>
            <a:solidFill>
              <a:srgbClr val="FBCB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4C5EB085-1501-1EC8-D7D4-A6B562D9D061}"/>
                </a:ext>
              </a:extLst>
            </p:cNvPr>
            <p:cNvSpPr/>
            <p:nvPr/>
          </p:nvSpPr>
          <p:spPr>
            <a:xfrm>
              <a:off x="6492764" y="834514"/>
              <a:ext cx="828868" cy="125256"/>
            </a:xfrm>
            <a:prstGeom prst="rect">
              <a:avLst/>
            </a:prstGeom>
            <a:solidFill>
              <a:srgbClr val="FBCB3B">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1BCF98D-43F1-DE37-BB76-2400C13B35C9}"/>
                </a:ext>
              </a:extLst>
            </p:cNvPr>
            <p:cNvSpPr/>
            <p:nvPr/>
          </p:nvSpPr>
          <p:spPr>
            <a:xfrm>
              <a:off x="6492764" y="959770"/>
              <a:ext cx="828868" cy="125256"/>
            </a:xfrm>
            <a:prstGeom prst="rect">
              <a:avLst/>
            </a:prstGeom>
            <a:solidFill>
              <a:srgbClr val="FBCB3B">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59F0EF1E-24FF-260E-C6BE-39B3815F8158}"/>
                </a:ext>
              </a:extLst>
            </p:cNvPr>
            <p:cNvSpPr/>
            <p:nvPr/>
          </p:nvSpPr>
          <p:spPr>
            <a:xfrm>
              <a:off x="6492763" y="1082776"/>
              <a:ext cx="828868" cy="125256"/>
            </a:xfrm>
            <a:prstGeom prst="rect">
              <a:avLst/>
            </a:prstGeom>
            <a:solidFill>
              <a:srgbClr val="FBCB3B">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E8AC5CD3-C567-52A4-CAE3-543918012470}"/>
                </a:ext>
              </a:extLst>
            </p:cNvPr>
            <p:cNvSpPr/>
            <p:nvPr/>
          </p:nvSpPr>
          <p:spPr>
            <a:xfrm>
              <a:off x="6492762" y="1208032"/>
              <a:ext cx="828868" cy="125256"/>
            </a:xfrm>
            <a:prstGeom prst="rect">
              <a:avLst/>
            </a:prstGeom>
            <a:solidFill>
              <a:srgbClr val="FBCB3B">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F920827D-6807-040A-ABC1-65559A21E07D}"/>
              </a:ext>
            </a:extLst>
          </p:cNvPr>
          <p:cNvGrpSpPr/>
          <p:nvPr userDrawn="1"/>
        </p:nvGrpSpPr>
        <p:grpSpPr>
          <a:xfrm>
            <a:off x="6252929" y="3315525"/>
            <a:ext cx="1622324" cy="1043961"/>
            <a:chOff x="1436881" y="3294582"/>
            <a:chExt cx="1622324" cy="1043961"/>
          </a:xfrm>
        </p:grpSpPr>
        <p:sp>
          <p:nvSpPr>
            <p:cNvPr id="53" name="Rectangle 52">
              <a:extLst>
                <a:ext uri="{FF2B5EF4-FFF2-40B4-BE49-F238E27FC236}">
                  <a16:creationId xmlns:a16="http://schemas.microsoft.com/office/drawing/2014/main" id="{7C34D72E-BCE5-FFBD-5E1D-B18C24DC4348}"/>
                </a:ext>
              </a:extLst>
            </p:cNvPr>
            <p:cNvSpPr/>
            <p:nvPr/>
          </p:nvSpPr>
          <p:spPr>
            <a:xfrm rot="10800000">
              <a:off x="1436881" y="4128369"/>
              <a:ext cx="1622322" cy="210174"/>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FB8D7C93-9EAA-83D2-4D47-2610B872F304}"/>
                </a:ext>
              </a:extLst>
            </p:cNvPr>
            <p:cNvSpPr/>
            <p:nvPr/>
          </p:nvSpPr>
          <p:spPr>
            <a:xfrm rot="10800000">
              <a:off x="1436881" y="3920137"/>
              <a:ext cx="1622322" cy="210174"/>
            </a:xfrm>
            <a:prstGeom prst="rect">
              <a:avLst/>
            </a:prstGeom>
            <a:solidFill>
              <a:srgbClr val="00374E">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C423FDD-7139-7434-6566-53EAAB331D45}"/>
                </a:ext>
              </a:extLst>
            </p:cNvPr>
            <p:cNvSpPr/>
            <p:nvPr/>
          </p:nvSpPr>
          <p:spPr>
            <a:xfrm rot="10800000">
              <a:off x="1436881" y="3709963"/>
              <a:ext cx="1622322" cy="210174"/>
            </a:xfrm>
            <a:prstGeom prst="rect">
              <a:avLst/>
            </a:prstGeom>
            <a:solidFill>
              <a:srgbClr val="0E1D2D">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47D7794-2B43-826D-94D8-50AEC9DA5C0D}"/>
                </a:ext>
              </a:extLst>
            </p:cNvPr>
            <p:cNvSpPr/>
            <p:nvPr/>
          </p:nvSpPr>
          <p:spPr>
            <a:xfrm rot="10800000">
              <a:off x="1436882" y="3501731"/>
              <a:ext cx="1622322" cy="210174"/>
            </a:xfrm>
            <a:prstGeom prst="rect">
              <a:avLst/>
            </a:prstGeom>
            <a:solidFill>
              <a:srgbClr val="0E1D2D">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573849E-F1FB-CEBB-1820-F3345812FCDC}"/>
                </a:ext>
              </a:extLst>
            </p:cNvPr>
            <p:cNvSpPr/>
            <p:nvPr/>
          </p:nvSpPr>
          <p:spPr>
            <a:xfrm rot="10800000">
              <a:off x="1436883" y="3294582"/>
              <a:ext cx="1622322" cy="210174"/>
            </a:xfrm>
            <a:prstGeom prst="rect">
              <a:avLst/>
            </a:prstGeom>
            <a:solidFill>
              <a:srgbClr val="0E1D2D">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4098915"/>
      </p:ext>
    </p:extLst>
  </p:cSld>
  <p:clrMapOvr>
    <a:masterClrMapping/>
  </p:clrMapOvr>
  <p:extLst>
    <p:ext uri="{DCECCB84-F9BA-43D5-87BE-67443E8EF086}">
      <p15:sldGuideLst xmlns:p15="http://schemas.microsoft.com/office/powerpoint/2012/main">
        <p15:guide id="1" orient="horz" pos="282" userDrawn="1">
          <p15:clr>
            <a:srgbClr val="FBAE40"/>
          </p15:clr>
        </p15:guide>
        <p15:guide id="2" pos="204" userDrawn="1">
          <p15:clr>
            <a:srgbClr val="FBAE40"/>
          </p15:clr>
        </p15:guide>
        <p15:guide id="3" orient="horz" pos="3026" userDrawn="1">
          <p15:clr>
            <a:srgbClr val="FBAE40"/>
          </p15:clr>
        </p15:guide>
        <p15:guide id="4" pos="5534" userDrawn="1">
          <p15:clr>
            <a:srgbClr val="FBAE40"/>
          </p15:clr>
        </p15:guide>
        <p15:guide id="5" pos="930" userDrawn="1">
          <p15:clr>
            <a:srgbClr val="FBAE40"/>
          </p15:clr>
        </p15:guide>
        <p15:guide id="6" pos="3016" userDrawn="1">
          <p15:clr>
            <a:srgbClr val="FBAE40"/>
          </p15:clr>
        </p15:guide>
        <p15:guide id="7" orient="horz" pos="441" userDrawn="1">
          <p15:clr>
            <a:srgbClr val="FBAE40"/>
          </p15:clr>
        </p15:guide>
        <p15:guide id="8" orient="horz" pos="268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ADD47940-9C71-4E34-0673-47A4692B8CAD}"/>
              </a:ext>
            </a:extLst>
          </p:cNvPr>
          <p:cNvSpPr/>
          <p:nvPr userDrawn="1"/>
        </p:nvSpPr>
        <p:spPr>
          <a:xfrm>
            <a:off x="0" y="0"/>
            <a:ext cx="9144000" cy="5143500"/>
          </a:xfrm>
          <a:prstGeom prst="rect">
            <a:avLst/>
          </a:prstGeom>
          <a:solidFill>
            <a:srgbClr val="1427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634E8BEA-C335-69C6-38F0-2C58EA6834CE}"/>
              </a:ext>
            </a:extLst>
          </p:cNvPr>
          <p:cNvSpPr txBox="1"/>
          <p:nvPr userDrawn="1"/>
        </p:nvSpPr>
        <p:spPr>
          <a:xfrm>
            <a:off x="323850" y="357965"/>
            <a:ext cx="1287212" cy="115416"/>
          </a:xfrm>
          <a:prstGeom prst="rect">
            <a:avLst/>
          </a:prstGeom>
          <a:noFill/>
        </p:spPr>
        <p:txBody>
          <a:bodyPr wrap="none" lIns="0" tIns="0" rIns="0" bIns="0" rtlCol="0">
            <a:spAutoFit/>
          </a:bodyPr>
          <a:lstStyle/>
          <a:p>
            <a:r>
              <a:rPr lang="en-US" sz="750" b="1" dirty="0">
                <a:solidFill>
                  <a:schemeClr val="bg1"/>
                </a:solidFill>
              </a:rPr>
              <a:t>GO BEYOND BOUNDARIES</a:t>
            </a:r>
            <a:r>
              <a:rPr lang="en-US" sz="750" dirty="0"/>
              <a:t> </a:t>
            </a:r>
          </a:p>
        </p:txBody>
      </p:sp>
      <p:pic>
        <p:nvPicPr>
          <p:cNvPr id="49" name="Picture 48" descr="University of Aberdeen Logo">
            <a:extLst>
              <a:ext uri="{FF2B5EF4-FFF2-40B4-BE49-F238E27FC236}">
                <a16:creationId xmlns:a16="http://schemas.microsoft.com/office/drawing/2014/main" id="{8788D448-90AE-367D-8157-E455BA5A0C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850" y="4409483"/>
            <a:ext cx="1443364" cy="396000"/>
          </a:xfrm>
          <a:prstGeom prst="rect">
            <a:avLst/>
          </a:prstGeom>
        </p:spPr>
      </p:pic>
      <p:pic>
        <p:nvPicPr>
          <p:cNvPr id="50" name="Picture 49" descr="A white arrow pointing to the right&#10;&#10;Description automatically generated with low confidence">
            <a:extLst>
              <a:ext uri="{FF2B5EF4-FFF2-40B4-BE49-F238E27FC236}">
                <a16:creationId xmlns:a16="http://schemas.microsoft.com/office/drawing/2014/main" id="{BB045225-84D9-CFAA-AC3D-0E364EECB4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6387" y="4686073"/>
            <a:ext cx="608838" cy="168402"/>
          </a:xfrm>
          <a:prstGeom prst="rect">
            <a:avLst/>
          </a:prstGeom>
        </p:spPr>
      </p:pic>
      <p:pic>
        <p:nvPicPr>
          <p:cNvPr id="46" name="Picture 45" descr="Green lights in the sky&#10;&#10;Description automatically generated">
            <a:extLst>
              <a:ext uri="{FF2B5EF4-FFF2-40B4-BE49-F238E27FC236}">
                <a16:creationId xmlns:a16="http://schemas.microsoft.com/office/drawing/2014/main" id="{0593E3A0-8B56-75EA-0977-489E6C6493E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53531" y="551536"/>
            <a:ext cx="6041821" cy="4038704"/>
          </a:xfrm>
          <a:prstGeom prst="rect">
            <a:avLst/>
          </a:prstGeom>
        </p:spPr>
      </p:pic>
      <p:sp>
        <p:nvSpPr>
          <p:cNvPr id="7" name="TextBox 6">
            <a:extLst>
              <a:ext uri="{FF2B5EF4-FFF2-40B4-BE49-F238E27FC236}">
                <a16:creationId xmlns:a16="http://schemas.microsoft.com/office/drawing/2014/main" id="{99CC8188-7179-9FEC-DB31-058016294230}"/>
              </a:ext>
            </a:extLst>
          </p:cNvPr>
          <p:cNvSpPr txBox="1"/>
          <p:nvPr userDrawn="1"/>
        </p:nvSpPr>
        <p:spPr>
          <a:xfrm>
            <a:off x="323850" y="357965"/>
            <a:ext cx="1287212" cy="115416"/>
          </a:xfrm>
          <a:prstGeom prst="rect">
            <a:avLst/>
          </a:prstGeom>
          <a:noFill/>
        </p:spPr>
        <p:txBody>
          <a:bodyPr wrap="none" lIns="0" tIns="0" rIns="0" bIns="0" rtlCol="0">
            <a:spAutoFit/>
          </a:bodyPr>
          <a:lstStyle/>
          <a:p>
            <a:r>
              <a:rPr lang="en-US" sz="750" b="1" dirty="0">
                <a:solidFill>
                  <a:schemeClr val="bg1"/>
                </a:solidFill>
              </a:rPr>
              <a:t>GO BEYOND BOUNDARIES</a:t>
            </a:r>
            <a:r>
              <a:rPr lang="en-US" sz="750" dirty="0"/>
              <a:t> </a:t>
            </a:r>
          </a:p>
        </p:txBody>
      </p:sp>
      <p:pic>
        <p:nvPicPr>
          <p:cNvPr id="26" name="Picture 25" descr="A white arrow pointing to the right&#10;&#10;Description automatically generated with low confidence">
            <a:extLst>
              <a:ext uri="{FF2B5EF4-FFF2-40B4-BE49-F238E27FC236}">
                <a16:creationId xmlns:a16="http://schemas.microsoft.com/office/drawing/2014/main" id="{3C45CEAE-0A54-B7A9-5CDF-21FFFAA8C4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6387" y="4686073"/>
            <a:ext cx="608838" cy="168402"/>
          </a:xfrm>
          <a:prstGeom prst="rect">
            <a:avLst/>
          </a:prstGeom>
        </p:spPr>
      </p:pic>
      <p:sp>
        <p:nvSpPr>
          <p:cNvPr id="4" name="Rectangle 3">
            <a:extLst>
              <a:ext uri="{FF2B5EF4-FFF2-40B4-BE49-F238E27FC236}">
                <a16:creationId xmlns:a16="http://schemas.microsoft.com/office/drawing/2014/main" id="{77ACCF8A-ECFE-B2C7-0A4D-3D95067EE32D}"/>
              </a:ext>
            </a:extLst>
          </p:cNvPr>
          <p:cNvSpPr/>
          <p:nvPr/>
        </p:nvSpPr>
        <p:spPr>
          <a:xfrm>
            <a:off x="4631423" y="551536"/>
            <a:ext cx="1964066" cy="225086"/>
          </a:xfrm>
          <a:prstGeom prst="rect">
            <a:avLst/>
          </a:prstGeom>
          <a:solidFill>
            <a:srgbClr val="00A1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84067AF-2D18-8513-71EE-53994F7B9B4D}"/>
              </a:ext>
            </a:extLst>
          </p:cNvPr>
          <p:cNvSpPr/>
          <p:nvPr/>
        </p:nvSpPr>
        <p:spPr>
          <a:xfrm>
            <a:off x="4631426" y="774542"/>
            <a:ext cx="1964066" cy="225086"/>
          </a:xfrm>
          <a:prstGeom prst="rect">
            <a:avLst/>
          </a:prstGeom>
          <a:solidFill>
            <a:srgbClr val="00A18C">
              <a:alpha val="8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F5392FF-C132-F5EA-155E-E00C3196C451}"/>
              </a:ext>
            </a:extLst>
          </p:cNvPr>
          <p:cNvSpPr/>
          <p:nvPr/>
        </p:nvSpPr>
        <p:spPr>
          <a:xfrm>
            <a:off x="4631425" y="999628"/>
            <a:ext cx="1964066" cy="225086"/>
          </a:xfrm>
          <a:prstGeom prst="rect">
            <a:avLst/>
          </a:prstGeom>
          <a:solidFill>
            <a:srgbClr val="00A18C">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73641C3-12DA-DC45-25A9-4429FD9A7EA1}"/>
              </a:ext>
            </a:extLst>
          </p:cNvPr>
          <p:cNvSpPr/>
          <p:nvPr/>
        </p:nvSpPr>
        <p:spPr>
          <a:xfrm>
            <a:off x="4631422" y="1222634"/>
            <a:ext cx="1964066" cy="225086"/>
          </a:xfrm>
          <a:prstGeom prst="rect">
            <a:avLst/>
          </a:prstGeom>
          <a:solidFill>
            <a:srgbClr val="00A18C">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813C0A-A98A-E9D2-398E-28367C9C61AF}"/>
              </a:ext>
            </a:extLst>
          </p:cNvPr>
          <p:cNvSpPr/>
          <p:nvPr/>
        </p:nvSpPr>
        <p:spPr>
          <a:xfrm>
            <a:off x="4631422" y="1447880"/>
            <a:ext cx="1964066" cy="225086"/>
          </a:xfrm>
          <a:prstGeom prst="rect">
            <a:avLst/>
          </a:prstGeom>
          <a:solidFill>
            <a:srgbClr val="00A18C">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972F5CB5-DE41-826D-3EC7-8248E970611B}"/>
              </a:ext>
            </a:extLst>
          </p:cNvPr>
          <p:cNvGrpSpPr/>
          <p:nvPr userDrawn="1"/>
        </p:nvGrpSpPr>
        <p:grpSpPr>
          <a:xfrm>
            <a:off x="6594588" y="551536"/>
            <a:ext cx="1995116" cy="1706775"/>
            <a:chOff x="6599452" y="551536"/>
            <a:chExt cx="1995116" cy="1706775"/>
          </a:xfrm>
        </p:grpSpPr>
        <p:sp>
          <p:nvSpPr>
            <p:cNvPr id="18" name="Rectangle 17">
              <a:extLst>
                <a:ext uri="{FF2B5EF4-FFF2-40B4-BE49-F238E27FC236}">
                  <a16:creationId xmlns:a16="http://schemas.microsoft.com/office/drawing/2014/main" id="{6DF56D52-48E1-9A59-5ACB-642D771EE065}"/>
                </a:ext>
              </a:extLst>
            </p:cNvPr>
            <p:cNvSpPr/>
            <p:nvPr/>
          </p:nvSpPr>
          <p:spPr>
            <a:xfrm>
              <a:off x="6599457" y="551536"/>
              <a:ext cx="1995111" cy="341274"/>
            </a:xfrm>
            <a:prstGeom prst="rect">
              <a:avLst/>
            </a:prstGeom>
            <a:solidFill>
              <a:srgbClr val="00A1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8ECCCA0-07C4-403F-F36D-C66C8984F514}"/>
                </a:ext>
              </a:extLst>
            </p:cNvPr>
            <p:cNvSpPr/>
            <p:nvPr/>
          </p:nvSpPr>
          <p:spPr>
            <a:xfrm>
              <a:off x="6599457" y="892995"/>
              <a:ext cx="1995111" cy="341274"/>
            </a:xfrm>
            <a:prstGeom prst="rect">
              <a:avLst/>
            </a:prstGeom>
            <a:solidFill>
              <a:srgbClr val="00A18C">
                <a:alpha val="8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442D6A1-0F76-2128-1CE3-E3094BB6E9D6}"/>
                </a:ext>
              </a:extLst>
            </p:cNvPr>
            <p:cNvSpPr/>
            <p:nvPr/>
          </p:nvSpPr>
          <p:spPr>
            <a:xfrm>
              <a:off x="6599457" y="1233344"/>
              <a:ext cx="1995111" cy="341274"/>
            </a:xfrm>
            <a:prstGeom prst="rect">
              <a:avLst/>
            </a:prstGeom>
            <a:solidFill>
              <a:srgbClr val="00A18C">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8EC9345-70C5-B3BD-C941-EA066E190A30}"/>
                </a:ext>
              </a:extLst>
            </p:cNvPr>
            <p:cNvSpPr/>
            <p:nvPr/>
          </p:nvSpPr>
          <p:spPr>
            <a:xfrm>
              <a:off x="6599455" y="1575763"/>
              <a:ext cx="1995111" cy="341274"/>
            </a:xfrm>
            <a:prstGeom prst="rect">
              <a:avLst/>
            </a:prstGeom>
            <a:solidFill>
              <a:srgbClr val="00A18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B537455-7B84-7431-758D-2EDE1598EA8B}"/>
                </a:ext>
              </a:extLst>
            </p:cNvPr>
            <p:cNvSpPr/>
            <p:nvPr/>
          </p:nvSpPr>
          <p:spPr>
            <a:xfrm>
              <a:off x="6599452" y="1917037"/>
              <a:ext cx="1995111" cy="341274"/>
            </a:xfrm>
            <a:prstGeom prst="rect">
              <a:avLst/>
            </a:prstGeom>
            <a:solidFill>
              <a:srgbClr val="00A18C">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4D38C0B0-1145-4A58-EE13-7A236D15449C}"/>
              </a:ext>
            </a:extLst>
          </p:cNvPr>
          <p:cNvGrpSpPr/>
          <p:nvPr userDrawn="1"/>
        </p:nvGrpSpPr>
        <p:grpSpPr>
          <a:xfrm>
            <a:off x="547040" y="2811566"/>
            <a:ext cx="2001609" cy="1778674"/>
            <a:chOff x="1436881" y="3294582"/>
            <a:chExt cx="1622324" cy="1043961"/>
          </a:xfrm>
        </p:grpSpPr>
        <p:sp>
          <p:nvSpPr>
            <p:cNvPr id="24" name="Rectangle 23">
              <a:extLst>
                <a:ext uri="{FF2B5EF4-FFF2-40B4-BE49-F238E27FC236}">
                  <a16:creationId xmlns:a16="http://schemas.microsoft.com/office/drawing/2014/main" id="{4A7D3523-541F-3365-D794-2ED810BED96A}"/>
                </a:ext>
              </a:extLst>
            </p:cNvPr>
            <p:cNvSpPr/>
            <p:nvPr/>
          </p:nvSpPr>
          <p:spPr>
            <a:xfrm rot="10800000">
              <a:off x="1436881" y="4128369"/>
              <a:ext cx="1622322" cy="210174"/>
            </a:xfrm>
            <a:prstGeom prst="rect">
              <a:avLst/>
            </a:prstGeom>
            <a:solidFill>
              <a:srgbClr val="1427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2F00AFC-306C-46E6-18C8-4763F3B4E521}"/>
                </a:ext>
              </a:extLst>
            </p:cNvPr>
            <p:cNvSpPr/>
            <p:nvPr/>
          </p:nvSpPr>
          <p:spPr>
            <a:xfrm rot="10800000">
              <a:off x="1436881" y="3920137"/>
              <a:ext cx="1622322" cy="210174"/>
            </a:xfrm>
            <a:prstGeom prst="rect">
              <a:avLst/>
            </a:prstGeom>
            <a:solidFill>
              <a:srgbClr val="14273D">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37F71C2-197A-B4BE-C1F1-1DB3FEBCAE3E}"/>
                </a:ext>
              </a:extLst>
            </p:cNvPr>
            <p:cNvSpPr/>
            <p:nvPr/>
          </p:nvSpPr>
          <p:spPr>
            <a:xfrm rot="10800000">
              <a:off x="1436881" y="3709963"/>
              <a:ext cx="1622322" cy="210174"/>
            </a:xfrm>
            <a:prstGeom prst="rect">
              <a:avLst/>
            </a:prstGeom>
            <a:solidFill>
              <a:srgbClr val="14273D">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456DF7B-C689-A66D-48A8-94B67BF4FFEF}"/>
                </a:ext>
              </a:extLst>
            </p:cNvPr>
            <p:cNvSpPr/>
            <p:nvPr/>
          </p:nvSpPr>
          <p:spPr>
            <a:xfrm rot="10800000">
              <a:off x="1436882" y="3501731"/>
              <a:ext cx="1622322" cy="210174"/>
            </a:xfrm>
            <a:prstGeom prst="rect">
              <a:avLst/>
            </a:prstGeom>
            <a:solidFill>
              <a:srgbClr val="14273D">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3D028F9-3CC9-27C2-F0D7-7847603D878E}"/>
                </a:ext>
              </a:extLst>
            </p:cNvPr>
            <p:cNvSpPr/>
            <p:nvPr/>
          </p:nvSpPr>
          <p:spPr>
            <a:xfrm rot="10800000">
              <a:off x="1436883" y="3294582"/>
              <a:ext cx="1622322" cy="210174"/>
            </a:xfrm>
            <a:prstGeom prst="rect">
              <a:avLst/>
            </a:prstGeom>
            <a:solidFill>
              <a:srgbClr val="14273D">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48AAF58B-C320-999A-374C-1E570E0FB41A}"/>
              </a:ext>
            </a:extLst>
          </p:cNvPr>
          <p:cNvGrpSpPr/>
          <p:nvPr userDrawn="1"/>
        </p:nvGrpSpPr>
        <p:grpSpPr>
          <a:xfrm>
            <a:off x="2548782" y="3711052"/>
            <a:ext cx="2020043" cy="879188"/>
            <a:chOff x="1436881" y="3294582"/>
            <a:chExt cx="1622324" cy="1043961"/>
          </a:xfrm>
        </p:grpSpPr>
        <p:sp>
          <p:nvSpPr>
            <p:cNvPr id="31" name="Rectangle 30">
              <a:extLst>
                <a:ext uri="{FF2B5EF4-FFF2-40B4-BE49-F238E27FC236}">
                  <a16:creationId xmlns:a16="http://schemas.microsoft.com/office/drawing/2014/main" id="{9DA8EC87-E805-DDF6-FE3A-F3C45069CD86}"/>
                </a:ext>
              </a:extLst>
            </p:cNvPr>
            <p:cNvSpPr/>
            <p:nvPr/>
          </p:nvSpPr>
          <p:spPr>
            <a:xfrm rot="10800000">
              <a:off x="1436881" y="4128369"/>
              <a:ext cx="1622322" cy="210174"/>
            </a:xfrm>
            <a:prstGeom prst="rect">
              <a:avLst/>
            </a:prstGeom>
            <a:solidFill>
              <a:srgbClr val="1427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56C5F8F-6DBF-F3F5-3220-6B8B7AAD903D}"/>
                </a:ext>
              </a:extLst>
            </p:cNvPr>
            <p:cNvSpPr/>
            <p:nvPr/>
          </p:nvSpPr>
          <p:spPr>
            <a:xfrm rot="10800000">
              <a:off x="1436881" y="3920137"/>
              <a:ext cx="1622322" cy="210174"/>
            </a:xfrm>
            <a:prstGeom prst="rect">
              <a:avLst/>
            </a:prstGeom>
            <a:solidFill>
              <a:srgbClr val="14273D">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2BF0502-B606-1063-2FB9-36CAFE1FCE06}"/>
                </a:ext>
              </a:extLst>
            </p:cNvPr>
            <p:cNvSpPr/>
            <p:nvPr/>
          </p:nvSpPr>
          <p:spPr>
            <a:xfrm rot="10800000">
              <a:off x="1436881" y="3709963"/>
              <a:ext cx="1622322" cy="210174"/>
            </a:xfrm>
            <a:prstGeom prst="rect">
              <a:avLst/>
            </a:prstGeom>
            <a:solidFill>
              <a:srgbClr val="14273D">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059B8ED-214B-91D0-602C-EC29659F3DE3}"/>
                </a:ext>
              </a:extLst>
            </p:cNvPr>
            <p:cNvSpPr/>
            <p:nvPr/>
          </p:nvSpPr>
          <p:spPr>
            <a:xfrm rot="10800000">
              <a:off x="1436882" y="3501731"/>
              <a:ext cx="1622322" cy="210174"/>
            </a:xfrm>
            <a:prstGeom prst="rect">
              <a:avLst/>
            </a:prstGeom>
            <a:solidFill>
              <a:srgbClr val="14273D">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4F7E03A-51BC-D4A2-51DE-F86CA8BD249B}"/>
                </a:ext>
              </a:extLst>
            </p:cNvPr>
            <p:cNvSpPr/>
            <p:nvPr/>
          </p:nvSpPr>
          <p:spPr>
            <a:xfrm rot="10800000">
              <a:off x="1436883" y="3294582"/>
              <a:ext cx="1622322" cy="210174"/>
            </a:xfrm>
            <a:prstGeom prst="rect">
              <a:avLst/>
            </a:prstGeom>
            <a:solidFill>
              <a:srgbClr val="14273D">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3CF6AF55-0A72-82E0-3D92-8697C77C2731}"/>
              </a:ext>
            </a:extLst>
          </p:cNvPr>
          <p:cNvSpPr/>
          <p:nvPr/>
        </p:nvSpPr>
        <p:spPr>
          <a:xfrm>
            <a:off x="2587361" y="551774"/>
            <a:ext cx="2044299" cy="106956"/>
          </a:xfrm>
          <a:prstGeom prst="rect">
            <a:avLst/>
          </a:prstGeom>
          <a:solidFill>
            <a:srgbClr val="00A1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4ACE5915-CD0C-4416-32B3-59031C890729}"/>
              </a:ext>
            </a:extLst>
          </p:cNvPr>
          <p:cNvSpPr/>
          <p:nvPr/>
        </p:nvSpPr>
        <p:spPr>
          <a:xfrm>
            <a:off x="2587361" y="657742"/>
            <a:ext cx="2044299" cy="106956"/>
          </a:xfrm>
          <a:prstGeom prst="rect">
            <a:avLst/>
          </a:prstGeom>
          <a:solidFill>
            <a:srgbClr val="00A18C">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BB61A6EC-CA1E-D068-3B76-A28854F3E7BC}"/>
              </a:ext>
            </a:extLst>
          </p:cNvPr>
          <p:cNvSpPr/>
          <p:nvPr/>
        </p:nvSpPr>
        <p:spPr>
          <a:xfrm>
            <a:off x="2587361" y="764698"/>
            <a:ext cx="2044299" cy="106956"/>
          </a:xfrm>
          <a:prstGeom prst="rect">
            <a:avLst/>
          </a:prstGeom>
          <a:solidFill>
            <a:srgbClr val="00A18C">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6A027E81-796B-4C92-5908-DFAA1EEB101D}"/>
              </a:ext>
            </a:extLst>
          </p:cNvPr>
          <p:cNvSpPr/>
          <p:nvPr/>
        </p:nvSpPr>
        <p:spPr>
          <a:xfrm>
            <a:off x="2587359" y="870665"/>
            <a:ext cx="2044299" cy="106956"/>
          </a:xfrm>
          <a:prstGeom prst="rect">
            <a:avLst/>
          </a:prstGeom>
          <a:solidFill>
            <a:srgbClr val="00A18C">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97794C8-FB78-7F55-59EC-B4A97B9B9778}"/>
              </a:ext>
            </a:extLst>
          </p:cNvPr>
          <p:cNvSpPr/>
          <p:nvPr/>
        </p:nvSpPr>
        <p:spPr>
          <a:xfrm>
            <a:off x="2587358" y="977697"/>
            <a:ext cx="2044299" cy="106956"/>
          </a:xfrm>
          <a:prstGeom prst="rect">
            <a:avLst/>
          </a:prstGeom>
          <a:solidFill>
            <a:srgbClr val="00A18C">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University of Aberdeen Logo">
            <a:extLst>
              <a:ext uri="{FF2B5EF4-FFF2-40B4-BE49-F238E27FC236}">
                <a16:creationId xmlns:a16="http://schemas.microsoft.com/office/drawing/2014/main" id="{EF5663C9-59AA-7C8D-B9EA-FD404B0590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850" y="4409483"/>
            <a:ext cx="1443364" cy="396000"/>
          </a:xfrm>
          <a:prstGeom prst="rect">
            <a:avLst/>
          </a:prstGeom>
        </p:spPr>
      </p:pic>
      <p:sp>
        <p:nvSpPr>
          <p:cNvPr id="53" name="TextBox 52">
            <a:extLst>
              <a:ext uri="{FF2B5EF4-FFF2-40B4-BE49-F238E27FC236}">
                <a16:creationId xmlns:a16="http://schemas.microsoft.com/office/drawing/2014/main" id="{33F05CA4-8EAE-D283-CAEA-706C862A1E42}"/>
              </a:ext>
            </a:extLst>
          </p:cNvPr>
          <p:cNvSpPr txBox="1"/>
          <p:nvPr userDrawn="1"/>
        </p:nvSpPr>
        <p:spPr>
          <a:xfrm>
            <a:off x="4063077" y="1386737"/>
            <a:ext cx="4789714" cy="2015936"/>
          </a:xfrm>
          <a:prstGeom prst="rect">
            <a:avLst/>
          </a:prstGeom>
          <a:noFill/>
        </p:spPr>
        <p:txBody>
          <a:bodyPr wrap="square" rtlCol="0">
            <a:spAutoFit/>
          </a:bodyPr>
          <a:lstStyle/>
          <a:p>
            <a:pPr algn="r">
              <a:lnSpc>
                <a:spcPts val="5000"/>
              </a:lnSpc>
            </a:pPr>
            <a:r>
              <a:rPr lang="en-US" sz="4800" b="0" dirty="0">
                <a:solidFill>
                  <a:schemeClr val="bg1"/>
                </a:solidFill>
              </a:rPr>
              <a:t>Ready to start</a:t>
            </a:r>
            <a:r>
              <a:rPr lang="en-US" sz="4800" b="1" dirty="0">
                <a:solidFill>
                  <a:schemeClr val="bg1"/>
                </a:solidFill>
              </a:rPr>
              <a:t> breaking boundaries?</a:t>
            </a:r>
          </a:p>
        </p:txBody>
      </p:sp>
    </p:spTree>
    <p:extLst>
      <p:ext uri="{BB962C8B-B14F-4D97-AF65-F5344CB8AC3E}">
        <p14:creationId xmlns:p14="http://schemas.microsoft.com/office/powerpoint/2010/main" val="869802352"/>
      </p:ext>
    </p:extLst>
  </p:cSld>
  <p:clrMapOvr>
    <a:masterClrMapping/>
  </p:clrMapOvr>
  <p:extLst>
    <p:ext uri="{DCECCB84-F9BA-43D5-87BE-67443E8EF086}">
      <p15:sldGuideLst xmlns:p15="http://schemas.microsoft.com/office/powerpoint/2012/main">
        <p15:guide id="1" orient="horz" pos="282" userDrawn="1">
          <p15:clr>
            <a:srgbClr val="FBAE40"/>
          </p15:clr>
        </p15:guide>
        <p15:guide id="2" pos="204" userDrawn="1">
          <p15:clr>
            <a:srgbClr val="FBAE40"/>
          </p15:clr>
        </p15:guide>
        <p15:guide id="3" orient="horz" pos="3026" userDrawn="1">
          <p15:clr>
            <a:srgbClr val="FBAE40"/>
          </p15:clr>
        </p15:guide>
        <p15:guide id="4" pos="553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ight Pink Background Single Header 1 1 1" preserve="1" userDrawn="1">
  <p:cSld name="Blend Option 2">
    <p:bg>
      <p:bgPr>
        <a:solidFill>
          <a:schemeClr val="lt1"/>
        </a:solidFill>
        <a:effectLst/>
      </p:bgPr>
    </p:bg>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id="{1A9486FD-B969-7B6D-7C1D-028FDFB7F86C}"/>
              </a:ext>
            </a:extLst>
          </p:cNvPr>
          <p:cNvSpPr/>
          <p:nvPr userDrawn="1"/>
        </p:nvSpPr>
        <p:spPr>
          <a:xfrm>
            <a:off x="0" y="-532"/>
            <a:ext cx="9144000" cy="5143500"/>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4A3E1E7-A227-B1EC-61D9-4DDB38E9D2CA}"/>
              </a:ext>
            </a:extLst>
          </p:cNvPr>
          <p:cNvSpPr/>
          <p:nvPr/>
        </p:nvSpPr>
        <p:spPr>
          <a:xfrm>
            <a:off x="5287699" y="0"/>
            <a:ext cx="1493100" cy="225086"/>
          </a:xfrm>
          <a:prstGeom prst="rect">
            <a:avLst/>
          </a:prstGeom>
          <a:solidFill>
            <a:srgbClr val="00A1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F30681D-117E-4726-C954-DBFF41ECD7E3}"/>
              </a:ext>
            </a:extLst>
          </p:cNvPr>
          <p:cNvSpPr/>
          <p:nvPr/>
        </p:nvSpPr>
        <p:spPr>
          <a:xfrm>
            <a:off x="5287699" y="226182"/>
            <a:ext cx="1493100" cy="225086"/>
          </a:xfrm>
          <a:prstGeom prst="rect">
            <a:avLst/>
          </a:prstGeom>
          <a:solidFill>
            <a:srgbClr val="0092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60F03FE-49A6-1DF4-24BB-D3D81722D21D}"/>
              </a:ext>
            </a:extLst>
          </p:cNvPr>
          <p:cNvSpPr/>
          <p:nvPr/>
        </p:nvSpPr>
        <p:spPr>
          <a:xfrm>
            <a:off x="5287699" y="451268"/>
            <a:ext cx="1493100" cy="225086"/>
          </a:xfrm>
          <a:prstGeom prst="rect">
            <a:avLst/>
          </a:prstGeom>
          <a:solidFill>
            <a:srgbClr val="007C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7E26A3-81FF-B2D1-4188-1C48891DDED7}"/>
              </a:ext>
            </a:extLst>
          </p:cNvPr>
          <p:cNvSpPr/>
          <p:nvPr/>
        </p:nvSpPr>
        <p:spPr>
          <a:xfrm>
            <a:off x="5287698" y="675861"/>
            <a:ext cx="1493100" cy="225086"/>
          </a:xfrm>
          <a:prstGeom prst="rect">
            <a:avLst/>
          </a:prstGeom>
          <a:solidFill>
            <a:srgbClr val="0061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9D92F9-6A4F-3324-3AB4-71233BCF3892}"/>
              </a:ext>
            </a:extLst>
          </p:cNvPr>
          <p:cNvSpPr/>
          <p:nvPr/>
        </p:nvSpPr>
        <p:spPr>
          <a:xfrm>
            <a:off x="5287697" y="901106"/>
            <a:ext cx="1493100" cy="225086"/>
          </a:xfrm>
          <a:prstGeom prst="rect">
            <a:avLst/>
          </a:prstGeom>
          <a:solidFill>
            <a:srgbClr val="004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EB03454-4980-4119-00A6-E856C019BF20}"/>
              </a:ext>
            </a:extLst>
          </p:cNvPr>
          <p:cNvSpPr/>
          <p:nvPr/>
        </p:nvSpPr>
        <p:spPr>
          <a:xfrm>
            <a:off x="6780534" y="532"/>
            <a:ext cx="2363824" cy="341274"/>
          </a:xfrm>
          <a:prstGeom prst="rect">
            <a:avLst/>
          </a:prstGeom>
          <a:solidFill>
            <a:srgbClr val="00A1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EEC5BA8-0146-ACD4-A187-7727F18464A5}"/>
              </a:ext>
            </a:extLst>
          </p:cNvPr>
          <p:cNvSpPr/>
          <p:nvPr/>
        </p:nvSpPr>
        <p:spPr>
          <a:xfrm>
            <a:off x="6780534" y="341991"/>
            <a:ext cx="2363824" cy="341274"/>
          </a:xfrm>
          <a:prstGeom prst="rect">
            <a:avLst/>
          </a:prstGeom>
          <a:solidFill>
            <a:srgbClr val="0092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B81678A-7553-2498-65E9-1D8FBAC916BF}"/>
              </a:ext>
            </a:extLst>
          </p:cNvPr>
          <p:cNvSpPr/>
          <p:nvPr/>
        </p:nvSpPr>
        <p:spPr>
          <a:xfrm>
            <a:off x="6780534" y="682186"/>
            <a:ext cx="2363824" cy="341274"/>
          </a:xfrm>
          <a:prstGeom prst="rect">
            <a:avLst/>
          </a:prstGeom>
          <a:solidFill>
            <a:srgbClr val="007C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1628F4A-2F8C-8C04-B476-D12235D94959}"/>
              </a:ext>
            </a:extLst>
          </p:cNvPr>
          <p:cNvSpPr/>
          <p:nvPr/>
        </p:nvSpPr>
        <p:spPr>
          <a:xfrm>
            <a:off x="6780531" y="1023680"/>
            <a:ext cx="2363824" cy="341274"/>
          </a:xfrm>
          <a:prstGeom prst="rect">
            <a:avLst/>
          </a:prstGeom>
          <a:solidFill>
            <a:srgbClr val="0061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A1FAB26-A0E3-7DCB-E2EE-B33B2161D6EA}"/>
              </a:ext>
            </a:extLst>
          </p:cNvPr>
          <p:cNvSpPr/>
          <p:nvPr/>
        </p:nvSpPr>
        <p:spPr>
          <a:xfrm>
            <a:off x="6780528" y="1364953"/>
            <a:ext cx="2363824" cy="341274"/>
          </a:xfrm>
          <a:prstGeom prst="rect">
            <a:avLst/>
          </a:prstGeom>
          <a:solidFill>
            <a:srgbClr val="004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201F5EF-E730-F1FE-8A70-48BED3F2A310}"/>
              </a:ext>
            </a:extLst>
          </p:cNvPr>
          <p:cNvSpPr txBox="1"/>
          <p:nvPr userDrawn="1"/>
        </p:nvSpPr>
        <p:spPr>
          <a:xfrm>
            <a:off x="323850" y="357965"/>
            <a:ext cx="1287212" cy="115416"/>
          </a:xfrm>
          <a:prstGeom prst="rect">
            <a:avLst/>
          </a:prstGeom>
          <a:noFill/>
        </p:spPr>
        <p:txBody>
          <a:bodyPr wrap="none" lIns="0" tIns="0" rIns="0" bIns="0" rtlCol="0">
            <a:spAutoFit/>
          </a:bodyPr>
          <a:lstStyle/>
          <a:p>
            <a:r>
              <a:rPr lang="en-US" sz="750" b="1" dirty="0">
                <a:solidFill>
                  <a:schemeClr val="bg1"/>
                </a:solidFill>
              </a:rPr>
              <a:t>GO BEYOND BOUNDARIES</a:t>
            </a:r>
            <a:r>
              <a:rPr lang="en-US" sz="750" dirty="0"/>
              <a:t> </a:t>
            </a:r>
          </a:p>
        </p:txBody>
      </p:sp>
      <p:pic>
        <p:nvPicPr>
          <p:cNvPr id="4" name="Picture 3" descr="University of Aberdeen Logo">
            <a:extLst>
              <a:ext uri="{FF2B5EF4-FFF2-40B4-BE49-F238E27FC236}">
                <a16:creationId xmlns:a16="http://schemas.microsoft.com/office/drawing/2014/main" id="{4D5B051F-21D7-961D-8D3B-03A74E7BED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850" y="4409483"/>
            <a:ext cx="1443364" cy="396000"/>
          </a:xfrm>
          <a:prstGeom prst="rect">
            <a:avLst/>
          </a:prstGeom>
        </p:spPr>
      </p:pic>
      <p:pic>
        <p:nvPicPr>
          <p:cNvPr id="5" name="Picture 4" descr="A white arrow pointing to the right&#10;&#10;Description automatically generated with low confidence">
            <a:extLst>
              <a:ext uri="{FF2B5EF4-FFF2-40B4-BE49-F238E27FC236}">
                <a16:creationId xmlns:a16="http://schemas.microsoft.com/office/drawing/2014/main" id="{B2A944CF-95E3-4F8B-C2BF-DB80550F99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6387" y="4686073"/>
            <a:ext cx="608838" cy="168402"/>
          </a:xfrm>
          <a:prstGeom prst="rect">
            <a:avLst/>
          </a:prstGeom>
        </p:spPr>
      </p:pic>
    </p:spTree>
    <p:extLst>
      <p:ext uri="{BB962C8B-B14F-4D97-AF65-F5344CB8AC3E}">
        <p14:creationId xmlns:p14="http://schemas.microsoft.com/office/powerpoint/2010/main" val="104548169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ight Pink Background Single Header 1 1 1" preserve="1" userDrawn="1">
  <p:cSld name="Blend Option 3">
    <p:bg>
      <p:bgPr>
        <a:solidFill>
          <a:schemeClr val="lt1"/>
        </a:solidFill>
        <a:effectLst/>
      </p:bgPr>
    </p:bg>
    <p:spTree>
      <p:nvGrpSpPr>
        <p:cNvPr id="1" name="Shape 117"/>
        <p:cNvGrpSpPr/>
        <p:nvPr/>
      </p:nvGrpSpPr>
      <p:grpSpPr>
        <a:xfrm>
          <a:off x="0" y="0"/>
          <a:ext cx="0" cy="0"/>
          <a:chOff x="0" y="0"/>
          <a:chExt cx="0" cy="0"/>
        </a:xfrm>
      </p:grpSpPr>
      <p:sp>
        <p:nvSpPr>
          <p:cNvPr id="28" name="Rectangle 27">
            <a:extLst>
              <a:ext uri="{FF2B5EF4-FFF2-40B4-BE49-F238E27FC236}">
                <a16:creationId xmlns:a16="http://schemas.microsoft.com/office/drawing/2014/main" id="{6B9721A0-8ABA-4C85-4B96-7D9481BA82CF}"/>
              </a:ext>
            </a:extLst>
          </p:cNvPr>
          <p:cNvSpPr/>
          <p:nvPr userDrawn="1"/>
        </p:nvSpPr>
        <p:spPr>
          <a:xfrm>
            <a:off x="0" y="0"/>
            <a:ext cx="9144000" cy="5143500"/>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4A3E1E7-A227-B1EC-61D9-4DDB38E9D2CA}"/>
              </a:ext>
            </a:extLst>
          </p:cNvPr>
          <p:cNvSpPr/>
          <p:nvPr/>
        </p:nvSpPr>
        <p:spPr>
          <a:xfrm>
            <a:off x="5287699" y="0"/>
            <a:ext cx="1493100" cy="225086"/>
          </a:xfrm>
          <a:prstGeom prst="rect">
            <a:avLst/>
          </a:prstGeom>
          <a:solidFill>
            <a:srgbClr val="9C00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F30681D-117E-4726-C954-DBFF41ECD7E3}"/>
              </a:ext>
            </a:extLst>
          </p:cNvPr>
          <p:cNvSpPr/>
          <p:nvPr/>
        </p:nvSpPr>
        <p:spPr>
          <a:xfrm>
            <a:off x="5287699" y="226182"/>
            <a:ext cx="1493100" cy="225086"/>
          </a:xfrm>
          <a:prstGeom prst="rect">
            <a:avLst/>
          </a:prstGeom>
          <a:solidFill>
            <a:srgbClr val="8508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60F03FE-49A6-1DF4-24BB-D3D81722D21D}"/>
              </a:ext>
            </a:extLst>
          </p:cNvPr>
          <p:cNvSpPr/>
          <p:nvPr/>
        </p:nvSpPr>
        <p:spPr>
          <a:xfrm>
            <a:off x="5287699" y="451268"/>
            <a:ext cx="1493100" cy="225086"/>
          </a:xfrm>
          <a:prstGeom prst="rect">
            <a:avLst/>
          </a:prstGeom>
          <a:solidFill>
            <a:srgbClr val="6613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7E26A3-81FF-B2D1-4188-1C48891DDED7}"/>
              </a:ext>
            </a:extLst>
          </p:cNvPr>
          <p:cNvSpPr/>
          <p:nvPr/>
        </p:nvSpPr>
        <p:spPr>
          <a:xfrm>
            <a:off x="5287698" y="675861"/>
            <a:ext cx="1493100" cy="225086"/>
          </a:xfrm>
          <a:prstGeom prst="rect">
            <a:avLst/>
          </a:prstGeom>
          <a:solidFill>
            <a:srgbClr val="3E21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9D92F9-6A4F-3324-3AB4-71233BCF3892}"/>
              </a:ext>
            </a:extLst>
          </p:cNvPr>
          <p:cNvSpPr/>
          <p:nvPr/>
        </p:nvSpPr>
        <p:spPr>
          <a:xfrm>
            <a:off x="5287698" y="900947"/>
            <a:ext cx="1493100" cy="225086"/>
          </a:xfrm>
          <a:prstGeom prst="rect">
            <a:avLst/>
          </a:prstGeom>
          <a:solidFill>
            <a:srgbClr val="3923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EB03454-4980-4119-00A6-E856C019BF20}"/>
              </a:ext>
            </a:extLst>
          </p:cNvPr>
          <p:cNvSpPr/>
          <p:nvPr/>
        </p:nvSpPr>
        <p:spPr>
          <a:xfrm>
            <a:off x="6780534" y="532"/>
            <a:ext cx="2363824" cy="341274"/>
          </a:xfrm>
          <a:prstGeom prst="rect">
            <a:avLst/>
          </a:prstGeom>
          <a:solidFill>
            <a:srgbClr val="9C00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EEC5BA8-0146-ACD4-A187-7727F18464A5}"/>
              </a:ext>
            </a:extLst>
          </p:cNvPr>
          <p:cNvSpPr/>
          <p:nvPr/>
        </p:nvSpPr>
        <p:spPr>
          <a:xfrm>
            <a:off x="6780534" y="341991"/>
            <a:ext cx="2363824" cy="341274"/>
          </a:xfrm>
          <a:prstGeom prst="rect">
            <a:avLst/>
          </a:prstGeom>
          <a:solidFill>
            <a:srgbClr val="8A06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B81678A-7553-2498-65E9-1D8FBAC916BF}"/>
              </a:ext>
            </a:extLst>
          </p:cNvPr>
          <p:cNvSpPr/>
          <p:nvPr/>
        </p:nvSpPr>
        <p:spPr>
          <a:xfrm>
            <a:off x="6780534" y="682186"/>
            <a:ext cx="2363824" cy="341274"/>
          </a:xfrm>
          <a:prstGeom prst="rect">
            <a:avLst/>
          </a:prstGeom>
          <a:solidFill>
            <a:srgbClr val="710F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1628F4A-2F8C-8C04-B476-D12235D94959}"/>
              </a:ext>
            </a:extLst>
          </p:cNvPr>
          <p:cNvSpPr/>
          <p:nvPr/>
        </p:nvSpPr>
        <p:spPr>
          <a:xfrm>
            <a:off x="6780531" y="1023680"/>
            <a:ext cx="2363824" cy="341274"/>
          </a:xfrm>
          <a:prstGeom prst="rect">
            <a:avLst/>
          </a:prstGeom>
          <a:solidFill>
            <a:srgbClr val="511B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A1FAB26-A0E3-7DCB-E2EE-B33B2161D6EA}"/>
              </a:ext>
            </a:extLst>
          </p:cNvPr>
          <p:cNvSpPr/>
          <p:nvPr/>
        </p:nvSpPr>
        <p:spPr>
          <a:xfrm>
            <a:off x="6780528" y="1364953"/>
            <a:ext cx="2363824" cy="341274"/>
          </a:xfrm>
          <a:prstGeom prst="rect">
            <a:avLst/>
          </a:prstGeom>
          <a:solidFill>
            <a:srgbClr val="3923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201F5EF-E730-F1FE-8A70-48BED3F2A310}"/>
              </a:ext>
            </a:extLst>
          </p:cNvPr>
          <p:cNvSpPr txBox="1"/>
          <p:nvPr userDrawn="1"/>
        </p:nvSpPr>
        <p:spPr>
          <a:xfrm>
            <a:off x="323850" y="357965"/>
            <a:ext cx="1287212" cy="115416"/>
          </a:xfrm>
          <a:prstGeom prst="rect">
            <a:avLst/>
          </a:prstGeom>
          <a:noFill/>
        </p:spPr>
        <p:txBody>
          <a:bodyPr wrap="none" lIns="0" tIns="0" rIns="0" bIns="0" rtlCol="0">
            <a:spAutoFit/>
          </a:bodyPr>
          <a:lstStyle/>
          <a:p>
            <a:r>
              <a:rPr lang="en-US" sz="750" b="1" dirty="0">
                <a:solidFill>
                  <a:schemeClr val="bg1"/>
                </a:solidFill>
              </a:rPr>
              <a:t>GO BEYOND BOUNDARIES</a:t>
            </a:r>
            <a:r>
              <a:rPr lang="en-US" sz="750" dirty="0"/>
              <a:t> </a:t>
            </a:r>
          </a:p>
        </p:txBody>
      </p:sp>
      <p:pic>
        <p:nvPicPr>
          <p:cNvPr id="4" name="Picture 3" descr="University of Aberdeen Logo">
            <a:extLst>
              <a:ext uri="{FF2B5EF4-FFF2-40B4-BE49-F238E27FC236}">
                <a16:creationId xmlns:a16="http://schemas.microsoft.com/office/drawing/2014/main" id="{4D5B051F-21D7-961D-8D3B-03A74E7BED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850" y="4409483"/>
            <a:ext cx="1443364" cy="396000"/>
          </a:xfrm>
          <a:prstGeom prst="rect">
            <a:avLst/>
          </a:prstGeom>
        </p:spPr>
      </p:pic>
      <p:pic>
        <p:nvPicPr>
          <p:cNvPr id="5" name="Picture 4" descr="A white arrow pointing to the right&#10;&#10;Description automatically generated with low confidence">
            <a:extLst>
              <a:ext uri="{FF2B5EF4-FFF2-40B4-BE49-F238E27FC236}">
                <a16:creationId xmlns:a16="http://schemas.microsoft.com/office/drawing/2014/main" id="{B2A944CF-95E3-4F8B-C2BF-DB80550F99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6387" y="4686073"/>
            <a:ext cx="608838" cy="168402"/>
          </a:xfrm>
          <a:prstGeom prst="rect">
            <a:avLst/>
          </a:prstGeom>
        </p:spPr>
      </p:pic>
    </p:spTree>
    <p:extLst>
      <p:ext uri="{BB962C8B-B14F-4D97-AF65-F5344CB8AC3E}">
        <p14:creationId xmlns:p14="http://schemas.microsoft.com/office/powerpoint/2010/main" val="115333829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ight Pink Background Single Header 1 1 1" preserve="1" userDrawn="1">
  <p:cSld name="Blend Option 4">
    <p:bg>
      <p:bgPr>
        <a:solidFill>
          <a:schemeClr val="lt1"/>
        </a:solidFill>
        <a:effectLst/>
      </p:bgPr>
    </p:bg>
    <p:spTree>
      <p:nvGrpSpPr>
        <p:cNvPr id="1" name="Shape 117"/>
        <p:cNvGrpSpPr/>
        <p:nvPr/>
      </p:nvGrpSpPr>
      <p:grpSpPr>
        <a:xfrm>
          <a:off x="0" y="0"/>
          <a:ext cx="0" cy="0"/>
          <a:chOff x="0" y="0"/>
          <a:chExt cx="0" cy="0"/>
        </a:xfrm>
      </p:grpSpPr>
      <p:sp>
        <p:nvSpPr>
          <p:cNvPr id="28" name="Rectangle 27">
            <a:extLst>
              <a:ext uri="{FF2B5EF4-FFF2-40B4-BE49-F238E27FC236}">
                <a16:creationId xmlns:a16="http://schemas.microsoft.com/office/drawing/2014/main" id="{6B9721A0-8ABA-4C85-4B96-7D9481BA82CF}"/>
              </a:ext>
            </a:extLst>
          </p:cNvPr>
          <p:cNvSpPr/>
          <p:nvPr userDrawn="1"/>
        </p:nvSpPr>
        <p:spPr>
          <a:xfrm>
            <a:off x="0" y="0"/>
            <a:ext cx="9144000" cy="5143500"/>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4A3E1E7-A227-B1EC-61D9-4DDB38E9D2CA}"/>
              </a:ext>
            </a:extLst>
          </p:cNvPr>
          <p:cNvSpPr/>
          <p:nvPr/>
        </p:nvSpPr>
        <p:spPr>
          <a:xfrm>
            <a:off x="5287699" y="0"/>
            <a:ext cx="1493100" cy="225086"/>
          </a:xfrm>
          <a:prstGeom prst="rect">
            <a:avLst/>
          </a:prstGeom>
          <a:solidFill>
            <a:srgbClr val="532E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F30681D-117E-4726-C954-DBFF41ECD7E3}"/>
              </a:ext>
            </a:extLst>
          </p:cNvPr>
          <p:cNvSpPr/>
          <p:nvPr/>
        </p:nvSpPr>
        <p:spPr>
          <a:xfrm>
            <a:off x="5287699" y="226182"/>
            <a:ext cx="1493100" cy="225086"/>
          </a:xfrm>
          <a:prstGeom prst="rect">
            <a:avLst/>
          </a:prstGeom>
          <a:solidFill>
            <a:srgbClr val="472F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60F03FE-49A6-1DF4-24BB-D3D81722D21D}"/>
              </a:ext>
            </a:extLst>
          </p:cNvPr>
          <p:cNvSpPr/>
          <p:nvPr/>
        </p:nvSpPr>
        <p:spPr>
          <a:xfrm>
            <a:off x="5287699" y="451268"/>
            <a:ext cx="1493100" cy="225086"/>
          </a:xfrm>
          <a:prstGeom prst="rect">
            <a:avLst/>
          </a:prstGeom>
          <a:solidFill>
            <a:srgbClr val="3631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7E26A3-81FF-B2D1-4188-1C48891DDED7}"/>
              </a:ext>
            </a:extLst>
          </p:cNvPr>
          <p:cNvSpPr/>
          <p:nvPr/>
        </p:nvSpPr>
        <p:spPr>
          <a:xfrm>
            <a:off x="5287698" y="675861"/>
            <a:ext cx="1493100" cy="225086"/>
          </a:xfrm>
          <a:prstGeom prst="rect">
            <a:avLst/>
          </a:prstGeom>
          <a:solidFill>
            <a:srgbClr val="2133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9D92F9-6A4F-3324-3AB4-71233BCF3892}"/>
              </a:ext>
            </a:extLst>
          </p:cNvPr>
          <p:cNvSpPr/>
          <p:nvPr/>
        </p:nvSpPr>
        <p:spPr>
          <a:xfrm>
            <a:off x="5287698" y="900947"/>
            <a:ext cx="1493100" cy="225086"/>
          </a:xfrm>
          <a:prstGeom prst="rect">
            <a:avLst/>
          </a:prstGeom>
          <a:solidFill>
            <a:srgbClr val="1135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EB03454-4980-4119-00A6-E856C019BF20}"/>
              </a:ext>
            </a:extLst>
          </p:cNvPr>
          <p:cNvSpPr/>
          <p:nvPr/>
        </p:nvSpPr>
        <p:spPr>
          <a:xfrm>
            <a:off x="6780534" y="532"/>
            <a:ext cx="2363824" cy="341274"/>
          </a:xfrm>
          <a:prstGeom prst="rect">
            <a:avLst/>
          </a:prstGeom>
          <a:solidFill>
            <a:srgbClr val="532E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EEC5BA8-0146-ACD4-A187-7727F18464A5}"/>
              </a:ext>
            </a:extLst>
          </p:cNvPr>
          <p:cNvSpPr/>
          <p:nvPr/>
        </p:nvSpPr>
        <p:spPr>
          <a:xfrm>
            <a:off x="6780534" y="341991"/>
            <a:ext cx="2363824" cy="341274"/>
          </a:xfrm>
          <a:prstGeom prst="rect">
            <a:avLst/>
          </a:prstGeom>
          <a:solidFill>
            <a:srgbClr val="472F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B81678A-7553-2498-65E9-1D8FBAC916BF}"/>
              </a:ext>
            </a:extLst>
          </p:cNvPr>
          <p:cNvSpPr/>
          <p:nvPr/>
        </p:nvSpPr>
        <p:spPr>
          <a:xfrm>
            <a:off x="6780534" y="682186"/>
            <a:ext cx="2363824" cy="341274"/>
          </a:xfrm>
          <a:prstGeom prst="rect">
            <a:avLst/>
          </a:prstGeom>
          <a:solidFill>
            <a:srgbClr val="3631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1628F4A-2F8C-8C04-B476-D12235D94959}"/>
              </a:ext>
            </a:extLst>
          </p:cNvPr>
          <p:cNvSpPr/>
          <p:nvPr/>
        </p:nvSpPr>
        <p:spPr>
          <a:xfrm>
            <a:off x="6780531" y="1023680"/>
            <a:ext cx="2363824" cy="341274"/>
          </a:xfrm>
          <a:prstGeom prst="rect">
            <a:avLst/>
          </a:prstGeom>
          <a:solidFill>
            <a:srgbClr val="2133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A1FAB26-A0E3-7DCB-E2EE-B33B2161D6EA}"/>
              </a:ext>
            </a:extLst>
          </p:cNvPr>
          <p:cNvSpPr/>
          <p:nvPr/>
        </p:nvSpPr>
        <p:spPr>
          <a:xfrm>
            <a:off x="6780528" y="1358514"/>
            <a:ext cx="2363824" cy="341274"/>
          </a:xfrm>
          <a:prstGeom prst="rect">
            <a:avLst/>
          </a:prstGeom>
          <a:solidFill>
            <a:srgbClr val="1135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201F5EF-E730-F1FE-8A70-48BED3F2A310}"/>
              </a:ext>
            </a:extLst>
          </p:cNvPr>
          <p:cNvSpPr txBox="1"/>
          <p:nvPr userDrawn="1"/>
        </p:nvSpPr>
        <p:spPr>
          <a:xfrm>
            <a:off x="323850" y="357965"/>
            <a:ext cx="1287212" cy="115416"/>
          </a:xfrm>
          <a:prstGeom prst="rect">
            <a:avLst/>
          </a:prstGeom>
          <a:noFill/>
        </p:spPr>
        <p:txBody>
          <a:bodyPr wrap="none" lIns="0" tIns="0" rIns="0" bIns="0" rtlCol="0">
            <a:spAutoFit/>
          </a:bodyPr>
          <a:lstStyle/>
          <a:p>
            <a:r>
              <a:rPr lang="en-US" sz="750" b="1" dirty="0">
                <a:solidFill>
                  <a:schemeClr val="bg1"/>
                </a:solidFill>
              </a:rPr>
              <a:t>GO BEYOND BOUNDARIES</a:t>
            </a:r>
            <a:r>
              <a:rPr lang="en-US" sz="750" dirty="0"/>
              <a:t> </a:t>
            </a:r>
          </a:p>
        </p:txBody>
      </p:sp>
      <p:pic>
        <p:nvPicPr>
          <p:cNvPr id="4" name="Picture 3" descr="University of Aberdeen Logo">
            <a:extLst>
              <a:ext uri="{FF2B5EF4-FFF2-40B4-BE49-F238E27FC236}">
                <a16:creationId xmlns:a16="http://schemas.microsoft.com/office/drawing/2014/main" id="{4D5B051F-21D7-961D-8D3B-03A74E7BED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850" y="4409483"/>
            <a:ext cx="1443364" cy="396000"/>
          </a:xfrm>
          <a:prstGeom prst="rect">
            <a:avLst/>
          </a:prstGeom>
        </p:spPr>
      </p:pic>
      <p:pic>
        <p:nvPicPr>
          <p:cNvPr id="5" name="Picture 4" descr="A white arrow pointing to the right&#10;&#10;Description automatically generated with low confidence">
            <a:extLst>
              <a:ext uri="{FF2B5EF4-FFF2-40B4-BE49-F238E27FC236}">
                <a16:creationId xmlns:a16="http://schemas.microsoft.com/office/drawing/2014/main" id="{B2A944CF-95E3-4F8B-C2BF-DB80550F99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6387" y="4686073"/>
            <a:ext cx="608838" cy="168402"/>
          </a:xfrm>
          <a:prstGeom prst="rect">
            <a:avLst/>
          </a:prstGeom>
        </p:spPr>
      </p:pic>
    </p:spTree>
    <p:extLst>
      <p:ext uri="{BB962C8B-B14F-4D97-AF65-F5344CB8AC3E}">
        <p14:creationId xmlns:p14="http://schemas.microsoft.com/office/powerpoint/2010/main" val="368705230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ight Pink Background Single Header 1 1 1" preserve="1" userDrawn="1">
  <p:cSld name="Blend Option 5">
    <p:bg>
      <p:bgPr>
        <a:solidFill>
          <a:schemeClr val="lt1"/>
        </a:solidFill>
        <a:effectLst/>
      </p:bgPr>
    </p:bg>
    <p:spTree>
      <p:nvGrpSpPr>
        <p:cNvPr id="1" name="Shape 117"/>
        <p:cNvGrpSpPr/>
        <p:nvPr/>
      </p:nvGrpSpPr>
      <p:grpSpPr>
        <a:xfrm>
          <a:off x="0" y="0"/>
          <a:ext cx="0" cy="0"/>
          <a:chOff x="0" y="0"/>
          <a:chExt cx="0" cy="0"/>
        </a:xfrm>
      </p:grpSpPr>
      <p:sp>
        <p:nvSpPr>
          <p:cNvPr id="28" name="Rectangle 27">
            <a:extLst>
              <a:ext uri="{FF2B5EF4-FFF2-40B4-BE49-F238E27FC236}">
                <a16:creationId xmlns:a16="http://schemas.microsoft.com/office/drawing/2014/main" id="{6B9721A0-8ABA-4C85-4B96-7D9481BA82CF}"/>
              </a:ext>
            </a:extLst>
          </p:cNvPr>
          <p:cNvSpPr/>
          <p:nvPr userDrawn="1"/>
        </p:nvSpPr>
        <p:spPr>
          <a:xfrm>
            <a:off x="0" y="0"/>
            <a:ext cx="9144000" cy="5143500"/>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4A3E1E7-A227-B1EC-61D9-4DDB38E9D2CA}"/>
              </a:ext>
            </a:extLst>
          </p:cNvPr>
          <p:cNvSpPr/>
          <p:nvPr/>
        </p:nvSpPr>
        <p:spPr>
          <a:xfrm>
            <a:off x="5287699" y="0"/>
            <a:ext cx="1493100" cy="225086"/>
          </a:xfrm>
          <a:prstGeom prst="rect">
            <a:avLst/>
          </a:prstGeom>
          <a:solidFill>
            <a:srgbClr val="005B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F30681D-117E-4726-C954-DBFF41ECD7E3}"/>
              </a:ext>
            </a:extLst>
          </p:cNvPr>
          <p:cNvSpPr/>
          <p:nvPr/>
        </p:nvSpPr>
        <p:spPr>
          <a:xfrm>
            <a:off x="5287699" y="226182"/>
            <a:ext cx="1493100" cy="225086"/>
          </a:xfrm>
          <a:prstGeom prst="rect">
            <a:avLst/>
          </a:prstGeom>
          <a:solidFill>
            <a:srgbClr val="0056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60F03FE-49A6-1DF4-24BB-D3D81722D21D}"/>
              </a:ext>
            </a:extLst>
          </p:cNvPr>
          <p:cNvSpPr/>
          <p:nvPr/>
        </p:nvSpPr>
        <p:spPr>
          <a:xfrm>
            <a:off x="5287699" y="451268"/>
            <a:ext cx="1493100" cy="225086"/>
          </a:xfrm>
          <a:prstGeom prst="rect">
            <a:avLst/>
          </a:prstGeom>
          <a:solidFill>
            <a:srgbClr val="004E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7E26A3-81FF-B2D1-4188-1C48891DDED7}"/>
              </a:ext>
            </a:extLst>
          </p:cNvPr>
          <p:cNvSpPr/>
          <p:nvPr/>
        </p:nvSpPr>
        <p:spPr>
          <a:xfrm>
            <a:off x="5287698" y="675861"/>
            <a:ext cx="1493100" cy="225086"/>
          </a:xfrm>
          <a:prstGeom prst="rect">
            <a:avLst/>
          </a:prstGeom>
          <a:solidFill>
            <a:srgbClr val="0045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9D92F9-6A4F-3324-3AB4-71233BCF3892}"/>
              </a:ext>
            </a:extLst>
          </p:cNvPr>
          <p:cNvSpPr/>
          <p:nvPr/>
        </p:nvSpPr>
        <p:spPr>
          <a:xfrm>
            <a:off x="5287698" y="900947"/>
            <a:ext cx="1493100" cy="225086"/>
          </a:xfrm>
          <a:prstGeom prst="rect">
            <a:avLst/>
          </a:prstGeom>
          <a:solidFill>
            <a:srgbClr val="003F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EB03454-4980-4119-00A6-E856C019BF20}"/>
              </a:ext>
            </a:extLst>
          </p:cNvPr>
          <p:cNvSpPr/>
          <p:nvPr/>
        </p:nvSpPr>
        <p:spPr>
          <a:xfrm>
            <a:off x="6780534" y="532"/>
            <a:ext cx="2363824" cy="341274"/>
          </a:xfrm>
          <a:prstGeom prst="rect">
            <a:avLst/>
          </a:prstGeom>
          <a:solidFill>
            <a:srgbClr val="005B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EEC5BA8-0146-ACD4-A187-7727F18464A5}"/>
              </a:ext>
            </a:extLst>
          </p:cNvPr>
          <p:cNvSpPr/>
          <p:nvPr/>
        </p:nvSpPr>
        <p:spPr>
          <a:xfrm>
            <a:off x="6780534" y="341991"/>
            <a:ext cx="2363824" cy="341274"/>
          </a:xfrm>
          <a:prstGeom prst="rect">
            <a:avLst/>
          </a:prstGeom>
          <a:solidFill>
            <a:srgbClr val="0056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B81678A-7553-2498-65E9-1D8FBAC916BF}"/>
              </a:ext>
            </a:extLst>
          </p:cNvPr>
          <p:cNvSpPr/>
          <p:nvPr/>
        </p:nvSpPr>
        <p:spPr>
          <a:xfrm>
            <a:off x="6780534" y="682186"/>
            <a:ext cx="2363824" cy="341274"/>
          </a:xfrm>
          <a:prstGeom prst="rect">
            <a:avLst/>
          </a:prstGeom>
          <a:solidFill>
            <a:srgbClr val="004E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1628F4A-2F8C-8C04-B476-D12235D94959}"/>
              </a:ext>
            </a:extLst>
          </p:cNvPr>
          <p:cNvSpPr/>
          <p:nvPr/>
        </p:nvSpPr>
        <p:spPr>
          <a:xfrm>
            <a:off x="6780531" y="1023680"/>
            <a:ext cx="2363824" cy="341274"/>
          </a:xfrm>
          <a:prstGeom prst="rect">
            <a:avLst/>
          </a:prstGeom>
          <a:solidFill>
            <a:srgbClr val="0045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A1FAB26-A0E3-7DCB-E2EE-B33B2161D6EA}"/>
              </a:ext>
            </a:extLst>
          </p:cNvPr>
          <p:cNvSpPr/>
          <p:nvPr/>
        </p:nvSpPr>
        <p:spPr>
          <a:xfrm>
            <a:off x="6780528" y="1358514"/>
            <a:ext cx="2363824" cy="341274"/>
          </a:xfrm>
          <a:prstGeom prst="rect">
            <a:avLst/>
          </a:prstGeom>
          <a:solidFill>
            <a:srgbClr val="003F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201F5EF-E730-F1FE-8A70-48BED3F2A310}"/>
              </a:ext>
            </a:extLst>
          </p:cNvPr>
          <p:cNvSpPr txBox="1"/>
          <p:nvPr userDrawn="1"/>
        </p:nvSpPr>
        <p:spPr>
          <a:xfrm>
            <a:off x="323850" y="357965"/>
            <a:ext cx="1287212" cy="115416"/>
          </a:xfrm>
          <a:prstGeom prst="rect">
            <a:avLst/>
          </a:prstGeom>
          <a:noFill/>
        </p:spPr>
        <p:txBody>
          <a:bodyPr wrap="none" lIns="0" tIns="0" rIns="0" bIns="0" rtlCol="0">
            <a:spAutoFit/>
          </a:bodyPr>
          <a:lstStyle/>
          <a:p>
            <a:r>
              <a:rPr lang="en-US" sz="750" b="1" dirty="0">
                <a:solidFill>
                  <a:schemeClr val="bg1"/>
                </a:solidFill>
              </a:rPr>
              <a:t>GO BEYOND BOUNDARIES</a:t>
            </a:r>
            <a:r>
              <a:rPr lang="en-US" sz="750" dirty="0"/>
              <a:t> </a:t>
            </a:r>
          </a:p>
        </p:txBody>
      </p:sp>
      <p:pic>
        <p:nvPicPr>
          <p:cNvPr id="4" name="Picture 3" descr="University of Aberdeen Logo">
            <a:extLst>
              <a:ext uri="{FF2B5EF4-FFF2-40B4-BE49-F238E27FC236}">
                <a16:creationId xmlns:a16="http://schemas.microsoft.com/office/drawing/2014/main" id="{4D5B051F-21D7-961D-8D3B-03A74E7BED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850" y="4409483"/>
            <a:ext cx="1443364" cy="396000"/>
          </a:xfrm>
          <a:prstGeom prst="rect">
            <a:avLst/>
          </a:prstGeom>
        </p:spPr>
      </p:pic>
      <p:pic>
        <p:nvPicPr>
          <p:cNvPr id="5" name="Picture 4" descr="A white arrow pointing to the right&#10;&#10;Description automatically generated with low confidence">
            <a:extLst>
              <a:ext uri="{FF2B5EF4-FFF2-40B4-BE49-F238E27FC236}">
                <a16:creationId xmlns:a16="http://schemas.microsoft.com/office/drawing/2014/main" id="{B2A944CF-95E3-4F8B-C2BF-DB80550F99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6387" y="4686073"/>
            <a:ext cx="608838" cy="168402"/>
          </a:xfrm>
          <a:prstGeom prst="rect">
            <a:avLst/>
          </a:prstGeom>
        </p:spPr>
      </p:pic>
    </p:spTree>
    <p:extLst>
      <p:ext uri="{BB962C8B-B14F-4D97-AF65-F5344CB8AC3E}">
        <p14:creationId xmlns:p14="http://schemas.microsoft.com/office/powerpoint/2010/main" val="406317698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ight Pink Background Single Header 1 1 1" preserve="1" userDrawn="1">
  <p:cSld name="Blend Option 6">
    <p:bg>
      <p:bgPr>
        <a:solidFill>
          <a:schemeClr val="lt1"/>
        </a:solidFill>
        <a:effectLst/>
      </p:bgPr>
    </p:bg>
    <p:spTree>
      <p:nvGrpSpPr>
        <p:cNvPr id="1" name="Shape 117"/>
        <p:cNvGrpSpPr/>
        <p:nvPr/>
      </p:nvGrpSpPr>
      <p:grpSpPr>
        <a:xfrm>
          <a:off x="0" y="0"/>
          <a:ext cx="0" cy="0"/>
          <a:chOff x="0" y="0"/>
          <a:chExt cx="0" cy="0"/>
        </a:xfrm>
      </p:grpSpPr>
      <p:sp>
        <p:nvSpPr>
          <p:cNvPr id="28" name="Rectangle 27">
            <a:extLst>
              <a:ext uri="{FF2B5EF4-FFF2-40B4-BE49-F238E27FC236}">
                <a16:creationId xmlns:a16="http://schemas.microsoft.com/office/drawing/2014/main" id="{6B9721A0-8ABA-4C85-4B96-7D9481BA82CF}"/>
              </a:ext>
            </a:extLst>
          </p:cNvPr>
          <p:cNvSpPr/>
          <p:nvPr userDrawn="1"/>
        </p:nvSpPr>
        <p:spPr>
          <a:xfrm>
            <a:off x="0" y="0"/>
            <a:ext cx="9144000" cy="5143500"/>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4A3E1E7-A227-B1EC-61D9-4DDB38E9D2CA}"/>
              </a:ext>
            </a:extLst>
          </p:cNvPr>
          <p:cNvSpPr/>
          <p:nvPr/>
        </p:nvSpPr>
        <p:spPr>
          <a:xfrm>
            <a:off x="5287699" y="0"/>
            <a:ext cx="1493100" cy="225086"/>
          </a:xfrm>
          <a:prstGeom prst="rect">
            <a:avLst/>
          </a:prstGeom>
          <a:solidFill>
            <a:srgbClr val="E02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F30681D-117E-4726-C954-DBFF41ECD7E3}"/>
              </a:ext>
            </a:extLst>
          </p:cNvPr>
          <p:cNvSpPr/>
          <p:nvPr/>
        </p:nvSpPr>
        <p:spPr>
          <a:xfrm>
            <a:off x="5287699" y="226182"/>
            <a:ext cx="1493100" cy="225086"/>
          </a:xfrm>
          <a:prstGeom prst="rect">
            <a:avLst/>
          </a:prstGeom>
          <a:solidFill>
            <a:srgbClr val="BF2E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60F03FE-49A6-1DF4-24BB-D3D81722D21D}"/>
              </a:ext>
            </a:extLst>
          </p:cNvPr>
          <p:cNvSpPr/>
          <p:nvPr/>
        </p:nvSpPr>
        <p:spPr>
          <a:xfrm>
            <a:off x="5287699" y="451268"/>
            <a:ext cx="1493100" cy="225086"/>
          </a:xfrm>
          <a:prstGeom prst="rect">
            <a:avLst/>
          </a:prstGeom>
          <a:solidFill>
            <a:srgbClr val="9230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7E26A3-81FF-B2D1-4188-1C48891DDED7}"/>
              </a:ext>
            </a:extLst>
          </p:cNvPr>
          <p:cNvSpPr/>
          <p:nvPr/>
        </p:nvSpPr>
        <p:spPr>
          <a:xfrm>
            <a:off x="5287698" y="675861"/>
            <a:ext cx="1493100" cy="225086"/>
          </a:xfrm>
          <a:prstGeom prst="rect">
            <a:avLst/>
          </a:prstGeom>
          <a:solidFill>
            <a:srgbClr val="5933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9D92F9-6A4F-3324-3AB4-71233BCF3892}"/>
              </a:ext>
            </a:extLst>
          </p:cNvPr>
          <p:cNvSpPr/>
          <p:nvPr/>
        </p:nvSpPr>
        <p:spPr>
          <a:xfrm>
            <a:off x="5287698" y="900947"/>
            <a:ext cx="1493100" cy="225086"/>
          </a:xfrm>
          <a:prstGeom prst="rect">
            <a:avLst/>
          </a:prstGeom>
          <a:solidFill>
            <a:srgbClr val="2E35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EB03454-4980-4119-00A6-E856C019BF20}"/>
              </a:ext>
            </a:extLst>
          </p:cNvPr>
          <p:cNvSpPr/>
          <p:nvPr/>
        </p:nvSpPr>
        <p:spPr>
          <a:xfrm>
            <a:off x="6780534" y="532"/>
            <a:ext cx="2363824" cy="341274"/>
          </a:xfrm>
          <a:prstGeom prst="rect">
            <a:avLst/>
          </a:prstGeom>
          <a:solidFill>
            <a:srgbClr val="E02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EEC5BA8-0146-ACD4-A187-7727F18464A5}"/>
              </a:ext>
            </a:extLst>
          </p:cNvPr>
          <p:cNvSpPr/>
          <p:nvPr/>
        </p:nvSpPr>
        <p:spPr>
          <a:xfrm>
            <a:off x="6780534" y="341991"/>
            <a:ext cx="2363824" cy="341274"/>
          </a:xfrm>
          <a:prstGeom prst="rect">
            <a:avLst/>
          </a:prstGeom>
          <a:solidFill>
            <a:srgbClr val="BF2E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B81678A-7553-2498-65E9-1D8FBAC916BF}"/>
              </a:ext>
            </a:extLst>
          </p:cNvPr>
          <p:cNvSpPr/>
          <p:nvPr/>
        </p:nvSpPr>
        <p:spPr>
          <a:xfrm>
            <a:off x="6780534" y="682186"/>
            <a:ext cx="2363824" cy="341274"/>
          </a:xfrm>
          <a:prstGeom prst="rect">
            <a:avLst/>
          </a:prstGeom>
          <a:solidFill>
            <a:srgbClr val="9230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1628F4A-2F8C-8C04-B476-D12235D94959}"/>
              </a:ext>
            </a:extLst>
          </p:cNvPr>
          <p:cNvSpPr/>
          <p:nvPr/>
        </p:nvSpPr>
        <p:spPr>
          <a:xfrm>
            <a:off x="6780531" y="1023680"/>
            <a:ext cx="2363824" cy="341274"/>
          </a:xfrm>
          <a:prstGeom prst="rect">
            <a:avLst/>
          </a:prstGeom>
          <a:solidFill>
            <a:srgbClr val="5933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A1FAB26-A0E3-7DCB-E2EE-B33B2161D6EA}"/>
              </a:ext>
            </a:extLst>
          </p:cNvPr>
          <p:cNvSpPr/>
          <p:nvPr/>
        </p:nvSpPr>
        <p:spPr>
          <a:xfrm>
            <a:off x="6780528" y="1358514"/>
            <a:ext cx="2363824" cy="341274"/>
          </a:xfrm>
          <a:prstGeom prst="rect">
            <a:avLst/>
          </a:prstGeom>
          <a:solidFill>
            <a:srgbClr val="2E35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201F5EF-E730-F1FE-8A70-48BED3F2A310}"/>
              </a:ext>
            </a:extLst>
          </p:cNvPr>
          <p:cNvSpPr txBox="1"/>
          <p:nvPr userDrawn="1"/>
        </p:nvSpPr>
        <p:spPr>
          <a:xfrm>
            <a:off x="323850" y="357965"/>
            <a:ext cx="1287212" cy="115416"/>
          </a:xfrm>
          <a:prstGeom prst="rect">
            <a:avLst/>
          </a:prstGeom>
          <a:noFill/>
        </p:spPr>
        <p:txBody>
          <a:bodyPr wrap="none" lIns="0" tIns="0" rIns="0" bIns="0" rtlCol="0">
            <a:spAutoFit/>
          </a:bodyPr>
          <a:lstStyle/>
          <a:p>
            <a:r>
              <a:rPr lang="en-US" sz="750" b="1" dirty="0">
                <a:solidFill>
                  <a:schemeClr val="bg1"/>
                </a:solidFill>
              </a:rPr>
              <a:t>GO BEYOND BOUNDARIES</a:t>
            </a:r>
            <a:r>
              <a:rPr lang="en-US" sz="750" dirty="0"/>
              <a:t> </a:t>
            </a:r>
          </a:p>
        </p:txBody>
      </p:sp>
      <p:pic>
        <p:nvPicPr>
          <p:cNvPr id="4" name="Picture 3" descr="University of Aberdeen Logo">
            <a:extLst>
              <a:ext uri="{FF2B5EF4-FFF2-40B4-BE49-F238E27FC236}">
                <a16:creationId xmlns:a16="http://schemas.microsoft.com/office/drawing/2014/main" id="{4D5B051F-21D7-961D-8D3B-03A74E7BED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850" y="4409483"/>
            <a:ext cx="1443364" cy="396000"/>
          </a:xfrm>
          <a:prstGeom prst="rect">
            <a:avLst/>
          </a:prstGeom>
        </p:spPr>
      </p:pic>
      <p:pic>
        <p:nvPicPr>
          <p:cNvPr id="5" name="Picture 4" descr="A white arrow pointing to the right&#10;&#10;Description automatically generated with low confidence">
            <a:extLst>
              <a:ext uri="{FF2B5EF4-FFF2-40B4-BE49-F238E27FC236}">
                <a16:creationId xmlns:a16="http://schemas.microsoft.com/office/drawing/2014/main" id="{B2A944CF-95E3-4F8B-C2BF-DB80550F99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6387" y="4686073"/>
            <a:ext cx="608838" cy="168402"/>
          </a:xfrm>
          <a:prstGeom prst="rect">
            <a:avLst/>
          </a:prstGeom>
        </p:spPr>
      </p:pic>
    </p:spTree>
    <p:extLst>
      <p:ext uri="{BB962C8B-B14F-4D97-AF65-F5344CB8AC3E}">
        <p14:creationId xmlns:p14="http://schemas.microsoft.com/office/powerpoint/2010/main" val="7890001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ight Pink Background Single Header 1 1 1" preserve="1" userDrawn="1">
  <p:cSld name="Blank">
    <p:bg>
      <p:bgPr>
        <a:solidFill>
          <a:schemeClr val="lt1"/>
        </a:solidFill>
        <a:effectLst/>
      </p:bgPr>
    </p:bg>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id="{1A9486FD-B969-7B6D-7C1D-028FDFB7F86C}"/>
              </a:ext>
            </a:extLst>
          </p:cNvPr>
          <p:cNvSpPr/>
          <p:nvPr userDrawn="1"/>
        </p:nvSpPr>
        <p:spPr>
          <a:xfrm>
            <a:off x="0" y="0"/>
            <a:ext cx="9144000" cy="5143500"/>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201F5EF-E730-F1FE-8A70-48BED3F2A310}"/>
              </a:ext>
            </a:extLst>
          </p:cNvPr>
          <p:cNvSpPr txBox="1"/>
          <p:nvPr userDrawn="1"/>
        </p:nvSpPr>
        <p:spPr>
          <a:xfrm>
            <a:off x="323850" y="357965"/>
            <a:ext cx="1287212" cy="115416"/>
          </a:xfrm>
          <a:prstGeom prst="rect">
            <a:avLst/>
          </a:prstGeom>
          <a:noFill/>
        </p:spPr>
        <p:txBody>
          <a:bodyPr wrap="none" lIns="0" tIns="0" rIns="0" bIns="0" rtlCol="0">
            <a:spAutoFit/>
          </a:bodyPr>
          <a:lstStyle/>
          <a:p>
            <a:r>
              <a:rPr lang="en-US" sz="750" b="1" dirty="0">
                <a:solidFill>
                  <a:schemeClr val="bg1"/>
                </a:solidFill>
              </a:rPr>
              <a:t>GO BEYOND BOUNDARIES</a:t>
            </a:r>
            <a:r>
              <a:rPr lang="en-US" sz="750" dirty="0"/>
              <a:t> </a:t>
            </a:r>
          </a:p>
        </p:txBody>
      </p:sp>
      <p:pic>
        <p:nvPicPr>
          <p:cNvPr id="4" name="Picture 3" descr="University of Aberdeen Logo">
            <a:extLst>
              <a:ext uri="{FF2B5EF4-FFF2-40B4-BE49-F238E27FC236}">
                <a16:creationId xmlns:a16="http://schemas.microsoft.com/office/drawing/2014/main" id="{4D5B051F-21D7-961D-8D3B-03A74E7BED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850" y="4409483"/>
            <a:ext cx="1443364" cy="396000"/>
          </a:xfrm>
          <a:prstGeom prst="rect">
            <a:avLst/>
          </a:prstGeom>
        </p:spPr>
      </p:pic>
      <p:pic>
        <p:nvPicPr>
          <p:cNvPr id="5" name="Picture 4" descr="A white arrow pointing to the right&#10;&#10;Description automatically generated with low confidence">
            <a:extLst>
              <a:ext uri="{FF2B5EF4-FFF2-40B4-BE49-F238E27FC236}">
                <a16:creationId xmlns:a16="http://schemas.microsoft.com/office/drawing/2014/main" id="{B2A944CF-95E3-4F8B-C2BF-DB80550F99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6387" y="4686073"/>
            <a:ext cx="608838" cy="168402"/>
          </a:xfrm>
          <a:prstGeom prst="rect">
            <a:avLst/>
          </a:prstGeom>
        </p:spPr>
      </p:pic>
    </p:spTree>
    <p:extLst>
      <p:ext uri="{BB962C8B-B14F-4D97-AF65-F5344CB8AC3E}">
        <p14:creationId xmlns:p14="http://schemas.microsoft.com/office/powerpoint/2010/main" val="226554302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o Sc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F1A11A-DAF2-7F78-B58D-EB5D4BB5A0DC}"/>
              </a:ext>
            </a:extLst>
          </p:cNvPr>
          <p:cNvSpPr/>
          <p:nvPr userDrawn="1"/>
        </p:nvSpPr>
        <p:spPr>
          <a:xfrm>
            <a:off x="0" y="0"/>
            <a:ext cx="9144000" cy="5143500"/>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1D2D"/>
              </a:solidFill>
            </a:endParaRPr>
          </a:p>
        </p:txBody>
      </p:sp>
      <p:sp>
        <p:nvSpPr>
          <p:cNvPr id="7" name="TextBox 6">
            <a:extLst>
              <a:ext uri="{FF2B5EF4-FFF2-40B4-BE49-F238E27FC236}">
                <a16:creationId xmlns:a16="http://schemas.microsoft.com/office/drawing/2014/main" id="{99CC8188-7179-9FEC-DB31-058016294230}"/>
              </a:ext>
            </a:extLst>
          </p:cNvPr>
          <p:cNvSpPr txBox="1"/>
          <p:nvPr userDrawn="1"/>
        </p:nvSpPr>
        <p:spPr>
          <a:xfrm>
            <a:off x="323850" y="357965"/>
            <a:ext cx="1287212" cy="115416"/>
          </a:xfrm>
          <a:prstGeom prst="rect">
            <a:avLst/>
          </a:prstGeom>
          <a:noFill/>
        </p:spPr>
        <p:txBody>
          <a:bodyPr wrap="none" lIns="0" tIns="0" rIns="0" bIns="0" rtlCol="0">
            <a:spAutoFit/>
          </a:bodyPr>
          <a:lstStyle/>
          <a:p>
            <a:r>
              <a:rPr lang="en-US" sz="750" b="1" dirty="0">
                <a:solidFill>
                  <a:schemeClr val="bg1"/>
                </a:solidFill>
              </a:rPr>
              <a:t>GO BEYOND BOUNDARIES</a:t>
            </a:r>
            <a:r>
              <a:rPr lang="en-US" sz="750" dirty="0"/>
              <a:t> </a:t>
            </a:r>
          </a:p>
        </p:txBody>
      </p:sp>
      <p:pic>
        <p:nvPicPr>
          <p:cNvPr id="10" name="Picture 9" descr="University of Aberdeen Logo">
            <a:extLst>
              <a:ext uri="{FF2B5EF4-FFF2-40B4-BE49-F238E27FC236}">
                <a16:creationId xmlns:a16="http://schemas.microsoft.com/office/drawing/2014/main" id="{EF5663C9-59AA-7C8D-B9EA-FD404B0590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850" y="4409483"/>
            <a:ext cx="1443364" cy="396000"/>
          </a:xfrm>
          <a:prstGeom prst="rect">
            <a:avLst/>
          </a:prstGeom>
        </p:spPr>
      </p:pic>
      <p:pic>
        <p:nvPicPr>
          <p:cNvPr id="26" name="Picture 25" descr="A white arrow pointing to the right&#10;&#10;Description automatically generated with low confidence">
            <a:extLst>
              <a:ext uri="{FF2B5EF4-FFF2-40B4-BE49-F238E27FC236}">
                <a16:creationId xmlns:a16="http://schemas.microsoft.com/office/drawing/2014/main" id="{3C45CEAE-0A54-B7A9-5CDF-21FFFAA8C4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6387" y="4686073"/>
            <a:ext cx="608838" cy="168402"/>
          </a:xfrm>
          <a:prstGeom prst="rect">
            <a:avLst/>
          </a:prstGeom>
        </p:spPr>
      </p:pic>
    </p:spTree>
    <p:extLst>
      <p:ext uri="{BB962C8B-B14F-4D97-AF65-F5344CB8AC3E}">
        <p14:creationId xmlns:p14="http://schemas.microsoft.com/office/powerpoint/2010/main" val="1608566229"/>
      </p:ext>
    </p:extLst>
  </p:cSld>
  <p:clrMapOvr>
    <a:masterClrMapping/>
  </p:clrMapOvr>
  <p:extLst>
    <p:ext uri="{DCECCB84-F9BA-43D5-87BE-67443E8EF086}">
      <p15:sldGuideLst xmlns:p15="http://schemas.microsoft.com/office/powerpoint/2012/main">
        <p15:guide id="1" orient="horz" pos="282" userDrawn="1">
          <p15:clr>
            <a:srgbClr val="FBAE40"/>
          </p15:clr>
        </p15:guide>
        <p15:guide id="2" pos="204" userDrawn="1">
          <p15:clr>
            <a:srgbClr val="FBAE40"/>
          </p15:clr>
        </p15:guide>
        <p15:guide id="3" orient="horz" pos="3026" userDrawn="1">
          <p15:clr>
            <a:srgbClr val="FBAE40"/>
          </p15:clr>
        </p15:guide>
        <p15:guide id="4" pos="553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0FEDC-17C2-E3B4-CDEE-235AE1C882B8}"/>
              </a:ext>
            </a:extLst>
          </p:cNvPr>
          <p:cNvSpPr>
            <a:spLocks noGrp="1"/>
          </p:cNvSpPr>
          <p:nvPr>
            <p:ph type="ctrTitle"/>
          </p:nvPr>
        </p:nvSpPr>
        <p:spPr>
          <a:xfrm>
            <a:off x="1143000" y="841375"/>
            <a:ext cx="6858000" cy="17907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C18D463-A0D7-DC63-A511-1429660EA9CC}"/>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8845ADA-82AA-54A8-CB05-CB8100560BAF}"/>
              </a:ext>
            </a:extLst>
          </p:cNvPr>
          <p:cNvSpPr>
            <a:spLocks noGrp="1"/>
          </p:cNvSpPr>
          <p:nvPr>
            <p:ph type="dt" sz="half" idx="10"/>
          </p:nvPr>
        </p:nvSpPr>
        <p:spPr/>
        <p:txBody>
          <a:bodyPr/>
          <a:lstStyle/>
          <a:p>
            <a:fld id="{C3452A69-D932-6F46-A363-34C6163FF4AA}" type="datetimeFigureOut">
              <a:rPr lang="en-US" smtClean="0"/>
              <a:t>11/13/2025</a:t>
            </a:fld>
            <a:endParaRPr lang="en-US"/>
          </a:p>
        </p:txBody>
      </p:sp>
      <p:sp>
        <p:nvSpPr>
          <p:cNvPr id="5" name="Footer Placeholder 4">
            <a:extLst>
              <a:ext uri="{FF2B5EF4-FFF2-40B4-BE49-F238E27FC236}">
                <a16:creationId xmlns:a16="http://schemas.microsoft.com/office/drawing/2014/main" id="{D1EC8AA1-7DDC-01B5-AC98-5E6C18F7A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54E00-ECAC-DE03-ABE9-03A92081157B}"/>
              </a:ext>
            </a:extLst>
          </p:cNvPr>
          <p:cNvSpPr>
            <a:spLocks noGrp="1"/>
          </p:cNvSpPr>
          <p:nvPr>
            <p:ph type="sldNum" sz="quarter" idx="12"/>
          </p:nvPr>
        </p:nvSpPr>
        <p:spPr/>
        <p:txBody>
          <a:bodyPr/>
          <a:lstStyle/>
          <a:p>
            <a:fld id="{85E59A12-6DAF-7D4F-B93B-BC335F2DFC0B}" type="slidenum">
              <a:rPr lang="en-US" smtClean="0"/>
              <a:t>‹#›</a:t>
            </a:fld>
            <a:endParaRPr lang="en-US"/>
          </a:p>
        </p:txBody>
      </p:sp>
    </p:spTree>
    <p:extLst>
      <p:ext uri="{BB962C8B-B14F-4D97-AF65-F5344CB8AC3E}">
        <p14:creationId xmlns:p14="http://schemas.microsoft.com/office/powerpoint/2010/main" val="4262146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EBAD-D006-1E1D-156E-A9DC11FAFFA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53318C-A8AD-6B34-2677-7D4974367B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3696AF6-FD95-4E0F-9EDC-6F013866238A}"/>
              </a:ext>
            </a:extLst>
          </p:cNvPr>
          <p:cNvSpPr>
            <a:spLocks noGrp="1"/>
          </p:cNvSpPr>
          <p:nvPr>
            <p:ph type="dt" sz="half" idx="10"/>
          </p:nvPr>
        </p:nvSpPr>
        <p:spPr/>
        <p:txBody>
          <a:bodyPr/>
          <a:lstStyle/>
          <a:p>
            <a:fld id="{C3452A69-D932-6F46-A363-34C6163FF4AA}" type="datetimeFigureOut">
              <a:rPr lang="en-US" smtClean="0"/>
              <a:t>11/13/2025</a:t>
            </a:fld>
            <a:endParaRPr lang="en-US"/>
          </a:p>
        </p:txBody>
      </p:sp>
      <p:sp>
        <p:nvSpPr>
          <p:cNvPr id="5" name="Footer Placeholder 4">
            <a:extLst>
              <a:ext uri="{FF2B5EF4-FFF2-40B4-BE49-F238E27FC236}">
                <a16:creationId xmlns:a16="http://schemas.microsoft.com/office/drawing/2014/main" id="{81B76C8B-8D5E-F175-61C6-B2C0FE2B1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532F0-1AF3-1E83-FC99-53AB27C24642}"/>
              </a:ext>
            </a:extLst>
          </p:cNvPr>
          <p:cNvSpPr>
            <a:spLocks noGrp="1"/>
          </p:cNvSpPr>
          <p:nvPr>
            <p:ph type="sldNum" sz="quarter" idx="12"/>
          </p:nvPr>
        </p:nvSpPr>
        <p:spPr/>
        <p:txBody>
          <a:bodyPr/>
          <a:lstStyle/>
          <a:p>
            <a:fld id="{85E59A12-6DAF-7D4F-B93B-BC335F2DFC0B}" type="slidenum">
              <a:rPr lang="en-US" smtClean="0"/>
              <a:t>‹#›</a:t>
            </a:fld>
            <a:endParaRPr lang="en-US"/>
          </a:p>
        </p:txBody>
      </p:sp>
    </p:spTree>
    <p:extLst>
      <p:ext uri="{BB962C8B-B14F-4D97-AF65-F5344CB8AC3E}">
        <p14:creationId xmlns:p14="http://schemas.microsoft.com/office/powerpoint/2010/main" val="2765447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9ABA2-9E6D-40B5-4734-00285716F99F}"/>
              </a:ext>
            </a:extLst>
          </p:cNvPr>
          <p:cNvSpPr>
            <a:spLocks noGrp="1"/>
          </p:cNvSpPr>
          <p:nvPr>
            <p:ph type="title"/>
          </p:nvPr>
        </p:nvSpPr>
        <p:spPr>
          <a:xfrm>
            <a:off x="623888" y="1282700"/>
            <a:ext cx="7886700" cy="21399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221C8B5-784B-8C00-6D24-8729F04EF00E}"/>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5897B7E-E0CF-1865-60B6-E2A6816FA80C}"/>
              </a:ext>
            </a:extLst>
          </p:cNvPr>
          <p:cNvSpPr>
            <a:spLocks noGrp="1"/>
          </p:cNvSpPr>
          <p:nvPr>
            <p:ph type="dt" sz="half" idx="10"/>
          </p:nvPr>
        </p:nvSpPr>
        <p:spPr/>
        <p:txBody>
          <a:bodyPr/>
          <a:lstStyle/>
          <a:p>
            <a:fld id="{C3452A69-D932-6F46-A363-34C6163FF4AA}" type="datetimeFigureOut">
              <a:rPr lang="en-US" smtClean="0"/>
              <a:t>11/13/2025</a:t>
            </a:fld>
            <a:endParaRPr lang="en-US"/>
          </a:p>
        </p:txBody>
      </p:sp>
      <p:sp>
        <p:nvSpPr>
          <p:cNvPr id="5" name="Footer Placeholder 4">
            <a:extLst>
              <a:ext uri="{FF2B5EF4-FFF2-40B4-BE49-F238E27FC236}">
                <a16:creationId xmlns:a16="http://schemas.microsoft.com/office/drawing/2014/main" id="{B42B6B83-947B-553A-3886-98CB7B43E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9B077-9F60-1E9C-35FF-5CD51055A1F5}"/>
              </a:ext>
            </a:extLst>
          </p:cNvPr>
          <p:cNvSpPr>
            <a:spLocks noGrp="1"/>
          </p:cNvSpPr>
          <p:nvPr>
            <p:ph type="sldNum" sz="quarter" idx="12"/>
          </p:nvPr>
        </p:nvSpPr>
        <p:spPr/>
        <p:txBody>
          <a:bodyPr/>
          <a:lstStyle/>
          <a:p>
            <a:fld id="{85E59A12-6DAF-7D4F-B93B-BC335F2DFC0B}" type="slidenum">
              <a:rPr lang="en-US" smtClean="0"/>
              <a:t>‹#›</a:t>
            </a:fld>
            <a:endParaRPr lang="en-US"/>
          </a:p>
        </p:txBody>
      </p:sp>
    </p:spTree>
    <p:extLst>
      <p:ext uri="{BB962C8B-B14F-4D97-AF65-F5344CB8AC3E}">
        <p14:creationId xmlns:p14="http://schemas.microsoft.com/office/powerpoint/2010/main" val="3255939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585B-BA8C-F45D-1CD7-876E96C14D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160E95-694B-1820-DA2C-D988580B4EDD}"/>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84183BB-7A6B-15FC-1AF9-E56338C5EE86}"/>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5A73C25-C71F-B124-B391-FD0CEC4EA584}"/>
              </a:ext>
            </a:extLst>
          </p:cNvPr>
          <p:cNvSpPr>
            <a:spLocks noGrp="1"/>
          </p:cNvSpPr>
          <p:nvPr>
            <p:ph type="dt" sz="half" idx="10"/>
          </p:nvPr>
        </p:nvSpPr>
        <p:spPr/>
        <p:txBody>
          <a:bodyPr/>
          <a:lstStyle/>
          <a:p>
            <a:fld id="{C3452A69-D932-6F46-A363-34C6163FF4AA}" type="datetimeFigureOut">
              <a:rPr lang="en-US" smtClean="0"/>
              <a:t>11/13/2025</a:t>
            </a:fld>
            <a:endParaRPr lang="en-US"/>
          </a:p>
        </p:txBody>
      </p:sp>
      <p:sp>
        <p:nvSpPr>
          <p:cNvPr id="6" name="Footer Placeholder 5">
            <a:extLst>
              <a:ext uri="{FF2B5EF4-FFF2-40B4-BE49-F238E27FC236}">
                <a16:creationId xmlns:a16="http://schemas.microsoft.com/office/drawing/2014/main" id="{1338F69B-0565-868B-62DE-8355FC71C5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BE77D1-D6BD-217B-64F3-B8827AB7EDF7}"/>
              </a:ext>
            </a:extLst>
          </p:cNvPr>
          <p:cNvSpPr>
            <a:spLocks noGrp="1"/>
          </p:cNvSpPr>
          <p:nvPr>
            <p:ph type="sldNum" sz="quarter" idx="12"/>
          </p:nvPr>
        </p:nvSpPr>
        <p:spPr/>
        <p:txBody>
          <a:bodyPr/>
          <a:lstStyle/>
          <a:p>
            <a:fld id="{85E59A12-6DAF-7D4F-B93B-BC335F2DFC0B}" type="slidenum">
              <a:rPr lang="en-US" smtClean="0"/>
              <a:t>‹#›</a:t>
            </a:fld>
            <a:endParaRPr lang="en-US"/>
          </a:p>
        </p:txBody>
      </p:sp>
    </p:spTree>
    <p:extLst>
      <p:ext uri="{BB962C8B-B14F-4D97-AF65-F5344CB8AC3E}">
        <p14:creationId xmlns:p14="http://schemas.microsoft.com/office/powerpoint/2010/main" val="3079926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22EA-C732-4E25-B1F4-940138B9C330}"/>
              </a:ext>
            </a:extLst>
          </p:cNvPr>
          <p:cNvSpPr>
            <a:spLocks noGrp="1"/>
          </p:cNvSpPr>
          <p:nvPr>
            <p:ph type="title"/>
          </p:nvPr>
        </p:nvSpPr>
        <p:spPr>
          <a:xfrm>
            <a:off x="630238" y="274638"/>
            <a:ext cx="7886700" cy="993775"/>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7392768-585B-09AA-761D-393841ED828A}"/>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F435A47-DC07-031C-B142-2734FC66BB4F}"/>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959211B-DD34-ABE8-2D08-2E4A65F2217D}"/>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8B532AE-1BAE-BF52-3835-1AE42EA9A0CF}"/>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4BC16AD-0DD7-54BA-018E-841FF9EA643D}"/>
              </a:ext>
            </a:extLst>
          </p:cNvPr>
          <p:cNvSpPr>
            <a:spLocks noGrp="1"/>
          </p:cNvSpPr>
          <p:nvPr>
            <p:ph type="dt" sz="half" idx="10"/>
          </p:nvPr>
        </p:nvSpPr>
        <p:spPr/>
        <p:txBody>
          <a:bodyPr/>
          <a:lstStyle/>
          <a:p>
            <a:fld id="{C3452A69-D932-6F46-A363-34C6163FF4AA}" type="datetimeFigureOut">
              <a:rPr lang="en-US" smtClean="0"/>
              <a:t>11/13/2025</a:t>
            </a:fld>
            <a:endParaRPr lang="en-US"/>
          </a:p>
        </p:txBody>
      </p:sp>
      <p:sp>
        <p:nvSpPr>
          <p:cNvPr id="8" name="Footer Placeholder 7">
            <a:extLst>
              <a:ext uri="{FF2B5EF4-FFF2-40B4-BE49-F238E27FC236}">
                <a16:creationId xmlns:a16="http://schemas.microsoft.com/office/drawing/2014/main" id="{5225B2EA-A489-AAA7-458F-401FA75D42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998CC4-4C43-1E56-E1AA-2289C07C1FD8}"/>
              </a:ext>
            </a:extLst>
          </p:cNvPr>
          <p:cNvSpPr>
            <a:spLocks noGrp="1"/>
          </p:cNvSpPr>
          <p:nvPr>
            <p:ph type="sldNum" sz="quarter" idx="12"/>
          </p:nvPr>
        </p:nvSpPr>
        <p:spPr/>
        <p:txBody>
          <a:bodyPr/>
          <a:lstStyle/>
          <a:p>
            <a:fld id="{85E59A12-6DAF-7D4F-B93B-BC335F2DFC0B}" type="slidenum">
              <a:rPr lang="en-US" smtClean="0"/>
              <a:t>‹#›</a:t>
            </a:fld>
            <a:endParaRPr lang="en-US"/>
          </a:p>
        </p:txBody>
      </p:sp>
    </p:spTree>
    <p:extLst>
      <p:ext uri="{BB962C8B-B14F-4D97-AF65-F5344CB8AC3E}">
        <p14:creationId xmlns:p14="http://schemas.microsoft.com/office/powerpoint/2010/main" val="97463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6793-DAAB-8960-EC13-D9C6DB2C0B8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513A79F-504C-E785-F3DC-350D16F24B19}"/>
              </a:ext>
            </a:extLst>
          </p:cNvPr>
          <p:cNvSpPr>
            <a:spLocks noGrp="1"/>
          </p:cNvSpPr>
          <p:nvPr>
            <p:ph type="dt" sz="half" idx="10"/>
          </p:nvPr>
        </p:nvSpPr>
        <p:spPr/>
        <p:txBody>
          <a:bodyPr/>
          <a:lstStyle/>
          <a:p>
            <a:fld id="{C3452A69-D932-6F46-A363-34C6163FF4AA}" type="datetimeFigureOut">
              <a:rPr lang="en-US" smtClean="0"/>
              <a:t>11/13/2025</a:t>
            </a:fld>
            <a:endParaRPr lang="en-US"/>
          </a:p>
        </p:txBody>
      </p:sp>
      <p:sp>
        <p:nvSpPr>
          <p:cNvPr id="4" name="Footer Placeholder 3">
            <a:extLst>
              <a:ext uri="{FF2B5EF4-FFF2-40B4-BE49-F238E27FC236}">
                <a16:creationId xmlns:a16="http://schemas.microsoft.com/office/drawing/2014/main" id="{170C215A-A049-F3EF-415D-5C9198CC75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5DC415-21EF-4E12-FE43-3A9654ED7A4E}"/>
              </a:ext>
            </a:extLst>
          </p:cNvPr>
          <p:cNvSpPr>
            <a:spLocks noGrp="1"/>
          </p:cNvSpPr>
          <p:nvPr>
            <p:ph type="sldNum" sz="quarter" idx="12"/>
          </p:nvPr>
        </p:nvSpPr>
        <p:spPr/>
        <p:txBody>
          <a:bodyPr/>
          <a:lstStyle/>
          <a:p>
            <a:fld id="{85E59A12-6DAF-7D4F-B93B-BC335F2DFC0B}" type="slidenum">
              <a:rPr lang="en-US" smtClean="0"/>
              <a:t>‹#›</a:t>
            </a:fld>
            <a:endParaRPr lang="en-US"/>
          </a:p>
        </p:txBody>
      </p:sp>
    </p:spTree>
    <p:extLst>
      <p:ext uri="{BB962C8B-B14F-4D97-AF65-F5344CB8AC3E}">
        <p14:creationId xmlns:p14="http://schemas.microsoft.com/office/powerpoint/2010/main" val="4068116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6EB899-8835-2700-92EA-500E8C66B57E}"/>
              </a:ext>
            </a:extLst>
          </p:cNvPr>
          <p:cNvSpPr>
            <a:spLocks noGrp="1"/>
          </p:cNvSpPr>
          <p:nvPr>
            <p:ph type="dt" sz="half" idx="10"/>
          </p:nvPr>
        </p:nvSpPr>
        <p:spPr/>
        <p:txBody>
          <a:bodyPr/>
          <a:lstStyle/>
          <a:p>
            <a:fld id="{C3452A69-D932-6F46-A363-34C6163FF4AA}" type="datetimeFigureOut">
              <a:rPr lang="en-US" smtClean="0"/>
              <a:t>11/13/2025</a:t>
            </a:fld>
            <a:endParaRPr lang="en-US"/>
          </a:p>
        </p:txBody>
      </p:sp>
      <p:sp>
        <p:nvSpPr>
          <p:cNvPr id="3" name="Footer Placeholder 2">
            <a:extLst>
              <a:ext uri="{FF2B5EF4-FFF2-40B4-BE49-F238E27FC236}">
                <a16:creationId xmlns:a16="http://schemas.microsoft.com/office/drawing/2014/main" id="{2E9FB8AD-3922-4E24-47AC-1C78EDC337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CED761-7A33-7571-2FE9-6B3D3FFD1C04}"/>
              </a:ext>
            </a:extLst>
          </p:cNvPr>
          <p:cNvSpPr>
            <a:spLocks noGrp="1"/>
          </p:cNvSpPr>
          <p:nvPr>
            <p:ph type="sldNum" sz="quarter" idx="12"/>
          </p:nvPr>
        </p:nvSpPr>
        <p:spPr/>
        <p:txBody>
          <a:bodyPr/>
          <a:lstStyle/>
          <a:p>
            <a:fld id="{85E59A12-6DAF-7D4F-B93B-BC335F2DFC0B}" type="slidenum">
              <a:rPr lang="en-US" smtClean="0"/>
              <a:t>‹#›</a:t>
            </a:fld>
            <a:endParaRPr lang="en-US"/>
          </a:p>
        </p:txBody>
      </p:sp>
    </p:spTree>
    <p:extLst>
      <p:ext uri="{BB962C8B-B14F-4D97-AF65-F5344CB8AC3E}">
        <p14:creationId xmlns:p14="http://schemas.microsoft.com/office/powerpoint/2010/main" val="3389417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D6A12-421D-21F1-FF85-142FA7473103}"/>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298759D-F859-7294-7FA8-D2AA936FBD55}"/>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7DDDAD5-F4B3-B3C4-E3D7-EFE76DFB8A7E}"/>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FD0D794-FF14-88BC-7D7E-B02C2CACC96B}"/>
              </a:ext>
            </a:extLst>
          </p:cNvPr>
          <p:cNvSpPr>
            <a:spLocks noGrp="1"/>
          </p:cNvSpPr>
          <p:nvPr>
            <p:ph type="dt" sz="half" idx="10"/>
          </p:nvPr>
        </p:nvSpPr>
        <p:spPr/>
        <p:txBody>
          <a:bodyPr/>
          <a:lstStyle/>
          <a:p>
            <a:fld id="{C3452A69-D932-6F46-A363-34C6163FF4AA}" type="datetimeFigureOut">
              <a:rPr lang="en-US" smtClean="0"/>
              <a:t>11/13/2025</a:t>
            </a:fld>
            <a:endParaRPr lang="en-US"/>
          </a:p>
        </p:txBody>
      </p:sp>
      <p:sp>
        <p:nvSpPr>
          <p:cNvPr id="6" name="Footer Placeholder 5">
            <a:extLst>
              <a:ext uri="{FF2B5EF4-FFF2-40B4-BE49-F238E27FC236}">
                <a16:creationId xmlns:a16="http://schemas.microsoft.com/office/drawing/2014/main" id="{76913CF2-53B7-AE8B-3AA9-ECCBC51F40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58DA47-9218-F4AB-6004-87D39B4C54E4}"/>
              </a:ext>
            </a:extLst>
          </p:cNvPr>
          <p:cNvSpPr>
            <a:spLocks noGrp="1"/>
          </p:cNvSpPr>
          <p:nvPr>
            <p:ph type="sldNum" sz="quarter" idx="12"/>
          </p:nvPr>
        </p:nvSpPr>
        <p:spPr/>
        <p:txBody>
          <a:bodyPr/>
          <a:lstStyle/>
          <a:p>
            <a:fld id="{85E59A12-6DAF-7D4F-B93B-BC335F2DFC0B}" type="slidenum">
              <a:rPr lang="en-US" smtClean="0"/>
              <a:t>‹#›</a:t>
            </a:fld>
            <a:endParaRPr lang="en-US"/>
          </a:p>
        </p:txBody>
      </p:sp>
    </p:spTree>
    <p:extLst>
      <p:ext uri="{BB962C8B-B14F-4D97-AF65-F5344CB8AC3E}">
        <p14:creationId xmlns:p14="http://schemas.microsoft.com/office/powerpoint/2010/main" val="1893507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77FA-CF5D-A059-55A7-4C177421F358}"/>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590AA74-93BE-D793-2D90-EEFF261A1E9F}"/>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167F6F-AFD7-3DB3-0D90-6DD84C6CC44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3FCDC2-FADD-4E59-5991-9D35E82C7722}"/>
              </a:ext>
            </a:extLst>
          </p:cNvPr>
          <p:cNvSpPr>
            <a:spLocks noGrp="1"/>
          </p:cNvSpPr>
          <p:nvPr>
            <p:ph type="dt" sz="half" idx="10"/>
          </p:nvPr>
        </p:nvSpPr>
        <p:spPr/>
        <p:txBody>
          <a:bodyPr/>
          <a:lstStyle/>
          <a:p>
            <a:fld id="{C3452A69-D932-6F46-A363-34C6163FF4AA}" type="datetimeFigureOut">
              <a:rPr lang="en-US" smtClean="0"/>
              <a:t>11/13/2025</a:t>
            </a:fld>
            <a:endParaRPr lang="en-US"/>
          </a:p>
        </p:txBody>
      </p:sp>
      <p:sp>
        <p:nvSpPr>
          <p:cNvPr id="6" name="Footer Placeholder 5">
            <a:extLst>
              <a:ext uri="{FF2B5EF4-FFF2-40B4-BE49-F238E27FC236}">
                <a16:creationId xmlns:a16="http://schemas.microsoft.com/office/drawing/2014/main" id="{494C583B-C44B-F6BE-B093-AA10A59BCA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57E63E-969E-3E59-2679-0A56F784C911}"/>
              </a:ext>
            </a:extLst>
          </p:cNvPr>
          <p:cNvSpPr>
            <a:spLocks noGrp="1"/>
          </p:cNvSpPr>
          <p:nvPr>
            <p:ph type="sldNum" sz="quarter" idx="12"/>
          </p:nvPr>
        </p:nvSpPr>
        <p:spPr/>
        <p:txBody>
          <a:bodyPr/>
          <a:lstStyle/>
          <a:p>
            <a:fld id="{85E59A12-6DAF-7D4F-B93B-BC335F2DFC0B}" type="slidenum">
              <a:rPr lang="en-US" smtClean="0"/>
              <a:t>‹#›</a:t>
            </a:fld>
            <a:endParaRPr lang="en-US"/>
          </a:p>
        </p:txBody>
      </p:sp>
    </p:spTree>
    <p:extLst>
      <p:ext uri="{BB962C8B-B14F-4D97-AF65-F5344CB8AC3E}">
        <p14:creationId xmlns:p14="http://schemas.microsoft.com/office/powerpoint/2010/main" val="1929539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FD243-1CC7-F24C-8C85-6266DEE8A7F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CA80C1-983E-13AF-E521-E019CBC6020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41C633-2124-2456-ED65-9E0F7996FFB7}"/>
              </a:ext>
            </a:extLst>
          </p:cNvPr>
          <p:cNvSpPr>
            <a:spLocks noGrp="1"/>
          </p:cNvSpPr>
          <p:nvPr>
            <p:ph type="dt" sz="half" idx="10"/>
          </p:nvPr>
        </p:nvSpPr>
        <p:spPr/>
        <p:txBody>
          <a:bodyPr/>
          <a:lstStyle/>
          <a:p>
            <a:fld id="{C3452A69-D932-6F46-A363-34C6163FF4AA}" type="datetimeFigureOut">
              <a:rPr lang="en-US" smtClean="0"/>
              <a:t>11/13/2025</a:t>
            </a:fld>
            <a:endParaRPr lang="en-US"/>
          </a:p>
        </p:txBody>
      </p:sp>
      <p:sp>
        <p:nvSpPr>
          <p:cNvPr id="5" name="Footer Placeholder 4">
            <a:extLst>
              <a:ext uri="{FF2B5EF4-FFF2-40B4-BE49-F238E27FC236}">
                <a16:creationId xmlns:a16="http://schemas.microsoft.com/office/drawing/2014/main" id="{1BE20230-7ECB-199D-57D9-32A67A655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965126-E0EF-1DC9-A5AA-45D41636A116}"/>
              </a:ext>
            </a:extLst>
          </p:cNvPr>
          <p:cNvSpPr>
            <a:spLocks noGrp="1"/>
          </p:cNvSpPr>
          <p:nvPr>
            <p:ph type="sldNum" sz="quarter" idx="12"/>
          </p:nvPr>
        </p:nvSpPr>
        <p:spPr/>
        <p:txBody>
          <a:bodyPr/>
          <a:lstStyle/>
          <a:p>
            <a:fld id="{85E59A12-6DAF-7D4F-B93B-BC335F2DFC0B}" type="slidenum">
              <a:rPr lang="en-US" smtClean="0"/>
              <a:t>‹#›</a:t>
            </a:fld>
            <a:endParaRPr lang="en-US"/>
          </a:p>
        </p:txBody>
      </p:sp>
    </p:spTree>
    <p:extLst>
      <p:ext uri="{BB962C8B-B14F-4D97-AF65-F5344CB8AC3E}">
        <p14:creationId xmlns:p14="http://schemas.microsoft.com/office/powerpoint/2010/main" val="547522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Video Sc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F1A11A-DAF2-7F78-B58D-EB5D4BB5A0DC}"/>
              </a:ext>
            </a:extLst>
          </p:cNvPr>
          <p:cNvSpPr/>
          <p:nvPr userDrawn="1"/>
        </p:nvSpPr>
        <p:spPr>
          <a:xfrm>
            <a:off x="0" y="0"/>
            <a:ext cx="9144000" cy="5143500"/>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1D2D"/>
              </a:solidFill>
            </a:endParaRPr>
          </a:p>
        </p:txBody>
      </p:sp>
      <p:sp>
        <p:nvSpPr>
          <p:cNvPr id="7" name="TextBox 6">
            <a:extLst>
              <a:ext uri="{FF2B5EF4-FFF2-40B4-BE49-F238E27FC236}">
                <a16:creationId xmlns:a16="http://schemas.microsoft.com/office/drawing/2014/main" id="{99CC8188-7179-9FEC-DB31-058016294230}"/>
              </a:ext>
            </a:extLst>
          </p:cNvPr>
          <p:cNvSpPr txBox="1"/>
          <p:nvPr userDrawn="1"/>
        </p:nvSpPr>
        <p:spPr>
          <a:xfrm>
            <a:off x="323850" y="357965"/>
            <a:ext cx="1287212" cy="115416"/>
          </a:xfrm>
          <a:prstGeom prst="rect">
            <a:avLst/>
          </a:prstGeom>
          <a:noFill/>
        </p:spPr>
        <p:txBody>
          <a:bodyPr wrap="none" lIns="0" tIns="0" rIns="0" bIns="0" rtlCol="0">
            <a:spAutoFit/>
          </a:bodyPr>
          <a:lstStyle/>
          <a:p>
            <a:r>
              <a:rPr lang="en-US" sz="750" b="1" dirty="0">
                <a:solidFill>
                  <a:schemeClr val="bg1"/>
                </a:solidFill>
              </a:rPr>
              <a:t>GO BEYOND BOUNDARIES</a:t>
            </a:r>
            <a:r>
              <a:rPr lang="en-US" sz="750" dirty="0"/>
              <a:t> </a:t>
            </a:r>
          </a:p>
        </p:txBody>
      </p:sp>
      <p:pic>
        <p:nvPicPr>
          <p:cNvPr id="10" name="Picture 9" descr="University of Aberdeen Logo">
            <a:extLst>
              <a:ext uri="{FF2B5EF4-FFF2-40B4-BE49-F238E27FC236}">
                <a16:creationId xmlns:a16="http://schemas.microsoft.com/office/drawing/2014/main" id="{EF5663C9-59AA-7C8D-B9EA-FD404B0590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850" y="4409483"/>
            <a:ext cx="1443364" cy="396000"/>
          </a:xfrm>
          <a:prstGeom prst="rect">
            <a:avLst/>
          </a:prstGeom>
        </p:spPr>
      </p:pic>
      <p:pic>
        <p:nvPicPr>
          <p:cNvPr id="26" name="Picture 25" descr="A white arrow pointing to the right&#10;&#10;Description automatically generated with low confidence">
            <a:extLst>
              <a:ext uri="{FF2B5EF4-FFF2-40B4-BE49-F238E27FC236}">
                <a16:creationId xmlns:a16="http://schemas.microsoft.com/office/drawing/2014/main" id="{3C45CEAE-0A54-B7A9-5CDF-21FFFAA8C4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6387" y="4686073"/>
            <a:ext cx="608838" cy="168402"/>
          </a:xfrm>
          <a:prstGeom prst="rect">
            <a:avLst/>
          </a:prstGeom>
        </p:spPr>
      </p:pic>
      <p:sp>
        <p:nvSpPr>
          <p:cNvPr id="3" name="Google Shape;186;p31">
            <a:extLst>
              <a:ext uri="{FF2B5EF4-FFF2-40B4-BE49-F238E27FC236}">
                <a16:creationId xmlns:a16="http://schemas.microsoft.com/office/drawing/2014/main" id="{4D4F6D7B-5AAF-9440-001C-C5A64F44BE22}"/>
              </a:ext>
            </a:extLst>
          </p:cNvPr>
          <p:cNvSpPr txBox="1">
            <a:spLocks/>
          </p:cNvSpPr>
          <p:nvPr userDrawn="1"/>
        </p:nvSpPr>
        <p:spPr>
          <a:xfrm>
            <a:off x="3719883" y="1224936"/>
            <a:ext cx="4277804"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rtl="0">
              <a:lnSpc>
                <a:spcPct val="100000"/>
              </a:lnSpc>
              <a:spcBef>
                <a:spcPts val="0"/>
              </a:spcBef>
              <a:spcAft>
                <a:spcPts val="1200"/>
              </a:spcAft>
              <a:buNone/>
            </a:pPr>
            <a:r>
              <a:rPr lang="en-GB" sz="1400" u="none" strike="noStrike" dirty="0">
                <a:solidFill>
                  <a:schemeClr val="bg1"/>
                </a:solidFill>
                <a:effectLst/>
                <a:latin typeface="Arial" panose="020B0604020202020204" pitchFamily="34" charset="0"/>
                <a:ea typeface="Navigo Light" panose="02070503070706040303" pitchFamily="18" charset="77"/>
                <a:cs typeface="Arial" panose="020B0604020202020204" pitchFamily="34" charset="0"/>
              </a:rPr>
              <a:t>This is body test set at Arial Regular at 14pt.</a:t>
            </a:r>
          </a:p>
          <a:p>
            <a:pPr marL="0" indent="0" rtl="0">
              <a:lnSpc>
                <a:spcPct val="100000"/>
              </a:lnSpc>
              <a:spcBef>
                <a:spcPts val="0"/>
              </a:spcBef>
              <a:spcAft>
                <a:spcPts val="1200"/>
              </a:spcAft>
              <a:buNone/>
            </a:pPr>
            <a:r>
              <a:rPr lang="en-GB" sz="1400" u="none" strike="noStrike" dirty="0">
                <a:solidFill>
                  <a:schemeClr val="bg1"/>
                </a:solidFill>
                <a:effectLst/>
                <a:latin typeface="Arial" panose="020B0604020202020204" pitchFamily="34" charset="0"/>
                <a:ea typeface="Navigo Light" panose="02070503070706040303" pitchFamily="18" charset="77"/>
                <a:cs typeface="Arial" panose="020B0604020202020204" pitchFamily="34" charset="0"/>
              </a:rPr>
              <a:t>Within the title you can use bold for emphasis, please use it selectively for greater effectiveness. </a:t>
            </a:r>
            <a:endParaRPr lang="en-GB" sz="1400" dirty="0">
              <a:solidFill>
                <a:schemeClr val="bg1"/>
              </a:solidFill>
              <a:effectLst/>
              <a:latin typeface="Arial" panose="020B0604020202020204" pitchFamily="34" charset="0"/>
              <a:ea typeface="Navigo Light" panose="02070503070706040303" pitchFamily="18" charset="77"/>
              <a:cs typeface="Arial" panose="020B0604020202020204" pitchFamily="34" charset="0"/>
            </a:endParaRPr>
          </a:p>
          <a:p>
            <a:pPr marL="0" indent="0" rtl="0">
              <a:lnSpc>
                <a:spcPct val="100000"/>
              </a:lnSpc>
              <a:spcBef>
                <a:spcPts val="0"/>
              </a:spcBef>
              <a:spcAft>
                <a:spcPts val="1200"/>
              </a:spcAft>
              <a:buNone/>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Text is presented in white on our foundation coloured backgrounds, this is Daybreak foundation.</a:t>
            </a:r>
          </a:p>
          <a:p>
            <a:pPr marL="0" indent="0" rtl="0">
              <a:lnSpc>
                <a:spcPct val="100000"/>
              </a:lnSpc>
              <a:spcBef>
                <a:spcPts val="0"/>
              </a:spcBef>
              <a:spcAft>
                <a:spcPts val="1200"/>
              </a:spcAft>
              <a:buNone/>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These fonts sizes have been used to ensure best legibility when presenting on screen. </a:t>
            </a:r>
            <a:endParaRPr lang="en-GB" sz="1400" u="none" strike="noStrike" dirty="0">
              <a:solidFill>
                <a:schemeClr val="bg1"/>
              </a:solidFill>
              <a:effectLst/>
              <a:latin typeface="Arial" panose="020B0604020202020204" pitchFamily="34" charset="0"/>
              <a:ea typeface="Navigo Light" panose="02070503070706040303" pitchFamily="18" charset="77"/>
              <a:cs typeface="Arial" panose="020B0604020202020204" pitchFamily="34" charset="0"/>
            </a:endParaRPr>
          </a:p>
        </p:txBody>
      </p:sp>
      <p:sp>
        <p:nvSpPr>
          <p:cNvPr id="4" name="Google Shape;185;p31">
            <a:extLst>
              <a:ext uri="{FF2B5EF4-FFF2-40B4-BE49-F238E27FC236}">
                <a16:creationId xmlns:a16="http://schemas.microsoft.com/office/drawing/2014/main" id="{5D445516-44ED-5B5C-EB9B-34C164835319}"/>
              </a:ext>
            </a:extLst>
          </p:cNvPr>
          <p:cNvSpPr txBox="1">
            <a:spLocks/>
          </p:cNvSpPr>
          <p:nvPr userDrawn="1"/>
        </p:nvSpPr>
        <p:spPr>
          <a:xfrm>
            <a:off x="360324" y="1217483"/>
            <a:ext cx="3045027" cy="1509488"/>
          </a:xfrm>
          <a:prstGeom prst="rect">
            <a:avLst/>
          </a:prstGeom>
          <a:noFill/>
          <a:ln>
            <a:noFill/>
          </a:ln>
        </p:spPr>
        <p:txBody>
          <a:bodyPr spcFirstLastPara="1" wrap="square" lIns="0" tIns="91425" rIns="91425" bIns="91425" anchor="t" anchorCtr="0">
            <a:normAutofit lnSpcReduction="10000"/>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00000"/>
              </a:lnSpc>
              <a:buFont typeface="Montserrat"/>
              <a:buNone/>
            </a:pPr>
            <a:r>
              <a:rPr lang="en-GB" sz="2400" b="0" i="0" dirty="0">
                <a:solidFill>
                  <a:srgbClr val="FBCB3B"/>
                </a:solidFill>
                <a:latin typeface="Arial" panose="020B0604020202020204" pitchFamily="34" charset="0"/>
                <a:ea typeface="Navigo" panose="02070503070706040303" pitchFamily="18" charset="77"/>
                <a:cs typeface="Arial" panose="020B0604020202020204" pitchFamily="34" charset="0"/>
              </a:rPr>
              <a:t>Title sits here in Arial </a:t>
            </a:r>
          </a:p>
          <a:p>
            <a:pPr marL="0" indent="0">
              <a:lnSpc>
                <a:spcPct val="100000"/>
              </a:lnSpc>
              <a:buFont typeface="Montserrat"/>
              <a:buNone/>
            </a:pPr>
            <a:r>
              <a:rPr lang="en-GB" sz="2400" b="0" i="0" dirty="0">
                <a:solidFill>
                  <a:srgbClr val="FBCB3B"/>
                </a:solidFill>
                <a:latin typeface="Arial" panose="020B0604020202020204" pitchFamily="34" charset="0"/>
                <a:ea typeface="Navigo" panose="02070503070706040303" pitchFamily="18" charset="77"/>
                <a:cs typeface="Arial" panose="020B0604020202020204" pitchFamily="34" charset="0"/>
              </a:rPr>
              <a:t>Regular at 24pt</a:t>
            </a:r>
          </a:p>
          <a:p>
            <a:pPr marL="0" indent="0">
              <a:lnSpc>
                <a:spcPct val="100000"/>
              </a:lnSpc>
              <a:spcBef>
                <a:spcPts val="1000"/>
              </a:spcBef>
              <a:buFont typeface="Montserrat"/>
              <a:buNone/>
            </a:pPr>
            <a:r>
              <a:rPr lang="en-GB" sz="1800" b="0" i="0" dirty="0">
                <a:solidFill>
                  <a:schemeClr val="bg1"/>
                </a:solidFill>
                <a:latin typeface="Arial" panose="020B0604020202020204" pitchFamily="34" charset="0"/>
                <a:ea typeface="Navigo" panose="02070503070706040303" pitchFamily="18" charset="77"/>
                <a:cs typeface="Arial" panose="020B0604020202020204" pitchFamily="34" charset="0"/>
              </a:rPr>
              <a:t>Subtitle here Arial Regular   at 18pt</a:t>
            </a:r>
            <a:endParaRPr lang="en-GB" sz="891" b="0" i="0" dirty="0">
              <a:solidFill>
                <a:schemeClr val="bg1"/>
              </a:solidFill>
              <a:latin typeface="Arial" panose="020B0604020202020204" pitchFamily="34" charset="0"/>
              <a:ea typeface="Navigo" panose="02070503070706040303" pitchFamily="18" charset="77"/>
              <a:cs typeface="Arial" panose="020B0604020202020204" pitchFamily="34" charset="0"/>
            </a:endParaRPr>
          </a:p>
        </p:txBody>
      </p:sp>
    </p:spTree>
    <p:extLst>
      <p:ext uri="{BB962C8B-B14F-4D97-AF65-F5344CB8AC3E}">
        <p14:creationId xmlns:p14="http://schemas.microsoft.com/office/powerpoint/2010/main" val="532009774"/>
      </p:ext>
    </p:extLst>
  </p:cSld>
  <p:clrMapOvr>
    <a:masterClrMapping/>
  </p:clrMapOvr>
  <p:extLst>
    <p:ext uri="{DCECCB84-F9BA-43D5-87BE-67443E8EF086}">
      <p15:sldGuideLst xmlns:p15="http://schemas.microsoft.com/office/powerpoint/2012/main">
        <p15:guide id="1" orient="horz" pos="282" userDrawn="1">
          <p15:clr>
            <a:srgbClr val="FBAE40"/>
          </p15:clr>
        </p15:guide>
        <p15:guide id="2" pos="204" userDrawn="1">
          <p15:clr>
            <a:srgbClr val="FBAE40"/>
          </p15:clr>
        </p15:guide>
        <p15:guide id="3" orient="horz" pos="3026" userDrawn="1">
          <p15:clr>
            <a:srgbClr val="FBAE40"/>
          </p15:clr>
        </p15:guide>
        <p15:guide id="4" pos="553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C4B1E0-3923-CE75-B988-31956B172257}"/>
              </a:ext>
            </a:extLst>
          </p:cNvPr>
          <p:cNvSpPr>
            <a:spLocks noGrp="1"/>
          </p:cNvSpPr>
          <p:nvPr>
            <p:ph type="title" orient="vert"/>
          </p:nvPr>
        </p:nvSpPr>
        <p:spPr>
          <a:xfrm>
            <a:off x="6543675" y="274638"/>
            <a:ext cx="1971675" cy="43576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CA12691-9701-F01E-6D4D-AD9E0A301A4B}"/>
              </a:ext>
            </a:extLst>
          </p:cNvPr>
          <p:cNvSpPr>
            <a:spLocks noGrp="1"/>
          </p:cNvSpPr>
          <p:nvPr>
            <p:ph type="body" orient="vert" idx="1"/>
          </p:nvPr>
        </p:nvSpPr>
        <p:spPr>
          <a:xfrm>
            <a:off x="628650" y="274638"/>
            <a:ext cx="5762625"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26FF45-30E6-7F0B-B408-12D76419732E}"/>
              </a:ext>
            </a:extLst>
          </p:cNvPr>
          <p:cNvSpPr>
            <a:spLocks noGrp="1"/>
          </p:cNvSpPr>
          <p:nvPr>
            <p:ph type="dt" sz="half" idx="10"/>
          </p:nvPr>
        </p:nvSpPr>
        <p:spPr/>
        <p:txBody>
          <a:bodyPr/>
          <a:lstStyle/>
          <a:p>
            <a:fld id="{C3452A69-D932-6F46-A363-34C6163FF4AA}" type="datetimeFigureOut">
              <a:rPr lang="en-US" smtClean="0"/>
              <a:t>11/13/2025</a:t>
            </a:fld>
            <a:endParaRPr lang="en-US"/>
          </a:p>
        </p:txBody>
      </p:sp>
      <p:sp>
        <p:nvSpPr>
          <p:cNvPr id="5" name="Footer Placeholder 4">
            <a:extLst>
              <a:ext uri="{FF2B5EF4-FFF2-40B4-BE49-F238E27FC236}">
                <a16:creationId xmlns:a16="http://schemas.microsoft.com/office/drawing/2014/main" id="{1BBE8F9F-08B9-A6B9-C371-79FC575BF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95C6FF-3F2B-1286-1C18-700DFA79F2FE}"/>
              </a:ext>
            </a:extLst>
          </p:cNvPr>
          <p:cNvSpPr>
            <a:spLocks noGrp="1"/>
          </p:cNvSpPr>
          <p:nvPr>
            <p:ph type="sldNum" sz="quarter" idx="12"/>
          </p:nvPr>
        </p:nvSpPr>
        <p:spPr/>
        <p:txBody>
          <a:bodyPr/>
          <a:lstStyle/>
          <a:p>
            <a:fld id="{85E59A12-6DAF-7D4F-B93B-BC335F2DFC0B}" type="slidenum">
              <a:rPr lang="en-US" smtClean="0"/>
              <a:t>‹#›</a:t>
            </a:fld>
            <a:endParaRPr lang="en-US"/>
          </a:p>
        </p:txBody>
      </p:sp>
    </p:spTree>
    <p:extLst>
      <p:ext uri="{BB962C8B-B14F-4D97-AF65-F5344CB8AC3E}">
        <p14:creationId xmlns:p14="http://schemas.microsoft.com/office/powerpoint/2010/main" val="867028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Video Sc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F1A11A-DAF2-7F78-B58D-EB5D4BB5A0DC}"/>
              </a:ext>
            </a:extLst>
          </p:cNvPr>
          <p:cNvSpPr/>
          <p:nvPr userDrawn="1"/>
        </p:nvSpPr>
        <p:spPr>
          <a:xfrm>
            <a:off x="0" y="0"/>
            <a:ext cx="9144000" cy="5143500"/>
          </a:xfrm>
          <a:prstGeom prst="rect">
            <a:avLst/>
          </a:prstGeom>
          <a:solidFill>
            <a:srgbClr val="0E43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1D2D"/>
              </a:solidFill>
            </a:endParaRPr>
          </a:p>
        </p:txBody>
      </p:sp>
      <p:sp>
        <p:nvSpPr>
          <p:cNvPr id="7" name="TextBox 6">
            <a:extLst>
              <a:ext uri="{FF2B5EF4-FFF2-40B4-BE49-F238E27FC236}">
                <a16:creationId xmlns:a16="http://schemas.microsoft.com/office/drawing/2014/main" id="{99CC8188-7179-9FEC-DB31-058016294230}"/>
              </a:ext>
            </a:extLst>
          </p:cNvPr>
          <p:cNvSpPr txBox="1"/>
          <p:nvPr userDrawn="1"/>
        </p:nvSpPr>
        <p:spPr>
          <a:xfrm>
            <a:off x="323850" y="357965"/>
            <a:ext cx="1287212" cy="115416"/>
          </a:xfrm>
          <a:prstGeom prst="rect">
            <a:avLst/>
          </a:prstGeom>
          <a:noFill/>
        </p:spPr>
        <p:txBody>
          <a:bodyPr wrap="none" lIns="0" tIns="0" rIns="0" bIns="0" rtlCol="0">
            <a:spAutoFit/>
          </a:bodyPr>
          <a:lstStyle/>
          <a:p>
            <a:r>
              <a:rPr lang="en-US" sz="750" b="1" dirty="0">
                <a:solidFill>
                  <a:schemeClr val="bg1"/>
                </a:solidFill>
              </a:rPr>
              <a:t>GO BEYOND BOUNDARIES</a:t>
            </a:r>
            <a:r>
              <a:rPr lang="en-US" sz="750" dirty="0"/>
              <a:t> </a:t>
            </a:r>
          </a:p>
        </p:txBody>
      </p:sp>
      <p:pic>
        <p:nvPicPr>
          <p:cNvPr id="10" name="Picture 9" descr="University of Aberdeen Logo">
            <a:extLst>
              <a:ext uri="{FF2B5EF4-FFF2-40B4-BE49-F238E27FC236}">
                <a16:creationId xmlns:a16="http://schemas.microsoft.com/office/drawing/2014/main" id="{EF5663C9-59AA-7C8D-B9EA-FD404B0590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850" y="4409483"/>
            <a:ext cx="1443364" cy="396000"/>
          </a:xfrm>
          <a:prstGeom prst="rect">
            <a:avLst/>
          </a:prstGeom>
        </p:spPr>
      </p:pic>
      <p:pic>
        <p:nvPicPr>
          <p:cNvPr id="26" name="Picture 25" descr="A white arrow pointing to the right&#10;&#10;Description automatically generated with low confidence">
            <a:extLst>
              <a:ext uri="{FF2B5EF4-FFF2-40B4-BE49-F238E27FC236}">
                <a16:creationId xmlns:a16="http://schemas.microsoft.com/office/drawing/2014/main" id="{3C45CEAE-0A54-B7A9-5CDF-21FFFAA8C4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6387" y="4686073"/>
            <a:ext cx="608838" cy="168402"/>
          </a:xfrm>
          <a:prstGeom prst="rect">
            <a:avLst/>
          </a:prstGeom>
        </p:spPr>
      </p:pic>
      <p:sp>
        <p:nvSpPr>
          <p:cNvPr id="3" name="Google Shape;186;p31">
            <a:extLst>
              <a:ext uri="{FF2B5EF4-FFF2-40B4-BE49-F238E27FC236}">
                <a16:creationId xmlns:a16="http://schemas.microsoft.com/office/drawing/2014/main" id="{4D4F6D7B-5AAF-9440-001C-C5A64F44BE22}"/>
              </a:ext>
            </a:extLst>
          </p:cNvPr>
          <p:cNvSpPr txBox="1">
            <a:spLocks/>
          </p:cNvSpPr>
          <p:nvPr userDrawn="1"/>
        </p:nvSpPr>
        <p:spPr>
          <a:xfrm>
            <a:off x="3719883" y="1224936"/>
            <a:ext cx="4277804"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rtl="0">
              <a:lnSpc>
                <a:spcPct val="100000"/>
              </a:lnSpc>
              <a:spcBef>
                <a:spcPts val="0"/>
              </a:spcBef>
              <a:spcAft>
                <a:spcPts val="1200"/>
              </a:spcAft>
              <a:buNone/>
            </a:pPr>
            <a:r>
              <a:rPr lang="en-GB" sz="1400" u="none" strike="noStrike" dirty="0">
                <a:solidFill>
                  <a:schemeClr val="bg1"/>
                </a:solidFill>
                <a:effectLst/>
                <a:latin typeface="Arial" panose="020B0604020202020204" pitchFamily="34" charset="0"/>
                <a:ea typeface="Navigo Light" panose="02070503070706040303" pitchFamily="18" charset="77"/>
                <a:cs typeface="Arial" panose="020B0604020202020204" pitchFamily="34" charset="0"/>
              </a:rPr>
              <a:t>This is body test set at Arial Regular at 14pt.</a:t>
            </a:r>
          </a:p>
          <a:p>
            <a:pPr marL="0" indent="0" rtl="0">
              <a:lnSpc>
                <a:spcPct val="100000"/>
              </a:lnSpc>
              <a:spcBef>
                <a:spcPts val="0"/>
              </a:spcBef>
              <a:spcAft>
                <a:spcPts val="1200"/>
              </a:spcAft>
              <a:buNone/>
            </a:pPr>
            <a:r>
              <a:rPr lang="en-GB" sz="1400" u="none" strike="noStrike" dirty="0">
                <a:solidFill>
                  <a:schemeClr val="bg1"/>
                </a:solidFill>
                <a:effectLst/>
                <a:latin typeface="Arial" panose="020B0604020202020204" pitchFamily="34" charset="0"/>
                <a:ea typeface="Navigo Light" panose="02070503070706040303" pitchFamily="18" charset="77"/>
                <a:cs typeface="Arial" panose="020B0604020202020204" pitchFamily="34" charset="0"/>
              </a:rPr>
              <a:t>Within the title you can use bold for emphasis, please use it selectively for greater effectiveness. </a:t>
            </a:r>
            <a:endParaRPr lang="en-GB" sz="1400" dirty="0">
              <a:solidFill>
                <a:schemeClr val="bg1"/>
              </a:solidFill>
              <a:effectLst/>
              <a:latin typeface="Arial" panose="020B0604020202020204" pitchFamily="34" charset="0"/>
              <a:ea typeface="Navigo Light" panose="02070503070706040303" pitchFamily="18" charset="77"/>
              <a:cs typeface="Arial" panose="020B0604020202020204" pitchFamily="34" charset="0"/>
            </a:endParaRPr>
          </a:p>
          <a:p>
            <a:pPr marL="0" indent="0" rtl="0">
              <a:lnSpc>
                <a:spcPct val="100000"/>
              </a:lnSpc>
              <a:spcBef>
                <a:spcPts val="0"/>
              </a:spcBef>
              <a:spcAft>
                <a:spcPts val="1200"/>
              </a:spcAft>
              <a:buNone/>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Text is presented in white on our foundation coloured backgrounds, this is Heritage foundation.</a:t>
            </a:r>
          </a:p>
          <a:p>
            <a:pPr marL="0" indent="0" rtl="0">
              <a:lnSpc>
                <a:spcPct val="100000"/>
              </a:lnSpc>
              <a:spcBef>
                <a:spcPts val="0"/>
              </a:spcBef>
              <a:spcAft>
                <a:spcPts val="1200"/>
              </a:spcAft>
              <a:buNone/>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These fonts sizes have been used to ensure best legibility when presenting on screen. </a:t>
            </a:r>
            <a:endParaRPr lang="en-GB" sz="1400" u="none" strike="noStrike" dirty="0">
              <a:solidFill>
                <a:schemeClr val="bg1"/>
              </a:solidFill>
              <a:effectLst/>
              <a:latin typeface="Arial" panose="020B0604020202020204" pitchFamily="34" charset="0"/>
              <a:ea typeface="Navigo Light" panose="02070503070706040303" pitchFamily="18" charset="77"/>
              <a:cs typeface="Arial" panose="020B0604020202020204" pitchFamily="34" charset="0"/>
            </a:endParaRPr>
          </a:p>
        </p:txBody>
      </p:sp>
      <p:sp>
        <p:nvSpPr>
          <p:cNvPr id="4" name="Google Shape;185;p31">
            <a:extLst>
              <a:ext uri="{FF2B5EF4-FFF2-40B4-BE49-F238E27FC236}">
                <a16:creationId xmlns:a16="http://schemas.microsoft.com/office/drawing/2014/main" id="{5D445516-44ED-5B5C-EB9B-34C164835319}"/>
              </a:ext>
            </a:extLst>
          </p:cNvPr>
          <p:cNvSpPr txBox="1">
            <a:spLocks/>
          </p:cNvSpPr>
          <p:nvPr userDrawn="1"/>
        </p:nvSpPr>
        <p:spPr>
          <a:xfrm>
            <a:off x="360324" y="1217483"/>
            <a:ext cx="3045027" cy="1509488"/>
          </a:xfrm>
          <a:prstGeom prst="rect">
            <a:avLst/>
          </a:prstGeom>
          <a:noFill/>
          <a:ln>
            <a:noFill/>
          </a:ln>
        </p:spPr>
        <p:txBody>
          <a:bodyPr spcFirstLastPara="1" wrap="square" lIns="0" tIns="91425" rIns="91425" bIns="91425" anchor="t" anchorCtr="0">
            <a:normAutofit lnSpcReduction="10000"/>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00000"/>
              </a:lnSpc>
              <a:buFont typeface="Montserrat"/>
              <a:buNone/>
            </a:pPr>
            <a:r>
              <a:rPr lang="en-GB" sz="2400" b="0" i="0" dirty="0">
                <a:solidFill>
                  <a:srgbClr val="75E0AA"/>
                </a:solidFill>
                <a:latin typeface="Arial" panose="020B0604020202020204" pitchFamily="34" charset="0"/>
                <a:ea typeface="Navigo" panose="02070503070706040303" pitchFamily="18" charset="77"/>
                <a:cs typeface="Arial" panose="020B0604020202020204" pitchFamily="34" charset="0"/>
              </a:rPr>
              <a:t>Title sits here in Arial </a:t>
            </a:r>
          </a:p>
          <a:p>
            <a:pPr marL="0" indent="0">
              <a:lnSpc>
                <a:spcPct val="100000"/>
              </a:lnSpc>
              <a:buFont typeface="Montserrat"/>
              <a:buNone/>
            </a:pPr>
            <a:r>
              <a:rPr lang="en-GB" sz="2400" b="0" i="0" dirty="0">
                <a:solidFill>
                  <a:srgbClr val="75E0AA"/>
                </a:solidFill>
                <a:latin typeface="Arial" panose="020B0604020202020204" pitchFamily="34" charset="0"/>
                <a:ea typeface="Navigo" panose="02070503070706040303" pitchFamily="18" charset="77"/>
                <a:cs typeface="Arial" panose="020B0604020202020204" pitchFamily="34" charset="0"/>
              </a:rPr>
              <a:t>Regular at 24pt</a:t>
            </a:r>
          </a:p>
          <a:p>
            <a:pPr marL="0" indent="0">
              <a:lnSpc>
                <a:spcPct val="100000"/>
              </a:lnSpc>
              <a:spcBef>
                <a:spcPts val="1000"/>
              </a:spcBef>
              <a:buFont typeface="Montserrat"/>
              <a:buNone/>
            </a:pPr>
            <a:r>
              <a:rPr lang="en-GB" sz="1800" b="0" i="0" dirty="0">
                <a:solidFill>
                  <a:schemeClr val="bg1"/>
                </a:solidFill>
                <a:latin typeface="Arial" panose="020B0604020202020204" pitchFamily="34" charset="0"/>
                <a:ea typeface="Navigo" panose="02070503070706040303" pitchFamily="18" charset="77"/>
                <a:cs typeface="Arial" panose="020B0604020202020204" pitchFamily="34" charset="0"/>
              </a:rPr>
              <a:t>Subtitle here Arial Regular   at 18pt</a:t>
            </a:r>
            <a:endParaRPr lang="en-GB" sz="891" b="0" i="0" dirty="0">
              <a:solidFill>
                <a:schemeClr val="bg1"/>
              </a:solidFill>
              <a:latin typeface="Arial" panose="020B0604020202020204" pitchFamily="34" charset="0"/>
              <a:ea typeface="Navigo" panose="02070503070706040303" pitchFamily="18" charset="77"/>
              <a:cs typeface="Arial" panose="020B0604020202020204" pitchFamily="34" charset="0"/>
            </a:endParaRPr>
          </a:p>
        </p:txBody>
      </p:sp>
    </p:spTree>
    <p:extLst>
      <p:ext uri="{BB962C8B-B14F-4D97-AF65-F5344CB8AC3E}">
        <p14:creationId xmlns:p14="http://schemas.microsoft.com/office/powerpoint/2010/main" val="252080504"/>
      </p:ext>
    </p:extLst>
  </p:cSld>
  <p:clrMapOvr>
    <a:masterClrMapping/>
  </p:clrMapOvr>
  <p:extLst>
    <p:ext uri="{DCECCB84-F9BA-43D5-87BE-67443E8EF086}">
      <p15:sldGuideLst xmlns:p15="http://schemas.microsoft.com/office/powerpoint/2012/main">
        <p15:guide id="1" orient="horz" pos="282" userDrawn="1">
          <p15:clr>
            <a:srgbClr val="FBAE40"/>
          </p15:clr>
        </p15:guide>
        <p15:guide id="2" pos="204" userDrawn="1">
          <p15:clr>
            <a:srgbClr val="FBAE40"/>
          </p15:clr>
        </p15:guide>
        <p15:guide id="3" orient="horz" pos="3026" userDrawn="1">
          <p15:clr>
            <a:srgbClr val="FBAE40"/>
          </p15:clr>
        </p15:guide>
        <p15:guide id="4" pos="553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Video Sc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F1A11A-DAF2-7F78-B58D-EB5D4BB5A0DC}"/>
              </a:ext>
            </a:extLst>
          </p:cNvPr>
          <p:cNvSpPr/>
          <p:nvPr userDrawn="1"/>
        </p:nvSpPr>
        <p:spPr>
          <a:xfrm>
            <a:off x="0" y="0"/>
            <a:ext cx="9144000" cy="5143500"/>
          </a:xfrm>
          <a:prstGeom prst="rect">
            <a:avLst/>
          </a:prstGeom>
          <a:solidFill>
            <a:srgbClr val="1427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1D2D"/>
              </a:solidFill>
            </a:endParaRPr>
          </a:p>
        </p:txBody>
      </p:sp>
      <p:sp>
        <p:nvSpPr>
          <p:cNvPr id="7" name="TextBox 6">
            <a:extLst>
              <a:ext uri="{FF2B5EF4-FFF2-40B4-BE49-F238E27FC236}">
                <a16:creationId xmlns:a16="http://schemas.microsoft.com/office/drawing/2014/main" id="{99CC8188-7179-9FEC-DB31-058016294230}"/>
              </a:ext>
            </a:extLst>
          </p:cNvPr>
          <p:cNvSpPr txBox="1"/>
          <p:nvPr userDrawn="1"/>
        </p:nvSpPr>
        <p:spPr>
          <a:xfrm>
            <a:off x="323850" y="357965"/>
            <a:ext cx="1287212" cy="115416"/>
          </a:xfrm>
          <a:prstGeom prst="rect">
            <a:avLst/>
          </a:prstGeom>
          <a:noFill/>
        </p:spPr>
        <p:txBody>
          <a:bodyPr wrap="none" lIns="0" tIns="0" rIns="0" bIns="0" rtlCol="0">
            <a:spAutoFit/>
          </a:bodyPr>
          <a:lstStyle/>
          <a:p>
            <a:r>
              <a:rPr lang="en-US" sz="750" b="1" dirty="0">
                <a:solidFill>
                  <a:schemeClr val="bg1"/>
                </a:solidFill>
              </a:rPr>
              <a:t>GO BEYOND BOUNDARIES</a:t>
            </a:r>
            <a:r>
              <a:rPr lang="en-US" sz="750" dirty="0"/>
              <a:t> </a:t>
            </a:r>
          </a:p>
        </p:txBody>
      </p:sp>
      <p:pic>
        <p:nvPicPr>
          <p:cNvPr id="10" name="Picture 9" descr="University of Aberdeen Logo">
            <a:extLst>
              <a:ext uri="{FF2B5EF4-FFF2-40B4-BE49-F238E27FC236}">
                <a16:creationId xmlns:a16="http://schemas.microsoft.com/office/drawing/2014/main" id="{EF5663C9-59AA-7C8D-B9EA-FD404B0590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850" y="4409483"/>
            <a:ext cx="1443364" cy="396000"/>
          </a:xfrm>
          <a:prstGeom prst="rect">
            <a:avLst/>
          </a:prstGeom>
        </p:spPr>
      </p:pic>
      <p:pic>
        <p:nvPicPr>
          <p:cNvPr id="26" name="Picture 25" descr="A white arrow pointing to the right&#10;&#10;Description automatically generated with low confidence">
            <a:extLst>
              <a:ext uri="{FF2B5EF4-FFF2-40B4-BE49-F238E27FC236}">
                <a16:creationId xmlns:a16="http://schemas.microsoft.com/office/drawing/2014/main" id="{3C45CEAE-0A54-B7A9-5CDF-21FFFAA8C4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6387" y="4686073"/>
            <a:ext cx="608838" cy="168402"/>
          </a:xfrm>
          <a:prstGeom prst="rect">
            <a:avLst/>
          </a:prstGeom>
        </p:spPr>
      </p:pic>
      <p:sp>
        <p:nvSpPr>
          <p:cNvPr id="3" name="Google Shape;186;p31">
            <a:extLst>
              <a:ext uri="{FF2B5EF4-FFF2-40B4-BE49-F238E27FC236}">
                <a16:creationId xmlns:a16="http://schemas.microsoft.com/office/drawing/2014/main" id="{4D4F6D7B-5AAF-9440-001C-C5A64F44BE22}"/>
              </a:ext>
            </a:extLst>
          </p:cNvPr>
          <p:cNvSpPr txBox="1">
            <a:spLocks/>
          </p:cNvSpPr>
          <p:nvPr userDrawn="1"/>
        </p:nvSpPr>
        <p:spPr>
          <a:xfrm>
            <a:off x="3719883" y="1224936"/>
            <a:ext cx="4277804"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rtl="0">
              <a:lnSpc>
                <a:spcPct val="100000"/>
              </a:lnSpc>
              <a:spcBef>
                <a:spcPts val="0"/>
              </a:spcBef>
              <a:spcAft>
                <a:spcPts val="1200"/>
              </a:spcAft>
              <a:buNone/>
            </a:pPr>
            <a:r>
              <a:rPr lang="en-GB" sz="1400" u="none" strike="noStrike" dirty="0">
                <a:solidFill>
                  <a:schemeClr val="bg1"/>
                </a:solidFill>
                <a:effectLst/>
                <a:latin typeface="Arial" panose="020B0604020202020204" pitchFamily="34" charset="0"/>
                <a:ea typeface="Navigo Light" panose="02070503070706040303" pitchFamily="18" charset="77"/>
                <a:cs typeface="Arial" panose="020B0604020202020204" pitchFamily="34" charset="0"/>
              </a:rPr>
              <a:t>This is body test set at Arial Regular at 14pt.</a:t>
            </a:r>
          </a:p>
          <a:p>
            <a:pPr marL="0" indent="0" rtl="0">
              <a:lnSpc>
                <a:spcPct val="100000"/>
              </a:lnSpc>
              <a:spcBef>
                <a:spcPts val="0"/>
              </a:spcBef>
              <a:spcAft>
                <a:spcPts val="1200"/>
              </a:spcAft>
              <a:buNone/>
            </a:pPr>
            <a:r>
              <a:rPr lang="en-GB" sz="1400" u="none" strike="noStrike" dirty="0">
                <a:solidFill>
                  <a:schemeClr val="bg1"/>
                </a:solidFill>
                <a:effectLst/>
                <a:latin typeface="Arial" panose="020B0604020202020204" pitchFamily="34" charset="0"/>
                <a:ea typeface="Navigo Light" panose="02070503070706040303" pitchFamily="18" charset="77"/>
                <a:cs typeface="Arial" panose="020B0604020202020204" pitchFamily="34" charset="0"/>
              </a:rPr>
              <a:t>Within the title you can use bold for emphasis, please use it selectively for greater effectiveness. </a:t>
            </a:r>
            <a:endParaRPr lang="en-GB" sz="1400" dirty="0">
              <a:solidFill>
                <a:schemeClr val="bg1"/>
              </a:solidFill>
              <a:effectLst/>
              <a:latin typeface="Arial" panose="020B0604020202020204" pitchFamily="34" charset="0"/>
              <a:ea typeface="Navigo Light" panose="02070503070706040303" pitchFamily="18" charset="77"/>
              <a:cs typeface="Arial" panose="020B0604020202020204" pitchFamily="34" charset="0"/>
            </a:endParaRPr>
          </a:p>
          <a:p>
            <a:pPr marL="0" indent="0" rtl="0">
              <a:lnSpc>
                <a:spcPct val="100000"/>
              </a:lnSpc>
              <a:spcBef>
                <a:spcPts val="0"/>
              </a:spcBef>
              <a:spcAft>
                <a:spcPts val="1200"/>
              </a:spcAft>
              <a:buNone/>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Text is presented in white on our foundation coloured backgrounds, this is Midnight foundation.</a:t>
            </a:r>
          </a:p>
          <a:p>
            <a:pPr marL="0" indent="0" rtl="0">
              <a:lnSpc>
                <a:spcPct val="100000"/>
              </a:lnSpc>
              <a:spcBef>
                <a:spcPts val="0"/>
              </a:spcBef>
              <a:spcAft>
                <a:spcPts val="1200"/>
              </a:spcAft>
              <a:buNone/>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These fonts sizes have been used to ensure best legibility when presenting on screen. </a:t>
            </a:r>
            <a:endParaRPr lang="en-GB" sz="1400" u="none" strike="noStrike" dirty="0">
              <a:solidFill>
                <a:schemeClr val="bg1"/>
              </a:solidFill>
              <a:effectLst/>
              <a:latin typeface="Arial" panose="020B0604020202020204" pitchFamily="34" charset="0"/>
              <a:ea typeface="Navigo Light" panose="02070503070706040303" pitchFamily="18" charset="77"/>
              <a:cs typeface="Arial" panose="020B0604020202020204" pitchFamily="34" charset="0"/>
            </a:endParaRPr>
          </a:p>
        </p:txBody>
      </p:sp>
      <p:sp>
        <p:nvSpPr>
          <p:cNvPr id="4" name="Google Shape;185;p31">
            <a:extLst>
              <a:ext uri="{FF2B5EF4-FFF2-40B4-BE49-F238E27FC236}">
                <a16:creationId xmlns:a16="http://schemas.microsoft.com/office/drawing/2014/main" id="{5D445516-44ED-5B5C-EB9B-34C164835319}"/>
              </a:ext>
            </a:extLst>
          </p:cNvPr>
          <p:cNvSpPr txBox="1">
            <a:spLocks/>
          </p:cNvSpPr>
          <p:nvPr userDrawn="1"/>
        </p:nvSpPr>
        <p:spPr>
          <a:xfrm>
            <a:off x="360324" y="1217483"/>
            <a:ext cx="3045027" cy="1509488"/>
          </a:xfrm>
          <a:prstGeom prst="rect">
            <a:avLst/>
          </a:prstGeom>
          <a:noFill/>
          <a:ln>
            <a:noFill/>
          </a:ln>
        </p:spPr>
        <p:txBody>
          <a:bodyPr spcFirstLastPara="1" wrap="square" lIns="0" tIns="91425" rIns="91425" bIns="91425" anchor="t" anchorCtr="0">
            <a:normAutofit lnSpcReduction="10000"/>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00000"/>
              </a:lnSpc>
              <a:buFont typeface="Montserrat"/>
              <a:buNone/>
            </a:pPr>
            <a:r>
              <a:rPr lang="en-GB" sz="2400" b="0" i="0" dirty="0">
                <a:solidFill>
                  <a:srgbClr val="00CCCF"/>
                </a:solidFill>
                <a:latin typeface="Arial" panose="020B0604020202020204" pitchFamily="34" charset="0"/>
                <a:ea typeface="Navigo" panose="02070503070706040303" pitchFamily="18" charset="77"/>
                <a:cs typeface="Arial" panose="020B0604020202020204" pitchFamily="34" charset="0"/>
              </a:rPr>
              <a:t>Title sits here in Arial </a:t>
            </a:r>
          </a:p>
          <a:p>
            <a:pPr marL="0" indent="0">
              <a:lnSpc>
                <a:spcPct val="100000"/>
              </a:lnSpc>
              <a:buFont typeface="Montserrat"/>
              <a:buNone/>
            </a:pPr>
            <a:r>
              <a:rPr lang="en-GB" sz="2400" b="0" i="0" dirty="0">
                <a:solidFill>
                  <a:srgbClr val="00CCCF"/>
                </a:solidFill>
                <a:latin typeface="Arial" panose="020B0604020202020204" pitchFamily="34" charset="0"/>
                <a:ea typeface="Navigo" panose="02070503070706040303" pitchFamily="18" charset="77"/>
                <a:cs typeface="Arial" panose="020B0604020202020204" pitchFamily="34" charset="0"/>
              </a:rPr>
              <a:t>Regular at 24pt</a:t>
            </a:r>
          </a:p>
          <a:p>
            <a:pPr marL="0" indent="0">
              <a:lnSpc>
                <a:spcPct val="100000"/>
              </a:lnSpc>
              <a:spcBef>
                <a:spcPts val="1000"/>
              </a:spcBef>
              <a:buFont typeface="Montserrat"/>
              <a:buNone/>
            </a:pPr>
            <a:r>
              <a:rPr lang="en-GB" sz="1800" b="0" i="0" dirty="0">
                <a:solidFill>
                  <a:schemeClr val="bg1"/>
                </a:solidFill>
                <a:latin typeface="Arial" panose="020B0604020202020204" pitchFamily="34" charset="0"/>
                <a:ea typeface="Navigo" panose="02070503070706040303" pitchFamily="18" charset="77"/>
                <a:cs typeface="Arial" panose="020B0604020202020204" pitchFamily="34" charset="0"/>
              </a:rPr>
              <a:t>Subtitle here Arial Regular   at 18pt</a:t>
            </a:r>
            <a:endParaRPr lang="en-GB" sz="891" b="0" i="0" dirty="0">
              <a:solidFill>
                <a:schemeClr val="bg1"/>
              </a:solidFill>
              <a:latin typeface="Arial" panose="020B0604020202020204" pitchFamily="34" charset="0"/>
              <a:ea typeface="Navigo" panose="02070503070706040303" pitchFamily="18" charset="77"/>
              <a:cs typeface="Arial" panose="020B0604020202020204" pitchFamily="34" charset="0"/>
            </a:endParaRPr>
          </a:p>
        </p:txBody>
      </p:sp>
    </p:spTree>
    <p:extLst>
      <p:ext uri="{BB962C8B-B14F-4D97-AF65-F5344CB8AC3E}">
        <p14:creationId xmlns:p14="http://schemas.microsoft.com/office/powerpoint/2010/main" val="369930476"/>
      </p:ext>
    </p:extLst>
  </p:cSld>
  <p:clrMapOvr>
    <a:masterClrMapping/>
  </p:clrMapOvr>
  <p:extLst>
    <p:ext uri="{DCECCB84-F9BA-43D5-87BE-67443E8EF086}">
      <p15:sldGuideLst xmlns:p15="http://schemas.microsoft.com/office/powerpoint/2012/main">
        <p15:guide id="1" orient="horz" pos="282" userDrawn="1">
          <p15:clr>
            <a:srgbClr val="FBAE40"/>
          </p15:clr>
        </p15:guide>
        <p15:guide id="2" pos="204" userDrawn="1">
          <p15:clr>
            <a:srgbClr val="FBAE40"/>
          </p15:clr>
        </p15:guide>
        <p15:guide id="3" orient="horz" pos="3026" userDrawn="1">
          <p15:clr>
            <a:srgbClr val="FBAE40"/>
          </p15:clr>
        </p15:guide>
        <p15:guide id="4" pos="553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ic Sc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F1A11A-DAF2-7F78-B58D-EB5D4BB5A0DC}"/>
              </a:ext>
            </a:extLst>
          </p:cNvPr>
          <p:cNvSpPr/>
          <p:nvPr userDrawn="1"/>
        </p:nvSpPr>
        <p:spPr>
          <a:xfrm>
            <a:off x="0" y="0"/>
            <a:ext cx="9144000" cy="5143500"/>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1D2D"/>
              </a:solidFill>
            </a:endParaRPr>
          </a:p>
        </p:txBody>
      </p:sp>
      <p:sp>
        <p:nvSpPr>
          <p:cNvPr id="7" name="TextBox 6">
            <a:extLst>
              <a:ext uri="{FF2B5EF4-FFF2-40B4-BE49-F238E27FC236}">
                <a16:creationId xmlns:a16="http://schemas.microsoft.com/office/drawing/2014/main" id="{99CC8188-7179-9FEC-DB31-058016294230}"/>
              </a:ext>
            </a:extLst>
          </p:cNvPr>
          <p:cNvSpPr txBox="1"/>
          <p:nvPr userDrawn="1"/>
        </p:nvSpPr>
        <p:spPr>
          <a:xfrm>
            <a:off x="323850" y="357965"/>
            <a:ext cx="1287212" cy="115416"/>
          </a:xfrm>
          <a:prstGeom prst="rect">
            <a:avLst/>
          </a:prstGeom>
          <a:noFill/>
        </p:spPr>
        <p:txBody>
          <a:bodyPr wrap="none" lIns="0" tIns="0" rIns="0" bIns="0" rtlCol="0">
            <a:spAutoFit/>
          </a:bodyPr>
          <a:lstStyle/>
          <a:p>
            <a:r>
              <a:rPr lang="en-US" sz="750" b="1" dirty="0">
                <a:solidFill>
                  <a:schemeClr val="bg1"/>
                </a:solidFill>
              </a:rPr>
              <a:t>GO BEYOND BOUNDARIES</a:t>
            </a:r>
            <a:r>
              <a:rPr lang="en-US" sz="750" dirty="0"/>
              <a:t> </a:t>
            </a:r>
          </a:p>
        </p:txBody>
      </p:sp>
      <p:pic>
        <p:nvPicPr>
          <p:cNvPr id="10" name="Picture 9" descr="University of Aberdeen Logo">
            <a:extLst>
              <a:ext uri="{FF2B5EF4-FFF2-40B4-BE49-F238E27FC236}">
                <a16:creationId xmlns:a16="http://schemas.microsoft.com/office/drawing/2014/main" id="{EF5663C9-59AA-7C8D-B9EA-FD404B0590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850" y="2961389"/>
            <a:ext cx="1443364" cy="396000"/>
          </a:xfrm>
          <a:prstGeom prst="rect">
            <a:avLst/>
          </a:prstGeom>
        </p:spPr>
      </p:pic>
      <p:pic>
        <p:nvPicPr>
          <p:cNvPr id="26" name="Picture 25" descr="A white arrow pointing to the right&#10;&#10;Description automatically generated with low confidence">
            <a:extLst>
              <a:ext uri="{FF2B5EF4-FFF2-40B4-BE49-F238E27FC236}">
                <a16:creationId xmlns:a16="http://schemas.microsoft.com/office/drawing/2014/main" id="{3C45CEAE-0A54-B7A9-5CDF-21FFFAA8C4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6387" y="4686073"/>
            <a:ext cx="608838" cy="168402"/>
          </a:xfrm>
          <a:prstGeom prst="rect">
            <a:avLst/>
          </a:prstGeom>
        </p:spPr>
      </p:pic>
      <p:pic>
        <p:nvPicPr>
          <p:cNvPr id="5" name="Picture 4" descr="Green lights in the sky&#10;&#10;Description automatically generated">
            <a:extLst>
              <a:ext uri="{FF2B5EF4-FFF2-40B4-BE49-F238E27FC236}">
                <a16:creationId xmlns:a16="http://schemas.microsoft.com/office/drawing/2014/main" id="{D8998E38-7B7F-0C9A-943A-08547EF312E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267201" y="565830"/>
            <a:ext cx="4328748" cy="4027941"/>
          </a:xfrm>
          <a:prstGeom prst="rect">
            <a:avLst/>
          </a:prstGeom>
        </p:spPr>
      </p:pic>
      <p:grpSp>
        <p:nvGrpSpPr>
          <p:cNvPr id="9" name="Group 8">
            <a:extLst>
              <a:ext uri="{FF2B5EF4-FFF2-40B4-BE49-F238E27FC236}">
                <a16:creationId xmlns:a16="http://schemas.microsoft.com/office/drawing/2014/main" id="{3FFC6B29-86D6-4F54-7A6A-1689EB1FF804}"/>
              </a:ext>
            </a:extLst>
          </p:cNvPr>
          <p:cNvGrpSpPr/>
          <p:nvPr userDrawn="1"/>
        </p:nvGrpSpPr>
        <p:grpSpPr>
          <a:xfrm>
            <a:off x="537166" y="565830"/>
            <a:ext cx="1585548" cy="1121430"/>
            <a:chOff x="5279444" y="0"/>
            <a:chExt cx="1493102" cy="1121430"/>
          </a:xfrm>
        </p:grpSpPr>
        <p:sp>
          <p:nvSpPr>
            <p:cNvPr id="12" name="Rectangle 11">
              <a:extLst>
                <a:ext uri="{FF2B5EF4-FFF2-40B4-BE49-F238E27FC236}">
                  <a16:creationId xmlns:a16="http://schemas.microsoft.com/office/drawing/2014/main" id="{195F02B4-68FE-6BEE-99A5-B7F916FD4109}"/>
                </a:ext>
              </a:extLst>
            </p:cNvPr>
            <p:cNvSpPr/>
            <p:nvPr/>
          </p:nvSpPr>
          <p:spPr>
            <a:xfrm>
              <a:off x="5279446" y="0"/>
              <a:ext cx="1493100" cy="225086"/>
            </a:xfrm>
            <a:prstGeom prst="rect">
              <a:avLst/>
            </a:prstGeom>
            <a:solidFill>
              <a:srgbClr val="75E0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651E83F-87B2-A240-36D4-1889BA983F68}"/>
                </a:ext>
              </a:extLst>
            </p:cNvPr>
            <p:cNvSpPr/>
            <p:nvPr/>
          </p:nvSpPr>
          <p:spPr>
            <a:xfrm>
              <a:off x="5279446" y="223006"/>
              <a:ext cx="1493100" cy="225086"/>
            </a:xfrm>
            <a:prstGeom prst="rect">
              <a:avLst/>
            </a:prstGeom>
            <a:solidFill>
              <a:srgbClr val="75E0AA">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0C18A5C-9C4A-BAF3-0688-481D45B892D0}"/>
                </a:ext>
              </a:extLst>
            </p:cNvPr>
            <p:cNvSpPr/>
            <p:nvPr/>
          </p:nvSpPr>
          <p:spPr>
            <a:xfrm>
              <a:off x="5279446" y="448092"/>
              <a:ext cx="1493100" cy="225086"/>
            </a:xfrm>
            <a:prstGeom prst="rect">
              <a:avLst/>
            </a:prstGeom>
            <a:solidFill>
              <a:srgbClr val="75E0AA">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5A5338C-89F2-2BB7-59A1-9A5CA3AE96A5}"/>
                </a:ext>
              </a:extLst>
            </p:cNvPr>
            <p:cNvSpPr/>
            <p:nvPr/>
          </p:nvSpPr>
          <p:spPr>
            <a:xfrm>
              <a:off x="5279445" y="671098"/>
              <a:ext cx="1493100" cy="225086"/>
            </a:xfrm>
            <a:prstGeom prst="rect">
              <a:avLst/>
            </a:prstGeom>
            <a:solidFill>
              <a:srgbClr val="75E0AA">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D1E8B65-2649-6643-1301-8DE39597E859}"/>
                </a:ext>
              </a:extLst>
            </p:cNvPr>
            <p:cNvSpPr/>
            <p:nvPr/>
          </p:nvSpPr>
          <p:spPr>
            <a:xfrm>
              <a:off x="5279444" y="896344"/>
              <a:ext cx="1493100" cy="225086"/>
            </a:xfrm>
            <a:prstGeom prst="rect">
              <a:avLst/>
            </a:prstGeom>
            <a:solidFill>
              <a:srgbClr val="75E0AA">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E604FDFD-F628-003D-8B43-4249C5B51A6D}"/>
              </a:ext>
            </a:extLst>
          </p:cNvPr>
          <p:cNvGrpSpPr/>
          <p:nvPr userDrawn="1"/>
        </p:nvGrpSpPr>
        <p:grpSpPr>
          <a:xfrm>
            <a:off x="2122715" y="566616"/>
            <a:ext cx="2144480" cy="1703600"/>
            <a:chOff x="6770915" y="5295"/>
            <a:chExt cx="2363830" cy="1703600"/>
          </a:xfrm>
        </p:grpSpPr>
        <p:sp>
          <p:nvSpPr>
            <p:cNvPr id="18" name="Rectangle 17">
              <a:extLst>
                <a:ext uri="{FF2B5EF4-FFF2-40B4-BE49-F238E27FC236}">
                  <a16:creationId xmlns:a16="http://schemas.microsoft.com/office/drawing/2014/main" id="{615FD9AE-983D-9734-49E5-C8768A88B551}"/>
                </a:ext>
              </a:extLst>
            </p:cNvPr>
            <p:cNvSpPr/>
            <p:nvPr/>
          </p:nvSpPr>
          <p:spPr>
            <a:xfrm>
              <a:off x="6770921" y="5295"/>
              <a:ext cx="2363824" cy="341274"/>
            </a:xfrm>
            <a:prstGeom prst="rect">
              <a:avLst/>
            </a:prstGeom>
            <a:solidFill>
              <a:srgbClr val="75E0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585D902-8201-A6E6-9737-D8026949B4C2}"/>
                </a:ext>
              </a:extLst>
            </p:cNvPr>
            <p:cNvSpPr/>
            <p:nvPr/>
          </p:nvSpPr>
          <p:spPr>
            <a:xfrm>
              <a:off x="6770921" y="346754"/>
              <a:ext cx="2363824" cy="341274"/>
            </a:xfrm>
            <a:prstGeom prst="rect">
              <a:avLst/>
            </a:prstGeom>
            <a:solidFill>
              <a:srgbClr val="75E0AA">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8C3BF7C-541C-CC6C-BF88-014EFB506C37}"/>
                </a:ext>
              </a:extLst>
            </p:cNvPr>
            <p:cNvSpPr/>
            <p:nvPr/>
          </p:nvSpPr>
          <p:spPr>
            <a:xfrm>
              <a:off x="6770921" y="688028"/>
              <a:ext cx="2363824" cy="341274"/>
            </a:xfrm>
            <a:prstGeom prst="rect">
              <a:avLst/>
            </a:prstGeom>
            <a:solidFill>
              <a:srgbClr val="75E0AA">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B1FE648-D5EA-7709-3600-70DEC5ECB645}"/>
                </a:ext>
              </a:extLst>
            </p:cNvPr>
            <p:cNvSpPr/>
            <p:nvPr/>
          </p:nvSpPr>
          <p:spPr>
            <a:xfrm>
              <a:off x="6770918" y="1026347"/>
              <a:ext cx="2363824" cy="341274"/>
            </a:xfrm>
            <a:prstGeom prst="rect">
              <a:avLst/>
            </a:prstGeom>
            <a:solidFill>
              <a:srgbClr val="75E0AA">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4B262D2-CBAA-B893-21EC-ADBDCA85B291}"/>
                </a:ext>
              </a:extLst>
            </p:cNvPr>
            <p:cNvSpPr/>
            <p:nvPr/>
          </p:nvSpPr>
          <p:spPr>
            <a:xfrm>
              <a:off x="6770915" y="1367621"/>
              <a:ext cx="2363824" cy="341274"/>
            </a:xfrm>
            <a:prstGeom prst="rect">
              <a:avLst/>
            </a:prstGeom>
            <a:solidFill>
              <a:srgbClr val="75E0AA">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78FF3ACE-2EDC-C17C-0E63-50B8A305E974}"/>
              </a:ext>
            </a:extLst>
          </p:cNvPr>
          <p:cNvSpPr txBox="1"/>
          <p:nvPr userDrawn="1"/>
        </p:nvSpPr>
        <p:spPr>
          <a:xfrm>
            <a:off x="258557" y="1390378"/>
            <a:ext cx="4789714" cy="1325106"/>
          </a:xfrm>
          <a:prstGeom prst="rect">
            <a:avLst/>
          </a:prstGeom>
          <a:noFill/>
        </p:spPr>
        <p:txBody>
          <a:bodyPr wrap="square" rtlCol="0">
            <a:spAutoFit/>
          </a:bodyPr>
          <a:lstStyle/>
          <a:p>
            <a:pPr>
              <a:lnSpc>
                <a:spcPts val="5100"/>
              </a:lnSpc>
            </a:pPr>
            <a:r>
              <a:rPr lang="en-US" sz="5000" b="0" dirty="0">
                <a:solidFill>
                  <a:schemeClr val="bg1"/>
                </a:solidFill>
              </a:rPr>
              <a:t>Go</a:t>
            </a:r>
            <a:r>
              <a:rPr lang="en-US" sz="5000" b="1" dirty="0">
                <a:solidFill>
                  <a:schemeClr val="bg1"/>
                </a:solidFill>
              </a:rPr>
              <a:t> Beyond</a:t>
            </a:r>
          </a:p>
          <a:p>
            <a:pPr>
              <a:lnSpc>
                <a:spcPts val="4500"/>
              </a:lnSpc>
            </a:pPr>
            <a:r>
              <a:rPr lang="en-US" sz="5000" b="1" dirty="0">
                <a:solidFill>
                  <a:schemeClr val="bg1"/>
                </a:solidFill>
              </a:rPr>
              <a:t>  Boundaries</a:t>
            </a:r>
          </a:p>
        </p:txBody>
      </p:sp>
      <p:grpSp>
        <p:nvGrpSpPr>
          <p:cNvPr id="44" name="Group 43">
            <a:extLst>
              <a:ext uri="{FF2B5EF4-FFF2-40B4-BE49-F238E27FC236}">
                <a16:creationId xmlns:a16="http://schemas.microsoft.com/office/drawing/2014/main" id="{EE2428C7-33A7-3C26-4B51-15FE5D3A298F}"/>
              </a:ext>
            </a:extLst>
          </p:cNvPr>
          <p:cNvGrpSpPr/>
          <p:nvPr userDrawn="1"/>
        </p:nvGrpSpPr>
        <p:grpSpPr>
          <a:xfrm>
            <a:off x="6389908" y="564416"/>
            <a:ext cx="2206037" cy="1286156"/>
            <a:chOff x="6973622" y="564415"/>
            <a:chExt cx="1622324" cy="1043961"/>
          </a:xfrm>
        </p:grpSpPr>
        <p:sp>
          <p:nvSpPr>
            <p:cNvPr id="39" name="Rectangle 38">
              <a:extLst>
                <a:ext uri="{FF2B5EF4-FFF2-40B4-BE49-F238E27FC236}">
                  <a16:creationId xmlns:a16="http://schemas.microsoft.com/office/drawing/2014/main" id="{825F0E5B-63C6-29A8-3498-586E1A88888E}"/>
                </a:ext>
              </a:extLst>
            </p:cNvPr>
            <p:cNvSpPr/>
            <p:nvPr/>
          </p:nvSpPr>
          <p:spPr>
            <a:xfrm>
              <a:off x="6973624" y="564415"/>
              <a:ext cx="1622322" cy="210174"/>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5E61023-286A-E99D-BA06-019201FFBC71}"/>
                </a:ext>
              </a:extLst>
            </p:cNvPr>
            <p:cNvSpPr/>
            <p:nvPr/>
          </p:nvSpPr>
          <p:spPr>
            <a:xfrm>
              <a:off x="6973624" y="772647"/>
              <a:ext cx="1622322" cy="210174"/>
            </a:xfrm>
            <a:prstGeom prst="rect">
              <a:avLst/>
            </a:prstGeom>
            <a:solidFill>
              <a:srgbClr val="00374E">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1F729B8-41FB-7D6D-AA5F-699CAE24EA9E}"/>
                </a:ext>
              </a:extLst>
            </p:cNvPr>
            <p:cNvSpPr/>
            <p:nvPr/>
          </p:nvSpPr>
          <p:spPr>
            <a:xfrm>
              <a:off x="6973624" y="982821"/>
              <a:ext cx="1622322" cy="210174"/>
            </a:xfrm>
            <a:prstGeom prst="rect">
              <a:avLst/>
            </a:prstGeom>
            <a:solidFill>
              <a:srgbClr val="00374E">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08F56B8-4679-BBC0-A8B1-E1FAD3E20DC3}"/>
                </a:ext>
              </a:extLst>
            </p:cNvPr>
            <p:cNvSpPr/>
            <p:nvPr/>
          </p:nvSpPr>
          <p:spPr>
            <a:xfrm>
              <a:off x="6973623" y="1191053"/>
              <a:ext cx="1622322" cy="210174"/>
            </a:xfrm>
            <a:prstGeom prst="rect">
              <a:avLst/>
            </a:prstGeom>
            <a:solidFill>
              <a:srgbClr val="00374E">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54D6D76-8910-F782-7730-80F15F347E3A}"/>
                </a:ext>
              </a:extLst>
            </p:cNvPr>
            <p:cNvSpPr/>
            <p:nvPr/>
          </p:nvSpPr>
          <p:spPr>
            <a:xfrm>
              <a:off x="6973622" y="1398202"/>
              <a:ext cx="1622322" cy="210174"/>
            </a:xfrm>
            <a:prstGeom prst="rect">
              <a:avLst/>
            </a:prstGeom>
            <a:solidFill>
              <a:srgbClr val="00374E">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1C477982-DE41-4715-32B6-329DA7EBD574}"/>
              </a:ext>
            </a:extLst>
          </p:cNvPr>
          <p:cNvGrpSpPr/>
          <p:nvPr userDrawn="1"/>
        </p:nvGrpSpPr>
        <p:grpSpPr>
          <a:xfrm rot="10800000">
            <a:off x="3654040" y="3159388"/>
            <a:ext cx="2735872" cy="1442977"/>
            <a:chOff x="6973622" y="564415"/>
            <a:chExt cx="1622324" cy="1043961"/>
          </a:xfrm>
        </p:grpSpPr>
        <p:sp>
          <p:nvSpPr>
            <p:cNvPr id="46" name="Rectangle 45">
              <a:extLst>
                <a:ext uri="{FF2B5EF4-FFF2-40B4-BE49-F238E27FC236}">
                  <a16:creationId xmlns:a16="http://schemas.microsoft.com/office/drawing/2014/main" id="{3A7FD06F-0052-0A9F-B503-1335C9958AD0}"/>
                </a:ext>
              </a:extLst>
            </p:cNvPr>
            <p:cNvSpPr/>
            <p:nvPr/>
          </p:nvSpPr>
          <p:spPr>
            <a:xfrm>
              <a:off x="6973624" y="564415"/>
              <a:ext cx="1622322" cy="210174"/>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5199FDAA-2913-D6CC-B0D0-4BDFF8EC30A2}"/>
                </a:ext>
              </a:extLst>
            </p:cNvPr>
            <p:cNvSpPr/>
            <p:nvPr/>
          </p:nvSpPr>
          <p:spPr>
            <a:xfrm>
              <a:off x="6973624" y="772647"/>
              <a:ext cx="1622322" cy="210174"/>
            </a:xfrm>
            <a:prstGeom prst="rect">
              <a:avLst/>
            </a:prstGeom>
            <a:solidFill>
              <a:srgbClr val="00374E">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0C93ACB9-44F4-4E0C-615A-EBB817B21066}"/>
                </a:ext>
              </a:extLst>
            </p:cNvPr>
            <p:cNvSpPr/>
            <p:nvPr/>
          </p:nvSpPr>
          <p:spPr>
            <a:xfrm>
              <a:off x="6973624" y="982821"/>
              <a:ext cx="1622322" cy="210174"/>
            </a:xfrm>
            <a:prstGeom prst="rect">
              <a:avLst/>
            </a:prstGeom>
            <a:solidFill>
              <a:srgbClr val="00374E">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03C0EAF-5379-0C3D-92BD-A268D884FFF6}"/>
                </a:ext>
              </a:extLst>
            </p:cNvPr>
            <p:cNvSpPr/>
            <p:nvPr/>
          </p:nvSpPr>
          <p:spPr>
            <a:xfrm>
              <a:off x="6973623" y="1191053"/>
              <a:ext cx="1622322" cy="210174"/>
            </a:xfrm>
            <a:prstGeom prst="rect">
              <a:avLst/>
            </a:prstGeom>
            <a:solidFill>
              <a:srgbClr val="00374E">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3BDF492-7BD9-E9B6-502A-4E5B619AE947}"/>
                </a:ext>
              </a:extLst>
            </p:cNvPr>
            <p:cNvSpPr/>
            <p:nvPr/>
          </p:nvSpPr>
          <p:spPr>
            <a:xfrm>
              <a:off x="6973622" y="1398202"/>
              <a:ext cx="1622322" cy="210174"/>
            </a:xfrm>
            <a:prstGeom prst="rect">
              <a:avLst/>
            </a:prstGeom>
            <a:solidFill>
              <a:srgbClr val="00374E">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9241744"/>
      </p:ext>
    </p:extLst>
  </p:cSld>
  <p:clrMapOvr>
    <a:masterClrMapping/>
  </p:clrMapOvr>
  <p:extLst>
    <p:ext uri="{DCECCB84-F9BA-43D5-87BE-67443E8EF086}">
      <p15:sldGuideLst xmlns:p15="http://schemas.microsoft.com/office/powerpoint/2012/main">
        <p15:guide id="1" orient="horz" pos="282" userDrawn="1">
          <p15:clr>
            <a:srgbClr val="FBAE40"/>
          </p15:clr>
        </p15:guide>
        <p15:guide id="2" pos="204" userDrawn="1">
          <p15:clr>
            <a:srgbClr val="FBAE40"/>
          </p15:clr>
        </p15:guide>
        <p15:guide id="3" orient="horz" pos="3026" userDrawn="1">
          <p15:clr>
            <a:srgbClr val="FBAE40"/>
          </p15:clr>
        </p15:guide>
        <p15:guide id="4" pos="553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ankings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F1A11A-DAF2-7F78-B58D-EB5D4BB5A0DC}"/>
              </a:ext>
            </a:extLst>
          </p:cNvPr>
          <p:cNvSpPr/>
          <p:nvPr userDrawn="1"/>
        </p:nvSpPr>
        <p:spPr>
          <a:xfrm>
            <a:off x="0" y="0"/>
            <a:ext cx="9144000" cy="5143500"/>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9CC8188-7179-9FEC-DB31-058016294230}"/>
              </a:ext>
            </a:extLst>
          </p:cNvPr>
          <p:cNvSpPr txBox="1"/>
          <p:nvPr userDrawn="1"/>
        </p:nvSpPr>
        <p:spPr>
          <a:xfrm>
            <a:off x="323850" y="357965"/>
            <a:ext cx="1287212" cy="115416"/>
          </a:xfrm>
          <a:prstGeom prst="rect">
            <a:avLst/>
          </a:prstGeom>
          <a:noFill/>
        </p:spPr>
        <p:txBody>
          <a:bodyPr wrap="none" lIns="0" tIns="0" rIns="0" bIns="0" rtlCol="0">
            <a:spAutoFit/>
          </a:bodyPr>
          <a:lstStyle/>
          <a:p>
            <a:r>
              <a:rPr lang="en-US" sz="750" b="1" dirty="0">
                <a:solidFill>
                  <a:schemeClr val="bg1"/>
                </a:solidFill>
              </a:rPr>
              <a:t>GO BEYOND BOUNDARIES</a:t>
            </a:r>
            <a:r>
              <a:rPr lang="en-US" sz="750" dirty="0"/>
              <a:t> </a:t>
            </a:r>
          </a:p>
        </p:txBody>
      </p:sp>
      <p:pic>
        <p:nvPicPr>
          <p:cNvPr id="10" name="Picture 9" descr="University of Aberdeen Logo">
            <a:extLst>
              <a:ext uri="{FF2B5EF4-FFF2-40B4-BE49-F238E27FC236}">
                <a16:creationId xmlns:a16="http://schemas.microsoft.com/office/drawing/2014/main" id="{EF5663C9-59AA-7C8D-B9EA-FD404B0590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850" y="4409483"/>
            <a:ext cx="1443364" cy="396000"/>
          </a:xfrm>
          <a:prstGeom prst="rect">
            <a:avLst/>
          </a:prstGeom>
        </p:spPr>
      </p:pic>
      <p:pic>
        <p:nvPicPr>
          <p:cNvPr id="26" name="Picture 25" descr="A white arrow pointing to the right&#10;&#10;Description automatically generated with low confidence">
            <a:extLst>
              <a:ext uri="{FF2B5EF4-FFF2-40B4-BE49-F238E27FC236}">
                <a16:creationId xmlns:a16="http://schemas.microsoft.com/office/drawing/2014/main" id="{3C45CEAE-0A54-B7A9-5CDF-21FFFAA8C4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6387" y="4686073"/>
            <a:ext cx="608838" cy="168402"/>
          </a:xfrm>
          <a:prstGeom prst="rect">
            <a:avLst/>
          </a:prstGeom>
        </p:spPr>
      </p:pic>
      <p:grpSp>
        <p:nvGrpSpPr>
          <p:cNvPr id="4" name="Group 3">
            <a:extLst>
              <a:ext uri="{FF2B5EF4-FFF2-40B4-BE49-F238E27FC236}">
                <a16:creationId xmlns:a16="http://schemas.microsoft.com/office/drawing/2014/main" id="{4514CE09-BA96-869C-06C2-E09AF022505D}"/>
              </a:ext>
            </a:extLst>
          </p:cNvPr>
          <p:cNvGrpSpPr/>
          <p:nvPr userDrawn="1"/>
        </p:nvGrpSpPr>
        <p:grpSpPr>
          <a:xfrm>
            <a:off x="3727066" y="629836"/>
            <a:ext cx="5105880" cy="3865754"/>
            <a:chOff x="3727066" y="629836"/>
            <a:chExt cx="5105880" cy="3865754"/>
          </a:xfrm>
        </p:grpSpPr>
        <p:grpSp>
          <p:nvGrpSpPr>
            <p:cNvPr id="5" name="Group 4">
              <a:extLst>
                <a:ext uri="{FF2B5EF4-FFF2-40B4-BE49-F238E27FC236}">
                  <a16:creationId xmlns:a16="http://schemas.microsoft.com/office/drawing/2014/main" id="{3F21F829-81E2-94FA-EE99-EE9F0C91862F}"/>
                </a:ext>
              </a:extLst>
            </p:cNvPr>
            <p:cNvGrpSpPr/>
            <p:nvPr/>
          </p:nvGrpSpPr>
          <p:grpSpPr>
            <a:xfrm>
              <a:off x="3727066" y="630558"/>
              <a:ext cx="1326037" cy="1854495"/>
              <a:chOff x="3727066" y="630558"/>
              <a:chExt cx="1326037" cy="1854495"/>
            </a:xfrm>
          </p:grpSpPr>
          <p:pic>
            <p:nvPicPr>
              <p:cNvPr id="25" name="Picture 24" descr="A map of the united kingdom&#10;&#10;Description automatically generated">
                <a:extLst>
                  <a:ext uri="{FF2B5EF4-FFF2-40B4-BE49-F238E27FC236}">
                    <a16:creationId xmlns:a16="http://schemas.microsoft.com/office/drawing/2014/main" id="{3B9C6297-D67D-91FD-B19E-BF4E4FAB5E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54041" y="889191"/>
                <a:ext cx="1080000" cy="1080000"/>
              </a:xfrm>
              <a:prstGeom prst="rect">
                <a:avLst/>
              </a:prstGeom>
            </p:spPr>
          </p:pic>
          <p:sp>
            <p:nvSpPr>
              <p:cNvPr id="27" name="TextBox 26">
                <a:extLst>
                  <a:ext uri="{FF2B5EF4-FFF2-40B4-BE49-F238E27FC236}">
                    <a16:creationId xmlns:a16="http://schemas.microsoft.com/office/drawing/2014/main" id="{F743E7B6-278A-7FAA-1FCA-DBFF0D1E0A2F}"/>
                  </a:ext>
                </a:extLst>
              </p:cNvPr>
              <p:cNvSpPr txBox="1"/>
              <p:nvPr/>
            </p:nvSpPr>
            <p:spPr>
              <a:xfrm>
                <a:off x="3727066" y="2000305"/>
                <a:ext cx="1326037" cy="484748"/>
              </a:xfrm>
              <a:prstGeom prst="rect">
                <a:avLst/>
              </a:prstGeom>
              <a:noFill/>
            </p:spPr>
            <p:txBody>
              <a:bodyPr wrap="square" rtlCol="0">
                <a:spAutoFit/>
              </a:bodyPr>
              <a:lstStyle/>
              <a:p>
                <a:pPr algn="ctr"/>
                <a:r>
                  <a:rPr lang="en-GB" sz="850" dirty="0">
                    <a:solidFill>
                      <a:schemeClr val="bg1"/>
                    </a:solidFill>
                    <a:effectLst/>
                    <a:latin typeface="+mn-lt"/>
                  </a:rPr>
                  <a:t>13th in the UK </a:t>
                </a:r>
              </a:p>
              <a:p>
                <a:pPr algn="ctr"/>
                <a:r>
                  <a:rPr lang="en-GB" sz="850" dirty="0">
                    <a:solidFill>
                      <a:schemeClr val="bg1"/>
                    </a:solidFill>
                    <a:effectLst/>
                    <a:latin typeface="+mn-lt"/>
                  </a:rPr>
                  <a:t>in the Guardian </a:t>
                </a:r>
              </a:p>
              <a:p>
                <a:pPr algn="ctr"/>
                <a:r>
                  <a:rPr lang="en-GB" sz="850" dirty="0">
                    <a:solidFill>
                      <a:schemeClr val="bg1"/>
                    </a:solidFill>
                    <a:effectLst/>
                    <a:latin typeface="+mn-lt"/>
                  </a:rPr>
                  <a:t>University Guide 2023</a:t>
                </a:r>
              </a:p>
            </p:txBody>
          </p:sp>
          <p:sp>
            <p:nvSpPr>
              <p:cNvPr id="28" name="TextBox 27">
                <a:extLst>
                  <a:ext uri="{FF2B5EF4-FFF2-40B4-BE49-F238E27FC236}">
                    <a16:creationId xmlns:a16="http://schemas.microsoft.com/office/drawing/2014/main" id="{01E0A1FE-308D-84A6-FB83-26D4CBFFA63A}"/>
                  </a:ext>
                </a:extLst>
              </p:cNvPr>
              <p:cNvSpPr txBox="1"/>
              <p:nvPr/>
            </p:nvSpPr>
            <p:spPr>
              <a:xfrm>
                <a:off x="3774307" y="630558"/>
                <a:ext cx="1232692" cy="276999"/>
              </a:xfrm>
              <a:prstGeom prst="rect">
                <a:avLst/>
              </a:prstGeom>
              <a:noFill/>
            </p:spPr>
            <p:txBody>
              <a:bodyPr wrap="square" rtlCol="0">
                <a:spAutoFit/>
              </a:bodyPr>
              <a:lstStyle/>
              <a:p>
                <a:pPr algn="ctr"/>
                <a:r>
                  <a:rPr lang="en-US" sz="1200" b="1" dirty="0">
                    <a:solidFill>
                      <a:schemeClr val="bg1"/>
                    </a:solidFill>
                  </a:rPr>
                  <a:t>UK TOP 20</a:t>
                </a:r>
              </a:p>
            </p:txBody>
          </p:sp>
        </p:grpSp>
        <p:grpSp>
          <p:nvGrpSpPr>
            <p:cNvPr id="6" name="Group 5">
              <a:extLst>
                <a:ext uri="{FF2B5EF4-FFF2-40B4-BE49-F238E27FC236}">
                  <a16:creationId xmlns:a16="http://schemas.microsoft.com/office/drawing/2014/main" id="{B779D4CB-9C49-4DAC-9D38-127CEDADFAA1}"/>
                </a:ext>
              </a:extLst>
            </p:cNvPr>
            <p:cNvGrpSpPr/>
            <p:nvPr/>
          </p:nvGrpSpPr>
          <p:grpSpPr>
            <a:xfrm>
              <a:off x="5318315" y="630558"/>
              <a:ext cx="1517581" cy="1840060"/>
              <a:chOff x="5296193" y="630558"/>
              <a:chExt cx="1517581" cy="1840060"/>
            </a:xfrm>
          </p:grpSpPr>
          <p:pic>
            <p:nvPicPr>
              <p:cNvPr id="22" name="Picture 21" descr="A white earth with a black background&#10;&#10;Description automatically generated">
                <a:extLst>
                  <a:ext uri="{FF2B5EF4-FFF2-40B4-BE49-F238E27FC236}">
                    <a16:creationId xmlns:a16="http://schemas.microsoft.com/office/drawing/2014/main" id="{33609F23-6D4C-9DB2-952E-85E913C81F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2855" y="889191"/>
                <a:ext cx="1082700" cy="1080000"/>
              </a:xfrm>
              <a:prstGeom prst="rect">
                <a:avLst/>
              </a:prstGeom>
            </p:spPr>
          </p:pic>
          <p:sp>
            <p:nvSpPr>
              <p:cNvPr id="23" name="TextBox 22">
                <a:extLst>
                  <a:ext uri="{FF2B5EF4-FFF2-40B4-BE49-F238E27FC236}">
                    <a16:creationId xmlns:a16="http://schemas.microsoft.com/office/drawing/2014/main" id="{6B632600-EC44-A992-54AD-38CA533DC20E}"/>
                  </a:ext>
                </a:extLst>
              </p:cNvPr>
              <p:cNvSpPr txBox="1"/>
              <p:nvPr/>
            </p:nvSpPr>
            <p:spPr>
              <a:xfrm>
                <a:off x="5303446" y="1985870"/>
                <a:ext cx="1492219" cy="484748"/>
              </a:xfrm>
              <a:prstGeom prst="rect">
                <a:avLst/>
              </a:prstGeom>
              <a:noFill/>
            </p:spPr>
            <p:txBody>
              <a:bodyPr wrap="square" rtlCol="0">
                <a:spAutoFit/>
              </a:bodyPr>
              <a:lstStyle/>
              <a:p>
                <a:pPr algn="ctr"/>
                <a:r>
                  <a:rPr lang="en-GB" sz="850" dirty="0">
                    <a:solidFill>
                      <a:schemeClr val="bg1"/>
                    </a:solidFill>
                    <a:effectLst/>
                    <a:latin typeface="+mn-lt"/>
                  </a:rPr>
                  <a:t>192</a:t>
                </a:r>
                <a:r>
                  <a:rPr lang="en-GB" sz="850" baseline="30000" dirty="0">
                    <a:solidFill>
                      <a:schemeClr val="bg1"/>
                    </a:solidFill>
                    <a:effectLst/>
                    <a:latin typeface="+mn-lt"/>
                  </a:rPr>
                  <a:t>nd</a:t>
                </a:r>
                <a:r>
                  <a:rPr lang="en-GB" sz="850" dirty="0">
                    <a:solidFill>
                      <a:schemeClr val="bg1"/>
                    </a:solidFill>
                    <a:effectLst/>
                    <a:latin typeface="+mn-lt"/>
                  </a:rPr>
                  <a:t> in the world </a:t>
                </a:r>
              </a:p>
              <a:p>
                <a:pPr algn="ctr"/>
                <a:r>
                  <a:rPr lang="en-GB" sz="850" dirty="0">
                    <a:solidFill>
                      <a:schemeClr val="bg1"/>
                    </a:solidFill>
                    <a:effectLst/>
                    <a:latin typeface="+mn-lt"/>
                  </a:rPr>
                  <a:t>in the </a:t>
                </a:r>
                <a:r>
                  <a:rPr lang="en-GB" sz="850" dirty="0">
                    <a:solidFill>
                      <a:schemeClr val="bg1"/>
                    </a:solidFill>
                    <a:latin typeface="+mn-lt"/>
                  </a:rPr>
                  <a:t>Times Higher </a:t>
                </a:r>
              </a:p>
              <a:p>
                <a:pPr algn="ctr"/>
                <a:r>
                  <a:rPr lang="en-GB" sz="850" dirty="0">
                    <a:solidFill>
                      <a:schemeClr val="bg1"/>
                    </a:solidFill>
                    <a:effectLst/>
                    <a:latin typeface="+mn-lt"/>
                  </a:rPr>
                  <a:t>Education Ranking 2023</a:t>
                </a:r>
              </a:p>
            </p:txBody>
          </p:sp>
          <p:sp>
            <p:nvSpPr>
              <p:cNvPr id="24" name="TextBox 23">
                <a:extLst>
                  <a:ext uri="{FF2B5EF4-FFF2-40B4-BE49-F238E27FC236}">
                    <a16:creationId xmlns:a16="http://schemas.microsoft.com/office/drawing/2014/main" id="{D59FC7AC-7B31-7DF1-32B3-6FDC9753D5A3}"/>
                  </a:ext>
                </a:extLst>
              </p:cNvPr>
              <p:cNvSpPr txBox="1"/>
              <p:nvPr/>
            </p:nvSpPr>
            <p:spPr>
              <a:xfrm>
                <a:off x="5296193" y="630558"/>
                <a:ext cx="1517581" cy="276999"/>
              </a:xfrm>
              <a:prstGeom prst="rect">
                <a:avLst/>
              </a:prstGeom>
              <a:noFill/>
            </p:spPr>
            <p:txBody>
              <a:bodyPr wrap="square" rtlCol="0">
                <a:spAutoFit/>
              </a:bodyPr>
              <a:lstStyle/>
              <a:p>
                <a:pPr algn="ctr"/>
                <a:r>
                  <a:rPr lang="en-US" sz="1200" b="1" dirty="0">
                    <a:solidFill>
                      <a:schemeClr val="bg1"/>
                    </a:solidFill>
                  </a:rPr>
                  <a:t>WORLD TOP 200</a:t>
                </a:r>
              </a:p>
            </p:txBody>
          </p:sp>
        </p:grpSp>
        <p:grpSp>
          <p:nvGrpSpPr>
            <p:cNvPr id="8" name="Group 7">
              <a:extLst>
                <a:ext uri="{FF2B5EF4-FFF2-40B4-BE49-F238E27FC236}">
                  <a16:creationId xmlns:a16="http://schemas.microsoft.com/office/drawing/2014/main" id="{D20BDD0D-3978-C103-5757-EB20667CD071}"/>
                </a:ext>
              </a:extLst>
            </p:cNvPr>
            <p:cNvGrpSpPr/>
            <p:nvPr/>
          </p:nvGrpSpPr>
          <p:grpSpPr>
            <a:xfrm>
              <a:off x="6788941" y="629836"/>
              <a:ext cx="2044005" cy="1840782"/>
              <a:chOff x="6788941" y="629836"/>
              <a:chExt cx="2044005" cy="1840782"/>
            </a:xfrm>
          </p:grpSpPr>
          <p:pic>
            <p:nvPicPr>
              <p:cNvPr id="19" name="Picture 18" descr="A hand with a thumb up in a circle&#10;&#10;Description automatically generated">
                <a:extLst>
                  <a:ext uri="{FF2B5EF4-FFF2-40B4-BE49-F238E27FC236}">
                    <a16:creationId xmlns:a16="http://schemas.microsoft.com/office/drawing/2014/main" id="{AD3F13E7-FD2E-FE1C-1618-D828D2DC634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74223" y="886352"/>
                <a:ext cx="1082700" cy="1080000"/>
              </a:xfrm>
              <a:prstGeom prst="rect">
                <a:avLst/>
              </a:prstGeom>
            </p:spPr>
          </p:pic>
          <p:sp>
            <p:nvSpPr>
              <p:cNvPr id="20" name="TextBox 19">
                <a:extLst>
                  <a:ext uri="{FF2B5EF4-FFF2-40B4-BE49-F238E27FC236}">
                    <a16:creationId xmlns:a16="http://schemas.microsoft.com/office/drawing/2014/main" id="{AA3425E9-7E60-44F3-E9E5-C2134B7306D5}"/>
                  </a:ext>
                </a:extLst>
              </p:cNvPr>
              <p:cNvSpPr txBox="1"/>
              <p:nvPr/>
            </p:nvSpPr>
            <p:spPr>
              <a:xfrm>
                <a:off x="6788941" y="1985870"/>
                <a:ext cx="2044005" cy="484748"/>
              </a:xfrm>
              <a:prstGeom prst="rect">
                <a:avLst/>
              </a:prstGeom>
              <a:noFill/>
            </p:spPr>
            <p:txBody>
              <a:bodyPr wrap="square" rtlCol="0">
                <a:spAutoFit/>
              </a:bodyPr>
              <a:lstStyle/>
              <a:p>
                <a:pPr algn="ctr"/>
                <a:r>
                  <a:rPr lang="en-GB" sz="850" dirty="0">
                    <a:solidFill>
                      <a:schemeClr val="bg1"/>
                    </a:solidFill>
                    <a:effectLst/>
                    <a:latin typeface="+mn-lt"/>
                  </a:rPr>
                  <a:t>2</a:t>
                </a:r>
                <a:r>
                  <a:rPr lang="en-GB" sz="850" baseline="30000" dirty="0">
                    <a:solidFill>
                      <a:schemeClr val="bg1"/>
                    </a:solidFill>
                    <a:effectLst/>
                    <a:latin typeface="+mn-lt"/>
                  </a:rPr>
                  <a:t>nd</a:t>
                </a:r>
                <a:r>
                  <a:rPr lang="en-GB" sz="850" dirty="0">
                    <a:solidFill>
                      <a:schemeClr val="bg1"/>
                    </a:solidFill>
                    <a:effectLst/>
                    <a:latin typeface="+mn-lt"/>
                  </a:rPr>
                  <a:t> in Scotland, Wales and </a:t>
                </a:r>
              </a:p>
              <a:p>
                <a:pPr algn="ctr"/>
                <a:r>
                  <a:rPr lang="en-GB" sz="850" dirty="0">
                    <a:solidFill>
                      <a:schemeClr val="bg1"/>
                    </a:solidFill>
                    <a:effectLst/>
                    <a:latin typeface="+mn-lt"/>
                  </a:rPr>
                  <a:t>N Ireland for student satisfaction in </a:t>
                </a:r>
              </a:p>
              <a:p>
                <a:pPr algn="ctr"/>
                <a:r>
                  <a:rPr lang="en-GB" sz="850" dirty="0">
                    <a:solidFill>
                      <a:schemeClr val="bg1"/>
                    </a:solidFill>
                    <a:effectLst/>
                    <a:latin typeface="+mn-lt"/>
                  </a:rPr>
                  <a:t>the </a:t>
                </a:r>
                <a:r>
                  <a:rPr lang="en-GB" sz="850" dirty="0">
                    <a:solidFill>
                      <a:schemeClr val="bg1"/>
                    </a:solidFill>
                    <a:latin typeface="+mn-lt"/>
                  </a:rPr>
                  <a:t>National Student Survey 2023</a:t>
                </a:r>
                <a:endParaRPr lang="en-GB" sz="850" dirty="0">
                  <a:solidFill>
                    <a:schemeClr val="bg1"/>
                  </a:solidFill>
                  <a:effectLst/>
                  <a:latin typeface="+mn-lt"/>
                </a:endParaRPr>
              </a:p>
            </p:txBody>
          </p:sp>
          <p:sp>
            <p:nvSpPr>
              <p:cNvPr id="21" name="TextBox 20">
                <a:extLst>
                  <a:ext uri="{FF2B5EF4-FFF2-40B4-BE49-F238E27FC236}">
                    <a16:creationId xmlns:a16="http://schemas.microsoft.com/office/drawing/2014/main" id="{3A2745DA-2DDE-8A8C-56F2-1E1D1AE73057}"/>
                  </a:ext>
                </a:extLst>
              </p:cNvPr>
              <p:cNvSpPr txBox="1"/>
              <p:nvPr/>
            </p:nvSpPr>
            <p:spPr>
              <a:xfrm>
                <a:off x="7056783" y="629836"/>
                <a:ext cx="1517581" cy="276999"/>
              </a:xfrm>
              <a:prstGeom prst="rect">
                <a:avLst/>
              </a:prstGeom>
              <a:noFill/>
            </p:spPr>
            <p:txBody>
              <a:bodyPr wrap="square" rtlCol="0">
                <a:spAutoFit/>
              </a:bodyPr>
              <a:lstStyle/>
              <a:p>
                <a:pPr algn="ctr"/>
                <a:r>
                  <a:rPr lang="en-US" sz="1200" b="1" dirty="0">
                    <a:solidFill>
                      <a:schemeClr val="bg1"/>
                    </a:solidFill>
                  </a:rPr>
                  <a:t>SATISFACTION</a:t>
                </a:r>
              </a:p>
            </p:txBody>
          </p:sp>
        </p:grpSp>
        <p:grpSp>
          <p:nvGrpSpPr>
            <p:cNvPr id="9" name="Group 8">
              <a:extLst>
                <a:ext uri="{FF2B5EF4-FFF2-40B4-BE49-F238E27FC236}">
                  <a16:creationId xmlns:a16="http://schemas.microsoft.com/office/drawing/2014/main" id="{F2ACEF33-44DF-8D8C-0D7A-6885B07C60C4}"/>
                </a:ext>
              </a:extLst>
            </p:cNvPr>
            <p:cNvGrpSpPr/>
            <p:nvPr/>
          </p:nvGrpSpPr>
          <p:grpSpPr>
            <a:xfrm>
              <a:off x="4094921" y="2675918"/>
              <a:ext cx="2244979" cy="1819672"/>
              <a:chOff x="4068187" y="2698040"/>
              <a:chExt cx="2244979" cy="1819672"/>
            </a:xfrm>
          </p:grpSpPr>
          <p:pic>
            <p:nvPicPr>
              <p:cNvPr id="16" name="Picture 15" descr="A white line drawing of a plant with arrows&#10;&#10;Description automatically generated">
                <a:extLst>
                  <a:ext uri="{FF2B5EF4-FFF2-40B4-BE49-F238E27FC236}">
                    <a16:creationId xmlns:a16="http://schemas.microsoft.com/office/drawing/2014/main" id="{A91BCF96-9F72-768D-AA87-C65D8DCDD0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49327" y="2942378"/>
                <a:ext cx="1082700" cy="1080000"/>
              </a:xfrm>
              <a:prstGeom prst="rect">
                <a:avLst/>
              </a:prstGeom>
            </p:spPr>
          </p:pic>
          <p:sp>
            <p:nvSpPr>
              <p:cNvPr id="17" name="TextBox 16">
                <a:extLst>
                  <a:ext uri="{FF2B5EF4-FFF2-40B4-BE49-F238E27FC236}">
                    <a16:creationId xmlns:a16="http://schemas.microsoft.com/office/drawing/2014/main" id="{FE702396-D501-726B-6B55-1918BE76DDBF}"/>
                  </a:ext>
                </a:extLst>
              </p:cNvPr>
              <p:cNvSpPr txBox="1"/>
              <p:nvPr/>
            </p:nvSpPr>
            <p:spPr>
              <a:xfrm>
                <a:off x="4068187" y="4032964"/>
                <a:ext cx="2244979" cy="484748"/>
              </a:xfrm>
              <a:prstGeom prst="rect">
                <a:avLst/>
              </a:prstGeom>
              <a:noFill/>
            </p:spPr>
            <p:txBody>
              <a:bodyPr wrap="square" rtlCol="0">
                <a:spAutoFit/>
              </a:bodyPr>
              <a:lstStyle/>
              <a:p>
                <a:pPr algn="ctr"/>
                <a:r>
                  <a:rPr lang="en-GB" sz="850" dirty="0">
                    <a:solidFill>
                      <a:schemeClr val="bg1"/>
                    </a:solidFill>
                    <a:effectLst/>
                    <a:latin typeface="+mn-lt"/>
                  </a:rPr>
                  <a:t>2nd in the UK </a:t>
                </a:r>
              </a:p>
              <a:p>
                <a:pPr algn="ctr"/>
                <a:r>
                  <a:rPr lang="en-GB" sz="850" dirty="0">
                    <a:solidFill>
                      <a:schemeClr val="bg1"/>
                    </a:solidFill>
                    <a:effectLst/>
                    <a:latin typeface="+mn-lt"/>
                  </a:rPr>
                  <a:t>for Sustainable</a:t>
                </a:r>
                <a:r>
                  <a:rPr lang="en-GB" sz="850" dirty="0">
                    <a:solidFill>
                      <a:schemeClr val="bg1"/>
                    </a:solidFill>
                    <a:latin typeface="+mn-lt"/>
                  </a:rPr>
                  <a:t> </a:t>
                </a:r>
                <a:r>
                  <a:rPr lang="en-GB" sz="850" dirty="0">
                    <a:solidFill>
                      <a:schemeClr val="bg1"/>
                    </a:solidFill>
                    <a:effectLst/>
                    <a:latin typeface="+mn-lt"/>
                  </a:rPr>
                  <a:t>Education in the </a:t>
                </a:r>
              </a:p>
              <a:p>
                <a:pPr algn="ctr"/>
                <a:r>
                  <a:rPr lang="en-GB" sz="850" dirty="0">
                    <a:solidFill>
                      <a:schemeClr val="bg1"/>
                    </a:solidFill>
                    <a:effectLst/>
                    <a:latin typeface="+mn-lt"/>
                  </a:rPr>
                  <a:t>OS</a:t>
                </a:r>
                <a:r>
                  <a:rPr lang="en-GB" sz="850" dirty="0">
                    <a:solidFill>
                      <a:schemeClr val="bg1"/>
                    </a:solidFill>
                    <a:latin typeface="+mn-lt"/>
                  </a:rPr>
                  <a:t> </a:t>
                </a:r>
                <a:r>
                  <a:rPr lang="en-GB" sz="850" dirty="0">
                    <a:solidFill>
                      <a:schemeClr val="bg1"/>
                    </a:solidFill>
                    <a:effectLst/>
                    <a:latin typeface="+mn-lt"/>
                  </a:rPr>
                  <a:t>Sustainability Rankings 2023</a:t>
                </a:r>
              </a:p>
            </p:txBody>
          </p:sp>
          <p:sp>
            <p:nvSpPr>
              <p:cNvPr id="18" name="TextBox 17">
                <a:extLst>
                  <a:ext uri="{FF2B5EF4-FFF2-40B4-BE49-F238E27FC236}">
                    <a16:creationId xmlns:a16="http://schemas.microsoft.com/office/drawing/2014/main" id="{9AD3F90E-9415-273B-9F01-6B856ACE12F8}"/>
                  </a:ext>
                </a:extLst>
              </p:cNvPr>
              <p:cNvSpPr txBox="1"/>
              <p:nvPr/>
            </p:nvSpPr>
            <p:spPr>
              <a:xfrm>
                <a:off x="4431886" y="2698040"/>
                <a:ext cx="1517580" cy="276999"/>
              </a:xfrm>
              <a:prstGeom prst="rect">
                <a:avLst/>
              </a:prstGeom>
              <a:noFill/>
            </p:spPr>
            <p:txBody>
              <a:bodyPr wrap="square" rtlCol="0">
                <a:spAutoFit/>
              </a:bodyPr>
              <a:lstStyle/>
              <a:p>
                <a:pPr algn="ctr"/>
                <a:r>
                  <a:rPr lang="en-US" sz="1200" b="1" dirty="0">
                    <a:solidFill>
                      <a:schemeClr val="bg1"/>
                    </a:solidFill>
                  </a:rPr>
                  <a:t>SUSTAINABILITY</a:t>
                </a:r>
              </a:p>
            </p:txBody>
          </p:sp>
        </p:grpSp>
        <p:grpSp>
          <p:nvGrpSpPr>
            <p:cNvPr id="12" name="Group 11">
              <a:extLst>
                <a:ext uri="{FF2B5EF4-FFF2-40B4-BE49-F238E27FC236}">
                  <a16:creationId xmlns:a16="http://schemas.microsoft.com/office/drawing/2014/main" id="{9C2BEA59-7B62-D435-8388-26A4BD9197FB}"/>
                </a:ext>
              </a:extLst>
            </p:cNvPr>
            <p:cNvGrpSpPr/>
            <p:nvPr/>
          </p:nvGrpSpPr>
          <p:grpSpPr>
            <a:xfrm>
              <a:off x="6161039" y="2675761"/>
              <a:ext cx="1890374" cy="1819828"/>
              <a:chOff x="6043053" y="2697883"/>
              <a:chExt cx="1890374" cy="1819828"/>
            </a:xfrm>
          </p:grpSpPr>
          <p:pic>
            <p:nvPicPr>
              <p:cNvPr id="13" name="Picture 12" descr="A logo of a crown with a leaf&#10;&#10;Description automatically generated">
                <a:extLst>
                  <a:ext uri="{FF2B5EF4-FFF2-40B4-BE49-F238E27FC236}">
                    <a16:creationId xmlns:a16="http://schemas.microsoft.com/office/drawing/2014/main" id="{AE42587C-A166-2078-7B8A-827D0C7B7CC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51382" y="2942378"/>
                <a:ext cx="1082700" cy="1080000"/>
              </a:xfrm>
              <a:prstGeom prst="rect">
                <a:avLst/>
              </a:prstGeom>
            </p:spPr>
          </p:pic>
          <p:sp>
            <p:nvSpPr>
              <p:cNvPr id="14" name="TextBox 13">
                <a:extLst>
                  <a:ext uri="{FF2B5EF4-FFF2-40B4-BE49-F238E27FC236}">
                    <a16:creationId xmlns:a16="http://schemas.microsoft.com/office/drawing/2014/main" id="{456F7E28-68E0-85DC-4D0C-C2B36FFBAF5A}"/>
                  </a:ext>
                </a:extLst>
              </p:cNvPr>
              <p:cNvSpPr txBox="1"/>
              <p:nvPr/>
            </p:nvSpPr>
            <p:spPr>
              <a:xfrm>
                <a:off x="6043053" y="4032963"/>
                <a:ext cx="1890374" cy="484748"/>
              </a:xfrm>
              <a:prstGeom prst="rect">
                <a:avLst/>
              </a:prstGeom>
              <a:noFill/>
            </p:spPr>
            <p:txBody>
              <a:bodyPr wrap="square" rtlCol="0">
                <a:spAutoFit/>
              </a:bodyPr>
              <a:lstStyle/>
              <a:p>
                <a:pPr algn="ctr"/>
                <a:r>
                  <a:rPr lang="en-GB" sz="850" dirty="0">
                    <a:solidFill>
                      <a:schemeClr val="bg1"/>
                    </a:solidFill>
                    <a:effectLst/>
                    <a:latin typeface="+mn-lt"/>
                  </a:rPr>
                  <a:t>Queen's Anniversary Prize </a:t>
                </a:r>
              </a:p>
              <a:p>
                <a:pPr algn="ctr"/>
                <a:r>
                  <a:rPr lang="en-GB" sz="850" dirty="0">
                    <a:solidFill>
                      <a:schemeClr val="bg1"/>
                    </a:solidFill>
                    <a:effectLst/>
                    <a:latin typeface="+mn-lt"/>
                  </a:rPr>
                  <a:t>for research and teaching </a:t>
                </a:r>
              </a:p>
              <a:p>
                <a:pPr algn="ctr"/>
                <a:r>
                  <a:rPr lang="en-GB" sz="850" dirty="0">
                    <a:solidFill>
                      <a:schemeClr val="bg1"/>
                    </a:solidFill>
                    <a:effectLst/>
                    <a:latin typeface="+mn-lt"/>
                  </a:rPr>
                  <a:t>in Soil</a:t>
                </a:r>
                <a:r>
                  <a:rPr lang="en-GB" sz="850" dirty="0">
                    <a:solidFill>
                      <a:schemeClr val="bg1"/>
                    </a:solidFill>
                    <a:latin typeface="+mn-lt"/>
                  </a:rPr>
                  <a:t> </a:t>
                </a:r>
                <a:r>
                  <a:rPr lang="en-GB" sz="850" dirty="0">
                    <a:solidFill>
                      <a:schemeClr val="bg1"/>
                    </a:solidFill>
                    <a:effectLst/>
                    <a:latin typeface="+mn-lt"/>
                  </a:rPr>
                  <a:t>Science in 2021</a:t>
                </a:r>
              </a:p>
            </p:txBody>
          </p:sp>
          <p:sp>
            <p:nvSpPr>
              <p:cNvPr id="15" name="TextBox 14">
                <a:extLst>
                  <a:ext uri="{FF2B5EF4-FFF2-40B4-BE49-F238E27FC236}">
                    <a16:creationId xmlns:a16="http://schemas.microsoft.com/office/drawing/2014/main" id="{CDA745DA-8566-A311-5DDF-BB45B898466A}"/>
                  </a:ext>
                </a:extLst>
              </p:cNvPr>
              <p:cNvSpPr txBox="1"/>
              <p:nvPr/>
            </p:nvSpPr>
            <p:spPr>
              <a:xfrm>
                <a:off x="6233940" y="2697883"/>
                <a:ext cx="1517581" cy="276999"/>
              </a:xfrm>
              <a:prstGeom prst="rect">
                <a:avLst/>
              </a:prstGeom>
              <a:noFill/>
            </p:spPr>
            <p:txBody>
              <a:bodyPr wrap="square" rtlCol="0">
                <a:spAutoFit/>
              </a:bodyPr>
              <a:lstStyle/>
              <a:p>
                <a:pPr algn="ctr"/>
                <a:r>
                  <a:rPr lang="en-US" sz="1200" b="1" dirty="0">
                    <a:solidFill>
                      <a:schemeClr val="bg1"/>
                    </a:solidFill>
                  </a:rPr>
                  <a:t>AWARD-WINNING</a:t>
                </a:r>
              </a:p>
            </p:txBody>
          </p:sp>
        </p:grpSp>
      </p:grpSp>
    </p:spTree>
    <p:extLst>
      <p:ext uri="{BB962C8B-B14F-4D97-AF65-F5344CB8AC3E}">
        <p14:creationId xmlns:p14="http://schemas.microsoft.com/office/powerpoint/2010/main" val="430823579"/>
      </p:ext>
    </p:extLst>
  </p:cSld>
  <p:clrMapOvr>
    <a:masterClrMapping/>
  </p:clrMapOvr>
  <p:extLst>
    <p:ext uri="{DCECCB84-F9BA-43D5-87BE-67443E8EF086}">
      <p15:sldGuideLst xmlns:p15="http://schemas.microsoft.com/office/powerpoint/2012/main">
        <p15:guide id="1" orient="horz" pos="282" userDrawn="1">
          <p15:clr>
            <a:srgbClr val="FBAE40"/>
          </p15:clr>
        </p15:guide>
        <p15:guide id="2" pos="204" userDrawn="1">
          <p15:clr>
            <a:srgbClr val="FBAE40"/>
          </p15:clr>
        </p15:guide>
        <p15:guide id="3" orient="horz" pos="3026" userDrawn="1">
          <p15:clr>
            <a:srgbClr val="FBAE40"/>
          </p15:clr>
        </p15:guide>
        <p15:guide id="4" pos="553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40 Commitments Cov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F1A11A-DAF2-7F78-B58D-EB5D4BB5A0DC}"/>
              </a:ext>
            </a:extLst>
          </p:cNvPr>
          <p:cNvSpPr/>
          <p:nvPr userDrawn="1"/>
        </p:nvSpPr>
        <p:spPr>
          <a:xfrm>
            <a:off x="0" y="0"/>
            <a:ext cx="9144000" cy="5143500"/>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9CC8188-7179-9FEC-DB31-058016294230}"/>
              </a:ext>
            </a:extLst>
          </p:cNvPr>
          <p:cNvSpPr txBox="1"/>
          <p:nvPr userDrawn="1"/>
        </p:nvSpPr>
        <p:spPr>
          <a:xfrm>
            <a:off x="323850" y="357965"/>
            <a:ext cx="1287212" cy="115416"/>
          </a:xfrm>
          <a:prstGeom prst="rect">
            <a:avLst/>
          </a:prstGeom>
          <a:noFill/>
        </p:spPr>
        <p:txBody>
          <a:bodyPr wrap="none" lIns="0" tIns="0" rIns="0" bIns="0" rtlCol="0">
            <a:spAutoFit/>
          </a:bodyPr>
          <a:lstStyle/>
          <a:p>
            <a:r>
              <a:rPr lang="en-US" sz="750" b="1" dirty="0">
                <a:solidFill>
                  <a:schemeClr val="bg1"/>
                </a:solidFill>
              </a:rPr>
              <a:t>GO BEYOND BOUNDARIES</a:t>
            </a:r>
            <a:r>
              <a:rPr lang="en-US" sz="750" dirty="0"/>
              <a:t> </a:t>
            </a:r>
          </a:p>
        </p:txBody>
      </p:sp>
      <p:pic>
        <p:nvPicPr>
          <p:cNvPr id="10" name="Picture 9" descr="University of Aberdeen Logo">
            <a:extLst>
              <a:ext uri="{FF2B5EF4-FFF2-40B4-BE49-F238E27FC236}">
                <a16:creationId xmlns:a16="http://schemas.microsoft.com/office/drawing/2014/main" id="{EF5663C9-59AA-7C8D-B9EA-FD404B0590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850" y="4409483"/>
            <a:ext cx="1443364" cy="396000"/>
          </a:xfrm>
          <a:prstGeom prst="rect">
            <a:avLst/>
          </a:prstGeom>
        </p:spPr>
      </p:pic>
      <p:pic>
        <p:nvPicPr>
          <p:cNvPr id="26" name="Picture 25" descr="A white arrow pointing to the right&#10;&#10;Description automatically generated with low confidence">
            <a:extLst>
              <a:ext uri="{FF2B5EF4-FFF2-40B4-BE49-F238E27FC236}">
                <a16:creationId xmlns:a16="http://schemas.microsoft.com/office/drawing/2014/main" id="{3C45CEAE-0A54-B7A9-5CDF-21FFFAA8C4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6387" y="4686073"/>
            <a:ext cx="608838" cy="168402"/>
          </a:xfrm>
          <a:prstGeom prst="rect">
            <a:avLst/>
          </a:prstGeom>
        </p:spPr>
      </p:pic>
      <p:sp>
        <p:nvSpPr>
          <p:cNvPr id="3" name="TextBox 2">
            <a:extLst>
              <a:ext uri="{FF2B5EF4-FFF2-40B4-BE49-F238E27FC236}">
                <a16:creationId xmlns:a16="http://schemas.microsoft.com/office/drawing/2014/main" id="{961F911D-EEDB-3E34-0325-AB82619EE5EF}"/>
              </a:ext>
            </a:extLst>
          </p:cNvPr>
          <p:cNvSpPr txBox="1"/>
          <p:nvPr userDrawn="1"/>
        </p:nvSpPr>
        <p:spPr>
          <a:xfrm>
            <a:off x="8009371" y="357965"/>
            <a:ext cx="775854" cy="115416"/>
          </a:xfrm>
          <a:prstGeom prst="rect">
            <a:avLst/>
          </a:prstGeom>
          <a:noFill/>
        </p:spPr>
        <p:txBody>
          <a:bodyPr wrap="none" lIns="0" tIns="0" rIns="0" bIns="0" rtlCol="0">
            <a:spAutoFit/>
          </a:bodyPr>
          <a:lstStyle/>
          <a:p>
            <a:pPr algn="r"/>
            <a:r>
              <a:rPr lang="en-US" sz="750" b="1" dirty="0">
                <a:solidFill>
                  <a:schemeClr val="bg1"/>
                </a:solidFill>
              </a:rPr>
              <a:t>ABERDEEN 2040</a:t>
            </a:r>
            <a:endParaRPr lang="en-US" sz="750" dirty="0">
              <a:solidFill>
                <a:schemeClr val="bg1"/>
              </a:solidFill>
            </a:endParaRPr>
          </a:p>
        </p:txBody>
      </p:sp>
      <p:pic>
        <p:nvPicPr>
          <p:cNvPr id="4" name="Picture 3">
            <a:extLst>
              <a:ext uri="{FF2B5EF4-FFF2-40B4-BE49-F238E27FC236}">
                <a16:creationId xmlns:a16="http://schemas.microsoft.com/office/drawing/2014/main" id="{5E499396-0193-15E2-0999-743BA5DA01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476375" y="831346"/>
            <a:ext cx="2880035" cy="3432680"/>
          </a:xfrm>
          <a:prstGeom prst="rect">
            <a:avLst/>
          </a:prstGeom>
        </p:spPr>
      </p:pic>
      <p:grpSp>
        <p:nvGrpSpPr>
          <p:cNvPr id="56" name="Group 55">
            <a:extLst>
              <a:ext uri="{FF2B5EF4-FFF2-40B4-BE49-F238E27FC236}">
                <a16:creationId xmlns:a16="http://schemas.microsoft.com/office/drawing/2014/main" id="{4ED55598-9E4C-4799-CAFF-F984B129BFD6}"/>
              </a:ext>
            </a:extLst>
          </p:cNvPr>
          <p:cNvGrpSpPr/>
          <p:nvPr userDrawn="1"/>
        </p:nvGrpSpPr>
        <p:grpSpPr>
          <a:xfrm>
            <a:off x="1436881" y="3294582"/>
            <a:ext cx="1622324" cy="1043961"/>
            <a:chOff x="1436881" y="3294582"/>
            <a:chExt cx="1622324" cy="1043961"/>
          </a:xfrm>
        </p:grpSpPr>
        <p:sp>
          <p:nvSpPr>
            <p:cNvPr id="20" name="Rectangle 19">
              <a:extLst>
                <a:ext uri="{FF2B5EF4-FFF2-40B4-BE49-F238E27FC236}">
                  <a16:creationId xmlns:a16="http://schemas.microsoft.com/office/drawing/2014/main" id="{9542A0A5-6C36-7B24-5BC9-B30236E699A7}"/>
                </a:ext>
              </a:extLst>
            </p:cNvPr>
            <p:cNvSpPr/>
            <p:nvPr/>
          </p:nvSpPr>
          <p:spPr>
            <a:xfrm rot="10800000">
              <a:off x="1436881" y="4128369"/>
              <a:ext cx="1622322" cy="210174"/>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B4E52B1-2CE9-88D9-0C4A-15BFBA52B64F}"/>
                </a:ext>
              </a:extLst>
            </p:cNvPr>
            <p:cNvSpPr/>
            <p:nvPr/>
          </p:nvSpPr>
          <p:spPr>
            <a:xfrm rot="10800000">
              <a:off x="1436881" y="3920137"/>
              <a:ext cx="1622322" cy="210174"/>
            </a:xfrm>
            <a:prstGeom prst="rect">
              <a:avLst/>
            </a:prstGeom>
            <a:solidFill>
              <a:srgbClr val="00374E">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8BA3A26-FBCE-1468-224F-C463D474ACF5}"/>
                </a:ext>
              </a:extLst>
            </p:cNvPr>
            <p:cNvSpPr/>
            <p:nvPr/>
          </p:nvSpPr>
          <p:spPr>
            <a:xfrm rot="10800000">
              <a:off x="1436881" y="3709963"/>
              <a:ext cx="1622322" cy="210174"/>
            </a:xfrm>
            <a:prstGeom prst="rect">
              <a:avLst/>
            </a:prstGeom>
            <a:solidFill>
              <a:srgbClr val="00374E">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7692206-8547-96E9-F70B-CAF34DB0FF41}"/>
                </a:ext>
              </a:extLst>
            </p:cNvPr>
            <p:cNvSpPr/>
            <p:nvPr/>
          </p:nvSpPr>
          <p:spPr>
            <a:xfrm rot="10800000">
              <a:off x="1436882" y="3501731"/>
              <a:ext cx="1622322" cy="210174"/>
            </a:xfrm>
            <a:prstGeom prst="rect">
              <a:avLst/>
            </a:prstGeom>
            <a:solidFill>
              <a:srgbClr val="00374E">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9EC3F97-45AE-5D0A-D138-DAEC19E93664}"/>
                </a:ext>
              </a:extLst>
            </p:cNvPr>
            <p:cNvSpPr/>
            <p:nvPr/>
          </p:nvSpPr>
          <p:spPr>
            <a:xfrm rot="10800000">
              <a:off x="1436883" y="3294582"/>
              <a:ext cx="1622322" cy="210174"/>
            </a:xfrm>
            <a:prstGeom prst="rect">
              <a:avLst/>
            </a:prstGeom>
            <a:solidFill>
              <a:srgbClr val="00374E">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Rectangle 42">
            <a:extLst>
              <a:ext uri="{FF2B5EF4-FFF2-40B4-BE49-F238E27FC236}">
                <a16:creationId xmlns:a16="http://schemas.microsoft.com/office/drawing/2014/main" id="{A208B6A8-09B6-6B63-3825-0EC7588E98D3}"/>
              </a:ext>
            </a:extLst>
          </p:cNvPr>
          <p:cNvSpPr/>
          <p:nvPr/>
        </p:nvSpPr>
        <p:spPr>
          <a:xfrm>
            <a:off x="2854737" y="831643"/>
            <a:ext cx="1923393" cy="210174"/>
          </a:xfrm>
          <a:prstGeom prst="rect">
            <a:avLst/>
          </a:prstGeom>
          <a:solidFill>
            <a:srgbClr val="005B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ABA593BB-761F-5A77-0842-0025488DEF5B}"/>
              </a:ext>
            </a:extLst>
          </p:cNvPr>
          <p:cNvSpPr/>
          <p:nvPr/>
        </p:nvSpPr>
        <p:spPr>
          <a:xfrm>
            <a:off x="2854737" y="1039875"/>
            <a:ext cx="1923393" cy="210174"/>
          </a:xfrm>
          <a:prstGeom prst="rect">
            <a:avLst/>
          </a:prstGeom>
          <a:solidFill>
            <a:srgbClr val="005BBE">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5575238-D78B-B687-3FEC-21494BB5C7EF}"/>
              </a:ext>
            </a:extLst>
          </p:cNvPr>
          <p:cNvSpPr/>
          <p:nvPr/>
        </p:nvSpPr>
        <p:spPr>
          <a:xfrm>
            <a:off x="2854737" y="1250049"/>
            <a:ext cx="1923393" cy="210174"/>
          </a:xfrm>
          <a:prstGeom prst="rect">
            <a:avLst/>
          </a:prstGeom>
          <a:solidFill>
            <a:srgbClr val="005BBE">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B47C3AE1-C98F-5C19-DBC3-AEB0CA7B2897}"/>
              </a:ext>
            </a:extLst>
          </p:cNvPr>
          <p:cNvSpPr/>
          <p:nvPr/>
        </p:nvSpPr>
        <p:spPr>
          <a:xfrm>
            <a:off x="2854736" y="1458281"/>
            <a:ext cx="1923393" cy="210174"/>
          </a:xfrm>
          <a:prstGeom prst="rect">
            <a:avLst/>
          </a:prstGeom>
          <a:solidFill>
            <a:srgbClr val="005BBE">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644305-1EA2-D606-8B47-EEF858F97279}"/>
              </a:ext>
            </a:extLst>
          </p:cNvPr>
          <p:cNvSpPr/>
          <p:nvPr/>
        </p:nvSpPr>
        <p:spPr>
          <a:xfrm>
            <a:off x="2854735" y="1668605"/>
            <a:ext cx="1923393" cy="210174"/>
          </a:xfrm>
          <a:prstGeom prst="rect">
            <a:avLst/>
          </a:prstGeom>
          <a:solidFill>
            <a:srgbClr val="005BBE">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71996E15-E1F4-CB65-7CA3-87148CA46AD5}"/>
              </a:ext>
            </a:extLst>
          </p:cNvPr>
          <p:cNvGrpSpPr/>
          <p:nvPr userDrawn="1"/>
        </p:nvGrpSpPr>
        <p:grpSpPr>
          <a:xfrm>
            <a:off x="2025867" y="708025"/>
            <a:ext cx="828870" cy="625263"/>
            <a:chOff x="2025867" y="708025"/>
            <a:chExt cx="828870" cy="625263"/>
          </a:xfrm>
        </p:grpSpPr>
        <p:sp>
          <p:nvSpPr>
            <p:cNvPr id="49" name="Rectangle 48">
              <a:extLst>
                <a:ext uri="{FF2B5EF4-FFF2-40B4-BE49-F238E27FC236}">
                  <a16:creationId xmlns:a16="http://schemas.microsoft.com/office/drawing/2014/main" id="{1DF63502-78E0-FC0E-E2B2-9E61893CE4D8}"/>
                </a:ext>
              </a:extLst>
            </p:cNvPr>
            <p:cNvSpPr/>
            <p:nvPr/>
          </p:nvSpPr>
          <p:spPr>
            <a:xfrm>
              <a:off x="2025869" y="708025"/>
              <a:ext cx="828868" cy="125256"/>
            </a:xfrm>
            <a:prstGeom prst="rect">
              <a:avLst/>
            </a:prstGeom>
            <a:solidFill>
              <a:srgbClr val="005B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E868D851-D5A4-EA11-9F9A-001642A84817}"/>
                </a:ext>
              </a:extLst>
            </p:cNvPr>
            <p:cNvSpPr/>
            <p:nvPr/>
          </p:nvSpPr>
          <p:spPr>
            <a:xfrm>
              <a:off x="2025869" y="834514"/>
              <a:ext cx="828868" cy="125256"/>
            </a:xfrm>
            <a:prstGeom prst="rect">
              <a:avLst/>
            </a:prstGeom>
            <a:solidFill>
              <a:srgbClr val="005BBE">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B3F5CFD-B825-F0E2-0470-E8F31621422C}"/>
                </a:ext>
              </a:extLst>
            </p:cNvPr>
            <p:cNvSpPr/>
            <p:nvPr/>
          </p:nvSpPr>
          <p:spPr>
            <a:xfrm>
              <a:off x="2025869" y="959770"/>
              <a:ext cx="828868" cy="125256"/>
            </a:xfrm>
            <a:prstGeom prst="rect">
              <a:avLst/>
            </a:prstGeom>
            <a:solidFill>
              <a:srgbClr val="005BBE">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4298BF61-8420-0BF4-8A30-6F861F86054C}"/>
                </a:ext>
              </a:extLst>
            </p:cNvPr>
            <p:cNvSpPr/>
            <p:nvPr/>
          </p:nvSpPr>
          <p:spPr>
            <a:xfrm>
              <a:off x="2025868" y="1082776"/>
              <a:ext cx="828868" cy="125256"/>
            </a:xfrm>
            <a:prstGeom prst="rect">
              <a:avLst/>
            </a:prstGeom>
            <a:solidFill>
              <a:srgbClr val="005BBE">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AC82DF77-FA60-75F4-5BD1-5DCC006843E3}"/>
                </a:ext>
              </a:extLst>
            </p:cNvPr>
            <p:cNvSpPr/>
            <p:nvPr/>
          </p:nvSpPr>
          <p:spPr>
            <a:xfrm>
              <a:off x="2025867" y="1208032"/>
              <a:ext cx="828868" cy="125256"/>
            </a:xfrm>
            <a:prstGeom prst="rect">
              <a:avLst/>
            </a:prstGeom>
            <a:solidFill>
              <a:srgbClr val="005BBE">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314621"/>
      </p:ext>
    </p:extLst>
  </p:cSld>
  <p:clrMapOvr>
    <a:masterClrMapping/>
  </p:clrMapOvr>
  <p:extLst>
    <p:ext uri="{DCECCB84-F9BA-43D5-87BE-67443E8EF086}">
      <p15:sldGuideLst xmlns:p15="http://schemas.microsoft.com/office/powerpoint/2012/main">
        <p15:guide id="1" orient="horz" pos="282" userDrawn="1">
          <p15:clr>
            <a:srgbClr val="FBAE40"/>
          </p15:clr>
        </p15:guide>
        <p15:guide id="2" pos="204" userDrawn="1">
          <p15:clr>
            <a:srgbClr val="FBAE40"/>
          </p15:clr>
        </p15:guide>
        <p15:guide id="3" orient="horz" pos="3026" userDrawn="1">
          <p15:clr>
            <a:srgbClr val="FBAE40"/>
          </p15:clr>
        </p15:guide>
        <p15:guide id="4" pos="5534" userDrawn="1">
          <p15:clr>
            <a:srgbClr val="FBAE40"/>
          </p15:clr>
        </p15:guide>
        <p15:guide id="5" pos="930" userDrawn="1">
          <p15:clr>
            <a:srgbClr val="FBAE40"/>
          </p15:clr>
        </p15:guide>
        <p15:guide id="6" pos="3016" userDrawn="1">
          <p15:clr>
            <a:srgbClr val="FBAE40"/>
          </p15:clr>
        </p15:guide>
        <p15:guide id="7" orient="horz" pos="44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40 Inclusiv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F1A11A-DAF2-7F78-B58D-EB5D4BB5A0DC}"/>
              </a:ext>
            </a:extLst>
          </p:cNvPr>
          <p:cNvSpPr/>
          <p:nvPr userDrawn="1"/>
        </p:nvSpPr>
        <p:spPr>
          <a:xfrm>
            <a:off x="0" y="0"/>
            <a:ext cx="9144000" cy="5143500"/>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TextBox 6">
            <a:extLst>
              <a:ext uri="{FF2B5EF4-FFF2-40B4-BE49-F238E27FC236}">
                <a16:creationId xmlns:a16="http://schemas.microsoft.com/office/drawing/2014/main" id="{99CC8188-7179-9FEC-DB31-058016294230}"/>
              </a:ext>
            </a:extLst>
          </p:cNvPr>
          <p:cNvSpPr txBox="1"/>
          <p:nvPr userDrawn="1"/>
        </p:nvSpPr>
        <p:spPr>
          <a:xfrm>
            <a:off x="323850" y="357965"/>
            <a:ext cx="1287212" cy="115416"/>
          </a:xfrm>
          <a:prstGeom prst="rect">
            <a:avLst/>
          </a:prstGeom>
          <a:noFill/>
        </p:spPr>
        <p:txBody>
          <a:bodyPr wrap="none" lIns="0" tIns="0" rIns="0" bIns="0" rtlCol="0">
            <a:spAutoFit/>
          </a:bodyPr>
          <a:lstStyle/>
          <a:p>
            <a:r>
              <a:rPr lang="en-US" sz="750" b="1" dirty="0">
                <a:solidFill>
                  <a:schemeClr val="bg1"/>
                </a:solidFill>
              </a:rPr>
              <a:t>GO BEYOND BOUNDARIES</a:t>
            </a:r>
            <a:r>
              <a:rPr lang="en-US" sz="750" dirty="0"/>
              <a:t> </a:t>
            </a:r>
          </a:p>
        </p:txBody>
      </p:sp>
      <p:pic>
        <p:nvPicPr>
          <p:cNvPr id="10" name="Picture 9" descr="University of Aberdeen Logo">
            <a:extLst>
              <a:ext uri="{FF2B5EF4-FFF2-40B4-BE49-F238E27FC236}">
                <a16:creationId xmlns:a16="http://schemas.microsoft.com/office/drawing/2014/main" id="{EF5663C9-59AA-7C8D-B9EA-FD404B0590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850" y="4409483"/>
            <a:ext cx="1443364" cy="396000"/>
          </a:xfrm>
          <a:prstGeom prst="rect">
            <a:avLst/>
          </a:prstGeom>
        </p:spPr>
      </p:pic>
      <p:pic>
        <p:nvPicPr>
          <p:cNvPr id="26" name="Picture 25" descr="A white arrow pointing to the right&#10;&#10;Description automatically generated with low confidence">
            <a:extLst>
              <a:ext uri="{FF2B5EF4-FFF2-40B4-BE49-F238E27FC236}">
                <a16:creationId xmlns:a16="http://schemas.microsoft.com/office/drawing/2014/main" id="{3C45CEAE-0A54-B7A9-5CDF-21FFFAA8C4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6387" y="4686073"/>
            <a:ext cx="608838" cy="168402"/>
          </a:xfrm>
          <a:prstGeom prst="rect">
            <a:avLst/>
          </a:prstGeom>
        </p:spPr>
      </p:pic>
      <p:sp>
        <p:nvSpPr>
          <p:cNvPr id="3" name="TextBox 2">
            <a:extLst>
              <a:ext uri="{FF2B5EF4-FFF2-40B4-BE49-F238E27FC236}">
                <a16:creationId xmlns:a16="http://schemas.microsoft.com/office/drawing/2014/main" id="{961F911D-EEDB-3E34-0325-AB82619EE5EF}"/>
              </a:ext>
            </a:extLst>
          </p:cNvPr>
          <p:cNvSpPr txBox="1"/>
          <p:nvPr userDrawn="1"/>
        </p:nvSpPr>
        <p:spPr>
          <a:xfrm>
            <a:off x="8009371" y="357965"/>
            <a:ext cx="775854" cy="115416"/>
          </a:xfrm>
          <a:prstGeom prst="rect">
            <a:avLst/>
          </a:prstGeom>
          <a:noFill/>
        </p:spPr>
        <p:txBody>
          <a:bodyPr wrap="none" lIns="0" tIns="0" rIns="0" bIns="0" rtlCol="0">
            <a:spAutoFit/>
          </a:bodyPr>
          <a:lstStyle/>
          <a:p>
            <a:pPr algn="r"/>
            <a:r>
              <a:rPr lang="en-US" sz="750" b="1" dirty="0">
                <a:solidFill>
                  <a:schemeClr val="bg1"/>
                </a:solidFill>
              </a:rPr>
              <a:t>ABERDEEN 2040</a:t>
            </a:r>
            <a:endParaRPr lang="en-US" sz="750" dirty="0">
              <a:solidFill>
                <a:schemeClr val="bg1"/>
              </a:solidFill>
            </a:endParaRPr>
          </a:p>
        </p:txBody>
      </p:sp>
      <p:pic>
        <p:nvPicPr>
          <p:cNvPr id="6" name="Picture 5">
            <a:extLst>
              <a:ext uri="{FF2B5EF4-FFF2-40B4-BE49-F238E27FC236}">
                <a16:creationId xmlns:a16="http://schemas.microsoft.com/office/drawing/2014/main" id="{0E0DD088-2380-E231-BEC6-402661F62A0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981575" y="831346"/>
            <a:ext cx="2880035" cy="3432680"/>
          </a:xfrm>
          <a:prstGeom prst="rect">
            <a:avLst/>
          </a:prstGeom>
        </p:spPr>
      </p:pic>
      <p:grpSp>
        <p:nvGrpSpPr>
          <p:cNvPr id="41" name="Group 40">
            <a:extLst>
              <a:ext uri="{FF2B5EF4-FFF2-40B4-BE49-F238E27FC236}">
                <a16:creationId xmlns:a16="http://schemas.microsoft.com/office/drawing/2014/main" id="{5A4E1DA0-F040-E6FE-D33D-6469E0CB9FC3}"/>
              </a:ext>
            </a:extLst>
          </p:cNvPr>
          <p:cNvGrpSpPr/>
          <p:nvPr userDrawn="1"/>
        </p:nvGrpSpPr>
        <p:grpSpPr>
          <a:xfrm>
            <a:off x="4569369" y="831643"/>
            <a:ext cx="1923395" cy="1047136"/>
            <a:chOff x="2854735" y="831643"/>
            <a:chExt cx="1923395" cy="1047136"/>
          </a:xfrm>
        </p:grpSpPr>
        <p:sp>
          <p:nvSpPr>
            <p:cNvPr id="4" name="Rectangle 3">
              <a:extLst>
                <a:ext uri="{FF2B5EF4-FFF2-40B4-BE49-F238E27FC236}">
                  <a16:creationId xmlns:a16="http://schemas.microsoft.com/office/drawing/2014/main" id="{D0750BC8-3750-9678-E6FD-FFDA1FB61596}"/>
                </a:ext>
              </a:extLst>
            </p:cNvPr>
            <p:cNvSpPr/>
            <p:nvPr/>
          </p:nvSpPr>
          <p:spPr>
            <a:xfrm>
              <a:off x="2854737" y="831643"/>
              <a:ext cx="1923393" cy="210174"/>
            </a:xfrm>
            <a:prstGeom prst="rect">
              <a:avLst/>
            </a:prstGeom>
            <a:solidFill>
              <a:srgbClr val="F261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51B83B9-40C0-8407-4D20-E549D6D21879}"/>
                </a:ext>
              </a:extLst>
            </p:cNvPr>
            <p:cNvSpPr/>
            <p:nvPr/>
          </p:nvSpPr>
          <p:spPr>
            <a:xfrm>
              <a:off x="2854737" y="1039875"/>
              <a:ext cx="1923393" cy="210174"/>
            </a:xfrm>
            <a:prstGeom prst="rect">
              <a:avLst/>
            </a:prstGeom>
            <a:solidFill>
              <a:srgbClr val="F261B4">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07F31FC-0FC1-F22F-13C8-8B074A6C6E5E}"/>
                </a:ext>
              </a:extLst>
            </p:cNvPr>
            <p:cNvSpPr/>
            <p:nvPr/>
          </p:nvSpPr>
          <p:spPr>
            <a:xfrm>
              <a:off x="2854737" y="1250049"/>
              <a:ext cx="1923393" cy="210174"/>
            </a:xfrm>
            <a:prstGeom prst="rect">
              <a:avLst/>
            </a:prstGeom>
            <a:solidFill>
              <a:srgbClr val="F261B4">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DBAC644-9BB7-376F-F04E-D08DEB5D19E4}"/>
                </a:ext>
              </a:extLst>
            </p:cNvPr>
            <p:cNvSpPr/>
            <p:nvPr/>
          </p:nvSpPr>
          <p:spPr>
            <a:xfrm>
              <a:off x="2854736" y="1458281"/>
              <a:ext cx="1923393" cy="210174"/>
            </a:xfrm>
            <a:prstGeom prst="rect">
              <a:avLst/>
            </a:prstGeom>
            <a:solidFill>
              <a:srgbClr val="F261B4">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14AFE28-9BB1-98D3-C36C-6DC20337BC11}"/>
                </a:ext>
              </a:extLst>
            </p:cNvPr>
            <p:cNvSpPr/>
            <p:nvPr/>
          </p:nvSpPr>
          <p:spPr>
            <a:xfrm>
              <a:off x="2854735" y="1668605"/>
              <a:ext cx="1923393" cy="210174"/>
            </a:xfrm>
            <a:prstGeom prst="rect">
              <a:avLst/>
            </a:prstGeom>
            <a:solidFill>
              <a:srgbClr val="F261B4">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6800FDA1-7462-2F30-E7EF-69B3FFB9EC6C}"/>
              </a:ext>
            </a:extLst>
          </p:cNvPr>
          <p:cNvGrpSpPr/>
          <p:nvPr userDrawn="1"/>
        </p:nvGrpSpPr>
        <p:grpSpPr>
          <a:xfrm>
            <a:off x="6492762" y="708025"/>
            <a:ext cx="828870" cy="625263"/>
            <a:chOff x="2025867" y="708025"/>
            <a:chExt cx="828870" cy="625263"/>
          </a:xfrm>
        </p:grpSpPr>
        <p:sp>
          <p:nvSpPr>
            <p:cNvPr id="14" name="Rectangle 13">
              <a:extLst>
                <a:ext uri="{FF2B5EF4-FFF2-40B4-BE49-F238E27FC236}">
                  <a16:creationId xmlns:a16="http://schemas.microsoft.com/office/drawing/2014/main" id="{5D6AED2F-4A7A-3327-559B-33F5591272C0}"/>
                </a:ext>
              </a:extLst>
            </p:cNvPr>
            <p:cNvSpPr/>
            <p:nvPr/>
          </p:nvSpPr>
          <p:spPr>
            <a:xfrm>
              <a:off x="2025869" y="708025"/>
              <a:ext cx="828868" cy="125256"/>
            </a:xfrm>
            <a:prstGeom prst="rect">
              <a:avLst/>
            </a:prstGeom>
            <a:solidFill>
              <a:srgbClr val="F261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8C217BC-C96D-84EA-308D-ABEB8B665C61}"/>
                </a:ext>
              </a:extLst>
            </p:cNvPr>
            <p:cNvSpPr/>
            <p:nvPr/>
          </p:nvSpPr>
          <p:spPr>
            <a:xfrm>
              <a:off x="2025869" y="834514"/>
              <a:ext cx="828868" cy="125256"/>
            </a:xfrm>
            <a:prstGeom prst="rect">
              <a:avLst/>
            </a:prstGeom>
            <a:solidFill>
              <a:srgbClr val="F261B4">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801CF5D-EC15-A507-351D-748B339544C9}"/>
                </a:ext>
              </a:extLst>
            </p:cNvPr>
            <p:cNvSpPr/>
            <p:nvPr/>
          </p:nvSpPr>
          <p:spPr>
            <a:xfrm>
              <a:off x="2025869" y="959770"/>
              <a:ext cx="828868" cy="125256"/>
            </a:xfrm>
            <a:prstGeom prst="rect">
              <a:avLst/>
            </a:prstGeom>
            <a:solidFill>
              <a:srgbClr val="F261B4">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F15B0C4-4AAF-9B98-B678-9C6A898EEDC0}"/>
                </a:ext>
              </a:extLst>
            </p:cNvPr>
            <p:cNvSpPr/>
            <p:nvPr/>
          </p:nvSpPr>
          <p:spPr>
            <a:xfrm>
              <a:off x="2025868" y="1082776"/>
              <a:ext cx="828868" cy="125256"/>
            </a:xfrm>
            <a:prstGeom prst="rect">
              <a:avLst/>
            </a:prstGeom>
            <a:solidFill>
              <a:srgbClr val="F261B4">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3374826-74BC-8C57-F484-A47F191E362C}"/>
                </a:ext>
              </a:extLst>
            </p:cNvPr>
            <p:cNvSpPr/>
            <p:nvPr/>
          </p:nvSpPr>
          <p:spPr>
            <a:xfrm>
              <a:off x="2025867" y="1208032"/>
              <a:ext cx="828868" cy="125256"/>
            </a:xfrm>
            <a:prstGeom prst="rect">
              <a:avLst/>
            </a:prstGeom>
            <a:solidFill>
              <a:srgbClr val="F261B4">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4684ECCA-95CD-7590-6888-9C5F1FB6DD4E}"/>
              </a:ext>
            </a:extLst>
          </p:cNvPr>
          <p:cNvGrpSpPr/>
          <p:nvPr userDrawn="1"/>
        </p:nvGrpSpPr>
        <p:grpSpPr>
          <a:xfrm>
            <a:off x="6239286" y="3294582"/>
            <a:ext cx="1622324" cy="1043961"/>
            <a:chOff x="1436881" y="3294582"/>
            <a:chExt cx="1622324" cy="1043961"/>
          </a:xfrm>
        </p:grpSpPr>
        <p:sp>
          <p:nvSpPr>
            <p:cNvPr id="27" name="Rectangle 26">
              <a:extLst>
                <a:ext uri="{FF2B5EF4-FFF2-40B4-BE49-F238E27FC236}">
                  <a16:creationId xmlns:a16="http://schemas.microsoft.com/office/drawing/2014/main" id="{4698D838-D4E7-1D0E-37B6-5733F7EA1154}"/>
                </a:ext>
              </a:extLst>
            </p:cNvPr>
            <p:cNvSpPr/>
            <p:nvPr/>
          </p:nvSpPr>
          <p:spPr>
            <a:xfrm rot="10800000">
              <a:off x="1436881" y="4128369"/>
              <a:ext cx="1622322" cy="210174"/>
            </a:xfrm>
            <a:prstGeom prst="rect">
              <a:avLst/>
            </a:prstGeom>
            <a:solidFill>
              <a:srgbClr val="0037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A3923D7-9058-5108-9B9A-548C6FC14AB9}"/>
                </a:ext>
              </a:extLst>
            </p:cNvPr>
            <p:cNvSpPr/>
            <p:nvPr/>
          </p:nvSpPr>
          <p:spPr>
            <a:xfrm rot="10800000">
              <a:off x="1436881" y="3920137"/>
              <a:ext cx="1622322" cy="210174"/>
            </a:xfrm>
            <a:prstGeom prst="rect">
              <a:avLst/>
            </a:prstGeom>
            <a:solidFill>
              <a:srgbClr val="00374E">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9635B1E2-13FA-2999-7640-EABB2D7DBA54}"/>
                </a:ext>
              </a:extLst>
            </p:cNvPr>
            <p:cNvSpPr/>
            <p:nvPr/>
          </p:nvSpPr>
          <p:spPr>
            <a:xfrm rot="10800000">
              <a:off x="1436881" y="3709963"/>
              <a:ext cx="1622322" cy="210174"/>
            </a:xfrm>
            <a:prstGeom prst="rect">
              <a:avLst/>
            </a:prstGeom>
            <a:solidFill>
              <a:srgbClr val="0E1D2D">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BEFBFD6-973D-7CEC-99C5-E0A46370FFC9}"/>
                </a:ext>
              </a:extLst>
            </p:cNvPr>
            <p:cNvSpPr/>
            <p:nvPr/>
          </p:nvSpPr>
          <p:spPr>
            <a:xfrm rot="10800000">
              <a:off x="1436882" y="3501731"/>
              <a:ext cx="1622322" cy="210174"/>
            </a:xfrm>
            <a:prstGeom prst="rect">
              <a:avLst/>
            </a:prstGeom>
            <a:solidFill>
              <a:srgbClr val="0E1D2D">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B427D68-B263-BE7C-8302-C4F863429294}"/>
                </a:ext>
              </a:extLst>
            </p:cNvPr>
            <p:cNvSpPr/>
            <p:nvPr/>
          </p:nvSpPr>
          <p:spPr>
            <a:xfrm rot="10800000">
              <a:off x="1436883" y="3294582"/>
              <a:ext cx="1622322" cy="210174"/>
            </a:xfrm>
            <a:prstGeom prst="rect">
              <a:avLst/>
            </a:prstGeom>
            <a:solidFill>
              <a:srgbClr val="0E1D2D">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2341819"/>
      </p:ext>
    </p:extLst>
  </p:cSld>
  <p:clrMapOvr>
    <a:masterClrMapping/>
  </p:clrMapOvr>
  <p:extLst>
    <p:ext uri="{DCECCB84-F9BA-43D5-87BE-67443E8EF086}">
      <p15:sldGuideLst xmlns:p15="http://schemas.microsoft.com/office/powerpoint/2012/main">
        <p15:guide id="1" orient="horz" pos="282" userDrawn="1">
          <p15:clr>
            <a:srgbClr val="FBAE40"/>
          </p15:clr>
        </p15:guide>
        <p15:guide id="2" pos="204" userDrawn="1">
          <p15:clr>
            <a:srgbClr val="FBAE40"/>
          </p15:clr>
        </p15:guide>
        <p15:guide id="3" orient="horz" pos="3026" userDrawn="1">
          <p15:clr>
            <a:srgbClr val="FBAE40"/>
          </p15:clr>
        </p15:guide>
        <p15:guide id="4" pos="5534" userDrawn="1">
          <p15:clr>
            <a:srgbClr val="FBAE40"/>
          </p15:clr>
        </p15:guide>
        <p15:guide id="5" pos="930" userDrawn="1">
          <p15:clr>
            <a:srgbClr val="FBAE40"/>
          </p15:clr>
        </p15:guide>
        <p15:guide id="6" pos="3016" userDrawn="1">
          <p15:clr>
            <a:srgbClr val="FBAE40"/>
          </p15:clr>
        </p15:guide>
        <p15:guide id="7" orient="horz" pos="441" userDrawn="1">
          <p15:clr>
            <a:srgbClr val="FBAE40"/>
          </p15:clr>
        </p15:guide>
        <p15:guide id="8" orient="horz" pos="268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7"/>
        <p:cNvGrpSpPr/>
        <p:nvPr/>
      </p:nvGrpSpPr>
      <p:grpSpPr>
        <a:xfrm>
          <a:off x="0" y="0"/>
          <a:ext cx="0" cy="0"/>
          <a:chOff x="0" y="0"/>
          <a:chExt cx="0" cy="0"/>
        </a:xfrm>
      </p:grpSpPr>
      <p:sp>
        <p:nvSpPr>
          <p:cNvPr id="3" name="TextBox 2">
            <a:extLst>
              <a:ext uri="{FF2B5EF4-FFF2-40B4-BE49-F238E27FC236}">
                <a16:creationId xmlns:a16="http://schemas.microsoft.com/office/drawing/2014/main" id="{6157FE98-8D8D-0BB0-C535-14B245ED88A2}"/>
              </a:ext>
            </a:extLst>
          </p:cNvPr>
          <p:cNvSpPr txBox="1"/>
          <p:nvPr userDrawn="1"/>
        </p:nvSpPr>
        <p:spPr>
          <a:xfrm>
            <a:off x="295275" y="314325"/>
            <a:ext cx="8448675" cy="400110"/>
          </a:xfrm>
          <a:prstGeom prst="rect">
            <a:avLst/>
          </a:prstGeom>
          <a:noFill/>
        </p:spPr>
        <p:txBody>
          <a:bodyPr wrap="square" rtlCol="0">
            <a:spAutoFit/>
          </a:bodyPr>
          <a:lstStyle/>
          <a:p>
            <a:r>
              <a:rPr lang="en-GB" sz="2000" b="1" dirty="0">
                <a:solidFill>
                  <a:srgbClr val="0F1449"/>
                </a:solidFill>
              </a:rPr>
              <a:t>How to use </a:t>
            </a:r>
            <a:r>
              <a:rPr lang="en-GB" sz="2000" dirty="0">
                <a:solidFill>
                  <a:srgbClr val="0F1449"/>
                </a:solidFill>
              </a:rPr>
              <a:t>our PowerPoint template</a:t>
            </a:r>
            <a:endParaRPr lang="en-US" sz="2000" dirty="0">
              <a:solidFill>
                <a:srgbClr val="0F1449"/>
              </a:solidFill>
            </a:endParaRPr>
          </a:p>
        </p:txBody>
      </p:sp>
      <p:sp>
        <p:nvSpPr>
          <p:cNvPr id="4" name="TextBox 3">
            <a:extLst>
              <a:ext uri="{FF2B5EF4-FFF2-40B4-BE49-F238E27FC236}">
                <a16:creationId xmlns:a16="http://schemas.microsoft.com/office/drawing/2014/main" id="{3E4D0FBE-7743-4E50-2657-5AC6EFD87877}"/>
              </a:ext>
            </a:extLst>
          </p:cNvPr>
          <p:cNvSpPr txBox="1"/>
          <p:nvPr userDrawn="1"/>
        </p:nvSpPr>
        <p:spPr>
          <a:xfrm>
            <a:off x="314326" y="1038224"/>
            <a:ext cx="5391530" cy="362902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rgbClr val="0F1449"/>
                </a:solidFill>
              </a:rPr>
              <a:t>To be completed by Brand with guidance and suggestions etc…</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dirty="0">
              <a:solidFill>
                <a:srgbClr val="0F1449"/>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b="1" dirty="0">
                <a:solidFill>
                  <a:srgbClr val="0F1449"/>
                </a:solidFill>
              </a:rPr>
              <a:t>How to change a picture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rgbClr val="0F1449"/>
                </a:solidFill>
              </a:rPr>
              <a:t>1. Click the picture on the slide, that you wish to replace. The picture frame    will show an outline once selected.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rgbClr val="0F1449"/>
                </a:solidFill>
              </a:rPr>
              <a:t>2. Go to the </a:t>
            </a:r>
            <a:r>
              <a:rPr lang="en-GB" sz="1200" b="1" dirty="0">
                <a:solidFill>
                  <a:srgbClr val="0F1449"/>
                </a:solidFill>
              </a:rPr>
              <a:t>Picture Format</a:t>
            </a:r>
            <a:r>
              <a:rPr lang="en-GB" sz="1200" dirty="0">
                <a:solidFill>
                  <a:srgbClr val="0F1449"/>
                </a:solidFill>
              </a:rPr>
              <a:t> tab – located along the top of your window</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rgbClr val="0F1449"/>
                </a:solidFill>
              </a:rPr>
              <a:t>3. Click </a:t>
            </a:r>
            <a:r>
              <a:rPr lang="en-GB" sz="1200" b="1" dirty="0">
                <a:solidFill>
                  <a:srgbClr val="0F1449"/>
                </a:solidFill>
              </a:rPr>
              <a:t>Change Picture</a:t>
            </a:r>
            <a:endParaRPr lang="en-GB" sz="1200" b="0" dirty="0">
              <a:solidFill>
                <a:srgbClr val="0F1449"/>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b="0" dirty="0">
                <a:solidFill>
                  <a:srgbClr val="0F1449"/>
                </a:solidFill>
              </a:rPr>
              <a:t>4. From the drop down menu select </a:t>
            </a:r>
            <a:r>
              <a:rPr lang="en-GB" sz="1200" b="1" dirty="0">
                <a:solidFill>
                  <a:srgbClr val="0F1449"/>
                </a:solidFill>
              </a:rPr>
              <a:t>From a file…</a:t>
            </a:r>
            <a:r>
              <a:rPr lang="en-GB" sz="1200" b="0" dirty="0">
                <a:solidFill>
                  <a:srgbClr val="0F1449"/>
                </a:solidFill>
              </a:rPr>
              <a:t> and navigate  to the picture on your computer, that you wish to use.</a:t>
            </a:r>
            <a:endParaRPr lang="en-GB" sz="1200" b="1" dirty="0">
              <a:solidFill>
                <a:srgbClr val="0F1449"/>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rgbClr val="0F1449"/>
                </a:solidFill>
              </a:rPr>
              <a:t> </a:t>
            </a:r>
          </a:p>
          <a:p>
            <a:endParaRPr lang="en-US" dirty="0"/>
          </a:p>
        </p:txBody>
      </p:sp>
      <p:pic>
        <p:nvPicPr>
          <p:cNvPr id="8" name="Picture 7" descr="A screenshot of a computer&#10;&#10;Description automatically generated">
            <a:extLst>
              <a:ext uri="{FF2B5EF4-FFF2-40B4-BE49-F238E27FC236}">
                <a16:creationId xmlns:a16="http://schemas.microsoft.com/office/drawing/2014/main" id="{AC882245-79D3-195D-DF5A-00D033E2C362}"/>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l="-2"/>
          <a:stretch/>
        </p:blipFill>
        <p:spPr>
          <a:xfrm>
            <a:off x="5928404" y="3338160"/>
            <a:ext cx="2758395" cy="846943"/>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0D3F77FD-F4CB-2577-A57D-68CC13A51582}"/>
              </a:ext>
            </a:extLst>
          </p:cNvPr>
          <p:cNvPicPr>
            <a:picLocks noChangeAspect="1"/>
          </p:cNvPicPr>
          <p:nvPr userDrawn="1"/>
        </p:nvPicPr>
        <p:blipFill rotWithShape="1">
          <a:blip r:embed="rId22" cstate="screen">
            <a:extLst>
              <a:ext uri="{28A0092B-C50C-407E-A947-70E740481C1C}">
                <a14:useLocalDpi xmlns:a14="http://schemas.microsoft.com/office/drawing/2010/main"/>
              </a:ext>
            </a:extLst>
          </a:blip>
          <a:srcRect/>
          <a:stretch/>
        </p:blipFill>
        <p:spPr>
          <a:xfrm>
            <a:off x="5914138" y="1734212"/>
            <a:ext cx="2757568" cy="1476531"/>
          </a:xfrm>
          <a:prstGeom prst="rect">
            <a:avLst/>
          </a:prstGeom>
        </p:spPr>
      </p:pic>
    </p:spTree>
  </p:cSld>
  <p:clrMap bg1="lt1" tx1="dk1" bg2="dk2" tx2="lt2" accent1="accent1" accent2="accent2" accent3="accent3" accent4="accent4" accent5="accent5" accent6="accent6" hlink="hlink" folHlink="folHlink"/>
  <p:sldLayoutIdLst>
    <p:sldLayoutId id="2147483667" r:id="rId1"/>
    <p:sldLayoutId id="2147483668" r:id="rId2"/>
    <p:sldLayoutId id="2147483689" r:id="rId3"/>
    <p:sldLayoutId id="2147483691" r:id="rId4"/>
    <p:sldLayoutId id="2147483690" r:id="rId5"/>
    <p:sldLayoutId id="2147483688" r:id="rId6"/>
    <p:sldLayoutId id="2147483682" r:id="rId7"/>
    <p:sldLayoutId id="2147483670" r:id="rId8"/>
    <p:sldLayoutId id="2147483671" r:id="rId9"/>
    <p:sldLayoutId id="2147483673" r:id="rId10"/>
    <p:sldLayoutId id="2147483674" r:id="rId11"/>
    <p:sldLayoutId id="2147483675" r:id="rId12"/>
    <p:sldLayoutId id="2147483681" r:id="rId13"/>
    <p:sldLayoutId id="2147483704" r:id="rId14"/>
    <p:sldLayoutId id="2147483705" r:id="rId15"/>
    <p:sldLayoutId id="2147483706" r:id="rId16"/>
    <p:sldLayoutId id="2147483707" r:id="rId17"/>
    <p:sldLayoutId id="2147483708" r:id="rId18"/>
    <p:sldLayoutId id="2147483683"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E434B"/>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165100" marR="0" lvl="0" indent="0" algn="l" rtl="0">
        <a:lnSpc>
          <a:spcPct val="100000"/>
        </a:lnSpc>
        <a:spcBef>
          <a:spcPts val="0"/>
        </a:spcBef>
        <a:spcAft>
          <a:spcPts val="0"/>
        </a:spcAft>
        <a:buClr>
          <a:srgbClr val="000000"/>
        </a:buClr>
        <a:buFont typeface="Arial"/>
        <a:buNone/>
        <a:defRPr sz="1400" b="0" i="0" u="none" strike="noStrike" cap="none">
          <a:solidFill>
            <a:srgbClr val="0F1449"/>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60ABF9-46A9-53BA-AC99-BC1AA96644C4}"/>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2D6575-8A07-FE37-0B76-C9E93BB8E17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1E87A3-1234-024A-D4B3-1829CCB8A467}"/>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3452A69-D932-6F46-A363-34C6163FF4AA}" type="datetimeFigureOut">
              <a:rPr lang="en-US" smtClean="0"/>
              <a:t>11/13/2025</a:t>
            </a:fld>
            <a:endParaRPr lang="en-US"/>
          </a:p>
        </p:txBody>
      </p:sp>
      <p:sp>
        <p:nvSpPr>
          <p:cNvPr id="5" name="Footer Placeholder 4">
            <a:extLst>
              <a:ext uri="{FF2B5EF4-FFF2-40B4-BE49-F238E27FC236}">
                <a16:creationId xmlns:a16="http://schemas.microsoft.com/office/drawing/2014/main" id="{FC41CE47-B14C-BE9D-47BE-DCCE2C7B157B}"/>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62C228-D442-5CA9-8D5F-7D09FAA47788}"/>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5E59A12-6DAF-7D4F-B93B-BC335F2DFC0B}" type="slidenum">
              <a:rPr lang="en-US" smtClean="0"/>
              <a:t>‹#›</a:t>
            </a:fld>
            <a:endParaRPr lang="en-US"/>
          </a:p>
        </p:txBody>
      </p:sp>
    </p:spTree>
    <p:extLst>
      <p:ext uri="{BB962C8B-B14F-4D97-AF65-F5344CB8AC3E}">
        <p14:creationId xmlns:p14="http://schemas.microsoft.com/office/powerpoint/2010/main" val="88753346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abdn.ac.uk/study/undergraduate/where-can-i-go-3067.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abdn.ac.uk/study/undergraduate/for-traineeship-3212.ph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bdn.ac.uk/study/undergraduate/international-traineeship.ph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s://www.abdn.ac.uk/study/undergraduate/summer-schools-3280.ph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abdn.ac.uk/study/undergraduate/summer-schools-3280.ph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hyperlink" Target="https://www.abdn.ac.uk/study/undergraduate/mitacs-uuki-globalink-internship-7278.ph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abdn.ac.uk/study/undergraduate/how-much-will-it-cost-3069.php#panel3259"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abdn.ac.uk/study/undergraduate/how-much-will-it-cost-3069.php#panel3257"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abdn.ac.uk/study/undergraduate/engage-with-us-3070.ph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bdn.ac.uk/study/undergraduate/for-study-exchange-3211.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2CAEB0-F66D-9F0C-027B-4EB2B2E6C668}"/>
              </a:ext>
            </a:extLst>
          </p:cNvPr>
          <p:cNvSpPr>
            <a:spLocks noGrp="1"/>
          </p:cNvSpPr>
          <p:nvPr>
            <p:ph type="title" idx="4294967295"/>
          </p:nvPr>
        </p:nvSpPr>
        <p:spPr>
          <a:xfrm>
            <a:off x="628650" y="-993775"/>
            <a:ext cx="7886700" cy="993775"/>
          </a:xfrm>
          <a:prstGeom prst="rect">
            <a:avLst/>
          </a:prstGeom>
        </p:spPr>
        <p:txBody>
          <a:bodyPr anchor="b"/>
          <a:lstStyle/>
          <a:p>
            <a:r>
              <a:rPr lang="en-GB" dirty="0"/>
              <a:t>Go Beyond Boundaries</a:t>
            </a:r>
          </a:p>
        </p:txBody>
      </p:sp>
    </p:spTree>
    <p:extLst>
      <p:ext uri="{BB962C8B-B14F-4D97-AF65-F5344CB8AC3E}">
        <p14:creationId xmlns:p14="http://schemas.microsoft.com/office/powerpoint/2010/main" val="2271378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60324" y="1217483"/>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Study exchange</a:t>
            </a:r>
            <a:br>
              <a:rPr kumimoji="0" lang="en-GB" sz="24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br>
            <a:r>
              <a:rPr kumimoji="0" lang="en-GB" sz="2000"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Website</a:t>
            </a:r>
            <a:endParaRPr kumimoji="0" lang="en-GB" sz="20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endParaRP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1" y="1224936"/>
            <a:ext cx="4693964"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0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HOW TO SEARCH</a:t>
            </a:r>
          </a:p>
          <a:p>
            <a:pPr marL="0" indent="0">
              <a:lnSpc>
                <a:spcPct val="100000"/>
              </a:lnSpc>
              <a:spcAft>
                <a:spcPts val="100"/>
              </a:spcAft>
              <a:buClr>
                <a:srgbClr val="F261B4"/>
              </a:buClr>
              <a:buNone/>
            </a:pPr>
            <a:endParaRPr lang="en-GB" sz="1400" dirty="0">
              <a:solidFill>
                <a:schemeClr val="bg1"/>
              </a:solidFill>
              <a:latin typeface="Arial" panose="020B0604020202020204" pitchFamily="34" charset="0"/>
              <a:ea typeface="Navigo Light" panose="02070503070706040303" pitchFamily="18" charset="77"/>
            </a:endParaRPr>
          </a:p>
        </p:txBody>
      </p:sp>
      <p:pic>
        <p:nvPicPr>
          <p:cNvPr id="5" name="Picture 4" descr="Screenshot from the &quot;Where can I go&quot; webpage. Image is hyperlinked to webpage.">
            <a:hlinkClick r:id="rId2"/>
            <a:extLst>
              <a:ext uri="{FF2B5EF4-FFF2-40B4-BE49-F238E27FC236}">
                <a16:creationId xmlns:a16="http://schemas.microsoft.com/office/drawing/2014/main" id="{486E01C5-B779-2375-AFD1-6F6DAFB3C543}"/>
              </a:ext>
            </a:extLst>
          </p:cNvPr>
          <p:cNvPicPr>
            <a:picLocks noChangeAspect="1"/>
          </p:cNvPicPr>
          <p:nvPr/>
        </p:nvPicPr>
        <p:blipFill>
          <a:blip r:embed="rId3"/>
          <a:stretch>
            <a:fillRect/>
          </a:stretch>
        </p:blipFill>
        <p:spPr>
          <a:xfrm>
            <a:off x="3719881" y="1687638"/>
            <a:ext cx="3534770" cy="3243888"/>
          </a:xfrm>
          <a:prstGeom prst="rect">
            <a:avLst/>
          </a:prstGeom>
        </p:spPr>
      </p:pic>
    </p:spTree>
    <p:extLst>
      <p:ext uri="{BB962C8B-B14F-4D97-AF65-F5344CB8AC3E}">
        <p14:creationId xmlns:p14="http://schemas.microsoft.com/office/powerpoint/2010/main" val="3500387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60324" y="1217483"/>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Study exchange</a:t>
            </a: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000" b="0"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International</a:t>
            </a: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1" y="1224936"/>
            <a:ext cx="4693964"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0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HOW TO SEARCH</a:t>
            </a:r>
          </a:p>
          <a:p>
            <a:pPr marL="0" indent="0">
              <a:lnSpc>
                <a:spcPct val="100000"/>
              </a:lnSpc>
              <a:spcAft>
                <a:spcPts val="100"/>
              </a:spcAft>
              <a:buClr>
                <a:srgbClr val="F261B4"/>
              </a:buClr>
              <a:buNone/>
            </a:pPr>
            <a:endParaRPr lang="en-GB" sz="1400" dirty="0">
              <a:solidFill>
                <a:schemeClr val="bg1"/>
              </a:solidFill>
              <a:latin typeface="Arial" panose="020B0604020202020204" pitchFamily="34" charset="0"/>
              <a:ea typeface="Navigo Light" panose="02070503070706040303" pitchFamily="18" charset="77"/>
            </a:endParaRPr>
          </a:p>
        </p:txBody>
      </p:sp>
      <p:pic>
        <p:nvPicPr>
          <p:cNvPr id="6" name="Picture 5" descr="Screenshot of finding the different host instititions by country on the International Exchange webpage">
            <a:extLst>
              <a:ext uri="{FF2B5EF4-FFF2-40B4-BE49-F238E27FC236}">
                <a16:creationId xmlns:a16="http://schemas.microsoft.com/office/drawing/2014/main" id="{F8F8FB6C-41C7-D90F-153D-D7B88CB1FF4C}"/>
              </a:ext>
            </a:extLst>
          </p:cNvPr>
          <p:cNvPicPr>
            <a:picLocks noChangeAspect="1"/>
          </p:cNvPicPr>
          <p:nvPr/>
        </p:nvPicPr>
        <p:blipFill>
          <a:blip r:embed="rId2"/>
          <a:srcRect/>
          <a:stretch/>
        </p:blipFill>
        <p:spPr>
          <a:xfrm>
            <a:off x="3719881" y="1638713"/>
            <a:ext cx="3207756" cy="2870942"/>
          </a:xfrm>
          <a:prstGeom prst="rect">
            <a:avLst/>
          </a:prstGeom>
        </p:spPr>
      </p:pic>
    </p:spTree>
    <p:extLst>
      <p:ext uri="{BB962C8B-B14F-4D97-AF65-F5344CB8AC3E}">
        <p14:creationId xmlns:p14="http://schemas.microsoft.com/office/powerpoint/2010/main" val="785900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60324" y="1217483"/>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Study exchange</a:t>
            </a: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000" b="0"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European</a:t>
            </a: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1" y="1224936"/>
            <a:ext cx="4693964"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0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HOW TO SEARCH</a:t>
            </a:r>
          </a:p>
          <a:p>
            <a:pPr marL="0" indent="0">
              <a:lnSpc>
                <a:spcPct val="100000"/>
              </a:lnSpc>
              <a:spcAft>
                <a:spcPts val="100"/>
              </a:spcAft>
              <a:buClr>
                <a:srgbClr val="F261B4"/>
              </a:buClr>
              <a:buNone/>
            </a:pPr>
            <a:endParaRPr lang="en-GB" sz="1400" dirty="0">
              <a:solidFill>
                <a:schemeClr val="bg1"/>
              </a:solidFill>
              <a:latin typeface="Arial" panose="020B0604020202020204" pitchFamily="34" charset="0"/>
              <a:ea typeface="Navigo Light" panose="02070503070706040303" pitchFamily="18" charset="77"/>
            </a:endParaRPr>
          </a:p>
        </p:txBody>
      </p:sp>
      <p:pic>
        <p:nvPicPr>
          <p:cNvPr id="6" name="Picture 5" descr="Screenshot of finding the different host institutions by subject area on the European Exchange webpage">
            <a:extLst>
              <a:ext uri="{FF2B5EF4-FFF2-40B4-BE49-F238E27FC236}">
                <a16:creationId xmlns:a16="http://schemas.microsoft.com/office/drawing/2014/main" id="{F8F8FB6C-41C7-D90F-153D-D7B88CB1FF4C}"/>
              </a:ext>
            </a:extLst>
          </p:cNvPr>
          <p:cNvPicPr>
            <a:picLocks noChangeAspect="1"/>
          </p:cNvPicPr>
          <p:nvPr/>
        </p:nvPicPr>
        <p:blipFill>
          <a:blip r:embed="rId2"/>
          <a:srcRect/>
          <a:stretch/>
        </p:blipFill>
        <p:spPr>
          <a:xfrm>
            <a:off x="3745108" y="1638712"/>
            <a:ext cx="2997736" cy="3327487"/>
          </a:xfrm>
          <a:prstGeom prst="rect">
            <a:avLst/>
          </a:prstGeom>
        </p:spPr>
      </p:pic>
      <p:sp>
        <p:nvSpPr>
          <p:cNvPr id="5" name="TextBox 4">
            <a:extLst>
              <a:ext uri="{FF2B5EF4-FFF2-40B4-BE49-F238E27FC236}">
                <a16:creationId xmlns:a16="http://schemas.microsoft.com/office/drawing/2014/main" id="{322E1D05-4DCA-A880-F484-93DD99E21183}"/>
              </a:ext>
            </a:extLst>
          </p:cNvPr>
          <p:cNvSpPr txBox="1"/>
          <p:nvPr/>
        </p:nvSpPr>
        <p:spPr>
          <a:xfrm>
            <a:off x="286603" y="2726971"/>
            <a:ext cx="1966496" cy="738664"/>
          </a:xfrm>
          <a:prstGeom prst="rect">
            <a:avLst/>
          </a:prstGeom>
          <a:noFill/>
        </p:spPr>
        <p:txBody>
          <a:bodyPr wrap="square" rtlCol="0">
            <a:spAutoFit/>
          </a:bodyPr>
          <a:lstStyle/>
          <a:p>
            <a:r>
              <a:rPr lang="en-GB" dirty="0">
                <a:solidFill>
                  <a:schemeClr val="bg1"/>
                </a:solidFill>
              </a:rPr>
              <a:t>NB Swiss institutions are on a separate page</a:t>
            </a:r>
          </a:p>
        </p:txBody>
      </p:sp>
      <p:pic>
        <p:nvPicPr>
          <p:cNvPr id="8" name="Graphic 7">
            <a:extLst>
              <a:ext uri="{FF2B5EF4-FFF2-40B4-BE49-F238E27FC236}">
                <a16:creationId xmlns:a16="http://schemas.microsoft.com/office/drawing/2014/main" id="{3B658599-2E38-58CF-A17C-294B744402A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0155" y="3246996"/>
            <a:ext cx="914400" cy="914400"/>
          </a:xfrm>
          <a:prstGeom prst="rect">
            <a:avLst/>
          </a:prstGeom>
        </p:spPr>
      </p:pic>
    </p:spTree>
    <p:extLst>
      <p:ext uri="{BB962C8B-B14F-4D97-AF65-F5344CB8AC3E}">
        <p14:creationId xmlns:p14="http://schemas.microsoft.com/office/powerpoint/2010/main" val="3799800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60324" y="1217483"/>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Study exchange</a:t>
            </a: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000" b="0"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Partner info</a:t>
            </a: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1" y="1224936"/>
            <a:ext cx="4693964"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0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HOW TO SEARCH</a:t>
            </a:r>
          </a:p>
          <a:p>
            <a:pPr marL="0" indent="0">
              <a:lnSpc>
                <a:spcPct val="100000"/>
              </a:lnSpc>
              <a:spcAft>
                <a:spcPts val="100"/>
              </a:spcAft>
              <a:buClr>
                <a:srgbClr val="F261B4"/>
              </a:buClr>
              <a:buNone/>
            </a:pPr>
            <a:endParaRPr lang="en-GB" sz="1400" dirty="0">
              <a:solidFill>
                <a:schemeClr val="bg1"/>
              </a:solidFill>
              <a:latin typeface="Arial" panose="020B0604020202020204" pitchFamily="34" charset="0"/>
              <a:ea typeface="Navigo Light" panose="02070503070706040303" pitchFamily="18" charset="77"/>
            </a:endParaRPr>
          </a:p>
        </p:txBody>
      </p:sp>
      <p:pic>
        <p:nvPicPr>
          <p:cNvPr id="5" name="Picture 4" descr="Screenshot from the &quot;Curtin University&quot; webpage focussed on the General info tab.">
            <a:extLst>
              <a:ext uri="{FF2B5EF4-FFF2-40B4-BE49-F238E27FC236}">
                <a16:creationId xmlns:a16="http://schemas.microsoft.com/office/drawing/2014/main" id="{5AE3CD2F-0984-D153-B196-95C373656606}"/>
              </a:ext>
            </a:extLst>
          </p:cNvPr>
          <p:cNvPicPr>
            <a:picLocks noChangeAspect="1"/>
          </p:cNvPicPr>
          <p:nvPr/>
        </p:nvPicPr>
        <p:blipFill>
          <a:blip r:embed="rId2"/>
          <a:stretch>
            <a:fillRect/>
          </a:stretch>
        </p:blipFill>
        <p:spPr>
          <a:xfrm>
            <a:off x="3719881" y="1668900"/>
            <a:ext cx="4003838" cy="3267064"/>
          </a:xfrm>
          <a:prstGeom prst="rect">
            <a:avLst/>
          </a:prstGeom>
        </p:spPr>
      </p:pic>
    </p:spTree>
    <p:extLst>
      <p:ext uri="{BB962C8B-B14F-4D97-AF65-F5344CB8AC3E}">
        <p14:creationId xmlns:p14="http://schemas.microsoft.com/office/powerpoint/2010/main" val="1536824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60324" y="1217483"/>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Study exchange</a:t>
            </a: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000" b="0"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Partner links</a:t>
            </a: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1" y="1224936"/>
            <a:ext cx="4693964"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0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HOW TO SEARCH</a:t>
            </a:r>
          </a:p>
          <a:p>
            <a:pPr marL="0" indent="0">
              <a:lnSpc>
                <a:spcPct val="100000"/>
              </a:lnSpc>
              <a:spcAft>
                <a:spcPts val="100"/>
              </a:spcAft>
              <a:buClr>
                <a:srgbClr val="F261B4"/>
              </a:buClr>
              <a:buNone/>
            </a:pPr>
            <a:endParaRPr lang="en-GB" sz="1400" dirty="0">
              <a:solidFill>
                <a:schemeClr val="bg1"/>
              </a:solidFill>
              <a:latin typeface="Arial" panose="020B0604020202020204" pitchFamily="34" charset="0"/>
              <a:ea typeface="Navigo Light" panose="02070503070706040303" pitchFamily="18" charset="77"/>
            </a:endParaRPr>
          </a:p>
        </p:txBody>
      </p:sp>
      <p:pic>
        <p:nvPicPr>
          <p:cNvPr id="5" name="Picture 4" descr="Screenshot from the &quot;Curtin University&quot; webpage focussed on the Resources info tab.">
            <a:extLst>
              <a:ext uri="{FF2B5EF4-FFF2-40B4-BE49-F238E27FC236}">
                <a16:creationId xmlns:a16="http://schemas.microsoft.com/office/drawing/2014/main" id="{5AE3CD2F-0984-D153-B196-95C373656606}"/>
              </a:ext>
            </a:extLst>
          </p:cNvPr>
          <p:cNvPicPr>
            <a:picLocks noChangeAspect="1"/>
          </p:cNvPicPr>
          <p:nvPr/>
        </p:nvPicPr>
        <p:blipFill>
          <a:blip r:embed="rId2"/>
          <a:srcRect/>
          <a:stretch/>
        </p:blipFill>
        <p:spPr>
          <a:xfrm>
            <a:off x="3719881" y="1681026"/>
            <a:ext cx="4003838" cy="3242812"/>
          </a:xfrm>
          <a:prstGeom prst="rect">
            <a:avLst/>
          </a:prstGeom>
        </p:spPr>
      </p:pic>
    </p:spTree>
    <p:extLst>
      <p:ext uri="{BB962C8B-B14F-4D97-AF65-F5344CB8AC3E}">
        <p14:creationId xmlns:p14="http://schemas.microsoft.com/office/powerpoint/2010/main" val="1171131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p:cNvSpPr>
          <p:nvPr/>
        </p:nvSpPr>
        <p:spPr>
          <a:xfrm>
            <a:off x="360324" y="1217483"/>
            <a:ext cx="3045027" cy="1509488"/>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lvl="0" indent="0" algn="l" rtl="0">
              <a:lnSpc>
                <a:spcPct val="100000"/>
              </a:lnSpc>
              <a:spcBef>
                <a:spcPts val="0"/>
              </a:spcBef>
              <a:spcAft>
                <a:spcPts val="0"/>
              </a:spcAft>
              <a:buNone/>
            </a:pPr>
            <a:r>
              <a:rPr lang="en-GB" sz="2400" b="1" dirty="0">
                <a:solidFill>
                  <a:srgbClr val="F261B4"/>
                </a:solidFill>
                <a:latin typeface="Arial" panose="020B0604020202020204" pitchFamily="34" charset="0"/>
                <a:ea typeface="Navigo" panose="02070503070706040303" pitchFamily="18" charset="77"/>
                <a:cs typeface="Arial" panose="020B0604020202020204" pitchFamily="34" charset="0"/>
              </a:rPr>
              <a:t>Study exchange</a:t>
            </a:r>
          </a:p>
        </p:txBody>
      </p:sp>
      <p:sp>
        <p:nvSpPr>
          <p:cNvPr id="3" name="Google Shape;186;p31">
            <a:extLst>
              <a:ext uri="{FF2B5EF4-FFF2-40B4-BE49-F238E27FC236}">
                <a16:creationId xmlns:a16="http://schemas.microsoft.com/office/drawing/2014/main" id="{E8244EEF-ACD8-E85E-DDA4-075A1579072E}"/>
              </a:ext>
            </a:extLst>
          </p:cNvPr>
          <p:cNvSpPr txBox="1">
            <a:spLocks noGrp="1"/>
          </p:cNvSpPr>
          <p:nvPr>
            <p:ph type="title" idx="4294967295"/>
          </p:nvPr>
        </p:nvSpPr>
        <p:spPr>
          <a:xfrm>
            <a:off x="3719881" y="1224936"/>
            <a:ext cx="4693964" cy="3474600"/>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100"/>
              </a:spcAft>
              <a:buClr>
                <a:srgbClr val="F261B4"/>
              </a:buClr>
              <a:buSzPts val="1000"/>
              <a:buFont typeface="Montserrat"/>
              <a:buNone/>
              <a:tabLst/>
              <a:defRPr/>
            </a:pPr>
            <a:r>
              <a:rPr kumimoji="0" lang="en-GB" sz="1400" b="0" i="0" u="none" strike="noStrike" kern="0" cap="none" spc="0" normalizeH="0" baseline="0" noProof="0" dirty="0">
                <a:ln>
                  <a:noFill/>
                </a:ln>
                <a:solidFill>
                  <a:schemeClr val="bg1"/>
                </a:solidFill>
                <a:effectLst/>
                <a:uLnTx/>
                <a:uFillTx/>
                <a:latin typeface="Arial" panose="020B0604020202020204" pitchFamily="34" charset="0"/>
                <a:ea typeface="Navigo Light" panose="02070503070706040303" pitchFamily="18" charset="77"/>
                <a:cs typeface="Montserrat"/>
                <a:sym typeface="Montserrat"/>
              </a:rPr>
              <a:t>HOW TO APPLY</a:t>
            </a:r>
          </a:p>
          <a:p>
            <a:pPr marL="0" marR="0" lvl="0" indent="0" algn="l" defTabSz="914400" rtl="0" eaLnBrk="1" fontAlgn="auto" latinLnBrk="0" hangingPunct="1">
              <a:lnSpc>
                <a:spcPct val="100000"/>
              </a:lnSpc>
              <a:spcBef>
                <a:spcPts val="0"/>
              </a:spcBef>
              <a:spcAft>
                <a:spcPts val="100"/>
              </a:spcAft>
              <a:buClr>
                <a:srgbClr val="F261B4"/>
              </a:buClr>
              <a:buSzPts val="1000"/>
              <a:buFont typeface="Montserrat"/>
              <a:buNone/>
              <a:tabLst/>
              <a:defRPr/>
            </a:pPr>
            <a:endParaRPr kumimoji="0" lang="en-GB" sz="1400" b="0" i="0" u="none" strike="noStrike" kern="0" cap="none" spc="0" normalizeH="0" baseline="0" noProof="0" dirty="0">
              <a:ln>
                <a:noFill/>
              </a:ln>
              <a:solidFill>
                <a:schemeClr val="bg1"/>
              </a:solidFill>
              <a:effectLst/>
              <a:uLnTx/>
              <a:uFillTx/>
              <a:latin typeface="Arial" panose="020B0604020202020204" pitchFamily="34" charset="0"/>
              <a:ea typeface="Navigo Light" panose="02070503070706040303" pitchFamily="18" charset="77"/>
              <a:cs typeface="Montserrat"/>
              <a:sym typeface="Montserrat"/>
            </a:endParaRPr>
          </a:p>
        </p:txBody>
      </p:sp>
      <p:pic>
        <p:nvPicPr>
          <p:cNvPr id="5" name="Picture 4" descr="Screenshot from the &quot;How to apply - Study Exchange&quot; webpage. Image is hyperlinked to webpage.">
            <a:extLst>
              <a:ext uri="{FF2B5EF4-FFF2-40B4-BE49-F238E27FC236}">
                <a16:creationId xmlns:a16="http://schemas.microsoft.com/office/drawing/2014/main" id="{5AE3CD2F-0984-D153-B196-95C373656606}"/>
              </a:ext>
            </a:extLst>
          </p:cNvPr>
          <p:cNvPicPr>
            <a:picLocks noChangeAspect="1"/>
          </p:cNvPicPr>
          <p:nvPr/>
        </p:nvPicPr>
        <p:blipFill>
          <a:blip r:embed="rId2"/>
          <a:srcRect/>
          <a:stretch/>
        </p:blipFill>
        <p:spPr>
          <a:xfrm>
            <a:off x="3719881" y="1804019"/>
            <a:ext cx="4003838" cy="2996826"/>
          </a:xfrm>
          <a:prstGeom prst="rect">
            <a:avLst/>
          </a:prstGeom>
        </p:spPr>
      </p:pic>
      <p:sp>
        <p:nvSpPr>
          <p:cNvPr id="4" name="TextBox 3">
            <a:extLst>
              <a:ext uri="{FF2B5EF4-FFF2-40B4-BE49-F238E27FC236}">
                <a16:creationId xmlns:a16="http://schemas.microsoft.com/office/drawing/2014/main" id="{6A35F108-EA26-D02B-3741-272C4A432332}"/>
              </a:ext>
            </a:extLst>
          </p:cNvPr>
          <p:cNvSpPr txBox="1"/>
          <p:nvPr/>
        </p:nvSpPr>
        <p:spPr>
          <a:xfrm>
            <a:off x="364830" y="2265528"/>
            <a:ext cx="2856042" cy="1169551"/>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en-GB" dirty="0">
                <a:solidFill>
                  <a:schemeClr val="bg1"/>
                </a:solidFill>
              </a:rPr>
              <a:t>List of restrictions by degree</a:t>
            </a:r>
          </a:p>
          <a:p>
            <a:pPr marL="285750" indent="-285750">
              <a:buClr>
                <a:schemeClr val="bg1"/>
              </a:buClr>
              <a:buFont typeface="Arial" panose="020B0604020202020204" pitchFamily="34" charset="0"/>
              <a:buChar char="•"/>
            </a:pPr>
            <a:r>
              <a:rPr lang="en-GB" dirty="0">
                <a:solidFill>
                  <a:schemeClr val="bg1"/>
                </a:solidFill>
              </a:rPr>
              <a:t>List of destinations by degree</a:t>
            </a:r>
          </a:p>
          <a:p>
            <a:pPr marL="285750" indent="-285750">
              <a:buClr>
                <a:schemeClr val="bg1"/>
              </a:buClr>
              <a:buFont typeface="Arial" panose="020B0604020202020204" pitchFamily="34" charset="0"/>
              <a:buChar char="•"/>
            </a:pPr>
            <a:r>
              <a:rPr lang="en-GB" dirty="0">
                <a:solidFill>
                  <a:schemeClr val="bg1"/>
                </a:solidFill>
              </a:rPr>
              <a:t>Detailed eligibility criteria</a:t>
            </a:r>
          </a:p>
          <a:p>
            <a:pPr marL="285750" indent="-285750">
              <a:buClr>
                <a:schemeClr val="bg1"/>
              </a:buClr>
              <a:buFont typeface="Arial" panose="020B0604020202020204" pitchFamily="34" charset="0"/>
              <a:buChar char="•"/>
            </a:pPr>
            <a:r>
              <a:rPr lang="en-GB" dirty="0">
                <a:solidFill>
                  <a:schemeClr val="bg1"/>
                </a:solidFill>
              </a:rPr>
              <a:t>Credit load guide</a:t>
            </a:r>
          </a:p>
          <a:p>
            <a:pPr marL="285750" indent="-285750">
              <a:buClr>
                <a:schemeClr val="bg1"/>
              </a:buClr>
              <a:buFont typeface="Arial" panose="020B0604020202020204" pitchFamily="34" charset="0"/>
              <a:buChar char="•"/>
            </a:pPr>
            <a:r>
              <a:rPr lang="en-GB" dirty="0">
                <a:solidFill>
                  <a:schemeClr val="bg1"/>
                </a:solidFill>
              </a:rPr>
              <a:t>Application documents</a:t>
            </a:r>
          </a:p>
        </p:txBody>
      </p:sp>
    </p:spTree>
    <p:extLst>
      <p:ext uri="{BB962C8B-B14F-4D97-AF65-F5344CB8AC3E}">
        <p14:creationId xmlns:p14="http://schemas.microsoft.com/office/powerpoint/2010/main" val="1429071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8D657-18B8-1A6A-74F7-8A63E3359981}"/>
            </a:ext>
          </a:extLst>
        </p:cNvPr>
        <p:cNvGrpSpPr/>
        <p:nvPr/>
      </p:nvGrpSpPr>
      <p:grpSpPr>
        <a:xfrm>
          <a:off x="0" y="0"/>
          <a:ext cx="0" cy="0"/>
          <a:chOff x="0" y="0"/>
          <a:chExt cx="0" cy="0"/>
        </a:xfrm>
      </p:grpSpPr>
      <p:sp>
        <p:nvSpPr>
          <p:cNvPr id="2" name="Google Shape;185;p31">
            <a:extLst>
              <a:ext uri="{FF2B5EF4-FFF2-40B4-BE49-F238E27FC236}">
                <a16:creationId xmlns:a16="http://schemas.microsoft.com/office/drawing/2014/main" id="{068D26FF-AFAB-3B30-3E2C-BADA4F7E0556}"/>
              </a:ext>
            </a:extLst>
          </p:cNvPr>
          <p:cNvSpPr txBox="1">
            <a:spLocks noGrp="1"/>
          </p:cNvSpPr>
          <p:nvPr>
            <p:ph type="title" idx="4294967295"/>
          </p:nvPr>
        </p:nvSpPr>
        <p:spPr>
          <a:xfrm>
            <a:off x="360324" y="1217483"/>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Study exchange</a:t>
            </a: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000" b="0"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Inter-campus transfer</a:t>
            </a:r>
          </a:p>
        </p:txBody>
      </p:sp>
      <p:sp>
        <p:nvSpPr>
          <p:cNvPr id="3" name="Google Shape;186;p31">
            <a:extLst>
              <a:ext uri="{FF2B5EF4-FFF2-40B4-BE49-F238E27FC236}">
                <a16:creationId xmlns:a16="http://schemas.microsoft.com/office/drawing/2014/main" id="{5F98A6D6-4F58-C6F5-076B-403E8AE856DF}"/>
              </a:ext>
            </a:extLst>
          </p:cNvPr>
          <p:cNvSpPr txBox="1">
            <a:spLocks/>
          </p:cNvSpPr>
          <p:nvPr/>
        </p:nvSpPr>
        <p:spPr>
          <a:xfrm>
            <a:off x="3719881" y="1224936"/>
            <a:ext cx="4693964"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0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WHO?</a:t>
            </a:r>
          </a:p>
          <a:p>
            <a:pPr marL="171450" indent="-171450">
              <a:lnSpc>
                <a:spcPct val="10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Selected programmes (see next slide) </a:t>
            </a:r>
          </a:p>
          <a:p>
            <a:pPr marL="0" indent="0">
              <a:lnSpc>
                <a:spcPct val="10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WHEN? </a:t>
            </a:r>
          </a:p>
          <a:p>
            <a:pPr marL="171450" indent="-171450">
              <a:lnSpc>
                <a:spcPct val="10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UG: Level 2, Term 1; PG: Term 3</a:t>
            </a:r>
          </a:p>
          <a:p>
            <a:pPr marL="0" indent="0">
              <a:lnSpc>
                <a:spcPct val="10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ELIGIBILITY</a:t>
            </a:r>
          </a:p>
          <a:p>
            <a:pPr marL="171450" indent="-171450">
              <a:lnSpc>
                <a:spcPct val="10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Overall C average (or higher for selected programmes) and be on track to achieve</a:t>
            </a:r>
          </a:p>
          <a:p>
            <a:pPr marL="628650" lvl="1" indent="-171450">
              <a:lnSpc>
                <a:spcPct val="100000"/>
              </a:lnSpc>
              <a:spcBef>
                <a:spcPts val="0"/>
              </a:spcBef>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120 Credit points by the end of 1st year AND/OR</a:t>
            </a:r>
          </a:p>
          <a:p>
            <a:pPr marL="628650" lvl="1" indent="-171450">
              <a:lnSpc>
                <a:spcPct val="100000"/>
              </a:lnSpc>
              <a:spcBef>
                <a:spcPts val="0"/>
              </a:spcBef>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240 Credit points by the end of 2nd year</a:t>
            </a:r>
          </a:p>
          <a:p>
            <a:pPr marL="171450" indent="-171450">
              <a:lnSpc>
                <a:spcPct val="10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have the support of your Go Abroad Tutor/s (you don't need to request this in advance - they will be contacted as part of the application process)</a:t>
            </a:r>
          </a:p>
          <a:p>
            <a:pPr marL="0" indent="0">
              <a:lnSpc>
                <a:spcPct val="10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MORE INFO</a:t>
            </a:r>
          </a:p>
          <a:p>
            <a:pPr marL="285750" indent="-285750">
              <a:lnSpc>
                <a:spcPct val="10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Webpage coming soon</a:t>
            </a:r>
          </a:p>
          <a:p>
            <a:pPr marL="171450" indent="-171450">
              <a:lnSpc>
                <a:spcPct val="150000"/>
              </a:lnSpc>
              <a:spcAft>
                <a:spcPts val="100"/>
              </a:spcAft>
              <a:buClr>
                <a:srgbClr val="F261B4"/>
              </a:buClr>
            </a:pPr>
            <a:endParaRPr lang="en-GB" sz="1400" dirty="0">
              <a:solidFill>
                <a:schemeClr val="bg1"/>
              </a:solidFill>
              <a:latin typeface="Arial" panose="020B0604020202020204" pitchFamily="34" charset="0"/>
              <a:ea typeface="Navigo Light" panose="02070503070706040303" pitchFamily="18" charset="77"/>
            </a:endParaRPr>
          </a:p>
        </p:txBody>
      </p:sp>
      <p:sp>
        <p:nvSpPr>
          <p:cNvPr id="5" name="TextBox 4">
            <a:extLst>
              <a:ext uri="{FF2B5EF4-FFF2-40B4-BE49-F238E27FC236}">
                <a16:creationId xmlns:a16="http://schemas.microsoft.com/office/drawing/2014/main" id="{4CE80868-8284-F41B-F087-2B9F383169E3}"/>
              </a:ext>
            </a:extLst>
          </p:cNvPr>
          <p:cNvSpPr txBox="1"/>
          <p:nvPr/>
        </p:nvSpPr>
        <p:spPr>
          <a:xfrm>
            <a:off x="286603" y="2726971"/>
            <a:ext cx="1966496" cy="523220"/>
          </a:xfrm>
          <a:prstGeom prst="rect">
            <a:avLst/>
          </a:prstGeom>
          <a:noFill/>
        </p:spPr>
        <p:txBody>
          <a:bodyPr wrap="square" rtlCol="0">
            <a:spAutoFit/>
          </a:bodyPr>
          <a:lstStyle/>
          <a:p>
            <a:r>
              <a:rPr lang="en-GB" dirty="0">
                <a:solidFill>
                  <a:schemeClr val="bg1"/>
                </a:solidFill>
              </a:rPr>
              <a:t>NB Spend a semester at our Qatar campus</a:t>
            </a:r>
          </a:p>
        </p:txBody>
      </p:sp>
      <p:pic>
        <p:nvPicPr>
          <p:cNvPr id="8" name="Graphic 7">
            <a:extLst>
              <a:ext uri="{FF2B5EF4-FFF2-40B4-BE49-F238E27FC236}">
                <a16:creationId xmlns:a16="http://schemas.microsoft.com/office/drawing/2014/main" id="{156ECBEC-57C7-4F03-59AC-097705DF56C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155" y="3246996"/>
            <a:ext cx="914400" cy="914400"/>
          </a:xfrm>
          <a:prstGeom prst="rect">
            <a:avLst/>
          </a:prstGeom>
        </p:spPr>
      </p:pic>
    </p:spTree>
    <p:extLst>
      <p:ext uri="{BB962C8B-B14F-4D97-AF65-F5344CB8AC3E}">
        <p14:creationId xmlns:p14="http://schemas.microsoft.com/office/powerpoint/2010/main" val="2889386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9D273-7106-27E3-C106-20DE2F014945}"/>
            </a:ext>
          </a:extLst>
        </p:cNvPr>
        <p:cNvGrpSpPr/>
        <p:nvPr/>
      </p:nvGrpSpPr>
      <p:grpSpPr>
        <a:xfrm>
          <a:off x="0" y="0"/>
          <a:ext cx="0" cy="0"/>
          <a:chOff x="0" y="0"/>
          <a:chExt cx="0" cy="0"/>
        </a:xfrm>
      </p:grpSpPr>
      <p:sp>
        <p:nvSpPr>
          <p:cNvPr id="2" name="Google Shape;185;p31">
            <a:extLst>
              <a:ext uri="{FF2B5EF4-FFF2-40B4-BE49-F238E27FC236}">
                <a16:creationId xmlns:a16="http://schemas.microsoft.com/office/drawing/2014/main" id="{9D82C5B3-8CF6-FB1C-1955-8E3D6327EC7D}"/>
              </a:ext>
            </a:extLst>
          </p:cNvPr>
          <p:cNvSpPr txBox="1">
            <a:spLocks noGrp="1"/>
          </p:cNvSpPr>
          <p:nvPr>
            <p:ph type="title" idx="4294967295"/>
          </p:nvPr>
        </p:nvSpPr>
        <p:spPr>
          <a:xfrm>
            <a:off x="360324" y="1217483"/>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Study exchange</a:t>
            </a: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000" b="0"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Inter-campus transfer - degrees</a:t>
            </a:r>
          </a:p>
        </p:txBody>
      </p:sp>
      <p:sp>
        <p:nvSpPr>
          <p:cNvPr id="3" name="Google Shape;186;p31">
            <a:extLst>
              <a:ext uri="{FF2B5EF4-FFF2-40B4-BE49-F238E27FC236}">
                <a16:creationId xmlns:a16="http://schemas.microsoft.com/office/drawing/2014/main" id="{79F3EA87-72F7-4B84-802D-67B68A8CDD1C}"/>
              </a:ext>
            </a:extLst>
          </p:cNvPr>
          <p:cNvSpPr txBox="1">
            <a:spLocks/>
          </p:cNvSpPr>
          <p:nvPr/>
        </p:nvSpPr>
        <p:spPr>
          <a:xfrm>
            <a:off x="3719881" y="1224936"/>
            <a:ext cx="4693964"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0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Suitable for the following degrees</a:t>
            </a:r>
          </a:p>
          <a:p>
            <a:pPr marL="171450" indent="-171450">
              <a:lnSpc>
                <a:spcPct val="15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MA Accountancy </a:t>
            </a:r>
          </a:p>
          <a:p>
            <a:pPr marL="171450" indent="-171450">
              <a:lnSpc>
                <a:spcPct val="15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MA Accountancy &amp; Business Management </a:t>
            </a:r>
          </a:p>
          <a:p>
            <a:pPr marL="171450" indent="-171450">
              <a:lnSpc>
                <a:spcPct val="15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MA Accountancy &amp; Finance</a:t>
            </a:r>
          </a:p>
          <a:p>
            <a:pPr marL="171450" indent="-171450">
              <a:lnSpc>
                <a:spcPct val="15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MA Business Management </a:t>
            </a:r>
          </a:p>
          <a:p>
            <a:pPr marL="171450" indent="-171450">
              <a:lnSpc>
                <a:spcPct val="15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MA Business Management &amp; Finance </a:t>
            </a:r>
          </a:p>
          <a:p>
            <a:pPr marL="171450" indent="-171450">
              <a:lnSpc>
                <a:spcPct val="15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MA Business Management &amp; International Relations </a:t>
            </a:r>
          </a:p>
          <a:p>
            <a:pPr marL="171450" indent="-171450">
              <a:lnSpc>
                <a:spcPct val="15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MA Finance </a:t>
            </a:r>
          </a:p>
          <a:p>
            <a:pPr marL="171450" indent="-171450">
              <a:lnSpc>
                <a:spcPct val="15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MA Finance &amp; International Relations </a:t>
            </a:r>
          </a:p>
          <a:p>
            <a:pPr marL="171450" indent="-171450">
              <a:lnSpc>
                <a:spcPct val="15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MA Politics &amp; International Relations </a:t>
            </a:r>
          </a:p>
          <a:p>
            <a:pPr marL="171450" indent="-171450">
              <a:lnSpc>
                <a:spcPct val="15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MBA and selected MSc programmes</a:t>
            </a:r>
          </a:p>
        </p:txBody>
      </p:sp>
      <p:sp>
        <p:nvSpPr>
          <p:cNvPr id="5" name="TextBox 4">
            <a:extLst>
              <a:ext uri="{FF2B5EF4-FFF2-40B4-BE49-F238E27FC236}">
                <a16:creationId xmlns:a16="http://schemas.microsoft.com/office/drawing/2014/main" id="{3B42BAB7-185C-8F1C-D96B-B9FEE17A557C}"/>
              </a:ext>
            </a:extLst>
          </p:cNvPr>
          <p:cNvSpPr txBox="1"/>
          <p:nvPr/>
        </p:nvSpPr>
        <p:spPr>
          <a:xfrm>
            <a:off x="286603" y="2726971"/>
            <a:ext cx="1966496" cy="523220"/>
          </a:xfrm>
          <a:prstGeom prst="rect">
            <a:avLst/>
          </a:prstGeom>
          <a:noFill/>
        </p:spPr>
        <p:txBody>
          <a:bodyPr wrap="square" rtlCol="0">
            <a:spAutoFit/>
          </a:bodyPr>
          <a:lstStyle/>
          <a:p>
            <a:r>
              <a:rPr lang="en-GB" dirty="0">
                <a:solidFill>
                  <a:schemeClr val="bg1"/>
                </a:solidFill>
              </a:rPr>
              <a:t>NB Spend a semester at our Qatar campus</a:t>
            </a:r>
          </a:p>
        </p:txBody>
      </p:sp>
      <p:pic>
        <p:nvPicPr>
          <p:cNvPr id="8" name="Graphic 7">
            <a:extLst>
              <a:ext uri="{FF2B5EF4-FFF2-40B4-BE49-F238E27FC236}">
                <a16:creationId xmlns:a16="http://schemas.microsoft.com/office/drawing/2014/main" id="{060FCA80-CAD1-86A0-F458-34FF25B785C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155" y="3246996"/>
            <a:ext cx="914400" cy="914400"/>
          </a:xfrm>
          <a:prstGeom prst="rect">
            <a:avLst/>
          </a:prstGeom>
        </p:spPr>
      </p:pic>
    </p:spTree>
    <p:extLst>
      <p:ext uri="{BB962C8B-B14F-4D97-AF65-F5344CB8AC3E}">
        <p14:creationId xmlns:p14="http://schemas.microsoft.com/office/powerpoint/2010/main" val="3704049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8D00640E-5ABA-C0D1-0DC1-F86F6B067818}"/>
              </a:ext>
            </a:extLst>
          </p:cNvPr>
          <p:cNvSpPr txBox="1">
            <a:spLocks noGrp="1"/>
          </p:cNvSpPr>
          <p:nvPr>
            <p:ph type="title" idx="4294967295"/>
          </p:nvPr>
        </p:nvSpPr>
        <p:spPr>
          <a:xfrm>
            <a:off x="360324" y="1217483"/>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F8048"/>
                </a:solidFill>
                <a:effectLst/>
                <a:uLnTx/>
                <a:uFillTx/>
                <a:latin typeface="Arial" panose="020B0604020202020204" pitchFamily="34" charset="0"/>
                <a:ea typeface="Navigo" panose="02070503070706040303" pitchFamily="18" charset="77"/>
                <a:cs typeface="Arial" panose="020B0604020202020204" pitchFamily="34" charset="0"/>
                <a:sym typeface="Montserrat"/>
              </a:rPr>
              <a:t>Traineeship</a:t>
            </a:r>
          </a:p>
        </p:txBody>
      </p:sp>
      <p:sp>
        <p:nvSpPr>
          <p:cNvPr id="4" name="Google Shape;186;p31">
            <a:extLst>
              <a:ext uri="{FF2B5EF4-FFF2-40B4-BE49-F238E27FC236}">
                <a16:creationId xmlns:a16="http://schemas.microsoft.com/office/drawing/2014/main" id="{629F7B21-82A7-A807-1012-1E8F72598BA1}"/>
              </a:ext>
            </a:extLst>
          </p:cNvPr>
          <p:cNvSpPr txBox="1">
            <a:spLocks/>
          </p:cNvSpPr>
          <p:nvPr/>
        </p:nvSpPr>
        <p:spPr>
          <a:xfrm>
            <a:off x="3708399" y="1217483"/>
            <a:ext cx="4821451"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00000"/>
              </a:lnSpc>
              <a:spcAft>
                <a:spcPts val="100"/>
              </a:spcAft>
              <a:buClr>
                <a:srgbClr val="FA8C1E"/>
              </a:buClr>
              <a:buSzPct val="100000"/>
              <a:buNone/>
            </a:pPr>
            <a:r>
              <a:rPr lang="en-GB" sz="1400" dirty="0">
                <a:solidFill>
                  <a:schemeClr val="bg1"/>
                </a:solidFill>
                <a:latin typeface="Arial" panose="020B0604020202020204" pitchFamily="34" charset="0"/>
                <a:ea typeface="Navigo Light" panose="02070503070706040303" pitchFamily="18" charset="77"/>
              </a:rPr>
              <a:t>WHO? and WHEN?</a:t>
            </a:r>
          </a:p>
          <a:p>
            <a:pPr marL="285750" indent="-285750">
              <a:lnSpc>
                <a:spcPct val="100000"/>
              </a:lnSpc>
              <a:spcAft>
                <a:spcPts val="100"/>
              </a:spcAft>
              <a:buClr>
                <a:srgbClr val="FA8C1E"/>
              </a:buClr>
              <a:buSzPct val="122000"/>
              <a:buFont typeface="Arial" panose="020B0604020202020204" pitchFamily="34" charset="0"/>
              <a:buChar char="•"/>
            </a:pPr>
            <a:r>
              <a:rPr lang="en-GB" sz="1400" dirty="0">
                <a:solidFill>
                  <a:schemeClr val="bg1"/>
                </a:solidFill>
                <a:latin typeface="Arial" panose="020B0604020202020204" pitchFamily="34" charset="0"/>
                <a:ea typeface="Navigo Light" panose="02070503070706040303" pitchFamily="18" charset="77"/>
              </a:rPr>
              <a:t>Languages – depends on programme (mostly Level 3)</a:t>
            </a:r>
          </a:p>
          <a:p>
            <a:pPr marL="285750" indent="-285750">
              <a:lnSpc>
                <a:spcPct val="100000"/>
              </a:lnSpc>
              <a:spcAft>
                <a:spcPts val="100"/>
              </a:spcAft>
              <a:buClr>
                <a:srgbClr val="FA8C1E"/>
              </a:buClr>
              <a:buSzPct val="122000"/>
              <a:buFont typeface="Arial" panose="020B0604020202020204" pitchFamily="34" charset="0"/>
              <a:buChar char="•"/>
            </a:pPr>
            <a:r>
              <a:rPr lang="en-GB" sz="1400" dirty="0" err="1">
                <a:solidFill>
                  <a:schemeClr val="bg1"/>
                </a:solidFill>
                <a:latin typeface="Arial" panose="020B0604020202020204" pitchFamily="34" charset="0"/>
                <a:ea typeface="Navigo Light" panose="02070503070706040303" pitchFamily="18" charset="77"/>
              </a:rPr>
              <a:t>MSci</a:t>
            </a:r>
            <a:r>
              <a:rPr lang="en-GB" sz="1400" dirty="0">
                <a:solidFill>
                  <a:schemeClr val="bg1"/>
                </a:solidFill>
                <a:latin typeface="Arial" panose="020B0604020202020204" pitchFamily="34" charset="0"/>
                <a:ea typeface="Navigo Light" panose="02070503070706040303" pitchFamily="18" charset="77"/>
              </a:rPr>
              <a:t> with Industrial Placement – Full Year Level 4</a:t>
            </a:r>
          </a:p>
          <a:p>
            <a:pPr marL="285750" indent="-285750">
              <a:lnSpc>
                <a:spcPct val="100000"/>
              </a:lnSpc>
              <a:spcAft>
                <a:spcPts val="100"/>
              </a:spcAft>
              <a:buClr>
                <a:srgbClr val="FA8C1E"/>
              </a:buClr>
              <a:buSzPct val="122000"/>
              <a:buFont typeface="Arial" panose="020B0604020202020204" pitchFamily="34" charset="0"/>
              <a:buChar char="•"/>
            </a:pPr>
            <a:r>
              <a:rPr lang="en-GB" sz="1400" dirty="0" err="1">
                <a:solidFill>
                  <a:schemeClr val="bg1"/>
                </a:solidFill>
                <a:latin typeface="Arial" panose="020B0604020202020204" pitchFamily="34" charset="0"/>
                <a:ea typeface="Navigo Light" panose="02070503070706040303" pitchFamily="18" charset="77"/>
              </a:rPr>
              <a:t>MChem</a:t>
            </a:r>
            <a:r>
              <a:rPr lang="en-GB" sz="1400" dirty="0">
                <a:solidFill>
                  <a:schemeClr val="bg1"/>
                </a:solidFill>
                <a:latin typeface="Arial" panose="020B0604020202020204" pitchFamily="34" charset="0"/>
                <a:ea typeface="Navigo Light" panose="02070503070706040303" pitchFamily="18" charset="77"/>
              </a:rPr>
              <a:t>/Engineering degree project – Term 2 Final Year</a:t>
            </a:r>
          </a:p>
          <a:p>
            <a:pPr marL="285750" indent="-285750">
              <a:lnSpc>
                <a:spcPct val="100000"/>
              </a:lnSpc>
              <a:spcAft>
                <a:spcPts val="100"/>
              </a:spcAft>
              <a:buClr>
                <a:srgbClr val="FA8C1E"/>
              </a:buClr>
              <a:buSzPct val="122000"/>
              <a:buFont typeface="Arial" panose="020B0604020202020204" pitchFamily="34" charset="0"/>
              <a:buChar char="•"/>
            </a:pPr>
            <a:r>
              <a:rPr lang="en-GB" sz="1400" dirty="0">
                <a:solidFill>
                  <a:schemeClr val="bg1"/>
                </a:solidFill>
                <a:latin typeface="Arial" panose="020B0604020202020204" pitchFamily="34" charset="0"/>
                <a:ea typeface="Navigo Light" panose="02070503070706040303" pitchFamily="18" charset="77"/>
              </a:rPr>
              <a:t>Medical Elective – 8-week block Level 5</a:t>
            </a:r>
          </a:p>
          <a:p>
            <a:pPr marL="0" indent="0">
              <a:lnSpc>
                <a:spcPct val="100000"/>
              </a:lnSpc>
              <a:spcAft>
                <a:spcPts val="100"/>
              </a:spcAft>
              <a:buClr>
                <a:srgbClr val="FA8C1E"/>
              </a:buClr>
              <a:buSzPct val="100000"/>
              <a:buNone/>
            </a:pPr>
            <a:r>
              <a:rPr lang="en-GB" sz="1400" dirty="0">
                <a:solidFill>
                  <a:schemeClr val="bg1"/>
                </a:solidFill>
                <a:latin typeface="Arial" panose="020B0604020202020204" pitchFamily="34" charset="0"/>
                <a:ea typeface="Navigo Light" panose="02070503070706040303" pitchFamily="18" charset="77"/>
              </a:rPr>
              <a:t>ELIGIBILITY</a:t>
            </a:r>
          </a:p>
          <a:p>
            <a:pPr marL="285750" indent="-285750">
              <a:lnSpc>
                <a:spcPct val="100000"/>
              </a:lnSpc>
              <a:spcAft>
                <a:spcPts val="100"/>
              </a:spcAft>
              <a:buClr>
                <a:srgbClr val="FA8C1E"/>
              </a:buClr>
              <a:buSzPct val="122000"/>
              <a:buFont typeface="Arial" panose="020B0604020202020204" pitchFamily="34" charset="0"/>
              <a:buChar char="•"/>
            </a:pPr>
            <a:r>
              <a:rPr lang="en-GB" sz="1400" dirty="0">
                <a:solidFill>
                  <a:schemeClr val="bg1"/>
                </a:solidFill>
                <a:latin typeface="Arial" panose="020B0604020202020204" pitchFamily="34" charset="0"/>
                <a:ea typeface="Navigo Light" panose="02070503070706040303" pitchFamily="18" charset="77"/>
              </a:rPr>
              <a:t>On track with your degree programme</a:t>
            </a:r>
          </a:p>
          <a:p>
            <a:pPr marL="285750" indent="-285750">
              <a:lnSpc>
                <a:spcPct val="100000"/>
              </a:lnSpc>
              <a:spcAft>
                <a:spcPts val="100"/>
              </a:spcAft>
              <a:buClr>
                <a:srgbClr val="FA8C1E"/>
              </a:buClr>
              <a:buSzPct val="122000"/>
              <a:buFont typeface="Arial" panose="020B0604020202020204" pitchFamily="34" charset="0"/>
              <a:buChar char="•"/>
            </a:pPr>
            <a:r>
              <a:rPr lang="en-GB" sz="1400" dirty="0">
                <a:solidFill>
                  <a:schemeClr val="bg1"/>
                </a:solidFill>
                <a:latin typeface="Arial" panose="020B0604020202020204" pitchFamily="34" charset="0"/>
                <a:ea typeface="Navigo Light" panose="02070503070706040303" pitchFamily="18" charset="77"/>
              </a:rPr>
              <a:t>have the support of your Go Abroad Tutor/s (you don't need to request this in advance - they will be contacted as part of the application process)</a:t>
            </a:r>
          </a:p>
          <a:p>
            <a:pPr marL="0" indent="0">
              <a:lnSpc>
                <a:spcPct val="100000"/>
              </a:lnSpc>
              <a:spcAft>
                <a:spcPts val="100"/>
              </a:spcAft>
              <a:buClr>
                <a:srgbClr val="FA8C1E"/>
              </a:buClr>
              <a:buSzPct val="122000"/>
              <a:buNone/>
            </a:pPr>
            <a:r>
              <a:rPr lang="en-GB" sz="1400" dirty="0">
                <a:solidFill>
                  <a:schemeClr val="bg1"/>
                </a:solidFill>
                <a:latin typeface="Arial" panose="020B0604020202020204" pitchFamily="34" charset="0"/>
                <a:ea typeface="Navigo Light" panose="02070503070706040303" pitchFamily="18" charset="77"/>
              </a:rPr>
              <a:t>MORE INFO</a:t>
            </a:r>
          </a:p>
          <a:p>
            <a:pPr marL="0" indent="0">
              <a:lnSpc>
                <a:spcPct val="100000"/>
              </a:lnSpc>
              <a:spcAft>
                <a:spcPts val="100"/>
              </a:spcAft>
              <a:buClr>
                <a:srgbClr val="FA8C1E"/>
              </a:buClr>
              <a:buSzPct val="122000"/>
              <a:buNone/>
            </a:pPr>
            <a:r>
              <a:rPr lang="en-GB" sz="1400" dirty="0">
                <a:solidFill>
                  <a:schemeClr val="bg1"/>
                </a:solidFill>
                <a:latin typeface="Arial" panose="020B0604020202020204" pitchFamily="34" charset="0"/>
                <a:ea typeface="Navigo Light" panose="02070503070706040303" pitchFamily="18" charset="77"/>
                <a:hlinkClick r:id="rId3">
                  <a:extLst>
                    <a:ext uri="{A12FA001-AC4F-418D-AE19-62706E023703}">
                      <ahyp:hlinkClr xmlns:ahyp="http://schemas.microsoft.com/office/drawing/2018/hyperlinkcolor" val="tx"/>
                    </a:ext>
                  </a:extLst>
                </a:hlinkClick>
              </a:rPr>
              <a:t>https://www.abdn.ac.uk/study/undergraduate/for-traineeship-3212.php</a:t>
            </a:r>
            <a:r>
              <a:rPr lang="en-GB" sz="1400" dirty="0">
                <a:solidFill>
                  <a:schemeClr val="bg1"/>
                </a:solidFill>
                <a:latin typeface="Arial" panose="020B0604020202020204" pitchFamily="34" charset="0"/>
                <a:ea typeface="Navigo Light" panose="02070503070706040303" pitchFamily="18" charset="77"/>
              </a:rPr>
              <a:t> </a:t>
            </a:r>
          </a:p>
        </p:txBody>
      </p:sp>
    </p:spTree>
    <p:extLst>
      <p:ext uri="{BB962C8B-B14F-4D97-AF65-F5344CB8AC3E}">
        <p14:creationId xmlns:p14="http://schemas.microsoft.com/office/powerpoint/2010/main" val="2642546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8D00640E-5ABA-C0D1-0DC1-F86F6B067818}"/>
              </a:ext>
            </a:extLst>
          </p:cNvPr>
          <p:cNvSpPr txBox="1">
            <a:spLocks noGrp="1"/>
          </p:cNvSpPr>
          <p:nvPr>
            <p:ph type="title" idx="4294967295"/>
          </p:nvPr>
        </p:nvSpPr>
        <p:spPr>
          <a:xfrm>
            <a:off x="360324" y="1217483"/>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F8048"/>
                </a:solidFill>
                <a:effectLst/>
                <a:uLnTx/>
                <a:uFillTx/>
                <a:latin typeface="Arial" panose="020B0604020202020204" pitchFamily="34" charset="0"/>
                <a:ea typeface="Navigo" panose="02070503070706040303" pitchFamily="18" charset="77"/>
                <a:cs typeface="Arial" panose="020B0604020202020204" pitchFamily="34" charset="0"/>
                <a:sym typeface="Montserrat"/>
              </a:rPr>
              <a:t>Traineeship</a:t>
            </a:r>
            <a:br>
              <a:rPr kumimoji="0" lang="en-GB" sz="2400" b="1" i="0" u="none" strike="noStrike" kern="0" cap="none" spc="0" normalizeH="0" baseline="0" noProof="0" dirty="0">
                <a:ln>
                  <a:noFill/>
                </a:ln>
                <a:solidFill>
                  <a:srgbClr val="FF8048"/>
                </a:solidFill>
                <a:effectLst/>
                <a:uLnTx/>
                <a:uFillTx/>
                <a:latin typeface="Arial" panose="020B0604020202020204" pitchFamily="34" charset="0"/>
                <a:ea typeface="Navigo" panose="02070503070706040303" pitchFamily="18" charset="77"/>
                <a:cs typeface="Arial" panose="020B0604020202020204" pitchFamily="34" charset="0"/>
                <a:sym typeface="Montserrat"/>
              </a:rPr>
            </a:br>
            <a:r>
              <a:rPr kumimoji="0" lang="en-GB" sz="2000" i="0" u="none" strike="noStrike" kern="0" cap="none" spc="0" normalizeH="0" baseline="0" noProof="0" dirty="0">
                <a:ln>
                  <a:noFill/>
                </a:ln>
                <a:solidFill>
                  <a:srgbClr val="FF8048"/>
                </a:solidFill>
                <a:effectLst/>
                <a:uLnTx/>
                <a:uFillTx/>
                <a:latin typeface="Arial" panose="020B0604020202020204" pitchFamily="34" charset="0"/>
                <a:ea typeface="Navigo" panose="02070503070706040303" pitchFamily="18" charset="77"/>
                <a:cs typeface="Arial" panose="020B0604020202020204" pitchFamily="34" charset="0"/>
                <a:sym typeface="Montserrat"/>
              </a:rPr>
              <a:t>Website</a:t>
            </a:r>
          </a:p>
        </p:txBody>
      </p:sp>
      <p:sp>
        <p:nvSpPr>
          <p:cNvPr id="4" name="Google Shape;186;p31">
            <a:extLst>
              <a:ext uri="{FF2B5EF4-FFF2-40B4-BE49-F238E27FC236}">
                <a16:creationId xmlns:a16="http://schemas.microsoft.com/office/drawing/2014/main" id="{629F7B21-82A7-A807-1012-1E8F72598BA1}"/>
              </a:ext>
            </a:extLst>
          </p:cNvPr>
          <p:cNvSpPr txBox="1">
            <a:spLocks/>
          </p:cNvSpPr>
          <p:nvPr/>
        </p:nvSpPr>
        <p:spPr>
          <a:xfrm>
            <a:off x="3708399" y="1217483"/>
            <a:ext cx="4821451"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00000"/>
              </a:lnSpc>
              <a:spcAft>
                <a:spcPts val="100"/>
              </a:spcAft>
              <a:buClr>
                <a:srgbClr val="FA8C1E"/>
              </a:buClr>
              <a:buSzPct val="100000"/>
              <a:buNone/>
            </a:pPr>
            <a:r>
              <a:rPr lang="en-GB" sz="1400" dirty="0">
                <a:solidFill>
                  <a:schemeClr val="bg1"/>
                </a:solidFill>
                <a:latin typeface="Arial" panose="020B0604020202020204" pitchFamily="34" charset="0"/>
                <a:ea typeface="Navigo Light" panose="02070503070706040303" pitchFamily="18" charset="77"/>
              </a:rPr>
              <a:t>HOW TO SEARCH</a:t>
            </a:r>
          </a:p>
        </p:txBody>
      </p:sp>
      <p:pic>
        <p:nvPicPr>
          <p:cNvPr id="5" name="Picture 4" descr="Screenshot from the &quot;International Traineeship&quot; webpage. Image is hyperlinked to webpage.">
            <a:hlinkClick r:id="rId3"/>
            <a:extLst>
              <a:ext uri="{FF2B5EF4-FFF2-40B4-BE49-F238E27FC236}">
                <a16:creationId xmlns:a16="http://schemas.microsoft.com/office/drawing/2014/main" id="{4D148D35-80E6-57B0-71CC-44F28F245889}"/>
              </a:ext>
            </a:extLst>
          </p:cNvPr>
          <p:cNvPicPr>
            <a:picLocks noChangeAspect="1"/>
          </p:cNvPicPr>
          <p:nvPr/>
        </p:nvPicPr>
        <p:blipFill>
          <a:blip r:embed="rId4"/>
          <a:stretch>
            <a:fillRect/>
          </a:stretch>
        </p:blipFill>
        <p:spPr>
          <a:xfrm>
            <a:off x="3708399" y="1703539"/>
            <a:ext cx="3442540" cy="3107298"/>
          </a:xfrm>
          <a:prstGeom prst="rect">
            <a:avLst/>
          </a:prstGeom>
        </p:spPr>
      </p:pic>
    </p:spTree>
    <p:extLst>
      <p:ext uri="{BB962C8B-B14F-4D97-AF65-F5344CB8AC3E}">
        <p14:creationId xmlns:p14="http://schemas.microsoft.com/office/powerpoint/2010/main" val="4157267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F1AA-7EB4-96C9-DA98-936521C57950}"/>
              </a:ext>
            </a:extLst>
          </p:cNvPr>
          <p:cNvSpPr txBox="1">
            <a:spLocks noGrp="1"/>
          </p:cNvSpPr>
          <p:nvPr>
            <p:ph type="title" idx="4294967295"/>
          </p:nvPr>
        </p:nvSpPr>
        <p:spPr>
          <a:xfrm>
            <a:off x="601593" y="1991488"/>
            <a:ext cx="4572000" cy="8002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Montserrat"/>
              <a:buNone/>
              <a:tabLst/>
              <a:defRPr/>
            </a:pPr>
            <a:r>
              <a:rPr kumimoji="0" lang="en-GB" sz="2800" b="0" i="0" u="none" strike="noStrike" kern="0" cap="none" spc="0" normalizeH="0" baseline="0" noProof="0" dirty="0">
                <a:ln>
                  <a:noFill/>
                </a:ln>
                <a:solidFill>
                  <a:schemeClr val="bg1"/>
                </a:solidFill>
                <a:effectLst/>
                <a:uLnTx/>
                <a:uFillTx/>
                <a:latin typeface="Arial" panose="020B0604020202020204" pitchFamily="34" charset="0"/>
                <a:ea typeface="Navigo" panose="02070503070706040303" pitchFamily="18" charset="77"/>
                <a:cs typeface="Arial" panose="020B0604020202020204" pitchFamily="34" charset="0"/>
                <a:sym typeface="Arial"/>
              </a:rPr>
              <a:t>International Opportunities</a:t>
            </a:r>
          </a:p>
          <a:p>
            <a:pPr marL="0" marR="0" lvl="0" indent="0" algn="l" defTabSz="914400" rtl="0" eaLnBrk="1" fontAlgn="auto" latinLnBrk="0" hangingPunct="1">
              <a:lnSpc>
                <a:spcPct val="100000"/>
              </a:lnSpc>
              <a:spcBef>
                <a:spcPts val="0"/>
              </a:spcBef>
              <a:spcAft>
                <a:spcPts val="0"/>
              </a:spcAft>
              <a:buClr>
                <a:srgbClr val="000000"/>
              </a:buClr>
              <a:buSzTx/>
              <a:buFont typeface="Montserrat"/>
              <a:buNone/>
              <a:tabLst/>
              <a:defRPr/>
            </a:pPr>
            <a:r>
              <a:rPr kumimoji="0" lang="en-GB" sz="1800" b="0" i="0" u="none" strike="noStrike" kern="0" cap="none" spc="0" normalizeH="0" baseline="0" noProof="0" dirty="0">
                <a:ln>
                  <a:noFill/>
                </a:ln>
                <a:solidFill>
                  <a:schemeClr val="bg1"/>
                </a:solidFill>
                <a:effectLst/>
                <a:uLnTx/>
                <a:uFillTx/>
                <a:latin typeface="Arial" panose="020B0604020202020204" pitchFamily="34" charset="0"/>
                <a:ea typeface="Navigo" panose="02070503070706040303" pitchFamily="18" charset="77"/>
                <a:cs typeface="Arial" panose="020B0604020202020204" pitchFamily="34" charset="0"/>
                <a:sym typeface="Arial"/>
              </a:rPr>
              <a:t>Louisa Stratton, Go Abroad Manager</a:t>
            </a:r>
          </a:p>
        </p:txBody>
      </p:sp>
      <p:pic>
        <p:nvPicPr>
          <p:cNvPr id="3" name="Picture 6" descr="QR code to register to attend the Go Abroad Fair 7 November 2025">
            <a:extLst>
              <a:ext uri="{FF2B5EF4-FFF2-40B4-BE49-F238E27FC236}">
                <a16:creationId xmlns:a16="http://schemas.microsoft.com/office/drawing/2014/main" id="{E87E037F-5526-E974-A15B-6E4D77963E29}"/>
              </a:ext>
            </a:extLst>
          </p:cNvPr>
          <p:cNvPicPr>
            <a:picLocks noChangeAspect="1" noChangeArrowheads="1"/>
          </p:cNvPicPr>
          <p:nvPr/>
        </p:nvPicPr>
        <p:blipFill>
          <a:blip r:embed="rId2"/>
          <a:srcRect/>
          <a:stretch/>
        </p:blipFill>
        <p:spPr bwMode="auto">
          <a:xfrm>
            <a:off x="6634811" y="1767769"/>
            <a:ext cx="2047875" cy="20478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3946AA3-6898-B04F-1214-E85FB6376685}"/>
              </a:ext>
            </a:extLst>
          </p:cNvPr>
          <p:cNvSpPr txBox="1">
            <a:spLocks/>
          </p:cNvSpPr>
          <p:nvPr/>
        </p:nvSpPr>
        <p:spPr>
          <a:xfrm>
            <a:off x="6510064" y="3869140"/>
            <a:ext cx="2196435" cy="30777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chemeClr val="bg1"/>
                </a:solidFill>
                <a:effectLst/>
                <a:uLnTx/>
                <a:uFillTx/>
                <a:latin typeface="Arial"/>
                <a:ea typeface="Arial"/>
                <a:cs typeface="Arial"/>
                <a:sym typeface="Arial"/>
              </a:rPr>
              <a:t>Register while you wait…</a:t>
            </a:r>
          </a:p>
        </p:txBody>
      </p:sp>
    </p:spTree>
    <p:extLst>
      <p:ext uri="{BB962C8B-B14F-4D97-AF65-F5344CB8AC3E}">
        <p14:creationId xmlns:p14="http://schemas.microsoft.com/office/powerpoint/2010/main" val="2978974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5;p31">
            <a:extLst>
              <a:ext uri="{FF2B5EF4-FFF2-40B4-BE49-F238E27FC236}">
                <a16:creationId xmlns:a16="http://schemas.microsoft.com/office/drawing/2014/main" id="{9A33D1B8-60F0-F618-B386-3CEC2ECEEA6F}"/>
              </a:ext>
            </a:extLst>
          </p:cNvPr>
          <p:cNvSpPr txBox="1">
            <a:spLocks noGrp="1"/>
          </p:cNvSpPr>
          <p:nvPr>
            <p:ph type="title" idx="4294967295"/>
          </p:nvPr>
        </p:nvSpPr>
        <p:spPr>
          <a:xfrm>
            <a:off x="364831" y="1210413"/>
            <a:ext cx="3046200" cy="3090125"/>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rm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00CCCF"/>
                </a:solidFill>
                <a:effectLst/>
                <a:uLnTx/>
                <a:uFillTx/>
                <a:latin typeface="Arial" panose="020B0604020202020204" pitchFamily="34" charset="0"/>
                <a:ea typeface="Montserrat"/>
                <a:cs typeface="Arial" panose="020B0604020202020204" pitchFamily="34" charset="0"/>
                <a:sym typeface="Montserrat"/>
              </a:rPr>
              <a:t>Short-term activities</a:t>
            </a: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000" b="0" i="0" u="none" strike="noStrike" kern="0" cap="none" spc="0" normalizeH="0" baseline="0" noProof="0" dirty="0">
                <a:ln>
                  <a:noFill/>
                </a:ln>
                <a:solidFill>
                  <a:srgbClr val="00CCCF"/>
                </a:solidFill>
                <a:effectLst/>
                <a:uLnTx/>
                <a:uFillTx/>
                <a:latin typeface="Arial" panose="020B0604020202020204" pitchFamily="34" charset="0"/>
                <a:ea typeface="Montserrat"/>
                <a:cs typeface="Arial" panose="020B0604020202020204" pitchFamily="34" charset="0"/>
                <a:sym typeface="Montserrat"/>
              </a:rPr>
              <a:t>Summer Schools</a:t>
            </a:r>
          </a:p>
        </p:txBody>
      </p:sp>
      <p:sp>
        <p:nvSpPr>
          <p:cNvPr id="4" name="Google Shape;186;p31">
            <a:extLst>
              <a:ext uri="{FF2B5EF4-FFF2-40B4-BE49-F238E27FC236}">
                <a16:creationId xmlns:a16="http://schemas.microsoft.com/office/drawing/2014/main" id="{8D6897D7-C04B-25BF-AF71-87DD62AB701E}"/>
              </a:ext>
            </a:extLst>
          </p:cNvPr>
          <p:cNvSpPr txBox="1">
            <a:spLocks/>
          </p:cNvSpPr>
          <p:nvPr/>
        </p:nvSpPr>
        <p:spPr>
          <a:xfrm>
            <a:off x="3817787" y="1224936"/>
            <a:ext cx="4084765"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50000"/>
              </a:lnSpc>
              <a:buClr>
                <a:srgbClr val="4CCCDA"/>
              </a:buClr>
              <a:buNone/>
            </a:pPr>
            <a:r>
              <a:rPr lang="en-GB" sz="1400" dirty="0">
                <a:solidFill>
                  <a:schemeClr val="bg1"/>
                </a:solidFill>
                <a:latin typeface="Arial" panose="020B0604020202020204" pitchFamily="34" charset="0"/>
                <a:ea typeface="Navigo Light" panose="02070503070706040303" pitchFamily="18" charset="77"/>
              </a:rPr>
              <a:t>WHO?</a:t>
            </a:r>
          </a:p>
          <a:p>
            <a:pPr marL="285750" indent="-285750">
              <a:lnSpc>
                <a:spcPct val="150000"/>
              </a:lnSpc>
              <a:buClr>
                <a:srgbClr val="4CCCDA"/>
              </a:buClr>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All degree programmes </a:t>
            </a:r>
          </a:p>
          <a:p>
            <a:pPr marL="0" indent="0">
              <a:lnSpc>
                <a:spcPct val="100000"/>
              </a:lnSpc>
              <a:spcAft>
                <a:spcPts val="100"/>
              </a:spcAft>
              <a:buClr>
                <a:srgbClr val="FA8C1E"/>
              </a:buClr>
              <a:buSzPct val="100000"/>
              <a:buNone/>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WHEN?</a:t>
            </a:r>
            <a:endParaRPr lang="en-GB" sz="1400" dirty="0">
              <a:solidFill>
                <a:schemeClr val="bg1"/>
              </a:solidFill>
              <a:latin typeface="Arial" panose="020B0604020202020204" pitchFamily="34" charset="0"/>
              <a:ea typeface="Navigo Light" panose="02070503070706040303" pitchFamily="18" charset="77"/>
            </a:endParaRPr>
          </a:p>
          <a:p>
            <a:pPr marL="285750" indent="-285750">
              <a:lnSpc>
                <a:spcPct val="150000"/>
              </a:lnSpc>
              <a:buClr>
                <a:srgbClr val="4CCCDA"/>
              </a:buClr>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Summer period, duration varies (1-8 weeks)</a:t>
            </a:r>
          </a:p>
          <a:p>
            <a:pPr marL="0" indent="0">
              <a:lnSpc>
                <a:spcPct val="100000"/>
              </a:lnSpc>
              <a:spcAft>
                <a:spcPts val="100"/>
              </a:spcAft>
              <a:buClr>
                <a:srgbClr val="FA8C1E"/>
              </a:buClr>
              <a:buSzPct val="100000"/>
              <a:buNone/>
            </a:pPr>
            <a:r>
              <a:rPr lang="en-GB" sz="1400" dirty="0">
                <a:solidFill>
                  <a:schemeClr val="bg1"/>
                </a:solidFill>
                <a:latin typeface="Arial" panose="020B0604020202020204" pitchFamily="34" charset="0"/>
                <a:ea typeface="Navigo Light" panose="02070503070706040303" pitchFamily="18" charset="77"/>
              </a:rPr>
              <a:t>ELIGIBILITY</a:t>
            </a:r>
          </a:p>
          <a:p>
            <a:pPr marL="285750" indent="-285750">
              <a:lnSpc>
                <a:spcPct val="150000"/>
              </a:lnSpc>
              <a:buClr>
                <a:srgbClr val="4CCCDA"/>
              </a:buClr>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Current student status (usually)</a:t>
            </a:r>
          </a:p>
          <a:p>
            <a:pPr marL="0" indent="0">
              <a:lnSpc>
                <a:spcPct val="100000"/>
              </a:lnSpc>
              <a:spcAft>
                <a:spcPts val="100"/>
              </a:spcAft>
              <a:buClr>
                <a:srgbClr val="FA8C1E"/>
              </a:buClr>
              <a:buSzPct val="122000"/>
              <a:buNone/>
            </a:pPr>
            <a:r>
              <a:rPr lang="en-GB" sz="1400" dirty="0">
                <a:solidFill>
                  <a:schemeClr val="bg1"/>
                </a:solidFill>
                <a:latin typeface="Arial" panose="020B0604020202020204" pitchFamily="34" charset="0"/>
                <a:ea typeface="Navigo Light" panose="02070503070706040303" pitchFamily="18" charset="77"/>
              </a:rPr>
              <a:t>MORE INFO</a:t>
            </a:r>
          </a:p>
          <a:p>
            <a:pPr marL="0" indent="0">
              <a:lnSpc>
                <a:spcPct val="150000"/>
              </a:lnSpc>
              <a:buClr>
                <a:srgbClr val="4CCCDA"/>
              </a:buClr>
              <a:buNone/>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hlinkClick r:id="rId3">
                  <a:extLst>
                    <a:ext uri="{A12FA001-AC4F-418D-AE19-62706E023703}">
                      <ahyp:hlinkClr xmlns:ahyp="http://schemas.microsoft.com/office/drawing/2018/hyperlinkcolor" val="tx"/>
                    </a:ext>
                  </a:extLst>
                </a:hlinkClick>
              </a:rPr>
              <a:t>https://www.abdn.ac.uk/study/undergraduate/summer-schools-3280.php</a:t>
            </a: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 </a:t>
            </a:r>
          </a:p>
        </p:txBody>
      </p:sp>
    </p:spTree>
    <p:extLst>
      <p:ext uri="{BB962C8B-B14F-4D97-AF65-F5344CB8AC3E}">
        <p14:creationId xmlns:p14="http://schemas.microsoft.com/office/powerpoint/2010/main" val="3360695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5;p31">
            <a:extLst>
              <a:ext uri="{FF2B5EF4-FFF2-40B4-BE49-F238E27FC236}">
                <a16:creationId xmlns:a16="http://schemas.microsoft.com/office/drawing/2014/main" id="{9A33D1B8-60F0-F618-B386-3CEC2ECEEA6F}"/>
              </a:ext>
            </a:extLst>
          </p:cNvPr>
          <p:cNvSpPr txBox="1">
            <a:spLocks noGrp="1"/>
          </p:cNvSpPr>
          <p:nvPr>
            <p:ph type="title" idx="4294967295"/>
          </p:nvPr>
        </p:nvSpPr>
        <p:spPr>
          <a:xfrm>
            <a:off x="364831" y="1210413"/>
            <a:ext cx="3046200" cy="3090125"/>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rm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00CCCF"/>
                </a:solidFill>
                <a:effectLst/>
                <a:uLnTx/>
                <a:uFillTx/>
                <a:latin typeface="Arial" panose="020B0604020202020204" pitchFamily="34" charset="0"/>
                <a:ea typeface="Montserrat"/>
                <a:cs typeface="Arial" panose="020B0604020202020204" pitchFamily="34" charset="0"/>
                <a:sym typeface="Montserrat"/>
              </a:rPr>
              <a:t>Short-term activities</a:t>
            </a: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000" b="0" i="0" u="none" strike="noStrike" kern="0" cap="none" spc="0" normalizeH="0" baseline="0" noProof="0" dirty="0">
                <a:ln>
                  <a:noFill/>
                </a:ln>
                <a:solidFill>
                  <a:srgbClr val="00CCCF"/>
                </a:solidFill>
                <a:effectLst/>
                <a:uLnTx/>
                <a:uFillTx/>
                <a:latin typeface="Arial" panose="020B0604020202020204" pitchFamily="34" charset="0"/>
                <a:ea typeface="Montserrat"/>
                <a:cs typeface="Arial" panose="020B0604020202020204" pitchFamily="34" charset="0"/>
                <a:sym typeface="Montserrat"/>
              </a:rPr>
              <a:t>Website</a:t>
            </a:r>
          </a:p>
        </p:txBody>
      </p:sp>
      <p:sp>
        <p:nvSpPr>
          <p:cNvPr id="4" name="Google Shape;186;p31">
            <a:extLst>
              <a:ext uri="{FF2B5EF4-FFF2-40B4-BE49-F238E27FC236}">
                <a16:creationId xmlns:a16="http://schemas.microsoft.com/office/drawing/2014/main" id="{8D6897D7-C04B-25BF-AF71-87DD62AB701E}"/>
              </a:ext>
            </a:extLst>
          </p:cNvPr>
          <p:cNvSpPr txBox="1">
            <a:spLocks/>
          </p:cNvSpPr>
          <p:nvPr/>
        </p:nvSpPr>
        <p:spPr>
          <a:xfrm>
            <a:off x="3817787" y="1224936"/>
            <a:ext cx="4084765"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50000"/>
              </a:lnSpc>
              <a:buClr>
                <a:srgbClr val="4CCCDA"/>
              </a:buClr>
              <a:buNone/>
            </a:pPr>
            <a:r>
              <a:rPr lang="en-GB" sz="1400" dirty="0">
                <a:solidFill>
                  <a:schemeClr val="bg1"/>
                </a:solidFill>
                <a:latin typeface="Arial" panose="020B0604020202020204" pitchFamily="34" charset="0"/>
                <a:ea typeface="Navigo Light" panose="02070503070706040303" pitchFamily="18" charset="77"/>
              </a:rPr>
              <a:t>HOW TO SEARCH</a:t>
            </a:r>
            <a:endPar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endParaRPr>
          </a:p>
        </p:txBody>
      </p:sp>
      <p:pic>
        <p:nvPicPr>
          <p:cNvPr id="5" name="Picture 4" descr="Screenshot from the &quot;Summer Schools&quot; webpage. Image is hyperlinked to webpage.">
            <a:hlinkClick r:id="rId3"/>
            <a:extLst>
              <a:ext uri="{FF2B5EF4-FFF2-40B4-BE49-F238E27FC236}">
                <a16:creationId xmlns:a16="http://schemas.microsoft.com/office/drawing/2014/main" id="{93821056-EC4E-6366-620A-477FF6F2A3EF}"/>
              </a:ext>
            </a:extLst>
          </p:cNvPr>
          <p:cNvPicPr>
            <a:picLocks noChangeAspect="1"/>
          </p:cNvPicPr>
          <p:nvPr/>
        </p:nvPicPr>
        <p:blipFill>
          <a:blip r:embed="rId4"/>
          <a:stretch>
            <a:fillRect/>
          </a:stretch>
        </p:blipFill>
        <p:spPr>
          <a:xfrm>
            <a:off x="3817787" y="1853054"/>
            <a:ext cx="4107148" cy="2846482"/>
          </a:xfrm>
          <a:prstGeom prst="rect">
            <a:avLst/>
          </a:prstGeom>
        </p:spPr>
      </p:pic>
      <p:pic>
        <p:nvPicPr>
          <p:cNvPr id="6" name="Graphic 5">
            <a:extLst>
              <a:ext uri="{FF2B5EF4-FFF2-40B4-BE49-F238E27FC236}">
                <a16:creationId xmlns:a16="http://schemas.microsoft.com/office/drawing/2014/main" id="{C96031C8-B642-2289-44EB-746E2FD2445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2514" y="3155164"/>
            <a:ext cx="914400" cy="914400"/>
          </a:xfrm>
          <a:prstGeom prst="rect">
            <a:avLst/>
          </a:prstGeom>
        </p:spPr>
      </p:pic>
      <p:sp>
        <p:nvSpPr>
          <p:cNvPr id="7" name="TextBox 6">
            <a:extLst>
              <a:ext uri="{FF2B5EF4-FFF2-40B4-BE49-F238E27FC236}">
                <a16:creationId xmlns:a16="http://schemas.microsoft.com/office/drawing/2014/main" id="{C787394F-A58D-CA7A-0F0B-D56264921AC9}"/>
              </a:ext>
            </a:extLst>
          </p:cNvPr>
          <p:cNvSpPr txBox="1"/>
          <p:nvPr/>
        </p:nvSpPr>
        <p:spPr>
          <a:xfrm>
            <a:off x="364831" y="2571750"/>
            <a:ext cx="2344250" cy="523220"/>
          </a:xfrm>
          <a:prstGeom prst="rect">
            <a:avLst/>
          </a:prstGeom>
          <a:noFill/>
        </p:spPr>
        <p:txBody>
          <a:bodyPr wrap="square" rtlCol="0">
            <a:spAutoFit/>
          </a:bodyPr>
          <a:lstStyle/>
          <a:p>
            <a:r>
              <a:rPr lang="en-GB" dirty="0">
                <a:solidFill>
                  <a:schemeClr val="bg1"/>
                </a:solidFill>
              </a:rPr>
              <a:t>NB Information for summer 2026 will be updated soon</a:t>
            </a:r>
          </a:p>
        </p:txBody>
      </p:sp>
    </p:spTree>
    <p:extLst>
      <p:ext uri="{BB962C8B-B14F-4D97-AF65-F5344CB8AC3E}">
        <p14:creationId xmlns:p14="http://schemas.microsoft.com/office/powerpoint/2010/main" val="2045216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5;p31">
            <a:extLst>
              <a:ext uri="{FF2B5EF4-FFF2-40B4-BE49-F238E27FC236}">
                <a16:creationId xmlns:a16="http://schemas.microsoft.com/office/drawing/2014/main" id="{9A33D1B8-60F0-F618-B386-3CEC2ECEEA6F}"/>
              </a:ext>
            </a:extLst>
          </p:cNvPr>
          <p:cNvSpPr txBox="1">
            <a:spLocks noGrp="1"/>
          </p:cNvSpPr>
          <p:nvPr>
            <p:ph type="title" idx="4294967295"/>
          </p:nvPr>
        </p:nvSpPr>
        <p:spPr>
          <a:xfrm>
            <a:off x="364831" y="1210413"/>
            <a:ext cx="3046200" cy="3090125"/>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rm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00CCCF"/>
                </a:solidFill>
                <a:effectLst/>
                <a:uLnTx/>
                <a:uFillTx/>
                <a:latin typeface="Arial" panose="020B0604020202020204" pitchFamily="34" charset="0"/>
                <a:ea typeface="Montserrat"/>
                <a:cs typeface="Arial" panose="020B0604020202020204" pitchFamily="34" charset="0"/>
                <a:sym typeface="Montserrat"/>
              </a:rPr>
              <a:t>Short-term activities</a:t>
            </a: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000" b="0" i="0" u="none" strike="noStrike" kern="0" cap="none" spc="0" normalizeH="0" baseline="0" noProof="0" dirty="0">
                <a:ln>
                  <a:noFill/>
                </a:ln>
                <a:solidFill>
                  <a:srgbClr val="00CCCF"/>
                </a:solidFill>
                <a:effectLst/>
                <a:uLnTx/>
                <a:uFillTx/>
                <a:latin typeface="Arial" panose="020B0604020202020204" pitchFamily="34" charset="0"/>
                <a:ea typeface="Montserrat"/>
                <a:cs typeface="Arial" panose="020B0604020202020204" pitchFamily="34" charset="0"/>
                <a:sym typeface="Montserrat"/>
              </a:rPr>
              <a:t>Mitacs Research Internship</a:t>
            </a:r>
          </a:p>
        </p:txBody>
      </p:sp>
      <p:sp>
        <p:nvSpPr>
          <p:cNvPr id="4" name="Google Shape;186;p31">
            <a:extLst>
              <a:ext uri="{FF2B5EF4-FFF2-40B4-BE49-F238E27FC236}">
                <a16:creationId xmlns:a16="http://schemas.microsoft.com/office/drawing/2014/main" id="{8D6897D7-C04B-25BF-AF71-87DD62AB701E}"/>
              </a:ext>
            </a:extLst>
          </p:cNvPr>
          <p:cNvSpPr txBox="1">
            <a:spLocks/>
          </p:cNvSpPr>
          <p:nvPr/>
        </p:nvSpPr>
        <p:spPr>
          <a:xfrm>
            <a:off x="3817787" y="1224936"/>
            <a:ext cx="4084765"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50000"/>
              </a:lnSpc>
              <a:buClr>
                <a:srgbClr val="4CCCDA"/>
              </a:buClr>
              <a:buNone/>
            </a:pPr>
            <a:r>
              <a:rPr lang="en-GB" sz="1400" dirty="0">
                <a:solidFill>
                  <a:schemeClr val="bg1"/>
                </a:solidFill>
                <a:latin typeface="Arial" panose="020B0604020202020204" pitchFamily="34" charset="0"/>
                <a:ea typeface="Navigo Light" panose="02070503070706040303" pitchFamily="18" charset="77"/>
              </a:rPr>
              <a:t>WHO? and WHEN?</a:t>
            </a:r>
          </a:p>
          <a:p>
            <a:pPr marL="285750" indent="-285750">
              <a:lnSpc>
                <a:spcPct val="150000"/>
              </a:lnSpc>
              <a:buClr>
                <a:srgbClr val="4CCCDA"/>
              </a:buClr>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All degree programmes that can incorporate a 12-week internship the summer before their final year</a:t>
            </a:r>
          </a:p>
          <a:p>
            <a:pPr marL="0" indent="0">
              <a:lnSpc>
                <a:spcPct val="100000"/>
              </a:lnSpc>
              <a:spcAft>
                <a:spcPts val="100"/>
              </a:spcAft>
              <a:buClr>
                <a:srgbClr val="FA8C1E"/>
              </a:buClr>
              <a:buSzPct val="100000"/>
              <a:buNone/>
            </a:pPr>
            <a:r>
              <a:rPr lang="en-GB" sz="1400" dirty="0">
                <a:solidFill>
                  <a:schemeClr val="bg1"/>
                </a:solidFill>
                <a:latin typeface="Arial" panose="020B0604020202020204" pitchFamily="34" charset="0"/>
                <a:ea typeface="Navigo Light" panose="02070503070706040303" pitchFamily="18" charset="77"/>
              </a:rPr>
              <a:t>ELIGIBILITY</a:t>
            </a:r>
          </a:p>
          <a:p>
            <a:pPr marL="285750" indent="-285750">
              <a:lnSpc>
                <a:spcPct val="150000"/>
              </a:lnSpc>
              <a:buClr>
                <a:srgbClr val="4CCCDA"/>
              </a:buClr>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Minimum weighted average of 65%</a:t>
            </a:r>
            <a:b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b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(60% for widening access backgrounds)</a:t>
            </a:r>
          </a:p>
          <a:p>
            <a:pPr marL="0" indent="0">
              <a:lnSpc>
                <a:spcPct val="100000"/>
              </a:lnSpc>
              <a:spcAft>
                <a:spcPts val="100"/>
              </a:spcAft>
              <a:buClr>
                <a:srgbClr val="FA8C1E"/>
              </a:buClr>
              <a:buSzPct val="122000"/>
              <a:buNone/>
            </a:pPr>
            <a:r>
              <a:rPr lang="en-GB" sz="1400" dirty="0">
                <a:solidFill>
                  <a:schemeClr val="bg1"/>
                </a:solidFill>
                <a:latin typeface="Arial" panose="020B0604020202020204" pitchFamily="34" charset="0"/>
                <a:ea typeface="Navigo Light" panose="02070503070706040303" pitchFamily="18" charset="77"/>
              </a:rPr>
              <a:t>MORE INFO</a:t>
            </a:r>
          </a:p>
          <a:p>
            <a:pPr marL="0" indent="0">
              <a:lnSpc>
                <a:spcPct val="150000"/>
              </a:lnSpc>
              <a:buClr>
                <a:srgbClr val="4CCCDA"/>
              </a:buClr>
              <a:buNone/>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hlinkClick r:id="rId3">
                  <a:extLst>
                    <a:ext uri="{A12FA001-AC4F-418D-AE19-62706E023703}">
                      <ahyp:hlinkClr xmlns:ahyp="http://schemas.microsoft.com/office/drawing/2018/hyperlinkcolor" val="tx"/>
                    </a:ext>
                  </a:extLst>
                </a:hlinkClick>
              </a:rPr>
              <a:t>https://www.abdn.ac.uk/study/undergraduate/mitacs-uuki-globalink-internship-7278.php</a:t>
            </a: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 </a:t>
            </a:r>
          </a:p>
        </p:txBody>
      </p:sp>
      <p:pic>
        <p:nvPicPr>
          <p:cNvPr id="2" name="Graphic 1">
            <a:extLst>
              <a:ext uri="{FF2B5EF4-FFF2-40B4-BE49-F238E27FC236}">
                <a16:creationId xmlns:a16="http://schemas.microsoft.com/office/drawing/2014/main" id="{221D6173-4B89-FB6B-B4EC-8ECD0CDF870B}"/>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514" y="3155164"/>
            <a:ext cx="914400" cy="914400"/>
          </a:xfrm>
          <a:prstGeom prst="rect">
            <a:avLst/>
          </a:prstGeom>
        </p:spPr>
      </p:pic>
      <p:sp>
        <p:nvSpPr>
          <p:cNvPr id="5" name="TextBox 4">
            <a:extLst>
              <a:ext uri="{FF2B5EF4-FFF2-40B4-BE49-F238E27FC236}">
                <a16:creationId xmlns:a16="http://schemas.microsoft.com/office/drawing/2014/main" id="{B2AF7F81-73C1-AB00-F638-9DD031CE2368}"/>
              </a:ext>
            </a:extLst>
          </p:cNvPr>
          <p:cNvSpPr txBox="1"/>
          <p:nvPr/>
        </p:nvSpPr>
        <p:spPr>
          <a:xfrm>
            <a:off x="364831" y="2571750"/>
            <a:ext cx="2344250" cy="738664"/>
          </a:xfrm>
          <a:prstGeom prst="rect">
            <a:avLst/>
          </a:prstGeom>
          <a:noFill/>
        </p:spPr>
        <p:txBody>
          <a:bodyPr wrap="square" rtlCol="0">
            <a:spAutoFit/>
          </a:bodyPr>
          <a:lstStyle/>
          <a:p>
            <a:r>
              <a:rPr lang="en-GB" dirty="0">
                <a:solidFill>
                  <a:schemeClr val="bg1"/>
                </a:solidFill>
              </a:rPr>
              <a:t>NB Applications open in summer for the following year</a:t>
            </a:r>
          </a:p>
        </p:txBody>
      </p:sp>
    </p:spTree>
    <p:extLst>
      <p:ext uri="{BB962C8B-B14F-4D97-AF65-F5344CB8AC3E}">
        <p14:creationId xmlns:p14="http://schemas.microsoft.com/office/powerpoint/2010/main" val="3275172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60324" y="1078884"/>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Student Profiles - Calum</a:t>
            </a: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endParaRPr kumimoji="0" lang="en-GB" sz="2400" b="0"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endParaRP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2" y="1224936"/>
            <a:ext cx="5063793"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lvl="0" indent="0" algn="l" rtl="0">
              <a:lnSpc>
                <a:spcPct val="100000"/>
              </a:lnSpc>
              <a:spcBef>
                <a:spcPts val="0"/>
              </a:spcBef>
              <a:spcAft>
                <a:spcPts val="0"/>
              </a:spcAft>
              <a:buNone/>
            </a:pPr>
            <a:r>
              <a:rPr lang="en-GB" sz="1400" dirty="0">
                <a:solidFill>
                  <a:srgbClr val="F261B4"/>
                </a:solidFill>
                <a:latin typeface="Arial" panose="020B0604020202020204" pitchFamily="34" charset="0"/>
                <a:ea typeface="Navigo" panose="02070503070706040303" pitchFamily="18" charset="77"/>
                <a:cs typeface="Arial" panose="020B0604020202020204" pitchFamily="34" charset="0"/>
              </a:rPr>
              <a:t>Compulsory mobility – Languages</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Calum Mackinnon</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MA ML Translation &amp; Interpreting Studies</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Level 3 study exchange</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University of Granada, Spain and ULB, Belgium</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“Never lose sight of the skills you're gaining and friends you're making whilst abroad - both are invaluable and will reward you long after your exchange has ended.”</a:t>
            </a:r>
          </a:p>
        </p:txBody>
      </p:sp>
      <p:pic>
        <p:nvPicPr>
          <p:cNvPr id="7" name="Picture 6" descr="Picture of student">
            <a:extLst>
              <a:ext uri="{FF2B5EF4-FFF2-40B4-BE49-F238E27FC236}">
                <a16:creationId xmlns:a16="http://schemas.microsoft.com/office/drawing/2014/main" id="{5AC19047-B862-4043-A15E-E0934459C66B}"/>
              </a:ext>
            </a:extLst>
          </p:cNvPr>
          <p:cNvPicPr>
            <a:picLocks noChangeAspect="1"/>
          </p:cNvPicPr>
          <p:nvPr/>
        </p:nvPicPr>
        <p:blipFill>
          <a:blip r:embed="rId2"/>
          <a:stretch>
            <a:fillRect/>
          </a:stretch>
        </p:blipFill>
        <p:spPr>
          <a:xfrm>
            <a:off x="360324" y="2011278"/>
            <a:ext cx="2239575" cy="2239575"/>
          </a:xfrm>
          <a:prstGeom prst="rect">
            <a:avLst/>
          </a:prstGeom>
        </p:spPr>
      </p:pic>
    </p:spTree>
    <p:extLst>
      <p:ext uri="{BB962C8B-B14F-4D97-AF65-F5344CB8AC3E}">
        <p14:creationId xmlns:p14="http://schemas.microsoft.com/office/powerpoint/2010/main" val="2347970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60324" y="1070719"/>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Student Profile - Laura</a:t>
            </a: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endParaRPr kumimoji="0" lang="en-GB" sz="2400" b="0"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endParaRP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2" y="1224936"/>
            <a:ext cx="5063793"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lvl="0" indent="0" algn="l" rtl="0">
              <a:lnSpc>
                <a:spcPct val="100000"/>
              </a:lnSpc>
              <a:spcBef>
                <a:spcPts val="0"/>
              </a:spcBef>
              <a:spcAft>
                <a:spcPts val="0"/>
              </a:spcAft>
              <a:buNone/>
            </a:pPr>
            <a:r>
              <a:rPr lang="en-GB" sz="1400" dirty="0">
                <a:solidFill>
                  <a:srgbClr val="F261B4"/>
                </a:solidFill>
                <a:latin typeface="Arial" panose="020B0604020202020204" pitchFamily="34" charset="0"/>
                <a:ea typeface="Navigo" panose="02070503070706040303" pitchFamily="18" charset="77"/>
                <a:cs typeface="Arial" panose="020B0604020202020204" pitchFamily="34" charset="0"/>
              </a:rPr>
              <a:t>Compulsory mobility – Languages</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Laura </a:t>
            </a:r>
            <a:r>
              <a:rPr lang="en-GB" sz="1400" dirty="0" err="1">
                <a:solidFill>
                  <a:schemeClr val="bg1"/>
                </a:solidFill>
                <a:latin typeface="Arial" panose="020B0604020202020204" pitchFamily="34" charset="0"/>
                <a:ea typeface="Navigo Light" panose="02070503070706040303" pitchFamily="18" charset="77"/>
              </a:rPr>
              <a:t>Heeb</a:t>
            </a:r>
            <a:endParaRPr lang="en-GB" sz="1400" dirty="0">
              <a:solidFill>
                <a:schemeClr val="bg1"/>
              </a:solidFill>
              <a:latin typeface="Arial" panose="020B0604020202020204" pitchFamily="34" charset="0"/>
              <a:ea typeface="Navigo Light" panose="02070503070706040303" pitchFamily="18" charset="77"/>
            </a:endParaRP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MA English - Spanish &amp; Latin American Studies</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Level 3 traineeship</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English teaching in Mallorca</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“The friendships I forged during my stay are some of the most cherished in my life, and the memories remain deeply ingrained in my heart.  Immersing myself in a different culture opened my eyes to new possibilities, allowing me to evolve and discover my true self.”</a:t>
            </a:r>
          </a:p>
        </p:txBody>
      </p:sp>
      <p:pic>
        <p:nvPicPr>
          <p:cNvPr id="5" name="Picture 4" descr="Picture of student">
            <a:extLst>
              <a:ext uri="{FF2B5EF4-FFF2-40B4-BE49-F238E27FC236}">
                <a16:creationId xmlns:a16="http://schemas.microsoft.com/office/drawing/2014/main" id="{1C3137EC-89CF-7D65-D1C1-B3869C717EDE}"/>
              </a:ext>
            </a:extLst>
          </p:cNvPr>
          <p:cNvPicPr>
            <a:picLocks noChangeAspect="1"/>
          </p:cNvPicPr>
          <p:nvPr/>
        </p:nvPicPr>
        <p:blipFill>
          <a:blip r:embed="rId2"/>
          <a:srcRect t="18100"/>
          <a:stretch/>
        </p:blipFill>
        <p:spPr>
          <a:xfrm>
            <a:off x="360324" y="1903850"/>
            <a:ext cx="2116745" cy="2365416"/>
          </a:xfrm>
          <a:prstGeom prst="rect">
            <a:avLst/>
          </a:prstGeom>
        </p:spPr>
      </p:pic>
    </p:spTree>
    <p:extLst>
      <p:ext uri="{BB962C8B-B14F-4D97-AF65-F5344CB8AC3E}">
        <p14:creationId xmlns:p14="http://schemas.microsoft.com/office/powerpoint/2010/main" val="569875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60323" y="988049"/>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Student Profile - Katie</a:t>
            </a: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endParaRPr kumimoji="0" lang="en-GB" sz="2400" b="0"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endParaRP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2" y="1224936"/>
            <a:ext cx="5063793"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lvl="0" indent="0" algn="l" rtl="0">
              <a:lnSpc>
                <a:spcPct val="100000"/>
              </a:lnSpc>
              <a:spcBef>
                <a:spcPts val="0"/>
              </a:spcBef>
              <a:spcAft>
                <a:spcPts val="0"/>
              </a:spcAft>
              <a:buNone/>
            </a:pPr>
            <a:r>
              <a:rPr lang="en-GB" sz="1400" dirty="0">
                <a:solidFill>
                  <a:srgbClr val="F261B4"/>
                </a:solidFill>
                <a:latin typeface="Arial" panose="020B0604020202020204" pitchFamily="34" charset="0"/>
                <a:ea typeface="Navigo" panose="02070503070706040303" pitchFamily="18" charset="77"/>
                <a:cs typeface="Arial" panose="020B0604020202020204" pitchFamily="34" charset="0"/>
              </a:rPr>
              <a:t>Compulsory mobility – 5-year LLB</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Katie Aspinall</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LLB Law with European Legal Studies</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Level 3 study exchange</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University of Bergen, Norway</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“I found that being able to frame the way I thought about my time abroad before I went really helped me navigate the experience once I was there and get what I wanted out if it. For me, this was simply to push myself out of my comfort zone!”</a:t>
            </a:r>
          </a:p>
        </p:txBody>
      </p:sp>
      <p:pic>
        <p:nvPicPr>
          <p:cNvPr id="5" name="Picture 4" descr="Picture of student">
            <a:extLst>
              <a:ext uri="{FF2B5EF4-FFF2-40B4-BE49-F238E27FC236}">
                <a16:creationId xmlns:a16="http://schemas.microsoft.com/office/drawing/2014/main" id="{8786707F-78BD-62EE-C88B-8F4F211821C5}"/>
              </a:ext>
            </a:extLst>
          </p:cNvPr>
          <p:cNvPicPr>
            <a:picLocks noChangeAspect="1"/>
          </p:cNvPicPr>
          <p:nvPr/>
        </p:nvPicPr>
        <p:blipFill>
          <a:blip r:embed="rId2"/>
          <a:stretch>
            <a:fillRect/>
          </a:stretch>
        </p:blipFill>
        <p:spPr>
          <a:xfrm>
            <a:off x="360323" y="1839852"/>
            <a:ext cx="2198631" cy="2315892"/>
          </a:xfrm>
          <a:prstGeom prst="rect">
            <a:avLst/>
          </a:prstGeom>
        </p:spPr>
      </p:pic>
    </p:spTree>
    <p:extLst>
      <p:ext uri="{BB962C8B-B14F-4D97-AF65-F5344CB8AC3E}">
        <p14:creationId xmlns:p14="http://schemas.microsoft.com/office/powerpoint/2010/main" val="2677859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79450" y="962168"/>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Student Profile - Will</a:t>
            </a: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endParaRPr kumimoji="0" lang="en-GB" sz="2400" b="0"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endParaRP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3" y="1224936"/>
            <a:ext cx="5044666"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lvl="0" indent="0" algn="l" rtl="0">
              <a:lnSpc>
                <a:spcPct val="100000"/>
              </a:lnSpc>
              <a:spcBef>
                <a:spcPts val="0"/>
              </a:spcBef>
              <a:spcAft>
                <a:spcPts val="0"/>
              </a:spcAft>
              <a:buNone/>
            </a:pPr>
            <a:r>
              <a:rPr lang="en-GB" sz="1400" dirty="0">
                <a:solidFill>
                  <a:srgbClr val="F261B4"/>
                </a:solidFill>
                <a:latin typeface="Arial" panose="020B0604020202020204" pitchFamily="34" charset="0"/>
                <a:ea typeface="Navigo" panose="02070503070706040303" pitchFamily="18" charset="77"/>
                <a:cs typeface="Arial" panose="020B0604020202020204" pitchFamily="34" charset="0"/>
              </a:rPr>
              <a:t>Non-compulsory mobility – MA</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Will Milsom</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MA History</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Level 3 study exchange</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Utrecht University, Netherlands</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“Living and studying abroad was an amazing, transformative part of my university experience. Immersed in new cultures, I met people from diverse backgrounds who expanded my world view in ways that I could never have imagined. ”</a:t>
            </a:r>
          </a:p>
        </p:txBody>
      </p:sp>
      <p:pic>
        <p:nvPicPr>
          <p:cNvPr id="6" name="Picture 5" descr="Picture of student">
            <a:extLst>
              <a:ext uri="{FF2B5EF4-FFF2-40B4-BE49-F238E27FC236}">
                <a16:creationId xmlns:a16="http://schemas.microsoft.com/office/drawing/2014/main" id="{DBFE2E81-EB87-CAFC-AC0C-2AD569455D2B}"/>
              </a:ext>
            </a:extLst>
          </p:cNvPr>
          <p:cNvPicPr>
            <a:picLocks noChangeAspect="1"/>
          </p:cNvPicPr>
          <p:nvPr/>
        </p:nvPicPr>
        <p:blipFill>
          <a:blip r:embed="rId2"/>
          <a:stretch>
            <a:fillRect/>
          </a:stretch>
        </p:blipFill>
        <p:spPr>
          <a:xfrm>
            <a:off x="379450" y="1821237"/>
            <a:ext cx="1770071" cy="2360095"/>
          </a:xfrm>
          <a:prstGeom prst="rect">
            <a:avLst/>
          </a:prstGeom>
        </p:spPr>
      </p:pic>
    </p:spTree>
    <p:extLst>
      <p:ext uri="{BB962C8B-B14F-4D97-AF65-F5344CB8AC3E}">
        <p14:creationId xmlns:p14="http://schemas.microsoft.com/office/powerpoint/2010/main" val="3820658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60323" y="911454"/>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Student Profile - Katie</a:t>
            </a: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endParaRPr kumimoji="0" lang="en-GB" sz="2400" b="0"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endParaRP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2" y="1224936"/>
            <a:ext cx="5063793"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lvl="0" indent="0" algn="l" rtl="0">
              <a:lnSpc>
                <a:spcPct val="100000"/>
              </a:lnSpc>
              <a:spcBef>
                <a:spcPts val="0"/>
              </a:spcBef>
              <a:spcAft>
                <a:spcPts val="0"/>
              </a:spcAft>
              <a:buNone/>
            </a:pPr>
            <a:r>
              <a:rPr lang="en-GB" sz="1400" dirty="0">
                <a:solidFill>
                  <a:srgbClr val="F261B4"/>
                </a:solidFill>
                <a:latin typeface="Arial" panose="020B0604020202020204" pitchFamily="34" charset="0"/>
                <a:ea typeface="Navigo" panose="02070503070706040303" pitchFamily="18" charset="77"/>
                <a:cs typeface="Arial" panose="020B0604020202020204" pitchFamily="34" charset="0"/>
              </a:rPr>
              <a:t>Non-compulsory mobility – MA</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Katie Brodie</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MA Politics &amp; International Relations</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Level 2 study exchange</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Yonsei University, South Korea</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“Be open-minded! Try things you might never have considered before, meet lots of new friends and be prepared to step outside of your comfort zone. After all, adventure and travel are some of the best ways to learn. ”</a:t>
            </a:r>
          </a:p>
        </p:txBody>
      </p:sp>
      <p:pic>
        <p:nvPicPr>
          <p:cNvPr id="5" name="Picture 4" descr="Picture of student">
            <a:extLst>
              <a:ext uri="{FF2B5EF4-FFF2-40B4-BE49-F238E27FC236}">
                <a16:creationId xmlns:a16="http://schemas.microsoft.com/office/drawing/2014/main" id="{F9749884-DB6A-9479-3661-5A7A1B815EA3}"/>
              </a:ext>
            </a:extLst>
          </p:cNvPr>
          <p:cNvPicPr>
            <a:picLocks noChangeAspect="1"/>
          </p:cNvPicPr>
          <p:nvPr/>
        </p:nvPicPr>
        <p:blipFill>
          <a:blip r:embed="rId2"/>
          <a:stretch>
            <a:fillRect/>
          </a:stretch>
        </p:blipFill>
        <p:spPr>
          <a:xfrm>
            <a:off x="360323" y="1811681"/>
            <a:ext cx="2300989" cy="2428822"/>
          </a:xfrm>
          <a:prstGeom prst="rect">
            <a:avLst/>
          </a:prstGeom>
        </p:spPr>
      </p:pic>
    </p:spTree>
    <p:extLst>
      <p:ext uri="{BB962C8B-B14F-4D97-AF65-F5344CB8AC3E}">
        <p14:creationId xmlns:p14="http://schemas.microsoft.com/office/powerpoint/2010/main" val="1907175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60324" y="1217483"/>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Student Profile - Becca</a:t>
            </a: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endParaRPr kumimoji="0" lang="en-GB" sz="2400" b="0"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endParaRP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2" y="1224936"/>
            <a:ext cx="5063793"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lvl="0" indent="0" algn="l" rtl="0">
              <a:lnSpc>
                <a:spcPct val="100000"/>
              </a:lnSpc>
              <a:spcBef>
                <a:spcPts val="0"/>
              </a:spcBef>
              <a:spcAft>
                <a:spcPts val="0"/>
              </a:spcAft>
              <a:buNone/>
            </a:pPr>
            <a:r>
              <a:rPr lang="en-GB" sz="1400" dirty="0">
                <a:solidFill>
                  <a:srgbClr val="F261B4"/>
                </a:solidFill>
                <a:latin typeface="Arial" panose="020B0604020202020204" pitchFamily="34" charset="0"/>
                <a:ea typeface="Navigo" panose="02070503070706040303" pitchFamily="18" charset="77"/>
                <a:cs typeface="Arial" panose="020B0604020202020204" pitchFamily="34" charset="0"/>
              </a:rPr>
              <a:t>Non-compulsory mobility – BSc</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Becca Elias</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BSc Physiology</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Level 2 study exchange</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University of British Columbia, Canada</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“My top tip is to try things you’d never think you would back at home: whether that’s a sport, travelling to a new location or different foods. And plan ahead: get a bucket list of things you’d like to try out or visit beforehand as you’ll be home before you know it!”</a:t>
            </a:r>
          </a:p>
        </p:txBody>
      </p:sp>
      <p:pic>
        <p:nvPicPr>
          <p:cNvPr id="6" name="Picture 5" descr="Picture of student">
            <a:extLst>
              <a:ext uri="{FF2B5EF4-FFF2-40B4-BE49-F238E27FC236}">
                <a16:creationId xmlns:a16="http://schemas.microsoft.com/office/drawing/2014/main" id="{2F1AA3A7-CE48-F9DF-816A-1B9D36079B1F}"/>
              </a:ext>
            </a:extLst>
          </p:cNvPr>
          <p:cNvPicPr>
            <a:picLocks noChangeAspect="1"/>
          </p:cNvPicPr>
          <p:nvPr/>
        </p:nvPicPr>
        <p:blipFill>
          <a:blip r:embed="rId2"/>
          <a:stretch>
            <a:fillRect/>
          </a:stretch>
        </p:blipFill>
        <p:spPr>
          <a:xfrm>
            <a:off x="360324" y="2219878"/>
            <a:ext cx="2576262" cy="1929334"/>
          </a:xfrm>
          <a:prstGeom prst="rect">
            <a:avLst/>
          </a:prstGeom>
        </p:spPr>
      </p:pic>
    </p:spTree>
    <p:extLst>
      <p:ext uri="{BB962C8B-B14F-4D97-AF65-F5344CB8AC3E}">
        <p14:creationId xmlns:p14="http://schemas.microsoft.com/office/powerpoint/2010/main" val="3973435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60324" y="1217483"/>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Student Profile - Mazz</a:t>
            </a: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endParaRPr kumimoji="0" lang="en-GB" sz="2400" b="0"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endParaRP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2" y="1224936"/>
            <a:ext cx="5063793"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lvl="0" indent="0" algn="l" rtl="0">
              <a:lnSpc>
                <a:spcPct val="100000"/>
              </a:lnSpc>
              <a:spcBef>
                <a:spcPts val="0"/>
              </a:spcBef>
              <a:spcAft>
                <a:spcPts val="0"/>
              </a:spcAft>
              <a:buNone/>
            </a:pPr>
            <a:r>
              <a:rPr lang="en-GB" sz="1400" dirty="0">
                <a:solidFill>
                  <a:srgbClr val="F261B4"/>
                </a:solidFill>
                <a:latin typeface="Arial" panose="020B0604020202020204" pitchFamily="34" charset="0"/>
                <a:ea typeface="Navigo" panose="02070503070706040303" pitchFamily="18" charset="77"/>
                <a:cs typeface="Arial" panose="020B0604020202020204" pitchFamily="34" charset="0"/>
              </a:rPr>
              <a:t>Non-compulsory mobility – BSc</a:t>
            </a:r>
          </a:p>
          <a:p>
            <a:pPr marL="0" indent="0">
              <a:lnSpc>
                <a:spcPct val="150000"/>
              </a:lnSpc>
              <a:spcAft>
                <a:spcPts val="100"/>
              </a:spcAft>
              <a:buClr>
                <a:srgbClr val="F261B4"/>
              </a:buClr>
              <a:buNone/>
            </a:pPr>
            <a:r>
              <a:rPr lang="en-GB" sz="1400" dirty="0" err="1">
                <a:solidFill>
                  <a:schemeClr val="bg1"/>
                </a:solidFill>
                <a:latin typeface="Arial" panose="020B0604020202020204" pitchFamily="34" charset="0"/>
                <a:ea typeface="Navigo Light" panose="02070503070706040303" pitchFamily="18" charset="77"/>
              </a:rPr>
              <a:t>Mazz</a:t>
            </a:r>
            <a:r>
              <a:rPr lang="en-GB" sz="1400" dirty="0">
                <a:solidFill>
                  <a:schemeClr val="bg1"/>
                </a:solidFill>
                <a:latin typeface="Arial" panose="020B0604020202020204" pitchFamily="34" charset="0"/>
                <a:ea typeface="Navigo Light" panose="02070503070706040303" pitchFamily="18" charset="77"/>
              </a:rPr>
              <a:t> Cummings</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BSc Ecology</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Level 2 study exchange</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University of Tromso, Norway</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“I was worried about being away from my husband for 6 months, but having done a year abroad himself 10 years ago, he didn't want me to miss out on the opportunity, and ultimately, neither did I!” </a:t>
            </a:r>
          </a:p>
        </p:txBody>
      </p:sp>
      <p:pic>
        <p:nvPicPr>
          <p:cNvPr id="5" name="Picture 4" descr="Picture of student">
            <a:extLst>
              <a:ext uri="{FF2B5EF4-FFF2-40B4-BE49-F238E27FC236}">
                <a16:creationId xmlns:a16="http://schemas.microsoft.com/office/drawing/2014/main" id="{2BB04281-CCB7-0009-D4ED-1EA57D62EA64}"/>
              </a:ext>
            </a:extLst>
          </p:cNvPr>
          <p:cNvPicPr>
            <a:picLocks noChangeAspect="1"/>
          </p:cNvPicPr>
          <p:nvPr/>
        </p:nvPicPr>
        <p:blipFill>
          <a:blip r:embed="rId2"/>
          <a:stretch>
            <a:fillRect/>
          </a:stretch>
        </p:blipFill>
        <p:spPr>
          <a:xfrm>
            <a:off x="360324" y="2268817"/>
            <a:ext cx="2673104" cy="1767203"/>
          </a:xfrm>
          <a:prstGeom prst="rect">
            <a:avLst/>
          </a:prstGeom>
        </p:spPr>
      </p:pic>
    </p:spTree>
    <p:extLst>
      <p:ext uri="{BB962C8B-B14F-4D97-AF65-F5344CB8AC3E}">
        <p14:creationId xmlns:p14="http://schemas.microsoft.com/office/powerpoint/2010/main" val="1823493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5;p31">
            <a:extLst>
              <a:ext uri="{FF2B5EF4-FFF2-40B4-BE49-F238E27FC236}">
                <a16:creationId xmlns:a16="http://schemas.microsoft.com/office/drawing/2014/main" id="{9A33D1B8-60F0-F618-B386-3CEC2ECEEA6F}"/>
              </a:ext>
            </a:extLst>
          </p:cNvPr>
          <p:cNvSpPr txBox="1">
            <a:spLocks noGrp="1"/>
          </p:cNvSpPr>
          <p:nvPr>
            <p:ph type="title" idx="4294967295"/>
          </p:nvPr>
        </p:nvSpPr>
        <p:spPr>
          <a:xfrm>
            <a:off x="364831" y="1210413"/>
            <a:ext cx="3046200" cy="3090125"/>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rm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00CCCF"/>
                </a:solidFill>
                <a:effectLst/>
                <a:uLnTx/>
                <a:uFillTx/>
                <a:latin typeface="Arial" panose="020B0604020202020204" pitchFamily="34" charset="0"/>
                <a:ea typeface="Montserrat"/>
                <a:cs typeface="Arial" panose="020B0604020202020204" pitchFamily="34" charset="0"/>
                <a:sym typeface="Montserrat"/>
              </a:rPr>
              <a:t>Overview</a:t>
            </a:r>
          </a:p>
        </p:txBody>
      </p:sp>
      <p:sp>
        <p:nvSpPr>
          <p:cNvPr id="4" name="Google Shape;186;p31">
            <a:extLst>
              <a:ext uri="{FF2B5EF4-FFF2-40B4-BE49-F238E27FC236}">
                <a16:creationId xmlns:a16="http://schemas.microsoft.com/office/drawing/2014/main" id="{8D6897D7-C04B-25BF-AF71-87DD62AB701E}"/>
              </a:ext>
            </a:extLst>
          </p:cNvPr>
          <p:cNvSpPr txBox="1">
            <a:spLocks/>
          </p:cNvSpPr>
          <p:nvPr/>
        </p:nvSpPr>
        <p:spPr>
          <a:xfrm>
            <a:off x="3817787" y="1224936"/>
            <a:ext cx="4084765"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285750" indent="-285750">
              <a:lnSpc>
                <a:spcPct val="150000"/>
              </a:lnSpc>
              <a:buClr>
                <a:srgbClr val="4CCCDA"/>
              </a:buClr>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Why go abroad?</a:t>
            </a:r>
          </a:p>
          <a:p>
            <a:pPr marL="285750" indent="-285750">
              <a:lnSpc>
                <a:spcPct val="150000"/>
              </a:lnSpc>
              <a:buClr>
                <a:srgbClr val="4CCCDA"/>
              </a:buClr>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What are my options?</a:t>
            </a:r>
          </a:p>
          <a:p>
            <a:pPr marL="285750" indent="-285750">
              <a:lnSpc>
                <a:spcPct val="150000"/>
              </a:lnSpc>
              <a:buClr>
                <a:srgbClr val="4CCCDA"/>
              </a:buClr>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What do our students say?</a:t>
            </a:r>
          </a:p>
          <a:p>
            <a:pPr marL="285750" indent="-285750">
              <a:lnSpc>
                <a:spcPct val="150000"/>
              </a:lnSpc>
              <a:buClr>
                <a:srgbClr val="4CCCDA"/>
              </a:buClr>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Funding and support</a:t>
            </a:r>
          </a:p>
          <a:p>
            <a:pPr marL="285750" indent="-285750">
              <a:lnSpc>
                <a:spcPct val="150000"/>
              </a:lnSpc>
              <a:buClr>
                <a:srgbClr val="4CCCDA"/>
              </a:buClr>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What are the next steps?</a:t>
            </a:r>
          </a:p>
          <a:p>
            <a:pPr marL="285750" indent="-285750">
              <a:lnSpc>
                <a:spcPct val="150000"/>
              </a:lnSpc>
              <a:buClr>
                <a:srgbClr val="4CCCDA"/>
              </a:buClr>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The Go Abroad fair</a:t>
            </a:r>
          </a:p>
        </p:txBody>
      </p:sp>
      <p:sp>
        <p:nvSpPr>
          <p:cNvPr id="2" name="TextBox 1">
            <a:extLst>
              <a:ext uri="{FF2B5EF4-FFF2-40B4-BE49-F238E27FC236}">
                <a16:creationId xmlns:a16="http://schemas.microsoft.com/office/drawing/2014/main" id="{3DFFD632-21F2-A17F-99AA-9598DCA8B6E5}"/>
              </a:ext>
            </a:extLst>
          </p:cNvPr>
          <p:cNvSpPr txBox="1"/>
          <p:nvPr/>
        </p:nvSpPr>
        <p:spPr>
          <a:xfrm>
            <a:off x="364831" y="2265528"/>
            <a:ext cx="2460256" cy="1169551"/>
          </a:xfrm>
          <a:prstGeom prst="rect">
            <a:avLst/>
          </a:prstGeom>
          <a:noFill/>
        </p:spPr>
        <p:txBody>
          <a:bodyPr wrap="square" rtlCol="0">
            <a:spAutoFit/>
          </a:bodyPr>
          <a:lstStyle/>
          <a:p>
            <a:r>
              <a:rPr lang="en-GB" dirty="0">
                <a:solidFill>
                  <a:schemeClr val="bg1"/>
                </a:solidFill>
              </a:rPr>
              <a:t>NB this presentation is being recorded and will be uploaded to the website, along with a copy of the slides</a:t>
            </a:r>
          </a:p>
        </p:txBody>
      </p:sp>
      <p:pic>
        <p:nvPicPr>
          <p:cNvPr id="6" name="Graphic 5">
            <a:extLst>
              <a:ext uri="{FF2B5EF4-FFF2-40B4-BE49-F238E27FC236}">
                <a16:creationId xmlns:a16="http://schemas.microsoft.com/office/drawing/2014/main" id="{26488393-5F58-1406-3610-0191CBA139A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514" y="3155164"/>
            <a:ext cx="914400" cy="914400"/>
          </a:xfrm>
          <a:prstGeom prst="rect">
            <a:avLst/>
          </a:prstGeom>
        </p:spPr>
      </p:pic>
    </p:spTree>
    <p:extLst>
      <p:ext uri="{BB962C8B-B14F-4D97-AF65-F5344CB8AC3E}">
        <p14:creationId xmlns:p14="http://schemas.microsoft.com/office/powerpoint/2010/main" val="2868833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60324" y="1062262"/>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Student Profile - Varun</a:t>
            </a: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endParaRPr kumimoji="0" lang="en-GB" sz="2400" b="0"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endParaRP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2" y="1224936"/>
            <a:ext cx="5063793"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lvl="0" indent="0" algn="l" rtl="0">
              <a:lnSpc>
                <a:spcPct val="100000"/>
              </a:lnSpc>
              <a:spcBef>
                <a:spcPts val="0"/>
              </a:spcBef>
              <a:spcAft>
                <a:spcPts val="0"/>
              </a:spcAft>
              <a:buNone/>
            </a:pPr>
            <a:r>
              <a:rPr lang="en-GB" sz="1400" dirty="0">
                <a:solidFill>
                  <a:srgbClr val="F261B4"/>
                </a:solidFill>
                <a:latin typeface="Arial" panose="020B0604020202020204" pitchFamily="34" charset="0"/>
                <a:ea typeface="Navigo" panose="02070503070706040303" pitchFamily="18" charset="77"/>
                <a:cs typeface="Arial" panose="020B0604020202020204" pitchFamily="34" charset="0"/>
              </a:rPr>
              <a:t>Short-term activities</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Varun Sahani</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MA Business Management &amp; Finance</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Summer School</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Copenhagen Business School</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“I went abroad because I wanted to develop my academic, professional, and personal skills. It was a great opportunity to step outside my comfort zone and appreciate different cultures while working on career progression.”</a:t>
            </a:r>
          </a:p>
        </p:txBody>
      </p:sp>
      <p:pic>
        <p:nvPicPr>
          <p:cNvPr id="5" name="Picture 4" descr="Picture of student">
            <a:extLst>
              <a:ext uri="{FF2B5EF4-FFF2-40B4-BE49-F238E27FC236}">
                <a16:creationId xmlns:a16="http://schemas.microsoft.com/office/drawing/2014/main" id="{E1BCC5ED-2A87-8B3E-62CD-55A5113AB0D2}"/>
              </a:ext>
            </a:extLst>
          </p:cNvPr>
          <p:cNvPicPr>
            <a:picLocks noChangeAspect="1"/>
          </p:cNvPicPr>
          <p:nvPr/>
        </p:nvPicPr>
        <p:blipFill>
          <a:blip r:embed="rId2"/>
          <a:stretch>
            <a:fillRect/>
          </a:stretch>
        </p:blipFill>
        <p:spPr>
          <a:xfrm>
            <a:off x="360324" y="1903863"/>
            <a:ext cx="1709382" cy="2279176"/>
          </a:xfrm>
          <a:prstGeom prst="rect">
            <a:avLst/>
          </a:prstGeom>
        </p:spPr>
      </p:pic>
    </p:spTree>
    <p:extLst>
      <p:ext uri="{BB962C8B-B14F-4D97-AF65-F5344CB8AC3E}">
        <p14:creationId xmlns:p14="http://schemas.microsoft.com/office/powerpoint/2010/main" val="1169561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60324" y="997047"/>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Student Profile - Matt</a:t>
            </a: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endParaRPr kumimoji="0" lang="en-GB" sz="2400" b="0"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endParaRP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2" y="1224936"/>
            <a:ext cx="5063793"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lvl="0" indent="0" algn="l" rtl="0">
              <a:lnSpc>
                <a:spcPct val="100000"/>
              </a:lnSpc>
              <a:spcBef>
                <a:spcPts val="0"/>
              </a:spcBef>
              <a:spcAft>
                <a:spcPts val="0"/>
              </a:spcAft>
              <a:buNone/>
            </a:pPr>
            <a:r>
              <a:rPr lang="en-GB" sz="1400" dirty="0">
                <a:solidFill>
                  <a:srgbClr val="F261B4"/>
                </a:solidFill>
                <a:latin typeface="Arial" panose="020B0604020202020204" pitchFamily="34" charset="0"/>
                <a:ea typeface="Navigo" panose="02070503070706040303" pitchFamily="18" charset="77"/>
                <a:cs typeface="Arial" panose="020B0604020202020204" pitchFamily="34" charset="0"/>
              </a:rPr>
              <a:t>Short-term activities</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Matt Wrobel</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BEng Civil Engineering</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Research Internship</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University of Montreal, Canada</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“The environment we are adjusted to puts us in the comfortable zone but in order to develop on an emotional, personal and educational level, it is important to put yourself into the unknown.” </a:t>
            </a:r>
          </a:p>
          <a:p>
            <a:pPr marL="0" indent="0">
              <a:lnSpc>
                <a:spcPct val="150000"/>
              </a:lnSpc>
              <a:spcAft>
                <a:spcPts val="100"/>
              </a:spcAft>
              <a:buClr>
                <a:srgbClr val="F261B4"/>
              </a:buClr>
              <a:buNone/>
            </a:pPr>
            <a:endParaRPr lang="en-GB" sz="1400" dirty="0">
              <a:solidFill>
                <a:schemeClr val="bg1"/>
              </a:solidFill>
              <a:latin typeface="Arial" panose="020B0604020202020204" pitchFamily="34" charset="0"/>
              <a:ea typeface="Navigo Light" panose="02070503070706040303" pitchFamily="18" charset="77"/>
            </a:endParaRPr>
          </a:p>
        </p:txBody>
      </p:sp>
      <p:pic>
        <p:nvPicPr>
          <p:cNvPr id="5" name="Picture 4" descr="Picture of student">
            <a:extLst>
              <a:ext uri="{FF2B5EF4-FFF2-40B4-BE49-F238E27FC236}">
                <a16:creationId xmlns:a16="http://schemas.microsoft.com/office/drawing/2014/main" id="{69CBB46E-87B1-CA44-EEB6-515C346F12CA}"/>
              </a:ext>
            </a:extLst>
          </p:cNvPr>
          <p:cNvPicPr>
            <a:picLocks noChangeAspect="1"/>
          </p:cNvPicPr>
          <p:nvPr/>
        </p:nvPicPr>
        <p:blipFill>
          <a:blip r:embed="rId2"/>
          <a:srcRect t="18580" b="12715"/>
          <a:stretch/>
        </p:blipFill>
        <p:spPr>
          <a:xfrm>
            <a:off x="360324" y="1875661"/>
            <a:ext cx="1932500" cy="2386957"/>
          </a:xfrm>
          <a:prstGeom prst="rect">
            <a:avLst/>
          </a:prstGeom>
        </p:spPr>
      </p:pic>
    </p:spTree>
    <p:extLst>
      <p:ext uri="{BB962C8B-B14F-4D97-AF65-F5344CB8AC3E}">
        <p14:creationId xmlns:p14="http://schemas.microsoft.com/office/powerpoint/2010/main" val="2464319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60324" y="1217483"/>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75E0AA"/>
                </a:solidFill>
                <a:effectLst/>
                <a:uLnTx/>
                <a:uFillTx/>
                <a:latin typeface="Arial" panose="020B0604020202020204" pitchFamily="34" charset="0"/>
                <a:ea typeface="Navigo" panose="02070503070706040303" pitchFamily="18" charset="77"/>
                <a:cs typeface="Arial" panose="020B0604020202020204" pitchFamily="34" charset="0"/>
                <a:sym typeface="Montserrat"/>
              </a:rPr>
              <a:t>Funding</a:t>
            </a:r>
          </a:p>
          <a:p>
            <a:pPr marL="0" marR="0" lvl="0" indent="0" algn="l" defTabSz="914400" rtl="0" eaLnBrk="1" fontAlgn="auto" latinLnBrk="0" hangingPunct="1">
              <a:lnSpc>
                <a:spcPct val="100000"/>
              </a:lnSpc>
              <a:spcBef>
                <a:spcPts val="1000"/>
              </a:spcBef>
              <a:spcAft>
                <a:spcPts val="0"/>
              </a:spcAft>
              <a:buClr>
                <a:srgbClr val="000000"/>
              </a:buClr>
              <a:buSzTx/>
              <a:buFont typeface="Montserrat"/>
              <a:buNone/>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Navigo" panose="02070503070706040303" pitchFamily="18" charset="77"/>
                <a:cs typeface="Arial" panose="020B0604020202020204" pitchFamily="34" charset="0"/>
                <a:sym typeface="Arial"/>
              </a:rPr>
              <a:t>Tuition fees</a:t>
            </a:r>
            <a:endParaRPr kumimoji="0" lang="en-GB" sz="891" b="0" i="0" u="none" strike="noStrike" kern="0" cap="none" spc="0" normalizeH="0" baseline="0" noProof="0" dirty="0">
              <a:ln>
                <a:noFill/>
              </a:ln>
              <a:solidFill>
                <a:srgbClr val="FFFFFF"/>
              </a:solidFill>
              <a:effectLst/>
              <a:uLnTx/>
              <a:uFillTx/>
              <a:latin typeface="Arial" panose="020B0604020202020204" pitchFamily="34" charset="0"/>
              <a:ea typeface="Navigo" panose="02070503070706040303" pitchFamily="18" charset="77"/>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endParaRPr kumimoji="0" lang="en-GB" sz="2400" b="0" i="0" u="none" strike="noStrike" kern="0" cap="none" spc="0" normalizeH="0" baseline="0" noProof="0" dirty="0">
              <a:ln>
                <a:noFill/>
              </a:ln>
              <a:solidFill>
                <a:srgbClr val="75E0AA"/>
              </a:solidFill>
              <a:effectLst/>
              <a:uLnTx/>
              <a:uFillTx/>
              <a:latin typeface="Arial" panose="020B0604020202020204" pitchFamily="34" charset="0"/>
              <a:ea typeface="Navigo" panose="02070503070706040303" pitchFamily="18" charset="77"/>
              <a:cs typeface="Arial" panose="020B0604020202020204" pitchFamily="34" charset="0"/>
              <a:sym typeface="Montserrat"/>
            </a:endParaRP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3" y="1224936"/>
            <a:ext cx="4277804"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171450" indent="-171450">
              <a:lnSpc>
                <a:spcPct val="100000"/>
              </a:lnSpc>
              <a:spcAft>
                <a:spcPts val="100"/>
              </a:spcAft>
              <a:buClr>
                <a:srgbClr val="66EECA"/>
              </a:buClr>
            </a:pPr>
            <a:r>
              <a:rPr lang="en-GB" sz="1400" dirty="0">
                <a:solidFill>
                  <a:schemeClr val="bg1"/>
                </a:solidFill>
                <a:latin typeface="Arial" panose="020B0604020202020204" pitchFamily="34" charset="0"/>
                <a:ea typeface="Navigo Light" panose="02070503070706040303" pitchFamily="18" charset="77"/>
              </a:rPr>
              <a:t>Tuition fees for those spending one or two semesters abroad are usually paid to the University of Aberdeen as normal, though the exact method of payment will depend on your fee status. No tuition fees would be due to your host university for those on study exchange.</a:t>
            </a:r>
          </a:p>
          <a:p>
            <a:pPr marL="0" indent="0">
              <a:lnSpc>
                <a:spcPct val="100000"/>
              </a:lnSpc>
              <a:spcAft>
                <a:spcPts val="100"/>
              </a:spcAft>
              <a:buClr>
                <a:srgbClr val="66EECA"/>
              </a:buClr>
              <a:buNone/>
            </a:pPr>
            <a:endParaRPr lang="en-GB" sz="1400" dirty="0">
              <a:solidFill>
                <a:schemeClr val="bg1"/>
              </a:solidFill>
              <a:latin typeface="Arial" panose="020B0604020202020204" pitchFamily="34" charset="0"/>
              <a:ea typeface="Navigo Light" panose="02070503070706040303" pitchFamily="18" charset="77"/>
            </a:endParaRPr>
          </a:p>
          <a:p>
            <a:pPr marL="171450" indent="-171450">
              <a:lnSpc>
                <a:spcPct val="100000"/>
              </a:lnSpc>
              <a:spcAft>
                <a:spcPts val="100"/>
              </a:spcAft>
              <a:buClr>
                <a:srgbClr val="66EECA"/>
              </a:buClr>
            </a:pPr>
            <a:r>
              <a:rPr lang="en-GB" sz="1400" dirty="0">
                <a:solidFill>
                  <a:schemeClr val="bg1"/>
                </a:solidFill>
                <a:latin typeface="Arial" panose="020B0604020202020204" pitchFamily="34" charset="0"/>
                <a:ea typeface="Navigo Light" panose="02070503070706040303" pitchFamily="18" charset="77"/>
              </a:rPr>
              <a:t>Exact tuition fee arrangements will depend on when students commenced their degree.</a:t>
            </a:r>
          </a:p>
          <a:p>
            <a:pPr marL="171450" indent="-171450">
              <a:lnSpc>
                <a:spcPct val="100000"/>
              </a:lnSpc>
              <a:spcAft>
                <a:spcPts val="100"/>
              </a:spcAft>
              <a:buClr>
                <a:srgbClr val="66EECA"/>
              </a:buClr>
            </a:pPr>
            <a:endParaRPr lang="en-GB" sz="1400" dirty="0">
              <a:solidFill>
                <a:schemeClr val="bg1"/>
              </a:solidFill>
              <a:latin typeface="Arial" panose="020B0604020202020204" pitchFamily="34" charset="0"/>
              <a:ea typeface="Navigo Light" panose="02070503070706040303" pitchFamily="18" charset="77"/>
            </a:endParaRPr>
          </a:p>
          <a:p>
            <a:pPr marL="0" indent="0">
              <a:lnSpc>
                <a:spcPct val="100000"/>
              </a:lnSpc>
              <a:spcAft>
                <a:spcPts val="100"/>
              </a:spcAft>
              <a:buClr>
                <a:srgbClr val="66EECA"/>
              </a:buClr>
              <a:buNone/>
            </a:pPr>
            <a:r>
              <a:rPr lang="en-GB" sz="1400" dirty="0">
                <a:solidFill>
                  <a:schemeClr val="bg1"/>
                </a:solidFill>
                <a:latin typeface="Arial" panose="020B0604020202020204" pitchFamily="34" charset="0"/>
                <a:ea typeface="Navigo Light" panose="02070503070706040303" pitchFamily="18" charset="77"/>
              </a:rPr>
              <a:t>MORE INFO</a:t>
            </a:r>
          </a:p>
          <a:p>
            <a:pPr marL="0" indent="0">
              <a:lnSpc>
                <a:spcPct val="100000"/>
              </a:lnSpc>
              <a:spcAft>
                <a:spcPts val="100"/>
              </a:spcAft>
              <a:buClr>
                <a:srgbClr val="66EECA"/>
              </a:buClr>
              <a:buNone/>
            </a:pPr>
            <a:r>
              <a:rPr lang="en-GB" sz="1400" dirty="0">
                <a:solidFill>
                  <a:schemeClr val="bg1"/>
                </a:solidFill>
                <a:latin typeface="Arial" panose="020B0604020202020204" pitchFamily="34" charset="0"/>
                <a:ea typeface="Navigo Light" panose="02070503070706040303" pitchFamily="18" charset="77"/>
                <a:hlinkClick r:id="rId2">
                  <a:extLst>
                    <a:ext uri="{A12FA001-AC4F-418D-AE19-62706E023703}">
                      <ahyp:hlinkClr xmlns:ahyp="http://schemas.microsoft.com/office/drawing/2018/hyperlinkcolor" val="tx"/>
                    </a:ext>
                  </a:extLst>
                </a:hlinkClick>
              </a:rPr>
              <a:t>https://www.abdn.ac.uk/study/undergraduate/how-much-will-it-cost-3069.php#panel3259</a:t>
            </a:r>
            <a:r>
              <a:rPr lang="en-GB" sz="1400" dirty="0">
                <a:solidFill>
                  <a:schemeClr val="bg1"/>
                </a:solidFill>
                <a:latin typeface="Arial" panose="020B0604020202020204" pitchFamily="34" charset="0"/>
                <a:ea typeface="Navigo Light" panose="02070503070706040303" pitchFamily="18" charset="77"/>
              </a:rPr>
              <a:t> </a:t>
            </a:r>
          </a:p>
        </p:txBody>
      </p:sp>
    </p:spTree>
    <p:extLst>
      <p:ext uri="{BB962C8B-B14F-4D97-AF65-F5344CB8AC3E}">
        <p14:creationId xmlns:p14="http://schemas.microsoft.com/office/powerpoint/2010/main" val="1961791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60324" y="1217483"/>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75E0AA"/>
                </a:solidFill>
                <a:effectLst/>
                <a:uLnTx/>
                <a:uFillTx/>
                <a:latin typeface="Arial" panose="020B0604020202020204" pitchFamily="34" charset="0"/>
                <a:ea typeface="Navigo" panose="02070503070706040303" pitchFamily="18" charset="77"/>
                <a:cs typeface="Arial" panose="020B0604020202020204" pitchFamily="34" charset="0"/>
                <a:sym typeface="Montserrat"/>
              </a:rPr>
              <a:t>Funding</a:t>
            </a:r>
          </a:p>
          <a:p>
            <a:pPr marL="0" marR="0" lvl="0" indent="0" algn="l" defTabSz="914400" rtl="0" eaLnBrk="1" fontAlgn="auto" latinLnBrk="0" hangingPunct="1">
              <a:lnSpc>
                <a:spcPct val="100000"/>
              </a:lnSpc>
              <a:spcBef>
                <a:spcPts val="1000"/>
              </a:spcBef>
              <a:spcAft>
                <a:spcPts val="0"/>
              </a:spcAft>
              <a:buClr>
                <a:srgbClr val="000000"/>
              </a:buClr>
              <a:buSzTx/>
              <a:buFont typeface="Montserrat"/>
              <a:buNone/>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Navigo" panose="02070503070706040303" pitchFamily="18" charset="77"/>
                <a:cs typeface="Arial" panose="020B0604020202020204" pitchFamily="34" charset="0"/>
                <a:sym typeface="Arial"/>
              </a:rPr>
              <a:t>Turing Scheme</a:t>
            </a:r>
            <a:endParaRPr kumimoji="0" lang="en-GB" sz="891" b="0" i="0" u="none" strike="noStrike" kern="0" cap="none" spc="0" normalizeH="0" baseline="0" noProof="0" dirty="0">
              <a:ln>
                <a:noFill/>
              </a:ln>
              <a:solidFill>
                <a:srgbClr val="FFFFFF"/>
              </a:solidFill>
              <a:effectLst/>
              <a:uLnTx/>
              <a:uFillTx/>
              <a:latin typeface="Arial" panose="020B0604020202020204" pitchFamily="34" charset="0"/>
              <a:ea typeface="Navigo" panose="02070503070706040303" pitchFamily="18" charset="77"/>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endParaRPr kumimoji="0" lang="en-GB" sz="2400" b="0" i="0" u="none" strike="noStrike" kern="0" cap="none" spc="0" normalizeH="0" baseline="0" noProof="0" dirty="0">
              <a:ln>
                <a:noFill/>
              </a:ln>
              <a:solidFill>
                <a:srgbClr val="75E0AA"/>
              </a:solidFill>
              <a:effectLst/>
              <a:uLnTx/>
              <a:uFillTx/>
              <a:latin typeface="Arial" panose="020B0604020202020204" pitchFamily="34" charset="0"/>
              <a:ea typeface="Navigo" panose="02070503070706040303" pitchFamily="18" charset="77"/>
              <a:cs typeface="Arial" panose="020B0604020202020204" pitchFamily="34" charset="0"/>
              <a:sym typeface="Montserrat"/>
            </a:endParaRP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3" y="1224936"/>
            <a:ext cx="4277804"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171450" indent="-171450">
              <a:lnSpc>
                <a:spcPct val="150000"/>
              </a:lnSpc>
              <a:spcAft>
                <a:spcPts val="100"/>
              </a:spcAft>
              <a:buClr>
                <a:srgbClr val="66EECA"/>
              </a:buClr>
            </a:pPr>
            <a:r>
              <a:rPr lang="en-GB" sz="1400" dirty="0">
                <a:solidFill>
                  <a:schemeClr val="bg1"/>
                </a:solidFill>
                <a:latin typeface="Arial" panose="020B0604020202020204" pitchFamily="34" charset="0"/>
                <a:ea typeface="Navigo Light" panose="02070503070706040303" pitchFamily="18" charset="77"/>
              </a:rPr>
              <a:t>Global destinations</a:t>
            </a:r>
          </a:p>
          <a:p>
            <a:pPr marL="171450" indent="-171450">
              <a:lnSpc>
                <a:spcPct val="100000"/>
              </a:lnSpc>
              <a:spcAft>
                <a:spcPts val="100"/>
              </a:spcAft>
              <a:buClr>
                <a:srgbClr val="66EECA"/>
              </a:buClr>
            </a:pPr>
            <a:r>
              <a:rPr lang="en-GB" sz="1400" dirty="0">
                <a:solidFill>
                  <a:schemeClr val="bg1"/>
                </a:solidFill>
                <a:latin typeface="Arial" panose="020B0604020202020204" pitchFamily="34" charset="0"/>
                <a:ea typeface="Navigo Light" panose="02070503070706040303" pitchFamily="18" charset="77"/>
              </a:rPr>
              <a:t>Minimum duration two weeks; maximum duration 12 months (funding year runs September to August)</a:t>
            </a:r>
          </a:p>
          <a:p>
            <a:pPr marL="171450" indent="-171450">
              <a:lnSpc>
                <a:spcPct val="100000"/>
              </a:lnSpc>
              <a:spcAft>
                <a:spcPts val="100"/>
              </a:spcAft>
              <a:buClr>
                <a:srgbClr val="66EECA"/>
              </a:buClr>
            </a:pPr>
            <a:r>
              <a:rPr lang="en-GB" sz="1400" dirty="0">
                <a:solidFill>
                  <a:schemeClr val="bg1"/>
                </a:solidFill>
                <a:latin typeface="Arial" panose="020B0604020202020204" pitchFamily="34" charset="0"/>
                <a:ea typeface="Navigo Light" panose="02070503070706040303" pitchFamily="18" charset="77"/>
              </a:rPr>
              <a:t>However, funding for 2026/27 is likely to be limited, with the following groups being prioritised:</a:t>
            </a:r>
          </a:p>
          <a:p>
            <a:pPr marL="628650" lvl="1" indent="-171450">
              <a:lnSpc>
                <a:spcPct val="100000"/>
              </a:lnSpc>
              <a:spcAft>
                <a:spcPts val="100"/>
              </a:spcAft>
              <a:buClr>
                <a:srgbClr val="65EFBA"/>
              </a:buClr>
            </a:pPr>
            <a:r>
              <a:rPr lang="en-GB" sz="1400" dirty="0">
                <a:solidFill>
                  <a:schemeClr val="bg1"/>
                </a:solidFill>
                <a:latin typeface="Arial" panose="020B0604020202020204" pitchFamily="34" charset="0"/>
                <a:ea typeface="Navigo Light" panose="02070503070706040303" pitchFamily="18" charset="77"/>
              </a:rPr>
              <a:t>Compulsory mobility (Languages/5-year LLB)</a:t>
            </a:r>
          </a:p>
          <a:p>
            <a:pPr marL="628650" lvl="1" indent="-171450">
              <a:lnSpc>
                <a:spcPct val="100000"/>
              </a:lnSpc>
              <a:spcAft>
                <a:spcPts val="100"/>
              </a:spcAft>
              <a:buClr>
                <a:srgbClr val="65EFBA"/>
              </a:buClr>
            </a:pPr>
            <a:r>
              <a:rPr lang="en-GB" sz="1400" dirty="0">
                <a:solidFill>
                  <a:schemeClr val="bg1"/>
                </a:solidFill>
                <a:latin typeface="Arial" panose="020B0604020202020204" pitchFamily="34" charset="0"/>
                <a:ea typeface="Navigo Light" panose="02070503070706040303" pitchFamily="18" charset="77"/>
              </a:rPr>
              <a:t>Widening access students</a:t>
            </a:r>
          </a:p>
          <a:p>
            <a:pPr marL="628650" lvl="1" indent="-171450">
              <a:lnSpc>
                <a:spcPct val="100000"/>
              </a:lnSpc>
              <a:spcAft>
                <a:spcPts val="100"/>
              </a:spcAft>
              <a:buClr>
                <a:srgbClr val="65EFBA"/>
              </a:buClr>
            </a:pPr>
            <a:r>
              <a:rPr lang="en-GB" sz="1400" dirty="0">
                <a:solidFill>
                  <a:schemeClr val="bg1"/>
                </a:solidFill>
                <a:latin typeface="Arial" panose="020B0604020202020204" pitchFamily="34" charset="0"/>
                <a:ea typeface="Navigo Light" panose="02070503070706040303" pitchFamily="18" charset="77"/>
              </a:rPr>
              <a:t>Disabled students and students with chronic health conditions</a:t>
            </a:r>
          </a:p>
        </p:txBody>
      </p:sp>
    </p:spTree>
    <p:extLst>
      <p:ext uri="{BB962C8B-B14F-4D97-AF65-F5344CB8AC3E}">
        <p14:creationId xmlns:p14="http://schemas.microsoft.com/office/powerpoint/2010/main" val="3906637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26BC0-E743-5191-D04A-9BBCBD3C4A38}"/>
            </a:ext>
          </a:extLst>
        </p:cNvPr>
        <p:cNvGrpSpPr/>
        <p:nvPr/>
      </p:nvGrpSpPr>
      <p:grpSpPr>
        <a:xfrm>
          <a:off x="0" y="0"/>
          <a:ext cx="0" cy="0"/>
          <a:chOff x="0" y="0"/>
          <a:chExt cx="0" cy="0"/>
        </a:xfrm>
      </p:grpSpPr>
      <p:sp>
        <p:nvSpPr>
          <p:cNvPr id="2" name="Google Shape;185;p31">
            <a:extLst>
              <a:ext uri="{FF2B5EF4-FFF2-40B4-BE49-F238E27FC236}">
                <a16:creationId xmlns:a16="http://schemas.microsoft.com/office/drawing/2014/main" id="{E7FEED0C-F4A5-B20A-492F-A23661C023C3}"/>
              </a:ext>
            </a:extLst>
          </p:cNvPr>
          <p:cNvSpPr txBox="1">
            <a:spLocks noGrp="1"/>
          </p:cNvSpPr>
          <p:nvPr>
            <p:ph type="title" idx="4294967295"/>
          </p:nvPr>
        </p:nvSpPr>
        <p:spPr>
          <a:xfrm>
            <a:off x="360324" y="1217483"/>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75E0AA"/>
                </a:solidFill>
                <a:effectLst/>
                <a:uLnTx/>
                <a:uFillTx/>
                <a:latin typeface="Arial" panose="020B0604020202020204" pitchFamily="34" charset="0"/>
                <a:ea typeface="Navigo" panose="02070503070706040303" pitchFamily="18" charset="77"/>
                <a:cs typeface="Arial" panose="020B0604020202020204" pitchFamily="34" charset="0"/>
                <a:sym typeface="Montserrat"/>
              </a:rPr>
              <a:t>Funding</a:t>
            </a:r>
          </a:p>
          <a:p>
            <a:pPr marL="0" marR="0" lvl="0" indent="0" algn="l" defTabSz="914400" rtl="0" eaLnBrk="1" fontAlgn="auto" latinLnBrk="0" hangingPunct="1">
              <a:lnSpc>
                <a:spcPct val="100000"/>
              </a:lnSpc>
              <a:spcBef>
                <a:spcPts val="1000"/>
              </a:spcBef>
              <a:spcAft>
                <a:spcPts val="0"/>
              </a:spcAft>
              <a:buClr>
                <a:srgbClr val="000000"/>
              </a:buClr>
              <a:buSzTx/>
              <a:buFont typeface="Montserrat"/>
              <a:buNone/>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Navigo" panose="02070503070706040303" pitchFamily="18" charset="77"/>
                <a:cs typeface="Arial" panose="020B0604020202020204" pitchFamily="34" charset="0"/>
                <a:sym typeface="Arial"/>
              </a:rPr>
              <a:t>Turing Scheme – Additional Funding</a:t>
            </a:r>
            <a:endParaRPr kumimoji="0" lang="en-GB" sz="891" b="0" i="0" u="none" strike="noStrike" kern="0" cap="none" spc="0" normalizeH="0" baseline="0" noProof="0" dirty="0">
              <a:ln>
                <a:noFill/>
              </a:ln>
              <a:solidFill>
                <a:srgbClr val="FFFFFF"/>
              </a:solidFill>
              <a:effectLst/>
              <a:uLnTx/>
              <a:uFillTx/>
              <a:latin typeface="Arial" panose="020B0604020202020204" pitchFamily="34" charset="0"/>
              <a:ea typeface="Navigo" panose="02070503070706040303" pitchFamily="18" charset="77"/>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endParaRPr kumimoji="0" lang="en-GB" sz="2400" b="0" i="0" u="none" strike="noStrike" kern="0" cap="none" spc="0" normalizeH="0" baseline="0" noProof="0" dirty="0">
              <a:ln>
                <a:noFill/>
              </a:ln>
              <a:solidFill>
                <a:srgbClr val="75E0AA"/>
              </a:solidFill>
              <a:effectLst/>
              <a:uLnTx/>
              <a:uFillTx/>
              <a:latin typeface="Arial" panose="020B0604020202020204" pitchFamily="34" charset="0"/>
              <a:ea typeface="Navigo" panose="02070503070706040303" pitchFamily="18" charset="77"/>
              <a:cs typeface="Arial" panose="020B0604020202020204" pitchFamily="34" charset="0"/>
              <a:sym typeface="Montserrat"/>
            </a:endParaRPr>
          </a:p>
        </p:txBody>
      </p:sp>
      <p:sp>
        <p:nvSpPr>
          <p:cNvPr id="3" name="Google Shape;186;p31">
            <a:extLst>
              <a:ext uri="{FF2B5EF4-FFF2-40B4-BE49-F238E27FC236}">
                <a16:creationId xmlns:a16="http://schemas.microsoft.com/office/drawing/2014/main" id="{75982060-F487-31F7-662E-04C145DEDC7E}"/>
              </a:ext>
            </a:extLst>
          </p:cNvPr>
          <p:cNvSpPr txBox="1">
            <a:spLocks/>
          </p:cNvSpPr>
          <p:nvPr/>
        </p:nvSpPr>
        <p:spPr>
          <a:xfrm>
            <a:off x="3719883" y="1224936"/>
            <a:ext cx="4277804"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171450" indent="-171450">
              <a:lnSpc>
                <a:spcPct val="150000"/>
              </a:lnSpc>
              <a:spcAft>
                <a:spcPts val="100"/>
              </a:spcAft>
              <a:buClr>
                <a:srgbClr val="66EECA"/>
              </a:buClr>
            </a:pPr>
            <a:r>
              <a:rPr lang="en-GB" sz="1400" dirty="0">
                <a:solidFill>
                  <a:schemeClr val="bg1"/>
                </a:solidFill>
                <a:latin typeface="Arial" panose="020B0604020202020204" pitchFamily="34" charset="0"/>
                <a:ea typeface="Navigo Light" panose="02070503070706040303" pitchFamily="18" charset="77"/>
              </a:rPr>
              <a:t>Please note that the Scheme provides additional funding for the following groups:</a:t>
            </a:r>
          </a:p>
          <a:p>
            <a:pPr marL="628650" lvl="1" indent="-171450">
              <a:lnSpc>
                <a:spcPct val="100000"/>
              </a:lnSpc>
              <a:spcAft>
                <a:spcPts val="100"/>
              </a:spcAft>
              <a:buClr>
                <a:srgbClr val="65EFBA"/>
              </a:buClr>
            </a:pPr>
            <a:r>
              <a:rPr lang="en-GB" sz="1400" dirty="0">
                <a:solidFill>
                  <a:schemeClr val="bg1"/>
                </a:solidFill>
                <a:latin typeface="Arial" panose="020B0604020202020204" pitchFamily="34" charset="0"/>
                <a:ea typeface="Navigo Light" panose="02070503070706040303" pitchFamily="18" charset="77"/>
              </a:rPr>
              <a:t>Widening access students</a:t>
            </a:r>
          </a:p>
          <a:p>
            <a:pPr marL="628650" lvl="1" indent="-171450">
              <a:lnSpc>
                <a:spcPct val="100000"/>
              </a:lnSpc>
              <a:spcAft>
                <a:spcPts val="100"/>
              </a:spcAft>
              <a:buClr>
                <a:srgbClr val="65EFBA"/>
              </a:buClr>
            </a:pPr>
            <a:r>
              <a:rPr lang="en-GB" sz="1400" dirty="0">
                <a:solidFill>
                  <a:schemeClr val="bg1"/>
                </a:solidFill>
                <a:latin typeface="Arial" panose="020B0604020202020204" pitchFamily="34" charset="0"/>
                <a:ea typeface="Navigo Light" panose="02070503070706040303" pitchFamily="18" charset="77"/>
              </a:rPr>
              <a:t>Disabled students and students with chronic health conditions</a:t>
            </a:r>
          </a:p>
        </p:txBody>
      </p:sp>
    </p:spTree>
    <p:extLst>
      <p:ext uri="{BB962C8B-B14F-4D97-AF65-F5344CB8AC3E}">
        <p14:creationId xmlns:p14="http://schemas.microsoft.com/office/powerpoint/2010/main" val="2394187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60324" y="1217483"/>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75E0AA"/>
                </a:solidFill>
                <a:effectLst/>
                <a:uLnTx/>
                <a:uFillTx/>
                <a:latin typeface="Arial" panose="020B0604020202020204" pitchFamily="34" charset="0"/>
                <a:ea typeface="Navigo" panose="02070503070706040303" pitchFamily="18" charset="77"/>
                <a:cs typeface="Arial" panose="020B0604020202020204" pitchFamily="34" charset="0"/>
                <a:sym typeface="Montserrat"/>
              </a:rPr>
              <a:t>Funding</a:t>
            </a:r>
          </a:p>
          <a:p>
            <a:pPr marL="0" marR="0" lvl="0" indent="0" algn="l" defTabSz="914400" rtl="0" eaLnBrk="1" fontAlgn="auto" latinLnBrk="0" hangingPunct="1">
              <a:lnSpc>
                <a:spcPct val="100000"/>
              </a:lnSpc>
              <a:spcBef>
                <a:spcPts val="1000"/>
              </a:spcBef>
              <a:spcAft>
                <a:spcPts val="0"/>
              </a:spcAft>
              <a:buClr>
                <a:srgbClr val="000000"/>
              </a:buClr>
              <a:buSzTx/>
              <a:buFont typeface="Montserrat"/>
              <a:buNone/>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Navigo" panose="02070503070706040303" pitchFamily="18" charset="77"/>
                <a:cs typeface="Arial" panose="020B0604020202020204" pitchFamily="34" charset="0"/>
                <a:sym typeface="Arial"/>
              </a:rPr>
              <a:t>Other funding options</a:t>
            </a:r>
            <a:endParaRPr kumimoji="0" lang="en-GB" sz="891" b="0" i="0" u="none" strike="noStrike" kern="0" cap="none" spc="0" normalizeH="0" baseline="0" noProof="0" dirty="0">
              <a:ln>
                <a:noFill/>
              </a:ln>
              <a:solidFill>
                <a:srgbClr val="FFFFFF"/>
              </a:solidFill>
              <a:effectLst/>
              <a:uLnTx/>
              <a:uFillTx/>
              <a:latin typeface="Arial" panose="020B0604020202020204" pitchFamily="34" charset="0"/>
              <a:ea typeface="Navigo" panose="02070503070706040303" pitchFamily="18" charset="77"/>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endParaRPr kumimoji="0" lang="en-GB" sz="2400" b="0" i="0" u="none" strike="noStrike" kern="0" cap="none" spc="0" normalizeH="0" baseline="0" noProof="0" dirty="0">
              <a:ln>
                <a:noFill/>
              </a:ln>
              <a:solidFill>
                <a:srgbClr val="75E0AA"/>
              </a:solidFill>
              <a:effectLst/>
              <a:uLnTx/>
              <a:uFillTx/>
              <a:latin typeface="Arial" panose="020B0604020202020204" pitchFamily="34" charset="0"/>
              <a:ea typeface="Navigo" panose="02070503070706040303" pitchFamily="18" charset="77"/>
              <a:cs typeface="Arial" panose="020B0604020202020204" pitchFamily="34" charset="0"/>
              <a:sym typeface="Montserrat"/>
            </a:endParaRP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3" y="1224936"/>
            <a:ext cx="4277804"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00000"/>
              </a:lnSpc>
              <a:spcAft>
                <a:spcPts val="100"/>
              </a:spcAft>
              <a:buClr>
                <a:srgbClr val="66EECA"/>
              </a:buClr>
              <a:buNone/>
            </a:pPr>
            <a:r>
              <a:rPr lang="en-GB" sz="1400" dirty="0">
                <a:solidFill>
                  <a:schemeClr val="bg1"/>
                </a:solidFill>
                <a:latin typeface="Arial" panose="020B0604020202020204" pitchFamily="34" charset="0"/>
                <a:ea typeface="Navigo Light" panose="02070503070706040303" pitchFamily="18" charset="77"/>
              </a:rPr>
              <a:t>Study Exchange (Switzerland)</a:t>
            </a:r>
          </a:p>
          <a:p>
            <a:pPr marL="171450" indent="-171450">
              <a:lnSpc>
                <a:spcPct val="100000"/>
              </a:lnSpc>
              <a:spcAft>
                <a:spcPts val="100"/>
              </a:spcAft>
              <a:buClr>
                <a:srgbClr val="66EECA"/>
              </a:buClr>
            </a:pPr>
            <a:r>
              <a:rPr lang="en-GB" sz="1400" dirty="0">
                <a:solidFill>
                  <a:schemeClr val="bg1"/>
                </a:solidFill>
                <a:latin typeface="Arial" panose="020B0604020202020204" pitchFamily="34" charset="0"/>
                <a:ea typeface="Navigo Light" panose="02070503070706040303" pitchFamily="18" charset="77"/>
              </a:rPr>
              <a:t>SEMP Grant available for incoming students (payable by host institution)</a:t>
            </a:r>
          </a:p>
          <a:p>
            <a:pPr marL="171450" indent="-171450">
              <a:lnSpc>
                <a:spcPct val="100000"/>
              </a:lnSpc>
              <a:spcAft>
                <a:spcPts val="100"/>
              </a:spcAft>
              <a:buClr>
                <a:srgbClr val="66EECA"/>
              </a:buClr>
            </a:pPr>
            <a:endParaRPr lang="en-GB" sz="1400" dirty="0">
              <a:solidFill>
                <a:schemeClr val="bg1"/>
              </a:solidFill>
              <a:latin typeface="Arial" panose="020B0604020202020204" pitchFamily="34" charset="0"/>
              <a:ea typeface="Navigo Light" panose="02070503070706040303" pitchFamily="18" charset="77"/>
            </a:endParaRPr>
          </a:p>
          <a:p>
            <a:pPr marL="0" indent="0">
              <a:lnSpc>
                <a:spcPct val="100000"/>
              </a:lnSpc>
              <a:spcAft>
                <a:spcPts val="100"/>
              </a:spcAft>
              <a:buClr>
                <a:srgbClr val="66EECA"/>
              </a:buClr>
              <a:buNone/>
            </a:pPr>
            <a:r>
              <a:rPr lang="en-GB" sz="1400" dirty="0">
                <a:solidFill>
                  <a:schemeClr val="bg1"/>
                </a:solidFill>
                <a:latin typeface="Arial" panose="020B0604020202020204" pitchFamily="34" charset="0"/>
                <a:ea typeface="Navigo Light" panose="02070503070706040303" pitchFamily="18" charset="77"/>
              </a:rPr>
              <a:t>Study Exchange (Denmark, Finland and Norway)</a:t>
            </a:r>
          </a:p>
          <a:p>
            <a:pPr marL="171450" indent="-171450">
              <a:lnSpc>
                <a:spcPct val="100000"/>
              </a:lnSpc>
              <a:spcAft>
                <a:spcPts val="100"/>
              </a:spcAft>
              <a:buClr>
                <a:srgbClr val="66EECA"/>
              </a:buClr>
            </a:pPr>
            <a:r>
              <a:rPr lang="en-GB" sz="1400" dirty="0">
                <a:solidFill>
                  <a:schemeClr val="bg1"/>
                </a:solidFill>
                <a:latin typeface="Arial" panose="020B0604020202020204" pitchFamily="34" charset="0"/>
                <a:ea typeface="Navigo Light" panose="02070503070706040303" pitchFamily="18" charset="77"/>
              </a:rPr>
              <a:t>North2North Grant available for incoming students (payable by host institution)</a:t>
            </a:r>
          </a:p>
          <a:p>
            <a:pPr marL="171450" indent="-171450">
              <a:lnSpc>
                <a:spcPct val="100000"/>
              </a:lnSpc>
              <a:spcAft>
                <a:spcPts val="100"/>
              </a:spcAft>
              <a:buClr>
                <a:srgbClr val="66EECA"/>
              </a:buClr>
            </a:pPr>
            <a:r>
              <a:rPr lang="en-GB" sz="1400" dirty="0">
                <a:solidFill>
                  <a:schemeClr val="bg1"/>
                </a:solidFill>
                <a:latin typeface="Arial" panose="020B0604020202020204" pitchFamily="34" charset="0"/>
                <a:ea typeface="Navigo Light" panose="02070503070706040303" pitchFamily="18" charset="77"/>
              </a:rPr>
              <a:t>Select institutions in Denmark, Finland and Norway only</a:t>
            </a:r>
          </a:p>
          <a:p>
            <a:pPr marL="171450" indent="-171450">
              <a:lnSpc>
                <a:spcPct val="100000"/>
              </a:lnSpc>
              <a:spcAft>
                <a:spcPts val="100"/>
              </a:spcAft>
              <a:buClr>
                <a:srgbClr val="66EECA"/>
              </a:buClr>
            </a:pPr>
            <a:r>
              <a:rPr lang="en-GB" sz="1400" dirty="0">
                <a:solidFill>
                  <a:schemeClr val="bg1"/>
                </a:solidFill>
                <a:latin typeface="Arial" panose="020B0604020202020204" pitchFamily="34" charset="0"/>
                <a:ea typeface="Navigo Light" panose="02070503070706040303" pitchFamily="18" charset="77"/>
              </a:rPr>
              <a:t>NB Early application period</a:t>
            </a:r>
          </a:p>
          <a:p>
            <a:pPr marL="171450" indent="-171450">
              <a:lnSpc>
                <a:spcPct val="100000"/>
              </a:lnSpc>
              <a:spcAft>
                <a:spcPts val="100"/>
              </a:spcAft>
              <a:buClr>
                <a:srgbClr val="66EECA"/>
              </a:buClr>
            </a:pPr>
            <a:endParaRPr lang="en-GB" sz="1400" dirty="0">
              <a:solidFill>
                <a:schemeClr val="bg1"/>
              </a:solidFill>
              <a:latin typeface="Arial" panose="020B0604020202020204" pitchFamily="34" charset="0"/>
              <a:ea typeface="Navigo Light" panose="02070503070706040303" pitchFamily="18" charset="77"/>
            </a:endParaRPr>
          </a:p>
          <a:p>
            <a:pPr marL="0" indent="0">
              <a:lnSpc>
                <a:spcPct val="100000"/>
              </a:lnSpc>
              <a:spcAft>
                <a:spcPts val="100"/>
              </a:spcAft>
              <a:buClr>
                <a:srgbClr val="66EECA"/>
              </a:buClr>
              <a:buNone/>
            </a:pPr>
            <a:r>
              <a:rPr lang="en-GB" sz="1400" dirty="0">
                <a:solidFill>
                  <a:schemeClr val="bg1"/>
                </a:solidFill>
                <a:latin typeface="Arial" panose="020B0604020202020204" pitchFamily="34" charset="0"/>
                <a:ea typeface="Navigo Light" panose="02070503070706040303" pitchFamily="18" charset="77"/>
              </a:rPr>
              <a:t>Study Exchange (France, Germany and Spain)</a:t>
            </a:r>
          </a:p>
          <a:p>
            <a:pPr marL="171450" indent="-171450">
              <a:lnSpc>
                <a:spcPct val="100000"/>
              </a:lnSpc>
              <a:spcAft>
                <a:spcPts val="100"/>
              </a:spcAft>
              <a:buClr>
                <a:srgbClr val="66EECA"/>
              </a:buClr>
            </a:pPr>
            <a:r>
              <a:rPr lang="en-GB" sz="1400" dirty="0">
                <a:solidFill>
                  <a:schemeClr val="bg1"/>
                </a:solidFill>
                <a:latin typeface="Arial" panose="020B0604020202020204" pitchFamily="34" charset="0"/>
                <a:ea typeface="Navigo Light" panose="02070503070706040303" pitchFamily="18" charset="77"/>
              </a:rPr>
              <a:t>Stevenson Exchange Scholarship</a:t>
            </a:r>
          </a:p>
          <a:p>
            <a:pPr marL="171450" indent="-171450">
              <a:lnSpc>
                <a:spcPct val="100000"/>
              </a:lnSpc>
              <a:spcAft>
                <a:spcPts val="100"/>
              </a:spcAft>
              <a:buClr>
                <a:srgbClr val="66EECA"/>
              </a:buClr>
            </a:pPr>
            <a:r>
              <a:rPr lang="en-GB" sz="1400" dirty="0">
                <a:solidFill>
                  <a:schemeClr val="bg1"/>
                </a:solidFill>
                <a:latin typeface="Arial" panose="020B0604020202020204" pitchFamily="34" charset="0"/>
                <a:ea typeface="Navigo Light" panose="02070503070706040303" pitchFamily="18" charset="77"/>
              </a:rPr>
              <a:t>Competitive award (Scotland)</a:t>
            </a:r>
          </a:p>
          <a:p>
            <a:pPr marL="0" indent="0">
              <a:lnSpc>
                <a:spcPct val="100000"/>
              </a:lnSpc>
              <a:spcAft>
                <a:spcPts val="100"/>
              </a:spcAft>
              <a:buClr>
                <a:srgbClr val="66EECA"/>
              </a:buClr>
              <a:buNone/>
            </a:pPr>
            <a:endParaRPr lang="en-GB" sz="1400" dirty="0">
              <a:solidFill>
                <a:schemeClr val="bg1"/>
              </a:solidFill>
              <a:latin typeface="Arial" panose="020B0604020202020204" pitchFamily="34" charset="0"/>
              <a:ea typeface="Navigo Light" panose="02070503070706040303" pitchFamily="18" charset="77"/>
            </a:endParaRPr>
          </a:p>
        </p:txBody>
      </p:sp>
    </p:spTree>
    <p:extLst>
      <p:ext uri="{BB962C8B-B14F-4D97-AF65-F5344CB8AC3E}">
        <p14:creationId xmlns:p14="http://schemas.microsoft.com/office/powerpoint/2010/main" val="1350799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60324" y="1217483"/>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75E0AA"/>
                </a:solidFill>
                <a:effectLst/>
                <a:uLnTx/>
                <a:uFillTx/>
                <a:latin typeface="Arial" panose="020B0604020202020204" pitchFamily="34" charset="0"/>
                <a:ea typeface="Navigo" panose="02070503070706040303" pitchFamily="18" charset="77"/>
                <a:cs typeface="Arial" panose="020B0604020202020204" pitchFamily="34" charset="0"/>
                <a:sym typeface="Montserrat"/>
              </a:rPr>
              <a:t>Funding</a:t>
            </a:r>
          </a:p>
          <a:p>
            <a:pPr marL="0" marR="0" lvl="0" indent="0" algn="l" defTabSz="914400" rtl="0" eaLnBrk="1" fontAlgn="auto" latinLnBrk="0" hangingPunct="1">
              <a:lnSpc>
                <a:spcPct val="100000"/>
              </a:lnSpc>
              <a:spcBef>
                <a:spcPts val="1000"/>
              </a:spcBef>
              <a:spcAft>
                <a:spcPts val="0"/>
              </a:spcAft>
              <a:buClr>
                <a:srgbClr val="000000"/>
              </a:buClr>
              <a:buSzTx/>
              <a:buFont typeface="Montserrat"/>
              <a:buNone/>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Navigo" panose="02070503070706040303" pitchFamily="18" charset="77"/>
                <a:cs typeface="Arial" panose="020B0604020202020204" pitchFamily="34" charset="0"/>
                <a:sym typeface="Arial"/>
              </a:rPr>
              <a:t>Other funding options continued</a:t>
            </a:r>
            <a:endParaRPr kumimoji="0" lang="en-GB" sz="891" b="0" i="0" u="none" strike="noStrike" kern="0" cap="none" spc="0" normalizeH="0" baseline="0" noProof="0" dirty="0">
              <a:ln>
                <a:noFill/>
              </a:ln>
              <a:solidFill>
                <a:srgbClr val="FFFFFF"/>
              </a:solidFill>
              <a:effectLst/>
              <a:uLnTx/>
              <a:uFillTx/>
              <a:latin typeface="Arial" panose="020B0604020202020204" pitchFamily="34" charset="0"/>
              <a:ea typeface="Navigo" panose="02070503070706040303" pitchFamily="18" charset="77"/>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endParaRPr kumimoji="0" lang="en-GB" sz="2400" b="0" i="0" u="none" strike="noStrike" kern="0" cap="none" spc="0" normalizeH="0" baseline="0" noProof="0" dirty="0">
              <a:ln>
                <a:noFill/>
              </a:ln>
              <a:solidFill>
                <a:srgbClr val="75E0AA"/>
              </a:solidFill>
              <a:effectLst/>
              <a:uLnTx/>
              <a:uFillTx/>
              <a:latin typeface="Arial" panose="020B0604020202020204" pitchFamily="34" charset="0"/>
              <a:ea typeface="Navigo" panose="02070503070706040303" pitchFamily="18" charset="77"/>
              <a:cs typeface="Arial" panose="020B0604020202020204" pitchFamily="34" charset="0"/>
              <a:sym typeface="Montserrat"/>
            </a:endParaRP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3" y="1224936"/>
            <a:ext cx="4277804"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00000"/>
              </a:lnSpc>
              <a:spcAft>
                <a:spcPts val="100"/>
              </a:spcAft>
              <a:buClr>
                <a:srgbClr val="66EECA"/>
              </a:buClr>
              <a:buNone/>
            </a:pPr>
            <a:r>
              <a:rPr lang="en-GB" sz="1400" dirty="0">
                <a:solidFill>
                  <a:schemeClr val="bg1"/>
                </a:solidFill>
                <a:latin typeface="Arial" panose="020B0604020202020204" pitchFamily="34" charset="0"/>
                <a:ea typeface="Navigo Light" panose="02070503070706040303" pitchFamily="18" charset="77"/>
              </a:rPr>
              <a:t>Study Exchange (Drexel University, USA)</a:t>
            </a:r>
          </a:p>
          <a:p>
            <a:pPr marL="171450" indent="-171450">
              <a:lnSpc>
                <a:spcPct val="100000"/>
              </a:lnSpc>
              <a:spcAft>
                <a:spcPts val="100"/>
              </a:spcAft>
              <a:buClr>
                <a:srgbClr val="66EECA"/>
              </a:buClr>
            </a:pPr>
            <a:r>
              <a:rPr lang="en-GB" sz="1400" dirty="0">
                <a:solidFill>
                  <a:schemeClr val="bg1"/>
                </a:solidFill>
                <a:latin typeface="Arial" panose="020B0604020202020204" pitchFamily="34" charset="0"/>
                <a:ea typeface="Navigo Light" panose="02070503070706040303" pitchFamily="18" charset="77"/>
              </a:rPr>
              <a:t>McNeil Scholarship</a:t>
            </a:r>
          </a:p>
          <a:p>
            <a:pPr marL="171450" indent="-171450">
              <a:lnSpc>
                <a:spcPct val="100000"/>
              </a:lnSpc>
              <a:spcAft>
                <a:spcPts val="100"/>
              </a:spcAft>
              <a:buClr>
                <a:srgbClr val="66EECA"/>
              </a:buClr>
            </a:pPr>
            <a:r>
              <a:rPr lang="en-GB" sz="1400" dirty="0">
                <a:solidFill>
                  <a:schemeClr val="bg1"/>
                </a:solidFill>
                <a:latin typeface="Arial" panose="020B0604020202020204" pitchFamily="34" charset="0"/>
                <a:ea typeface="Navigo Light" panose="02070503070706040303" pitchFamily="18" charset="77"/>
              </a:rPr>
              <a:t>Competitive award (Aberdeen only)</a:t>
            </a:r>
          </a:p>
          <a:p>
            <a:pPr marL="171450" indent="-171450">
              <a:lnSpc>
                <a:spcPct val="100000"/>
              </a:lnSpc>
              <a:spcAft>
                <a:spcPts val="100"/>
              </a:spcAft>
              <a:buClr>
                <a:srgbClr val="66EECA"/>
              </a:buClr>
            </a:pPr>
            <a:endParaRPr lang="en-GB" sz="1400" dirty="0">
              <a:solidFill>
                <a:schemeClr val="bg1"/>
              </a:solidFill>
              <a:latin typeface="Arial" panose="020B0604020202020204" pitchFamily="34" charset="0"/>
              <a:ea typeface="Navigo Light" panose="02070503070706040303" pitchFamily="18" charset="77"/>
            </a:endParaRPr>
          </a:p>
          <a:p>
            <a:pPr marL="0" indent="0">
              <a:lnSpc>
                <a:spcPct val="100000"/>
              </a:lnSpc>
              <a:spcAft>
                <a:spcPts val="100"/>
              </a:spcAft>
              <a:buClr>
                <a:srgbClr val="66EECA"/>
              </a:buClr>
              <a:buNone/>
            </a:pPr>
            <a:r>
              <a:rPr lang="en-GB" sz="1400" dirty="0">
                <a:solidFill>
                  <a:schemeClr val="bg1"/>
                </a:solidFill>
                <a:latin typeface="Arial" panose="020B0604020202020204" pitchFamily="34" charset="0"/>
                <a:ea typeface="Navigo Light" panose="02070503070706040303" pitchFamily="18" charset="77"/>
              </a:rPr>
              <a:t>Study Exchange (North America)</a:t>
            </a:r>
          </a:p>
          <a:p>
            <a:pPr marL="171450" indent="-171450">
              <a:lnSpc>
                <a:spcPct val="100000"/>
              </a:lnSpc>
              <a:spcAft>
                <a:spcPts val="100"/>
              </a:spcAft>
              <a:buClr>
                <a:srgbClr val="66EECA"/>
              </a:buClr>
            </a:pPr>
            <a:r>
              <a:rPr lang="en-GB" sz="1400" dirty="0">
                <a:solidFill>
                  <a:schemeClr val="bg1"/>
                </a:solidFill>
                <a:latin typeface="Arial" panose="020B0604020202020204" pitchFamily="34" charset="0"/>
                <a:ea typeface="Navigo Light" panose="02070503070706040303" pitchFamily="18" charset="77"/>
              </a:rPr>
              <a:t>BUTEX Scholarship</a:t>
            </a:r>
          </a:p>
          <a:p>
            <a:pPr marL="171450" indent="-171450">
              <a:lnSpc>
                <a:spcPct val="100000"/>
              </a:lnSpc>
              <a:spcAft>
                <a:spcPts val="100"/>
              </a:spcAft>
              <a:buClr>
                <a:srgbClr val="66EECA"/>
              </a:buClr>
            </a:pPr>
            <a:r>
              <a:rPr lang="en-GB" sz="1400" dirty="0">
                <a:solidFill>
                  <a:schemeClr val="bg1"/>
                </a:solidFill>
                <a:latin typeface="Arial" panose="020B0604020202020204" pitchFamily="34" charset="0"/>
                <a:ea typeface="Navigo Light" panose="02070503070706040303" pitchFamily="18" charset="77"/>
              </a:rPr>
              <a:t>Competitive award (all BUTEX member universities)</a:t>
            </a:r>
          </a:p>
          <a:p>
            <a:pPr marL="171450" indent="-171450">
              <a:lnSpc>
                <a:spcPct val="100000"/>
              </a:lnSpc>
              <a:spcAft>
                <a:spcPts val="100"/>
              </a:spcAft>
              <a:buClr>
                <a:srgbClr val="66EECA"/>
              </a:buClr>
            </a:pPr>
            <a:endParaRPr lang="en-GB" sz="1400" dirty="0">
              <a:solidFill>
                <a:schemeClr val="bg1"/>
              </a:solidFill>
              <a:latin typeface="Arial" panose="020B0604020202020204" pitchFamily="34" charset="0"/>
              <a:ea typeface="Navigo Light" panose="02070503070706040303" pitchFamily="18" charset="77"/>
            </a:endParaRPr>
          </a:p>
          <a:p>
            <a:pPr marL="0" indent="0">
              <a:lnSpc>
                <a:spcPct val="100000"/>
              </a:lnSpc>
              <a:spcAft>
                <a:spcPts val="100"/>
              </a:spcAft>
              <a:buClr>
                <a:srgbClr val="66EECA"/>
              </a:buClr>
              <a:buNone/>
            </a:pPr>
            <a:r>
              <a:rPr lang="en-GB" sz="1400" dirty="0">
                <a:solidFill>
                  <a:schemeClr val="bg1"/>
                </a:solidFill>
                <a:latin typeface="Arial" panose="020B0604020202020204" pitchFamily="34" charset="0"/>
                <a:ea typeface="Navigo Light" panose="02070503070706040303" pitchFamily="18" charset="77"/>
              </a:rPr>
              <a:t>MORE INFO</a:t>
            </a:r>
          </a:p>
          <a:p>
            <a:pPr marL="0" indent="0">
              <a:lnSpc>
                <a:spcPct val="100000"/>
              </a:lnSpc>
              <a:spcAft>
                <a:spcPts val="100"/>
              </a:spcAft>
              <a:buClr>
                <a:srgbClr val="66EECA"/>
              </a:buClr>
              <a:buNone/>
            </a:pPr>
            <a:r>
              <a:rPr lang="en-GB" sz="1400" dirty="0">
                <a:solidFill>
                  <a:schemeClr val="bg1"/>
                </a:solidFill>
                <a:latin typeface="Arial" panose="020B0604020202020204" pitchFamily="34" charset="0"/>
                <a:ea typeface="Navigo Light" panose="02070503070706040303" pitchFamily="18" charset="77"/>
                <a:hlinkClick r:id="rId2">
                  <a:extLst>
                    <a:ext uri="{A12FA001-AC4F-418D-AE19-62706E023703}">
                      <ahyp:hlinkClr xmlns:ahyp="http://schemas.microsoft.com/office/drawing/2018/hyperlinkcolor" val="tx"/>
                    </a:ext>
                  </a:extLst>
                </a:hlinkClick>
              </a:rPr>
              <a:t>https://www.abdn.ac.uk/study/undergraduate/how-much-will-it-cost-3069.php#panel3257</a:t>
            </a:r>
            <a:r>
              <a:rPr lang="en-GB" sz="1400" dirty="0">
                <a:solidFill>
                  <a:schemeClr val="bg1"/>
                </a:solidFill>
                <a:latin typeface="Arial" panose="020B0604020202020204" pitchFamily="34" charset="0"/>
                <a:ea typeface="Navigo Light" panose="02070503070706040303" pitchFamily="18" charset="77"/>
              </a:rPr>
              <a:t> </a:t>
            </a:r>
          </a:p>
          <a:p>
            <a:pPr marL="171450" indent="-171450">
              <a:lnSpc>
                <a:spcPct val="100000"/>
              </a:lnSpc>
              <a:spcAft>
                <a:spcPts val="100"/>
              </a:spcAft>
              <a:buClr>
                <a:srgbClr val="66EECA"/>
              </a:buClr>
            </a:pPr>
            <a:endParaRPr lang="en-GB" sz="1400" dirty="0">
              <a:solidFill>
                <a:schemeClr val="bg1"/>
              </a:solidFill>
              <a:latin typeface="Arial" panose="020B0604020202020204" pitchFamily="34" charset="0"/>
              <a:ea typeface="Navigo Light" panose="02070503070706040303" pitchFamily="18" charset="77"/>
            </a:endParaRPr>
          </a:p>
        </p:txBody>
      </p:sp>
    </p:spTree>
    <p:extLst>
      <p:ext uri="{BB962C8B-B14F-4D97-AF65-F5344CB8AC3E}">
        <p14:creationId xmlns:p14="http://schemas.microsoft.com/office/powerpoint/2010/main" val="931997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60324" y="1217483"/>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75E0AA"/>
                </a:solidFill>
                <a:effectLst/>
                <a:uLnTx/>
                <a:uFillTx/>
                <a:latin typeface="Arial" panose="020B0604020202020204" pitchFamily="34" charset="0"/>
                <a:ea typeface="Navigo" panose="02070503070706040303" pitchFamily="18" charset="77"/>
                <a:cs typeface="Arial" panose="020B0604020202020204" pitchFamily="34" charset="0"/>
                <a:sym typeface="Montserrat"/>
              </a:rPr>
              <a:t>Support</a:t>
            </a:r>
          </a:p>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endParaRPr kumimoji="0" lang="en-GB" sz="2400" b="0" i="0" u="none" strike="noStrike" kern="0" cap="none" spc="0" normalizeH="0" baseline="0" noProof="0" dirty="0">
              <a:ln>
                <a:noFill/>
              </a:ln>
              <a:solidFill>
                <a:srgbClr val="75E0AA"/>
              </a:solidFill>
              <a:effectLst/>
              <a:uLnTx/>
              <a:uFillTx/>
              <a:latin typeface="Arial" panose="020B0604020202020204" pitchFamily="34" charset="0"/>
              <a:ea typeface="Navigo" panose="02070503070706040303" pitchFamily="18" charset="77"/>
              <a:cs typeface="Arial" panose="020B0604020202020204" pitchFamily="34" charset="0"/>
              <a:sym typeface="Montserrat"/>
            </a:endParaRP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2" y="1224936"/>
            <a:ext cx="4396251"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50000"/>
              </a:lnSpc>
              <a:spcAft>
                <a:spcPts val="100"/>
              </a:spcAft>
              <a:buClr>
                <a:srgbClr val="66EECA"/>
              </a:buClr>
              <a:buNone/>
            </a:pPr>
            <a:r>
              <a:rPr lang="en-GB" sz="1400" dirty="0">
                <a:solidFill>
                  <a:schemeClr val="bg1"/>
                </a:solidFill>
                <a:latin typeface="Arial" panose="020B0604020202020204" pitchFamily="34" charset="0"/>
                <a:ea typeface="Navigo Light" panose="02070503070706040303" pitchFamily="18" charset="77"/>
              </a:rPr>
              <a:t>The Go Abroad Team looks to support all students to have an international experience, recognising that particular groups of students may require additional assistance or specific advice relevant to their circumstances or background. Collectively, the Go Abroad team has more than 25 years’ experience within the field of international education, and have supported thousands of students across a wide range of backgrounds and circumstances to find an international experience that is right for them.</a:t>
            </a:r>
          </a:p>
        </p:txBody>
      </p:sp>
    </p:spTree>
    <p:extLst>
      <p:ext uri="{BB962C8B-B14F-4D97-AF65-F5344CB8AC3E}">
        <p14:creationId xmlns:p14="http://schemas.microsoft.com/office/powerpoint/2010/main" val="1851922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5;p31">
            <a:extLst>
              <a:ext uri="{FF2B5EF4-FFF2-40B4-BE49-F238E27FC236}">
                <a16:creationId xmlns:a16="http://schemas.microsoft.com/office/drawing/2014/main" id="{9A33D1B8-60F0-F618-B386-3CEC2ECEEA6F}"/>
              </a:ext>
            </a:extLst>
          </p:cNvPr>
          <p:cNvSpPr txBox="1">
            <a:spLocks noGrp="1"/>
          </p:cNvSpPr>
          <p:nvPr>
            <p:ph type="title" idx="4294967295"/>
          </p:nvPr>
        </p:nvSpPr>
        <p:spPr>
          <a:xfrm>
            <a:off x="364831" y="1210413"/>
            <a:ext cx="3046200" cy="3090125"/>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rm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00CCCF"/>
                </a:solidFill>
                <a:effectLst/>
                <a:uLnTx/>
                <a:uFillTx/>
                <a:latin typeface="Arial" panose="020B0604020202020204" pitchFamily="34" charset="0"/>
                <a:ea typeface="Montserrat"/>
                <a:cs typeface="Arial" panose="020B0604020202020204" pitchFamily="34" charset="0"/>
                <a:sym typeface="Montserrat"/>
              </a:rPr>
              <a:t>What are the next steps?</a:t>
            </a:r>
            <a:br>
              <a:rPr kumimoji="0" lang="en-GB" sz="2400" b="1" i="0" u="none" strike="noStrike" kern="0" cap="none" spc="0" normalizeH="0" baseline="0" noProof="0" dirty="0">
                <a:ln>
                  <a:noFill/>
                </a:ln>
                <a:solidFill>
                  <a:srgbClr val="00CCCF"/>
                </a:solidFill>
                <a:effectLst/>
                <a:uLnTx/>
                <a:uFillTx/>
                <a:latin typeface="Arial" panose="020B0604020202020204" pitchFamily="34" charset="0"/>
                <a:ea typeface="Montserrat"/>
                <a:cs typeface="Arial" panose="020B0604020202020204" pitchFamily="34" charset="0"/>
                <a:sym typeface="Montserrat"/>
              </a:rPr>
            </a:br>
            <a:r>
              <a:rPr kumimoji="0" lang="en-GB" sz="2000" i="0" u="none" strike="noStrike" kern="0" cap="none" spc="0" normalizeH="0" baseline="0" noProof="0" dirty="0">
                <a:ln>
                  <a:noFill/>
                </a:ln>
                <a:solidFill>
                  <a:srgbClr val="00CCCF"/>
                </a:solidFill>
                <a:effectLst/>
                <a:uLnTx/>
                <a:uFillTx/>
                <a:latin typeface="Arial" panose="020B0604020202020204" pitchFamily="34" charset="0"/>
                <a:ea typeface="Montserrat"/>
                <a:cs typeface="Arial" panose="020B0604020202020204" pitchFamily="34" charset="0"/>
                <a:sym typeface="Montserrat"/>
              </a:rPr>
              <a:t>November - February</a:t>
            </a:r>
          </a:p>
        </p:txBody>
      </p:sp>
      <p:sp>
        <p:nvSpPr>
          <p:cNvPr id="4" name="Google Shape;186;p31">
            <a:extLst>
              <a:ext uri="{FF2B5EF4-FFF2-40B4-BE49-F238E27FC236}">
                <a16:creationId xmlns:a16="http://schemas.microsoft.com/office/drawing/2014/main" id="{8D6897D7-C04B-25BF-AF71-87DD62AB701E}"/>
              </a:ext>
            </a:extLst>
          </p:cNvPr>
          <p:cNvSpPr txBox="1">
            <a:spLocks/>
          </p:cNvSpPr>
          <p:nvPr/>
        </p:nvSpPr>
        <p:spPr>
          <a:xfrm>
            <a:off x="3817787" y="1224936"/>
            <a:ext cx="5201522"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50000"/>
              </a:lnSpc>
              <a:buClr>
                <a:srgbClr val="4CCCDA"/>
              </a:buClr>
              <a:buNone/>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November/December 2025</a:t>
            </a:r>
          </a:p>
          <a:p>
            <a:pPr marL="285750" indent="-285750">
              <a:lnSpc>
                <a:spcPct val="150000"/>
              </a:lnSpc>
              <a:buClr>
                <a:srgbClr val="4CCCDA"/>
              </a:buClr>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Research your options via Go Abroad website</a:t>
            </a:r>
          </a:p>
          <a:p>
            <a:pPr marL="285750" indent="-285750">
              <a:lnSpc>
                <a:spcPct val="150000"/>
              </a:lnSpc>
              <a:buClr>
                <a:srgbClr val="4CCCDA"/>
              </a:buClr>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Subject info sessions (dates vary)</a:t>
            </a:r>
          </a:p>
          <a:p>
            <a:pPr marL="285750" indent="-285750">
              <a:lnSpc>
                <a:spcPct val="150000"/>
              </a:lnSpc>
              <a:buClr>
                <a:srgbClr val="4CCCDA"/>
              </a:buClr>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Application info session (03 December 2025)</a:t>
            </a:r>
          </a:p>
          <a:p>
            <a:pPr marL="285750" indent="-285750">
              <a:lnSpc>
                <a:spcPct val="150000"/>
              </a:lnSpc>
              <a:buClr>
                <a:srgbClr val="4CCCDA"/>
              </a:buClr>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Summer school funding application (until 05 December 2025)</a:t>
            </a:r>
          </a:p>
          <a:p>
            <a:pPr marL="285750" indent="-285750">
              <a:lnSpc>
                <a:spcPct val="150000"/>
              </a:lnSpc>
              <a:buClr>
                <a:srgbClr val="4CCCDA"/>
              </a:buClr>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North2North application (03-17 December 2025)</a:t>
            </a:r>
          </a:p>
          <a:p>
            <a:pPr marL="0" indent="0">
              <a:lnSpc>
                <a:spcPct val="150000"/>
              </a:lnSpc>
              <a:buClr>
                <a:srgbClr val="4CCCDA"/>
              </a:buClr>
              <a:buNone/>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January 2026</a:t>
            </a:r>
          </a:p>
          <a:p>
            <a:pPr marL="285750" indent="-285750">
              <a:lnSpc>
                <a:spcPct val="150000"/>
              </a:lnSpc>
              <a:buClr>
                <a:srgbClr val="4CCCDA"/>
              </a:buClr>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Study exchange application open (07-30 January 2026)</a:t>
            </a:r>
          </a:p>
          <a:p>
            <a:pPr marL="0" indent="0">
              <a:lnSpc>
                <a:spcPct val="150000"/>
              </a:lnSpc>
              <a:buClr>
                <a:srgbClr val="4CCCDA"/>
              </a:buClr>
              <a:buNone/>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February 2026</a:t>
            </a:r>
          </a:p>
          <a:p>
            <a:pPr marL="285750" indent="-285750">
              <a:lnSpc>
                <a:spcPct val="150000"/>
              </a:lnSpc>
              <a:buClr>
                <a:srgbClr val="4CCCDA"/>
              </a:buClr>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Summer school applications (deadlines vary)</a:t>
            </a:r>
          </a:p>
        </p:txBody>
      </p:sp>
    </p:spTree>
    <p:extLst>
      <p:ext uri="{BB962C8B-B14F-4D97-AF65-F5344CB8AC3E}">
        <p14:creationId xmlns:p14="http://schemas.microsoft.com/office/powerpoint/2010/main" val="2689933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5;p31">
            <a:extLst>
              <a:ext uri="{FF2B5EF4-FFF2-40B4-BE49-F238E27FC236}">
                <a16:creationId xmlns:a16="http://schemas.microsoft.com/office/drawing/2014/main" id="{9A33D1B8-60F0-F618-B386-3CEC2ECEEA6F}"/>
              </a:ext>
            </a:extLst>
          </p:cNvPr>
          <p:cNvSpPr txBox="1">
            <a:spLocks noGrp="1"/>
          </p:cNvSpPr>
          <p:nvPr>
            <p:ph type="title" idx="4294967295"/>
          </p:nvPr>
        </p:nvSpPr>
        <p:spPr>
          <a:xfrm>
            <a:off x="364831" y="1210413"/>
            <a:ext cx="3046200" cy="3090125"/>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rm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00CCCF"/>
                </a:solidFill>
                <a:effectLst/>
                <a:uLnTx/>
                <a:uFillTx/>
                <a:latin typeface="Arial" panose="020B0604020202020204" pitchFamily="34" charset="0"/>
                <a:ea typeface="Montserrat"/>
                <a:cs typeface="Arial" panose="020B0604020202020204" pitchFamily="34" charset="0"/>
                <a:sym typeface="Montserrat"/>
              </a:rPr>
              <a:t>What are the next steps?</a:t>
            </a:r>
            <a:br>
              <a:rPr kumimoji="0" lang="en-GB" sz="2400" b="1" i="0" u="none" strike="noStrike" kern="0" cap="none" spc="0" normalizeH="0" baseline="0" noProof="0" dirty="0">
                <a:ln>
                  <a:noFill/>
                </a:ln>
                <a:solidFill>
                  <a:srgbClr val="00CCCF"/>
                </a:solidFill>
                <a:effectLst/>
                <a:uLnTx/>
                <a:uFillTx/>
                <a:latin typeface="Arial" panose="020B0604020202020204" pitchFamily="34" charset="0"/>
                <a:ea typeface="Montserrat"/>
                <a:cs typeface="Arial" panose="020B0604020202020204" pitchFamily="34" charset="0"/>
                <a:sym typeface="Montserrat"/>
              </a:rPr>
            </a:br>
            <a:r>
              <a:rPr kumimoji="0" lang="en-GB" sz="2000" i="0" u="none" strike="noStrike" kern="0" cap="none" spc="0" normalizeH="0" baseline="0" noProof="0" dirty="0">
                <a:ln>
                  <a:noFill/>
                </a:ln>
                <a:solidFill>
                  <a:srgbClr val="00CCCF"/>
                </a:solidFill>
                <a:effectLst/>
                <a:uLnTx/>
                <a:uFillTx/>
                <a:latin typeface="Arial" panose="020B0604020202020204" pitchFamily="34" charset="0"/>
                <a:ea typeface="Montserrat"/>
                <a:cs typeface="Arial" panose="020B0604020202020204" pitchFamily="34" charset="0"/>
                <a:sym typeface="Montserrat"/>
              </a:rPr>
              <a:t>March - June</a:t>
            </a:r>
          </a:p>
        </p:txBody>
      </p:sp>
      <p:sp>
        <p:nvSpPr>
          <p:cNvPr id="4" name="Google Shape;186;p31">
            <a:extLst>
              <a:ext uri="{FF2B5EF4-FFF2-40B4-BE49-F238E27FC236}">
                <a16:creationId xmlns:a16="http://schemas.microsoft.com/office/drawing/2014/main" id="{8D6897D7-C04B-25BF-AF71-87DD62AB701E}"/>
              </a:ext>
            </a:extLst>
          </p:cNvPr>
          <p:cNvSpPr txBox="1">
            <a:spLocks/>
          </p:cNvSpPr>
          <p:nvPr/>
        </p:nvSpPr>
        <p:spPr>
          <a:xfrm>
            <a:off x="3817787" y="1210413"/>
            <a:ext cx="4467231" cy="3489123"/>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50000"/>
              </a:lnSpc>
              <a:buClr>
                <a:srgbClr val="4CCCDA"/>
              </a:buClr>
              <a:buNone/>
            </a:pPr>
            <a:r>
              <a:rPr lang="en-GB" sz="1250" dirty="0">
                <a:solidFill>
                  <a:schemeClr val="bg1"/>
                </a:solidFill>
                <a:latin typeface="Arial" panose="020B0604020202020204" pitchFamily="34" charset="0"/>
                <a:ea typeface="Navigo Light" panose="02070503070706040303" pitchFamily="18" charset="77"/>
                <a:cs typeface="Arial" panose="020B0604020202020204" pitchFamily="34" charset="0"/>
              </a:rPr>
              <a:t>March</a:t>
            </a:r>
          </a:p>
          <a:p>
            <a:pPr marL="285750" indent="-285750">
              <a:lnSpc>
                <a:spcPct val="150000"/>
              </a:lnSpc>
              <a:buClr>
                <a:srgbClr val="4CCCDA"/>
              </a:buClr>
            </a:pPr>
            <a:r>
              <a:rPr lang="en-GB" sz="1250" dirty="0">
                <a:solidFill>
                  <a:schemeClr val="bg1"/>
                </a:solidFill>
                <a:latin typeface="Arial" panose="020B0604020202020204" pitchFamily="34" charset="0"/>
                <a:ea typeface="Navigo Light" panose="02070503070706040303" pitchFamily="18" charset="77"/>
                <a:cs typeface="Arial" panose="020B0604020202020204" pitchFamily="34" charset="0"/>
              </a:rPr>
              <a:t>Next steps info session (March 2026 – date TBC)</a:t>
            </a:r>
          </a:p>
          <a:p>
            <a:pPr marL="0" indent="0">
              <a:lnSpc>
                <a:spcPct val="150000"/>
              </a:lnSpc>
              <a:buClr>
                <a:srgbClr val="4CCCDA"/>
              </a:buClr>
              <a:buNone/>
            </a:pPr>
            <a:r>
              <a:rPr lang="en-GB" sz="1250" dirty="0">
                <a:solidFill>
                  <a:schemeClr val="bg1"/>
                </a:solidFill>
                <a:latin typeface="Arial" panose="020B0604020202020204" pitchFamily="34" charset="0"/>
                <a:ea typeface="Navigo Light" panose="02070503070706040303" pitchFamily="18" charset="77"/>
                <a:cs typeface="Arial" panose="020B0604020202020204" pitchFamily="34" charset="0"/>
              </a:rPr>
              <a:t>April</a:t>
            </a:r>
          </a:p>
          <a:p>
            <a:pPr marL="285750" indent="-285750">
              <a:lnSpc>
                <a:spcPct val="150000"/>
              </a:lnSpc>
              <a:buClr>
                <a:srgbClr val="4CCCDA"/>
              </a:buClr>
            </a:pPr>
            <a:r>
              <a:rPr lang="en-GB" sz="1250" dirty="0">
                <a:solidFill>
                  <a:schemeClr val="bg1"/>
                </a:solidFill>
                <a:latin typeface="Arial" panose="020B0604020202020204" pitchFamily="34" charset="0"/>
                <a:ea typeface="Navigo Light" panose="02070503070706040303" pitchFamily="18" charset="77"/>
                <a:cs typeface="Arial" panose="020B0604020202020204" pitchFamily="34" charset="0"/>
              </a:rPr>
              <a:t>Pre-departure info session (April 2026 – date TBC)</a:t>
            </a:r>
          </a:p>
          <a:p>
            <a:pPr marL="0" indent="0">
              <a:lnSpc>
                <a:spcPct val="150000"/>
              </a:lnSpc>
              <a:buClr>
                <a:srgbClr val="4CCCDA"/>
              </a:buClr>
              <a:buNone/>
            </a:pPr>
            <a:r>
              <a:rPr lang="en-GB" sz="1250" dirty="0">
                <a:solidFill>
                  <a:schemeClr val="bg1"/>
                </a:solidFill>
                <a:latin typeface="Arial" panose="020B0604020202020204" pitchFamily="34" charset="0"/>
                <a:ea typeface="Navigo Light" panose="02070503070706040303" pitchFamily="18" charset="77"/>
                <a:cs typeface="Arial" panose="020B0604020202020204" pitchFamily="34" charset="0"/>
              </a:rPr>
              <a:t>May/June</a:t>
            </a:r>
          </a:p>
          <a:p>
            <a:pPr marL="285750" indent="-285750">
              <a:lnSpc>
                <a:spcPct val="150000"/>
              </a:lnSpc>
              <a:buClr>
                <a:srgbClr val="4CCCDA"/>
              </a:buClr>
            </a:pPr>
            <a:r>
              <a:rPr lang="en-GB" sz="1250" dirty="0">
                <a:solidFill>
                  <a:schemeClr val="bg1"/>
                </a:solidFill>
                <a:latin typeface="Arial" panose="020B0604020202020204" pitchFamily="34" charset="0"/>
                <a:ea typeface="Navigo Light" panose="02070503070706040303" pitchFamily="18" charset="77"/>
                <a:cs typeface="Arial" panose="020B0604020202020204" pitchFamily="34" charset="0"/>
              </a:rPr>
              <a:t>Turing funding application (dates TBC)</a:t>
            </a:r>
          </a:p>
          <a:p>
            <a:pPr marL="0" indent="0">
              <a:lnSpc>
                <a:spcPct val="150000"/>
              </a:lnSpc>
              <a:buClr>
                <a:srgbClr val="4CCCDA"/>
              </a:buClr>
              <a:buNone/>
            </a:pPr>
            <a:r>
              <a:rPr lang="en-GB" sz="1250" dirty="0">
                <a:solidFill>
                  <a:schemeClr val="bg1"/>
                </a:solidFill>
                <a:latin typeface="Arial" panose="020B0604020202020204" pitchFamily="34" charset="0"/>
                <a:ea typeface="Navigo Light" panose="02070503070706040303" pitchFamily="18" charset="77"/>
                <a:cs typeface="Arial" panose="020B0604020202020204" pitchFamily="34" charset="0"/>
              </a:rPr>
              <a:t>Ongoing</a:t>
            </a:r>
          </a:p>
          <a:p>
            <a:pPr marL="285750" indent="-285750">
              <a:lnSpc>
                <a:spcPct val="150000"/>
              </a:lnSpc>
              <a:spcAft>
                <a:spcPts val="100"/>
              </a:spcAft>
              <a:buClr>
                <a:schemeClr val="tx1">
                  <a:lumMod val="25000"/>
                  <a:lumOff val="75000"/>
                </a:schemeClr>
              </a:buClr>
            </a:pPr>
            <a:r>
              <a:rPr lang="en-GB" sz="1250" dirty="0">
                <a:solidFill>
                  <a:schemeClr val="bg1"/>
                </a:solidFill>
                <a:latin typeface="Arial" panose="020B0604020202020204" pitchFamily="34" charset="0"/>
                <a:ea typeface="Navigo Light" panose="02070503070706040303" pitchFamily="18" charset="77"/>
              </a:rPr>
              <a:t>Go Abroad drop-in desk in Infohub</a:t>
            </a:r>
          </a:p>
          <a:p>
            <a:pPr marL="285750" indent="-285750">
              <a:lnSpc>
                <a:spcPct val="150000"/>
              </a:lnSpc>
              <a:spcAft>
                <a:spcPts val="100"/>
              </a:spcAft>
              <a:buClr>
                <a:schemeClr val="tx1">
                  <a:lumMod val="25000"/>
                  <a:lumOff val="75000"/>
                </a:schemeClr>
              </a:buClr>
            </a:pPr>
            <a:r>
              <a:rPr lang="en-GB" sz="1250" dirty="0">
                <a:solidFill>
                  <a:schemeClr val="bg1"/>
                </a:solidFill>
                <a:latin typeface="Arial" panose="020B0604020202020204" pitchFamily="34" charset="0"/>
                <a:ea typeface="Navigo Light" panose="02070503070706040303" pitchFamily="18" charset="77"/>
              </a:rPr>
              <a:t>Email Go Abroad Ambassadors/Champions</a:t>
            </a:r>
          </a:p>
          <a:p>
            <a:pPr marL="285750" indent="-285750">
              <a:lnSpc>
                <a:spcPct val="150000"/>
              </a:lnSpc>
              <a:spcAft>
                <a:spcPts val="100"/>
              </a:spcAft>
              <a:buClr>
                <a:schemeClr val="tx1">
                  <a:lumMod val="25000"/>
                  <a:lumOff val="75000"/>
                </a:schemeClr>
              </a:buClr>
            </a:pPr>
            <a:r>
              <a:rPr lang="en-GB" sz="1250" dirty="0">
                <a:solidFill>
                  <a:schemeClr val="bg1"/>
                </a:solidFill>
                <a:latin typeface="Arial" panose="020B0604020202020204" pitchFamily="34" charset="0"/>
                <a:ea typeface="Navigo Light" panose="02070503070706040303" pitchFamily="18" charset="77"/>
              </a:rPr>
              <a:t>Bookable one-to-one appointments</a:t>
            </a:r>
          </a:p>
          <a:p>
            <a:pPr marL="285750" indent="-285750">
              <a:lnSpc>
                <a:spcPct val="150000"/>
              </a:lnSpc>
              <a:spcAft>
                <a:spcPts val="100"/>
              </a:spcAft>
              <a:buClr>
                <a:schemeClr val="tx1">
                  <a:lumMod val="25000"/>
                  <a:lumOff val="75000"/>
                </a:schemeClr>
              </a:buClr>
            </a:pPr>
            <a:r>
              <a:rPr lang="en-GB" sz="1250" dirty="0">
                <a:solidFill>
                  <a:schemeClr val="bg1"/>
                </a:solidFill>
                <a:latin typeface="Arial" panose="020B0604020202020204" pitchFamily="34" charset="0"/>
                <a:ea typeface="Navigo Light" panose="02070503070706040303" pitchFamily="18" charset="77"/>
              </a:rPr>
              <a:t>Feedback reports on </a:t>
            </a:r>
            <a:r>
              <a:rPr lang="en-GB" sz="1250" dirty="0" err="1">
                <a:solidFill>
                  <a:schemeClr val="bg1"/>
                </a:solidFill>
                <a:latin typeface="Arial" panose="020B0604020202020204" pitchFamily="34" charset="0"/>
                <a:ea typeface="Navigo Light" panose="02070503070706040303" pitchFamily="18" charset="77"/>
              </a:rPr>
              <a:t>MyAberdeen</a:t>
            </a:r>
            <a:r>
              <a:rPr lang="en-GB" sz="1250" dirty="0">
                <a:solidFill>
                  <a:schemeClr val="bg1"/>
                </a:solidFill>
                <a:latin typeface="Arial" panose="020B0604020202020204" pitchFamily="34" charset="0"/>
                <a:ea typeface="Navigo Light" panose="02070503070706040303" pitchFamily="18" charset="77"/>
              </a:rPr>
              <a:t> (request access)</a:t>
            </a:r>
          </a:p>
          <a:p>
            <a:pPr marL="0" indent="0">
              <a:lnSpc>
                <a:spcPct val="150000"/>
              </a:lnSpc>
              <a:spcAft>
                <a:spcPts val="100"/>
              </a:spcAft>
              <a:buClr>
                <a:schemeClr val="tx1">
                  <a:lumMod val="25000"/>
                  <a:lumOff val="75000"/>
                </a:schemeClr>
              </a:buClr>
              <a:buNone/>
            </a:pPr>
            <a:r>
              <a:rPr lang="en-GB" sz="1250" dirty="0">
                <a:solidFill>
                  <a:schemeClr val="bg1"/>
                </a:solidFill>
                <a:latin typeface="Arial" panose="020B0604020202020204" pitchFamily="34" charset="0"/>
                <a:ea typeface="Navigo Light" panose="02070503070706040303" pitchFamily="18" charset="77"/>
                <a:hlinkClick r:id="rId3">
                  <a:extLst>
                    <a:ext uri="{A12FA001-AC4F-418D-AE19-62706E023703}">
                      <ahyp:hlinkClr xmlns:ahyp="http://schemas.microsoft.com/office/drawing/2018/hyperlinkcolor" val="tx"/>
                    </a:ext>
                  </a:extLst>
                </a:hlinkClick>
              </a:rPr>
              <a:t>https://www.abdn.ac.uk/study/undergraduate/engage-with-us-3070.php</a:t>
            </a:r>
            <a:r>
              <a:rPr lang="en-GB" sz="1250" dirty="0">
                <a:solidFill>
                  <a:schemeClr val="bg1"/>
                </a:solidFill>
                <a:latin typeface="Arial" panose="020B0604020202020204" pitchFamily="34" charset="0"/>
                <a:ea typeface="Navigo Light" panose="02070503070706040303" pitchFamily="18" charset="77"/>
              </a:rPr>
              <a:t> </a:t>
            </a:r>
          </a:p>
          <a:p>
            <a:pPr marL="285750" indent="-285750">
              <a:lnSpc>
                <a:spcPct val="150000"/>
              </a:lnSpc>
              <a:buClr>
                <a:srgbClr val="4CCCDA"/>
              </a:buClr>
            </a:pPr>
            <a:endPar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endParaRPr>
          </a:p>
          <a:p>
            <a:pPr marL="285750" indent="-285750">
              <a:lnSpc>
                <a:spcPct val="150000"/>
              </a:lnSpc>
              <a:buClr>
                <a:srgbClr val="4CCCDA"/>
              </a:buClr>
            </a:pPr>
            <a:endPar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endParaRPr>
          </a:p>
        </p:txBody>
      </p:sp>
    </p:spTree>
    <p:extLst>
      <p:ext uri="{BB962C8B-B14F-4D97-AF65-F5344CB8AC3E}">
        <p14:creationId xmlns:p14="http://schemas.microsoft.com/office/powerpoint/2010/main" val="3332661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5;p31">
            <a:extLst>
              <a:ext uri="{FF2B5EF4-FFF2-40B4-BE49-F238E27FC236}">
                <a16:creationId xmlns:a16="http://schemas.microsoft.com/office/drawing/2014/main" id="{9A33D1B8-60F0-F618-B386-3CEC2ECEEA6F}"/>
              </a:ext>
            </a:extLst>
          </p:cNvPr>
          <p:cNvSpPr txBox="1">
            <a:spLocks noGrp="1"/>
          </p:cNvSpPr>
          <p:nvPr>
            <p:ph type="title" idx="4294967295"/>
          </p:nvPr>
        </p:nvSpPr>
        <p:spPr>
          <a:xfrm>
            <a:off x="364831" y="1210413"/>
            <a:ext cx="3046200" cy="3090125"/>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rm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00CCCF"/>
                </a:solidFill>
                <a:effectLst/>
                <a:uLnTx/>
                <a:uFillTx/>
                <a:latin typeface="Arial" panose="020B0604020202020204" pitchFamily="34" charset="0"/>
                <a:ea typeface="Montserrat"/>
                <a:cs typeface="Arial" panose="020B0604020202020204" pitchFamily="34" charset="0"/>
                <a:sym typeface="Montserrat"/>
              </a:rPr>
              <a:t>Common misconceptions</a:t>
            </a:r>
          </a:p>
        </p:txBody>
      </p:sp>
      <p:sp>
        <p:nvSpPr>
          <p:cNvPr id="4" name="Google Shape;186;p31">
            <a:extLst>
              <a:ext uri="{FF2B5EF4-FFF2-40B4-BE49-F238E27FC236}">
                <a16:creationId xmlns:a16="http://schemas.microsoft.com/office/drawing/2014/main" id="{8D6897D7-C04B-25BF-AF71-87DD62AB701E}"/>
              </a:ext>
            </a:extLst>
          </p:cNvPr>
          <p:cNvSpPr txBox="1">
            <a:spLocks/>
          </p:cNvSpPr>
          <p:nvPr/>
        </p:nvSpPr>
        <p:spPr>
          <a:xfrm>
            <a:off x="3817787" y="1224936"/>
            <a:ext cx="4084765"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285750" indent="-285750">
              <a:lnSpc>
                <a:spcPct val="150000"/>
              </a:lnSpc>
              <a:buClr>
                <a:srgbClr val="4CCCDA"/>
              </a:buClr>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Going abroad adds time to your degree</a:t>
            </a:r>
          </a:p>
          <a:p>
            <a:pPr marL="285750" indent="-285750">
              <a:lnSpc>
                <a:spcPct val="150000"/>
              </a:lnSpc>
              <a:buClr>
                <a:srgbClr val="4CCCDA"/>
              </a:buClr>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You need to be fluent in another language</a:t>
            </a:r>
          </a:p>
          <a:p>
            <a:pPr marL="285750" indent="-285750">
              <a:lnSpc>
                <a:spcPct val="150000"/>
              </a:lnSpc>
              <a:buClr>
                <a:srgbClr val="4CCCDA"/>
              </a:buClr>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It will bring down your degree classification</a:t>
            </a:r>
          </a:p>
          <a:p>
            <a:pPr marL="285750" indent="-285750">
              <a:lnSpc>
                <a:spcPct val="150000"/>
              </a:lnSpc>
              <a:buClr>
                <a:srgbClr val="4CCCDA"/>
              </a:buClr>
            </a:pPr>
            <a:endPar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endParaRPr>
          </a:p>
          <a:p>
            <a:pPr marL="0" indent="0">
              <a:lnSpc>
                <a:spcPct val="150000"/>
              </a:lnSpc>
              <a:buClr>
                <a:srgbClr val="4CCCDA"/>
              </a:buClr>
              <a:buNone/>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These statements are all FALSE!</a:t>
            </a:r>
          </a:p>
          <a:p>
            <a:pPr marL="0" indent="0">
              <a:lnSpc>
                <a:spcPct val="150000"/>
              </a:lnSpc>
              <a:buClr>
                <a:srgbClr val="4CCCDA"/>
              </a:buClr>
              <a:buNone/>
            </a:pPr>
            <a:endPar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endParaRPr>
          </a:p>
          <a:p>
            <a:pPr marL="0" indent="0">
              <a:lnSpc>
                <a:spcPct val="150000"/>
              </a:lnSpc>
              <a:buClr>
                <a:srgbClr val="4CCCDA"/>
              </a:buClr>
              <a:buNone/>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So let’s look at all the POSITIVES…</a:t>
            </a:r>
          </a:p>
        </p:txBody>
      </p:sp>
    </p:spTree>
    <p:extLst>
      <p:ext uri="{BB962C8B-B14F-4D97-AF65-F5344CB8AC3E}">
        <p14:creationId xmlns:p14="http://schemas.microsoft.com/office/powerpoint/2010/main" val="2526914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60324" y="1217483"/>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Go Abroad Fair</a:t>
            </a: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3" y="1224936"/>
            <a:ext cx="4277804"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If you pre-registered before today, you should have received your personalised QR code which will be scanned on entry to Elphinstone Hall.</a:t>
            </a:r>
          </a:p>
          <a:p>
            <a:pPr marL="0" indent="0">
              <a:lnSpc>
                <a:spcPct val="150000"/>
              </a:lnSpc>
              <a:spcAft>
                <a:spcPts val="100"/>
              </a:spcAft>
              <a:buClr>
                <a:srgbClr val="F261B4"/>
              </a:buClr>
              <a:buNone/>
            </a:pPr>
            <a:endParaRPr lang="en-GB" sz="1400" dirty="0">
              <a:solidFill>
                <a:schemeClr val="bg1"/>
              </a:solidFill>
              <a:latin typeface="Arial" panose="020B0604020202020204" pitchFamily="34" charset="0"/>
              <a:ea typeface="Navigo Light" panose="02070503070706040303" pitchFamily="18" charset="77"/>
            </a:endParaRP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Students who have pre-registered should access the hall through the main set of double doors. An accessible route to the hall is available from the corner of the building, just to the left of the main door.</a:t>
            </a:r>
          </a:p>
          <a:p>
            <a:pPr marL="0" indent="0">
              <a:lnSpc>
                <a:spcPct val="150000"/>
              </a:lnSpc>
              <a:spcAft>
                <a:spcPts val="100"/>
              </a:spcAft>
              <a:buClr>
                <a:srgbClr val="F261B4"/>
              </a:buClr>
              <a:buNone/>
            </a:pPr>
            <a:endParaRPr lang="en-GB" sz="1400" dirty="0">
              <a:solidFill>
                <a:schemeClr val="bg1"/>
              </a:solidFill>
              <a:latin typeface="Arial" panose="020B0604020202020204" pitchFamily="34" charset="0"/>
              <a:ea typeface="Navigo Light" panose="02070503070706040303" pitchFamily="18" charset="77"/>
            </a:endParaRPr>
          </a:p>
        </p:txBody>
      </p:sp>
    </p:spTree>
    <p:extLst>
      <p:ext uri="{BB962C8B-B14F-4D97-AF65-F5344CB8AC3E}">
        <p14:creationId xmlns:p14="http://schemas.microsoft.com/office/powerpoint/2010/main" val="227928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84136" y="1062262"/>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Go Abroad Fair -</a:t>
            </a:r>
            <a:br>
              <a:rPr kumimoji="0" lang="en-GB" sz="24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br>
            <a:r>
              <a:rPr kumimoji="0" lang="en-GB" sz="2000"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Register now</a:t>
            </a: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3" y="1224936"/>
            <a:ext cx="4277804"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Anyone who did not already pre-register, can register now using this QR code. You will not get your own personalised QR code, but should instead see a confirmation screen once you have submitted the form. </a:t>
            </a:r>
          </a:p>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Please show the confirmation screen (or a screenshot of the confirmation screen) to access the hall, and use the entrance to the right of the main door. </a:t>
            </a:r>
          </a:p>
          <a:p>
            <a:pPr marL="0" indent="0">
              <a:lnSpc>
                <a:spcPct val="150000"/>
              </a:lnSpc>
              <a:spcAft>
                <a:spcPts val="100"/>
              </a:spcAft>
              <a:buClr>
                <a:srgbClr val="F261B4"/>
              </a:buClr>
              <a:buNone/>
            </a:pPr>
            <a:endParaRPr lang="en-GB" sz="1400" dirty="0">
              <a:solidFill>
                <a:schemeClr val="bg1"/>
              </a:solidFill>
              <a:latin typeface="Arial" panose="020B0604020202020204" pitchFamily="34" charset="0"/>
              <a:ea typeface="Navigo Light" panose="02070503070706040303" pitchFamily="18" charset="77"/>
            </a:endParaRPr>
          </a:p>
        </p:txBody>
      </p:sp>
      <p:pic>
        <p:nvPicPr>
          <p:cNvPr id="1030" name="Picture 6" descr="QR code to register to attend the Go Abroad Fair on 7 November 2025">
            <a:extLst>
              <a:ext uri="{FF2B5EF4-FFF2-40B4-BE49-F238E27FC236}">
                <a16:creationId xmlns:a16="http://schemas.microsoft.com/office/drawing/2014/main" id="{6AA30EC6-3838-59DA-B5B4-CB98744CDF08}"/>
              </a:ext>
            </a:extLst>
          </p:cNvPr>
          <p:cNvPicPr>
            <a:picLocks noChangeAspect="1" noChangeArrowheads="1"/>
          </p:cNvPicPr>
          <p:nvPr/>
        </p:nvPicPr>
        <p:blipFill>
          <a:blip r:embed="rId2"/>
          <a:srcRect/>
          <a:stretch/>
        </p:blipFill>
        <p:spPr bwMode="auto">
          <a:xfrm>
            <a:off x="384136" y="1996941"/>
            <a:ext cx="2047875"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443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84136" y="1107141"/>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Go Abroad Fair – </a:t>
            </a:r>
            <a:br>
              <a:rPr lang="en-GB" sz="2000" b="1" dirty="0">
                <a:solidFill>
                  <a:srgbClr val="F261B4"/>
                </a:solidFill>
                <a:latin typeface="Arial" panose="020B0604020202020204" pitchFamily="34" charset="0"/>
                <a:ea typeface="Navigo" panose="02070503070706040303" pitchFamily="18" charset="77"/>
                <a:cs typeface="Arial" panose="020B0604020202020204" pitchFamily="34" charset="0"/>
              </a:rPr>
            </a:br>
            <a:r>
              <a:rPr lang="en-GB" sz="2000" dirty="0">
                <a:solidFill>
                  <a:srgbClr val="F261B4"/>
                </a:solidFill>
                <a:latin typeface="Arial" panose="020B0604020202020204" pitchFamily="34" charset="0"/>
                <a:ea typeface="Navigo" panose="02070503070706040303" pitchFamily="18" charset="77"/>
                <a:cs typeface="Arial" panose="020B0604020202020204" pitchFamily="34" charset="0"/>
              </a:rPr>
              <a:t>What happens</a:t>
            </a:r>
            <a:endParaRPr kumimoji="0" lang="en-GB" sz="2000"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endParaRP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3" y="1224936"/>
            <a:ext cx="4277804"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5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ELPHINSTONE HALL – 13:00-15:00</a:t>
            </a:r>
          </a:p>
          <a:p>
            <a:pPr marL="285750" indent="-285750">
              <a:lnSpc>
                <a:spcPct val="15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Country stands staffed by returned UoA students and incoming exchange students</a:t>
            </a:r>
          </a:p>
          <a:p>
            <a:pPr marL="285750" indent="-285750">
              <a:lnSpc>
                <a:spcPct val="15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Info stands staffed by Go Abroad team and Go Abroad Tutors</a:t>
            </a:r>
          </a:p>
          <a:p>
            <a:pPr marL="285750" indent="-285750">
              <a:lnSpc>
                <a:spcPct val="15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Careers</a:t>
            </a:r>
          </a:p>
          <a:p>
            <a:pPr marL="285750" indent="-285750">
              <a:lnSpc>
                <a:spcPct val="15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Language Centre</a:t>
            </a:r>
          </a:p>
          <a:p>
            <a:pPr marL="285750" indent="-285750">
              <a:lnSpc>
                <a:spcPct val="15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ESN Aberdeen</a:t>
            </a:r>
          </a:p>
          <a:p>
            <a:pPr marL="285750" indent="-285750">
              <a:lnSpc>
                <a:spcPct val="15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And more…</a:t>
            </a:r>
          </a:p>
          <a:p>
            <a:pPr marL="285750" indent="-285750">
              <a:lnSpc>
                <a:spcPct val="150000"/>
              </a:lnSpc>
              <a:spcAft>
                <a:spcPts val="100"/>
              </a:spcAft>
              <a:buClr>
                <a:srgbClr val="F261B4"/>
              </a:buClr>
            </a:pPr>
            <a:endParaRPr lang="en-GB" sz="1400" dirty="0">
              <a:solidFill>
                <a:schemeClr val="bg1"/>
              </a:solidFill>
              <a:latin typeface="Arial" panose="020B0604020202020204" pitchFamily="34" charset="0"/>
              <a:ea typeface="Navigo Light" panose="02070503070706040303" pitchFamily="18" charset="77"/>
            </a:endParaRPr>
          </a:p>
          <a:p>
            <a:pPr marL="0" indent="0">
              <a:lnSpc>
                <a:spcPct val="150000"/>
              </a:lnSpc>
              <a:spcAft>
                <a:spcPts val="100"/>
              </a:spcAft>
              <a:buClr>
                <a:srgbClr val="F261B4"/>
              </a:buClr>
              <a:buNone/>
            </a:pPr>
            <a:endParaRPr lang="en-GB" sz="1400" dirty="0">
              <a:solidFill>
                <a:schemeClr val="bg1"/>
              </a:solidFill>
              <a:latin typeface="Arial" panose="020B0604020202020204" pitchFamily="34" charset="0"/>
              <a:ea typeface="Navigo Light" panose="02070503070706040303" pitchFamily="18" charset="77"/>
            </a:endParaRPr>
          </a:p>
          <a:p>
            <a:pPr marL="0" indent="0">
              <a:lnSpc>
                <a:spcPct val="150000"/>
              </a:lnSpc>
              <a:spcAft>
                <a:spcPts val="100"/>
              </a:spcAft>
              <a:buClr>
                <a:srgbClr val="F261B4"/>
              </a:buClr>
              <a:buNone/>
            </a:pPr>
            <a:endParaRPr lang="en-GB" sz="1400" dirty="0">
              <a:solidFill>
                <a:schemeClr val="bg1"/>
              </a:solidFill>
              <a:latin typeface="Arial" panose="020B0604020202020204" pitchFamily="34" charset="0"/>
              <a:ea typeface="Navigo Light" panose="02070503070706040303" pitchFamily="18" charset="77"/>
            </a:endParaRPr>
          </a:p>
        </p:txBody>
      </p:sp>
      <p:pic>
        <p:nvPicPr>
          <p:cNvPr id="1030" name="Picture 6" descr="QR code to register to attend the Go Abroad Fair on 7 November 2025">
            <a:extLst>
              <a:ext uri="{FF2B5EF4-FFF2-40B4-BE49-F238E27FC236}">
                <a16:creationId xmlns:a16="http://schemas.microsoft.com/office/drawing/2014/main" id="{6AA30EC6-3838-59DA-B5B4-CB98744CDF08}"/>
              </a:ext>
            </a:extLst>
          </p:cNvPr>
          <p:cNvPicPr>
            <a:picLocks noChangeAspect="1" noChangeArrowheads="1"/>
          </p:cNvPicPr>
          <p:nvPr/>
        </p:nvPicPr>
        <p:blipFill>
          <a:blip r:embed="rId2"/>
          <a:srcRect/>
          <a:stretch/>
        </p:blipFill>
        <p:spPr bwMode="auto">
          <a:xfrm>
            <a:off x="384136" y="1996941"/>
            <a:ext cx="2047875"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607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09037-367B-A2FB-AB25-7DA9708B087C}"/>
              </a:ext>
            </a:extLst>
          </p:cNvPr>
          <p:cNvSpPr>
            <a:spLocks noGrp="1"/>
          </p:cNvSpPr>
          <p:nvPr>
            <p:ph type="title" idx="4294967295"/>
          </p:nvPr>
        </p:nvSpPr>
        <p:spPr>
          <a:xfrm>
            <a:off x="628650" y="-993775"/>
            <a:ext cx="7886700" cy="993775"/>
          </a:xfrm>
          <a:prstGeom prst="rect">
            <a:avLst/>
          </a:prstGeom>
        </p:spPr>
        <p:txBody>
          <a:bodyPr anchor="b"/>
          <a:lstStyle/>
          <a:p>
            <a:r>
              <a:rPr lang="en-GB" dirty="0"/>
              <a:t>Ready to start breaking boundaries</a:t>
            </a:r>
          </a:p>
        </p:txBody>
      </p:sp>
    </p:spTree>
    <p:extLst>
      <p:ext uri="{BB962C8B-B14F-4D97-AF65-F5344CB8AC3E}">
        <p14:creationId xmlns:p14="http://schemas.microsoft.com/office/powerpoint/2010/main" val="295206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0D7D4191-DBFD-918B-82B7-F49064B1A20A}"/>
              </a:ext>
            </a:extLst>
          </p:cNvPr>
          <p:cNvSpPr txBox="1">
            <a:spLocks noGrp="1"/>
          </p:cNvSpPr>
          <p:nvPr>
            <p:ph type="title" idx="4294967295"/>
          </p:nvPr>
        </p:nvSpPr>
        <p:spPr>
          <a:xfrm>
            <a:off x="360324" y="1217483"/>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rm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BCB3B"/>
                </a:solidFill>
                <a:effectLst/>
                <a:uLnTx/>
                <a:uFillTx/>
                <a:latin typeface="Arial" panose="020B0604020202020204" pitchFamily="34" charset="0"/>
                <a:ea typeface="Navigo" panose="02070503070706040303" pitchFamily="18" charset="77"/>
                <a:cs typeface="Arial" panose="020B0604020202020204" pitchFamily="34" charset="0"/>
                <a:sym typeface="Montserrat"/>
              </a:rPr>
              <a:t>Why go abroad?</a:t>
            </a:r>
          </a:p>
          <a:p>
            <a:pPr marL="0" marR="0" lvl="0" indent="0" algn="l" defTabSz="914400" rtl="0" eaLnBrk="1" fontAlgn="auto" latinLnBrk="0" hangingPunct="1">
              <a:lnSpc>
                <a:spcPct val="100000"/>
              </a:lnSpc>
              <a:spcBef>
                <a:spcPts val="1000"/>
              </a:spcBef>
              <a:spcAft>
                <a:spcPts val="0"/>
              </a:spcAft>
              <a:buClr>
                <a:srgbClr val="0F1449"/>
              </a:buClr>
              <a:buSzPts val="1000"/>
              <a:buFont typeface="Montserrat"/>
              <a:buNone/>
              <a:tabLst/>
              <a:defRPr/>
            </a:pPr>
            <a:r>
              <a:rPr kumimoji="0" lang="en-GB" sz="1800" b="0" i="0" u="none" strike="noStrike" kern="0" cap="none" spc="0" normalizeH="0" baseline="0" noProof="0" dirty="0">
                <a:ln>
                  <a:noFill/>
                </a:ln>
                <a:solidFill>
                  <a:schemeClr val="bg1"/>
                </a:solidFill>
                <a:effectLst/>
                <a:uLnTx/>
                <a:uFillTx/>
                <a:latin typeface="Arial" panose="020B0604020202020204" pitchFamily="34" charset="0"/>
                <a:ea typeface="Navigo" panose="02070503070706040303" pitchFamily="18" charset="77"/>
                <a:cs typeface="Arial" panose="020B0604020202020204" pitchFamily="34" charset="0"/>
                <a:sym typeface="Montserrat"/>
              </a:rPr>
              <a:t>Academic reasons</a:t>
            </a:r>
            <a:endParaRPr kumimoji="0" lang="en-GB" sz="891" b="0" i="0" u="none" strike="noStrike" kern="0" cap="none" spc="0" normalizeH="0" baseline="0" noProof="0" dirty="0">
              <a:ln>
                <a:noFill/>
              </a:ln>
              <a:solidFill>
                <a:schemeClr val="bg1"/>
              </a:solidFill>
              <a:effectLst/>
              <a:uLnTx/>
              <a:uFillTx/>
              <a:latin typeface="Arial" panose="020B0604020202020204" pitchFamily="34" charset="0"/>
              <a:ea typeface="Navigo" panose="02070503070706040303" pitchFamily="18" charset="77"/>
              <a:cs typeface="Arial" panose="020B0604020202020204" pitchFamily="34" charset="0"/>
              <a:sym typeface="Montserrat"/>
            </a:endParaRPr>
          </a:p>
        </p:txBody>
      </p:sp>
      <p:sp>
        <p:nvSpPr>
          <p:cNvPr id="4" name="Google Shape;186;p31">
            <a:extLst>
              <a:ext uri="{FF2B5EF4-FFF2-40B4-BE49-F238E27FC236}">
                <a16:creationId xmlns:a16="http://schemas.microsoft.com/office/drawing/2014/main" id="{2F6E9C8E-3B42-DD0B-BAAB-FED30C578121}"/>
              </a:ext>
            </a:extLst>
          </p:cNvPr>
          <p:cNvSpPr txBox="1">
            <a:spLocks/>
          </p:cNvSpPr>
          <p:nvPr/>
        </p:nvSpPr>
        <p:spPr>
          <a:xfrm>
            <a:off x="3719883" y="1224936"/>
            <a:ext cx="4277804"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285750" indent="-285750">
              <a:lnSpc>
                <a:spcPct val="150000"/>
              </a:lnSpc>
              <a:buClr>
                <a:srgbClr val="E9C21B"/>
              </a:buClr>
            </a:pPr>
            <a:r>
              <a:rPr lang="en-GB" sz="1400" u="none" strike="noStrike" dirty="0">
                <a:solidFill>
                  <a:schemeClr val="bg1"/>
                </a:solidFill>
                <a:effectLst/>
                <a:latin typeface="Arial" panose="020B0604020202020204" pitchFamily="34" charset="0"/>
                <a:ea typeface="Navigo Light" panose="02070503070706040303" pitchFamily="18" charset="77"/>
                <a:cs typeface="Arial" panose="020B0604020202020204" pitchFamily="34" charset="0"/>
              </a:rPr>
              <a:t>Learn a language</a:t>
            </a:r>
          </a:p>
          <a:p>
            <a:pPr marL="285750" indent="-285750">
              <a:lnSpc>
                <a:spcPct val="150000"/>
              </a:lnSpc>
              <a:buClr>
                <a:srgbClr val="E9C21B"/>
              </a:buClr>
            </a:pPr>
            <a:r>
              <a:rPr lang="en-GB" sz="1400" u="none" strike="noStrike" dirty="0">
                <a:solidFill>
                  <a:schemeClr val="bg1"/>
                </a:solidFill>
                <a:effectLst/>
                <a:latin typeface="Arial" panose="020B0604020202020204" pitchFamily="34" charset="0"/>
                <a:ea typeface="Navigo Light" panose="02070503070706040303" pitchFamily="18" charset="77"/>
                <a:cs typeface="Arial" panose="020B0604020202020204" pitchFamily="34" charset="0"/>
              </a:rPr>
              <a:t>Get a new perspective</a:t>
            </a:r>
          </a:p>
          <a:p>
            <a:pPr marL="285750" indent="-285750">
              <a:lnSpc>
                <a:spcPct val="150000"/>
              </a:lnSpc>
              <a:buClr>
                <a:srgbClr val="E9C21B"/>
              </a:buClr>
            </a:pPr>
            <a:r>
              <a:rPr lang="en-GB" sz="1400" u="none" strike="noStrike" dirty="0">
                <a:solidFill>
                  <a:schemeClr val="bg1"/>
                </a:solidFill>
                <a:effectLst/>
                <a:latin typeface="Arial" panose="020B0604020202020204" pitchFamily="34" charset="0"/>
                <a:ea typeface="Navigo Light" panose="02070503070706040303" pitchFamily="18" charset="77"/>
                <a:cs typeface="Arial" panose="020B0604020202020204" pitchFamily="34" charset="0"/>
              </a:rPr>
              <a:t>Discover new ways of learning</a:t>
            </a:r>
          </a:p>
          <a:p>
            <a:pPr marL="285750" indent="-285750">
              <a:lnSpc>
                <a:spcPct val="150000"/>
              </a:lnSpc>
              <a:buClr>
                <a:srgbClr val="E9C21B"/>
              </a:buClr>
            </a:pPr>
            <a:r>
              <a:rPr lang="en-GB" sz="1400" u="none" strike="noStrike" dirty="0">
                <a:solidFill>
                  <a:schemeClr val="bg1"/>
                </a:solidFill>
                <a:effectLst/>
                <a:latin typeface="Arial" panose="020B0604020202020204" pitchFamily="34" charset="0"/>
                <a:ea typeface="Navigo Light" panose="02070503070706040303" pitchFamily="18" charset="77"/>
                <a:cs typeface="Arial" panose="020B0604020202020204" pitchFamily="34" charset="0"/>
              </a:rPr>
              <a:t>Fall in love with your subject</a:t>
            </a:r>
          </a:p>
          <a:p>
            <a:pPr marL="285750" indent="-285750">
              <a:lnSpc>
                <a:spcPct val="150000"/>
              </a:lnSpc>
              <a:buClr>
                <a:srgbClr val="E9C21B"/>
              </a:buClr>
            </a:pPr>
            <a:r>
              <a:rPr lang="en-GB" sz="1400" u="none" strike="noStrike" dirty="0">
                <a:solidFill>
                  <a:schemeClr val="bg1"/>
                </a:solidFill>
                <a:effectLst/>
                <a:latin typeface="Arial" panose="020B0604020202020204" pitchFamily="34" charset="0"/>
                <a:ea typeface="Navigo Light" panose="02070503070706040303" pitchFamily="18" charset="77"/>
                <a:cs typeface="Arial" panose="020B0604020202020204" pitchFamily="34" charset="0"/>
              </a:rPr>
              <a:t>Try something new</a:t>
            </a:r>
          </a:p>
        </p:txBody>
      </p:sp>
      <p:pic>
        <p:nvPicPr>
          <p:cNvPr id="3" name="Picture 2" descr="Universities UK Infographic stating students who go abroad are 19% more likely to gain a 1st in their degree compared to those who don't.">
            <a:extLst>
              <a:ext uri="{FF2B5EF4-FFF2-40B4-BE49-F238E27FC236}">
                <a16:creationId xmlns:a16="http://schemas.microsoft.com/office/drawing/2014/main" id="{FFC76326-872C-79CB-25A6-7AB8E0EFF172}"/>
              </a:ext>
            </a:extLst>
          </p:cNvPr>
          <p:cNvPicPr>
            <a:picLocks noChangeAspect="1"/>
          </p:cNvPicPr>
          <p:nvPr/>
        </p:nvPicPr>
        <p:blipFill>
          <a:blip r:embed="rId3"/>
          <a:stretch>
            <a:fillRect/>
          </a:stretch>
        </p:blipFill>
        <p:spPr>
          <a:xfrm>
            <a:off x="360324" y="2272825"/>
            <a:ext cx="1851987" cy="1851987"/>
          </a:xfrm>
          <a:prstGeom prst="rect">
            <a:avLst/>
          </a:prstGeom>
        </p:spPr>
      </p:pic>
    </p:spTree>
    <p:extLst>
      <p:ext uri="{BB962C8B-B14F-4D97-AF65-F5344CB8AC3E}">
        <p14:creationId xmlns:p14="http://schemas.microsoft.com/office/powerpoint/2010/main" val="2098973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0D7D4191-DBFD-918B-82B7-F49064B1A20A}"/>
              </a:ext>
            </a:extLst>
          </p:cNvPr>
          <p:cNvSpPr txBox="1">
            <a:spLocks noGrp="1"/>
          </p:cNvSpPr>
          <p:nvPr>
            <p:ph type="title" idx="4294967295"/>
          </p:nvPr>
        </p:nvSpPr>
        <p:spPr>
          <a:xfrm>
            <a:off x="360324" y="1217483"/>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rm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BCB3B"/>
                </a:solidFill>
                <a:effectLst/>
                <a:uLnTx/>
                <a:uFillTx/>
                <a:latin typeface="Arial" panose="020B0604020202020204" pitchFamily="34" charset="0"/>
                <a:ea typeface="Navigo" panose="02070503070706040303" pitchFamily="18" charset="77"/>
                <a:cs typeface="Arial" panose="020B0604020202020204" pitchFamily="34" charset="0"/>
                <a:sym typeface="Montserrat"/>
              </a:rPr>
              <a:t>Why go abroad?</a:t>
            </a:r>
          </a:p>
          <a:p>
            <a:pPr marL="0" marR="0" lvl="0" indent="0" algn="l" defTabSz="914400" rtl="0" eaLnBrk="1" fontAlgn="auto" latinLnBrk="0" hangingPunct="1">
              <a:lnSpc>
                <a:spcPct val="100000"/>
              </a:lnSpc>
              <a:spcBef>
                <a:spcPts val="1000"/>
              </a:spcBef>
              <a:spcAft>
                <a:spcPts val="0"/>
              </a:spcAft>
              <a:buClr>
                <a:srgbClr val="0F1449"/>
              </a:buClr>
              <a:buSzPts val="1000"/>
              <a:buFont typeface="Montserrat"/>
              <a:buNone/>
              <a:tabLst/>
              <a:defRPr/>
            </a:pPr>
            <a:r>
              <a:rPr kumimoji="0" lang="en-GB" sz="1800" b="0" i="0" u="none" strike="noStrike" kern="0" cap="none" spc="0" normalizeH="0" baseline="0" noProof="0" dirty="0">
                <a:ln>
                  <a:noFill/>
                </a:ln>
                <a:solidFill>
                  <a:schemeClr val="bg1"/>
                </a:solidFill>
                <a:effectLst/>
                <a:uLnTx/>
                <a:uFillTx/>
                <a:latin typeface="Arial" panose="020B0604020202020204" pitchFamily="34" charset="0"/>
                <a:ea typeface="Navigo" panose="02070503070706040303" pitchFamily="18" charset="77"/>
                <a:cs typeface="Arial" panose="020B0604020202020204" pitchFamily="34" charset="0"/>
                <a:sym typeface="Montserrat"/>
              </a:rPr>
              <a:t>Professional reasons</a:t>
            </a:r>
            <a:endParaRPr kumimoji="0" lang="en-GB" sz="891" b="0" i="0" u="none" strike="noStrike" kern="0" cap="none" spc="0" normalizeH="0" baseline="0" noProof="0" dirty="0">
              <a:ln>
                <a:noFill/>
              </a:ln>
              <a:solidFill>
                <a:schemeClr val="bg1"/>
              </a:solidFill>
              <a:effectLst/>
              <a:uLnTx/>
              <a:uFillTx/>
              <a:latin typeface="Arial" panose="020B0604020202020204" pitchFamily="34" charset="0"/>
              <a:ea typeface="Navigo" panose="02070503070706040303" pitchFamily="18" charset="77"/>
              <a:cs typeface="Arial" panose="020B0604020202020204" pitchFamily="34" charset="0"/>
              <a:sym typeface="Montserrat"/>
            </a:endParaRPr>
          </a:p>
        </p:txBody>
      </p:sp>
      <p:sp>
        <p:nvSpPr>
          <p:cNvPr id="4" name="Google Shape;186;p31">
            <a:extLst>
              <a:ext uri="{FF2B5EF4-FFF2-40B4-BE49-F238E27FC236}">
                <a16:creationId xmlns:a16="http://schemas.microsoft.com/office/drawing/2014/main" id="{2F6E9C8E-3B42-DD0B-BAAB-FED30C578121}"/>
              </a:ext>
            </a:extLst>
          </p:cNvPr>
          <p:cNvSpPr txBox="1">
            <a:spLocks/>
          </p:cNvSpPr>
          <p:nvPr/>
        </p:nvSpPr>
        <p:spPr>
          <a:xfrm>
            <a:off x="3719883" y="1224936"/>
            <a:ext cx="4277804"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285750" indent="-285750">
              <a:lnSpc>
                <a:spcPct val="150000"/>
              </a:lnSpc>
              <a:buClr>
                <a:srgbClr val="E9C21B"/>
              </a:buClr>
            </a:pPr>
            <a:r>
              <a:rPr lang="en-GB" sz="1400" u="none" strike="noStrike" dirty="0">
                <a:solidFill>
                  <a:schemeClr val="bg1"/>
                </a:solidFill>
                <a:effectLst/>
                <a:latin typeface="Arial" panose="020B0604020202020204" pitchFamily="34" charset="0"/>
                <a:ea typeface="Navigo Light" panose="02070503070706040303" pitchFamily="18" charset="77"/>
                <a:cs typeface="Arial" panose="020B0604020202020204" pitchFamily="34" charset="0"/>
              </a:rPr>
              <a:t>Grow your network</a:t>
            </a:r>
          </a:p>
          <a:p>
            <a:pPr marL="285750" indent="-285750">
              <a:lnSpc>
                <a:spcPct val="150000"/>
              </a:lnSpc>
              <a:buClr>
                <a:srgbClr val="E9C21B"/>
              </a:buClr>
            </a:pPr>
            <a:r>
              <a:rPr lang="en-GB" sz="1400" dirty="0">
                <a:solidFill>
                  <a:schemeClr val="bg1"/>
                </a:solidFill>
                <a:latin typeface="Arial" panose="020B0604020202020204" pitchFamily="34" charset="0"/>
                <a:ea typeface="Navigo Light" panose="02070503070706040303" pitchFamily="18" charset="77"/>
                <a:cs typeface="Arial" panose="020B0604020202020204" pitchFamily="34" charset="0"/>
              </a:rPr>
              <a:t>Boost your skills</a:t>
            </a:r>
            <a:endParaRPr lang="en-GB" sz="1400" u="none" strike="noStrike" dirty="0">
              <a:solidFill>
                <a:schemeClr val="bg1"/>
              </a:solidFill>
              <a:effectLst/>
              <a:latin typeface="Arial" panose="020B0604020202020204" pitchFamily="34" charset="0"/>
              <a:ea typeface="Navigo Light" panose="02070503070706040303" pitchFamily="18" charset="77"/>
              <a:cs typeface="Arial" panose="020B0604020202020204" pitchFamily="34" charset="0"/>
            </a:endParaRPr>
          </a:p>
          <a:p>
            <a:pPr marL="285750" indent="-285750">
              <a:lnSpc>
                <a:spcPct val="150000"/>
              </a:lnSpc>
              <a:buClr>
                <a:srgbClr val="E9C21B"/>
              </a:buClr>
            </a:pPr>
            <a:r>
              <a:rPr lang="en-GB" sz="1400" u="none" strike="noStrike" dirty="0">
                <a:solidFill>
                  <a:schemeClr val="bg1"/>
                </a:solidFill>
                <a:effectLst/>
                <a:latin typeface="Arial" panose="020B0604020202020204" pitchFamily="34" charset="0"/>
                <a:ea typeface="Navigo Light" panose="02070503070706040303" pitchFamily="18" charset="77"/>
                <a:cs typeface="Arial" panose="020B0604020202020204" pitchFamily="34" charset="0"/>
              </a:rPr>
              <a:t>Gain intercultural competence</a:t>
            </a:r>
          </a:p>
          <a:p>
            <a:pPr marL="285750" indent="-285750">
              <a:lnSpc>
                <a:spcPct val="150000"/>
              </a:lnSpc>
              <a:buClr>
                <a:srgbClr val="E9C21B"/>
              </a:buClr>
            </a:pPr>
            <a:r>
              <a:rPr lang="en-GB" sz="1400" u="none" strike="noStrike" dirty="0">
                <a:solidFill>
                  <a:schemeClr val="bg1"/>
                </a:solidFill>
                <a:effectLst/>
                <a:latin typeface="Arial" panose="020B0604020202020204" pitchFamily="34" charset="0"/>
                <a:ea typeface="Navigo Light" panose="02070503070706040303" pitchFamily="18" charset="77"/>
                <a:cs typeface="Arial" panose="020B0604020202020204" pitchFamily="34" charset="0"/>
              </a:rPr>
              <a:t>Learn from best practice</a:t>
            </a:r>
          </a:p>
        </p:txBody>
      </p:sp>
      <p:pic>
        <p:nvPicPr>
          <p:cNvPr id="3" name="Picture 2" descr="Infographic from Universities UK. Text states that students who go abroad are 20% less likely to be out of work, 10% more likely to be in &quot;graduate&quot; jobs and 7% higher average wage earners, compared to those who don't.">
            <a:extLst>
              <a:ext uri="{FF2B5EF4-FFF2-40B4-BE49-F238E27FC236}">
                <a16:creationId xmlns:a16="http://schemas.microsoft.com/office/drawing/2014/main" id="{FFC76326-872C-79CB-25A6-7AB8E0EFF172}"/>
              </a:ext>
            </a:extLst>
          </p:cNvPr>
          <p:cNvPicPr>
            <a:picLocks noChangeAspect="1"/>
          </p:cNvPicPr>
          <p:nvPr/>
        </p:nvPicPr>
        <p:blipFill>
          <a:blip r:embed="rId3"/>
          <a:srcRect/>
          <a:stretch/>
        </p:blipFill>
        <p:spPr>
          <a:xfrm>
            <a:off x="360324" y="2272825"/>
            <a:ext cx="1851987" cy="1851987"/>
          </a:xfrm>
          <a:prstGeom prst="rect">
            <a:avLst/>
          </a:prstGeom>
        </p:spPr>
      </p:pic>
    </p:spTree>
    <p:extLst>
      <p:ext uri="{BB962C8B-B14F-4D97-AF65-F5344CB8AC3E}">
        <p14:creationId xmlns:p14="http://schemas.microsoft.com/office/powerpoint/2010/main" val="1088760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0D7D4191-DBFD-918B-82B7-F49064B1A20A}"/>
              </a:ext>
            </a:extLst>
          </p:cNvPr>
          <p:cNvSpPr txBox="1">
            <a:spLocks noGrp="1"/>
          </p:cNvSpPr>
          <p:nvPr>
            <p:ph type="title" idx="4294967295"/>
          </p:nvPr>
        </p:nvSpPr>
        <p:spPr>
          <a:xfrm>
            <a:off x="360324" y="1217483"/>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rm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BCB3B"/>
                </a:solidFill>
                <a:effectLst/>
                <a:uLnTx/>
                <a:uFillTx/>
                <a:latin typeface="Arial" panose="020B0604020202020204" pitchFamily="34" charset="0"/>
                <a:ea typeface="Navigo" panose="02070503070706040303" pitchFamily="18" charset="77"/>
                <a:cs typeface="Arial" panose="020B0604020202020204" pitchFamily="34" charset="0"/>
                <a:sym typeface="Montserrat"/>
              </a:rPr>
              <a:t>Why go abroad?</a:t>
            </a:r>
          </a:p>
          <a:p>
            <a:pPr marL="0" marR="0" lvl="0" indent="0" algn="l" defTabSz="914400" rtl="0" eaLnBrk="1" fontAlgn="auto" latinLnBrk="0" hangingPunct="1">
              <a:lnSpc>
                <a:spcPct val="100000"/>
              </a:lnSpc>
              <a:spcBef>
                <a:spcPts val="1000"/>
              </a:spcBef>
              <a:spcAft>
                <a:spcPts val="0"/>
              </a:spcAft>
              <a:buClr>
                <a:srgbClr val="0F1449"/>
              </a:buClr>
              <a:buSzPts val="1000"/>
              <a:buFont typeface="Montserrat"/>
              <a:buNone/>
              <a:tabLst/>
              <a:defRPr/>
            </a:pPr>
            <a:r>
              <a:rPr kumimoji="0" lang="en-GB" sz="1800" b="0" i="0" u="none" strike="noStrike" kern="0" cap="none" spc="0" normalizeH="0" baseline="0" noProof="0" dirty="0">
                <a:ln>
                  <a:noFill/>
                </a:ln>
                <a:solidFill>
                  <a:schemeClr val="bg1"/>
                </a:solidFill>
                <a:effectLst/>
                <a:uLnTx/>
                <a:uFillTx/>
                <a:latin typeface="Arial" panose="020B0604020202020204" pitchFamily="34" charset="0"/>
                <a:ea typeface="Navigo" panose="02070503070706040303" pitchFamily="18" charset="77"/>
                <a:cs typeface="Arial" panose="020B0604020202020204" pitchFamily="34" charset="0"/>
                <a:sym typeface="Montserrat"/>
              </a:rPr>
              <a:t>Personal reasons</a:t>
            </a:r>
            <a:endParaRPr kumimoji="0" lang="en-GB" sz="891" b="0" i="0" u="none" strike="noStrike" kern="0" cap="none" spc="0" normalizeH="0" baseline="0" noProof="0" dirty="0">
              <a:ln>
                <a:noFill/>
              </a:ln>
              <a:solidFill>
                <a:schemeClr val="bg1"/>
              </a:solidFill>
              <a:effectLst/>
              <a:uLnTx/>
              <a:uFillTx/>
              <a:latin typeface="Arial" panose="020B0604020202020204" pitchFamily="34" charset="0"/>
              <a:ea typeface="Navigo" panose="02070503070706040303" pitchFamily="18" charset="77"/>
              <a:cs typeface="Arial" panose="020B0604020202020204" pitchFamily="34" charset="0"/>
              <a:sym typeface="Montserrat"/>
            </a:endParaRPr>
          </a:p>
        </p:txBody>
      </p:sp>
      <p:sp>
        <p:nvSpPr>
          <p:cNvPr id="4" name="Google Shape;186;p31">
            <a:extLst>
              <a:ext uri="{FF2B5EF4-FFF2-40B4-BE49-F238E27FC236}">
                <a16:creationId xmlns:a16="http://schemas.microsoft.com/office/drawing/2014/main" id="{2F6E9C8E-3B42-DD0B-BAAB-FED30C578121}"/>
              </a:ext>
            </a:extLst>
          </p:cNvPr>
          <p:cNvSpPr txBox="1">
            <a:spLocks/>
          </p:cNvSpPr>
          <p:nvPr/>
        </p:nvSpPr>
        <p:spPr>
          <a:xfrm>
            <a:off x="3719883" y="1224936"/>
            <a:ext cx="4277804"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285750" indent="-285750">
              <a:lnSpc>
                <a:spcPct val="150000"/>
              </a:lnSpc>
              <a:buClr>
                <a:srgbClr val="E9C21B"/>
              </a:buClr>
            </a:pPr>
            <a:r>
              <a:rPr lang="en-GB" sz="1400" u="none" strike="noStrike" dirty="0">
                <a:solidFill>
                  <a:schemeClr val="bg1"/>
                </a:solidFill>
                <a:effectLst/>
                <a:latin typeface="Arial" panose="020B0604020202020204" pitchFamily="34" charset="0"/>
                <a:ea typeface="Navigo Light" panose="02070503070706040303" pitchFamily="18" charset="77"/>
                <a:cs typeface="Arial" panose="020B0604020202020204" pitchFamily="34" charset="0"/>
              </a:rPr>
              <a:t>Broaden your horizons</a:t>
            </a:r>
          </a:p>
          <a:p>
            <a:pPr marL="285750" indent="-285750">
              <a:lnSpc>
                <a:spcPct val="150000"/>
              </a:lnSpc>
              <a:buClr>
                <a:srgbClr val="E9C21B"/>
              </a:buClr>
            </a:pPr>
            <a:r>
              <a:rPr lang="en-GB" sz="1400" u="none" strike="noStrike" dirty="0">
                <a:solidFill>
                  <a:schemeClr val="bg1"/>
                </a:solidFill>
                <a:effectLst/>
                <a:latin typeface="Arial" panose="020B0604020202020204" pitchFamily="34" charset="0"/>
                <a:ea typeface="Navigo Light" panose="02070503070706040303" pitchFamily="18" charset="77"/>
                <a:cs typeface="Arial" panose="020B0604020202020204" pitchFamily="34" charset="0"/>
              </a:rPr>
              <a:t>Make new friends</a:t>
            </a:r>
          </a:p>
          <a:p>
            <a:pPr marL="285750" indent="-285750">
              <a:lnSpc>
                <a:spcPct val="150000"/>
              </a:lnSpc>
              <a:buClr>
                <a:srgbClr val="E9C21B"/>
              </a:buClr>
            </a:pPr>
            <a:r>
              <a:rPr lang="en-GB" sz="1400" u="none" strike="noStrike" dirty="0">
                <a:solidFill>
                  <a:schemeClr val="bg1"/>
                </a:solidFill>
                <a:effectLst/>
                <a:latin typeface="Arial" panose="020B0604020202020204" pitchFamily="34" charset="0"/>
                <a:ea typeface="Navigo Light" panose="02070503070706040303" pitchFamily="18" charset="77"/>
                <a:cs typeface="Arial" panose="020B0604020202020204" pitchFamily="34" charset="0"/>
              </a:rPr>
              <a:t>Get to know a new culture</a:t>
            </a:r>
          </a:p>
          <a:p>
            <a:pPr marL="285750" indent="-285750">
              <a:lnSpc>
                <a:spcPct val="150000"/>
              </a:lnSpc>
              <a:buClr>
                <a:srgbClr val="E9C21B"/>
              </a:buClr>
            </a:pPr>
            <a:r>
              <a:rPr lang="en-GB" sz="1400" u="none" strike="noStrike" dirty="0">
                <a:solidFill>
                  <a:schemeClr val="bg1"/>
                </a:solidFill>
                <a:effectLst/>
                <a:latin typeface="Arial" panose="020B0604020202020204" pitchFamily="34" charset="0"/>
                <a:ea typeface="Navigo Light" panose="02070503070706040303" pitchFamily="18" charset="77"/>
                <a:cs typeface="Arial" panose="020B0604020202020204" pitchFamily="34" charset="0"/>
              </a:rPr>
              <a:t>Redefine yourself</a:t>
            </a:r>
          </a:p>
          <a:p>
            <a:pPr marL="285750" indent="-285750">
              <a:lnSpc>
                <a:spcPct val="150000"/>
              </a:lnSpc>
              <a:buClr>
                <a:srgbClr val="E9C21B"/>
              </a:buClr>
            </a:pPr>
            <a:r>
              <a:rPr lang="en-GB" sz="1400" u="none" strike="noStrike" dirty="0">
                <a:solidFill>
                  <a:schemeClr val="bg1"/>
                </a:solidFill>
                <a:effectLst/>
                <a:latin typeface="Arial" panose="020B0604020202020204" pitchFamily="34" charset="0"/>
                <a:ea typeface="Navigo Light" panose="02070503070706040303" pitchFamily="18" charset="77"/>
                <a:cs typeface="Arial" panose="020B0604020202020204" pitchFamily="34" charset="0"/>
              </a:rPr>
              <a:t>Grow in confidence</a:t>
            </a:r>
          </a:p>
        </p:txBody>
      </p:sp>
      <p:pic>
        <p:nvPicPr>
          <p:cNvPr id="3" name="Picture 2" descr="Universities UK Go International campaign graphic with a student quotes stating &quot;Now I have friends all over the world&quot;, Brian Johnston, year abroad, Canada.">
            <a:extLst>
              <a:ext uri="{FF2B5EF4-FFF2-40B4-BE49-F238E27FC236}">
                <a16:creationId xmlns:a16="http://schemas.microsoft.com/office/drawing/2014/main" id="{FFC76326-872C-79CB-25A6-7AB8E0EFF172}"/>
              </a:ext>
            </a:extLst>
          </p:cNvPr>
          <p:cNvPicPr>
            <a:picLocks noChangeAspect="1"/>
          </p:cNvPicPr>
          <p:nvPr/>
        </p:nvPicPr>
        <p:blipFill>
          <a:blip r:embed="rId3"/>
          <a:srcRect/>
          <a:stretch/>
        </p:blipFill>
        <p:spPr>
          <a:xfrm>
            <a:off x="363517" y="2272825"/>
            <a:ext cx="1845600" cy="1851987"/>
          </a:xfrm>
          <a:prstGeom prst="rect">
            <a:avLst/>
          </a:prstGeom>
        </p:spPr>
      </p:pic>
    </p:spTree>
    <p:extLst>
      <p:ext uri="{BB962C8B-B14F-4D97-AF65-F5344CB8AC3E}">
        <p14:creationId xmlns:p14="http://schemas.microsoft.com/office/powerpoint/2010/main" val="3568157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60324" y="1217483"/>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What are my options?</a:t>
            </a: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3" y="1224936"/>
            <a:ext cx="4277804"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171450" indent="-171450">
              <a:lnSpc>
                <a:spcPct val="15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Study  OR  Train  OR  Volunteer  OR  Research</a:t>
            </a:r>
          </a:p>
          <a:p>
            <a:pPr marL="171450" indent="-171450">
              <a:lnSpc>
                <a:spcPct val="15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One week to 12 months</a:t>
            </a:r>
          </a:p>
          <a:p>
            <a:pPr marL="171450" indent="-171450">
              <a:lnSpc>
                <a:spcPct val="15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Within programme OR additional year OR post-university</a:t>
            </a:r>
          </a:p>
          <a:p>
            <a:pPr marL="171450" indent="-171450">
              <a:lnSpc>
                <a:spcPct val="15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Compulsory or non-compulsory</a:t>
            </a:r>
          </a:p>
          <a:p>
            <a:pPr marL="171450" indent="-171450">
              <a:lnSpc>
                <a:spcPct val="15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Undergrad OR Postgrad OR PhD</a:t>
            </a:r>
          </a:p>
          <a:p>
            <a:pPr marL="171450" indent="-171450">
              <a:lnSpc>
                <a:spcPct val="15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Europe OR further afield</a:t>
            </a:r>
          </a:p>
          <a:p>
            <a:pPr marL="171450" indent="-171450">
              <a:lnSpc>
                <a:spcPct val="15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With OR without funding support</a:t>
            </a:r>
          </a:p>
        </p:txBody>
      </p:sp>
    </p:spTree>
    <p:extLst>
      <p:ext uri="{BB962C8B-B14F-4D97-AF65-F5344CB8AC3E}">
        <p14:creationId xmlns:p14="http://schemas.microsoft.com/office/powerpoint/2010/main" val="3811293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5;p31">
            <a:extLst>
              <a:ext uri="{FF2B5EF4-FFF2-40B4-BE49-F238E27FC236}">
                <a16:creationId xmlns:a16="http://schemas.microsoft.com/office/drawing/2014/main" id="{FAE4C6C0-50DE-006F-3661-2D07196A48DA}"/>
              </a:ext>
            </a:extLst>
          </p:cNvPr>
          <p:cNvSpPr txBox="1">
            <a:spLocks noGrp="1"/>
          </p:cNvSpPr>
          <p:nvPr>
            <p:ph type="title" idx="4294967295"/>
          </p:nvPr>
        </p:nvSpPr>
        <p:spPr>
          <a:xfrm>
            <a:off x="360324" y="1217483"/>
            <a:ext cx="3045027" cy="1509488"/>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0F1449"/>
              </a:buClr>
              <a:buSzPts val="1000"/>
              <a:buFont typeface="Montserrat"/>
              <a:buNone/>
              <a:tabLst/>
              <a:defRPr/>
            </a:pPr>
            <a:r>
              <a:rPr kumimoji="0" lang="en-GB" sz="2400" b="1" i="0" u="none" strike="noStrike" kern="0" cap="none" spc="0" normalizeH="0" baseline="0" noProof="0" dirty="0">
                <a:ln>
                  <a:noFill/>
                </a:ln>
                <a:solidFill>
                  <a:srgbClr val="F261B4"/>
                </a:solidFill>
                <a:effectLst/>
                <a:uLnTx/>
                <a:uFillTx/>
                <a:latin typeface="Arial" panose="020B0604020202020204" pitchFamily="34" charset="0"/>
                <a:ea typeface="Navigo" panose="02070503070706040303" pitchFamily="18" charset="77"/>
                <a:cs typeface="Arial" panose="020B0604020202020204" pitchFamily="34" charset="0"/>
                <a:sym typeface="Montserrat"/>
              </a:rPr>
              <a:t>Study exchange</a:t>
            </a:r>
          </a:p>
        </p:txBody>
      </p:sp>
      <p:sp>
        <p:nvSpPr>
          <p:cNvPr id="3" name="Google Shape;186;p31">
            <a:extLst>
              <a:ext uri="{FF2B5EF4-FFF2-40B4-BE49-F238E27FC236}">
                <a16:creationId xmlns:a16="http://schemas.microsoft.com/office/drawing/2014/main" id="{E8244EEF-ACD8-E85E-DDA4-075A1579072E}"/>
              </a:ext>
            </a:extLst>
          </p:cNvPr>
          <p:cNvSpPr txBox="1">
            <a:spLocks/>
          </p:cNvSpPr>
          <p:nvPr/>
        </p:nvSpPr>
        <p:spPr>
          <a:xfrm>
            <a:off x="3719880" y="1224936"/>
            <a:ext cx="5063795" cy="3474600"/>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1pPr>
            <a:lvl2pPr marL="914400" marR="0" lvl="1"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2pPr>
            <a:lvl3pPr marL="1371600" marR="0" lvl="2"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3pPr>
            <a:lvl4pPr marL="1828800" marR="0" lvl="3"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4pPr>
            <a:lvl5pPr marL="2286000" marR="0" lvl="4"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5pPr>
            <a:lvl6pPr marL="2743200" marR="0" lvl="5"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6pPr>
            <a:lvl7pPr marL="3200400" marR="0" lvl="6"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7pPr>
            <a:lvl8pPr marL="3657600" marR="0" lvl="7" indent="-292100" algn="l" rtl="0">
              <a:lnSpc>
                <a:spcPct val="115000"/>
              </a:lnSpc>
              <a:spcBef>
                <a:spcPts val="1000"/>
              </a:spcBef>
              <a:spcAft>
                <a:spcPts val="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8pPr>
            <a:lvl9pPr marL="4114800" marR="0" lvl="8" indent="-292100" algn="l" rtl="0">
              <a:lnSpc>
                <a:spcPct val="115000"/>
              </a:lnSpc>
              <a:spcBef>
                <a:spcPts val="1000"/>
              </a:spcBef>
              <a:spcAft>
                <a:spcPts val="1000"/>
              </a:spcAft>
              <a:buClr>
                <a:srgbClr val="0F1449"/>
              </a:buClr>
              <a:buSzPts val="1000"/>
              <a:buFont typeface="Montserrat"/>
              <a:buChar char="■"/>
              <a:defRPr sz="1000" b="0" i="0" u="none" strike="noStrike" cap="none">
                <a:solidFill>
                  <a:srgbClr val="0F1449"/>
                </a:solidFill>
                <a:latin typeface="Montserrat"/>
                <a:ea typeface="Montserrat"/>
                <a:cs typeface="Montserrat"/>
                <a:sym typeface="Montserrat"/>
              </a:defRPr>
            </a:lvl9pPr>
          </a:lstStyle>
          <a:p>
            <a:pPr marL="0" indent="0">
              <a:lnSpc>
                <a:spcPct val="10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WHO?</a:t>
            </a:r>
          </a:p>
          <a:p>
            <a:pPr marL="171450" indent="-171450">
              <a:lnSpc>
                <a:spcPct val="10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All UG degree programmes (except Medicine and Dentistry)</a:t>
            </a:r>
          </a:p>
          <a:p>
            <a:pPr marL="0" indent="0">
              <a:lnSpc>
                <a:spcPct val="10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WHEN? (depends on your programme)</a:t>
            </a:r>
          </a:p>
          <a:p>
            <a:pPr marL="171450" indent="-171450">
              <a:lnSpc>
                <a:spcPct val="10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Level 2 (full year or single semester)</a:t>
            </a:r>
          </a:p>
          <a:p>
            <a:pPr marL="171450" indent="-171450">
              <a:lnSpc>
                <a:spcPct val="10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Level 3 (single semester only, with some exceptions)</a:t>
            </a:r>
          </a:p>
          <a:p>
            <a:pPr marL="0" indent="0">
              <a:lnSpc>
                <a:spcPct val="10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ELIGIBILITY</a:t>
            </a:r>
          </a:p>
          <a:p>
            <a:pPr marL="171450" indent="-171450">
              <a:lnSpc>
                <a:spcPct val="10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Overall C average (or higher for selected programmes) and be on track to achieve</a:t>
            </a:r>
          </a:p>
          <a:p>
            <a:pPr marL="628650" lvl="1" indent="-171450">
              <a:lnSpc>
                <a:spcPct val="100000"/>
              </a:lnSpc>
              <a:spcBef>
                <a:spcPts val="0"/>
              </a:spcBef>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120 Credit points by the end of 1st year AND/OR</a:t>
            </a:r>
          </a:p>
          <a:p>
            <a:pPr marL="628650" lvl="1" indent="-171450">
              <a:lnSpc>
                <a:spcPct val="100000"/>
              </a:lnSpc>
              <a:spcBef>
                <a:spcPts val="0"/>
              </a:spcBef>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240 Credit points by the end of 2nd year</a:t>
            </a:r>
          </a:p>
          <a:p>
            <a:pPr marL="171450" indent="-171450">
              <a:lnSpc>
                <a:spcPct val="10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rPr>
              <a:t>have the support of your Go Abroad Tutor/s (you don't need to request this in advance - they will be contacted as part of the application process)</a:t>
            </a:r>
          </a:p>
          <a:p>
            <a:pPr marL="0" indent="0">
              <a:lnSpc>
                <a:spcPct val="100000"/>
              </a:lnSpc>
              <a:spcAft>
                <a:spcPts val="100"/>
              </a:spcAft>
              <a:buClr>
                <a:srgbClr val="F261B4"/>
              </a:buClr>
              <a:buNone/>
            </a:pPr>
            <a:r>
              <a:rPr lang="en-GB" sz="1400" dirty="0">
                <a:solidFill>
                  <a:schemeClr val="bg1"/>
                </a:solidFill>
                <a:latin typeface="Arial" panose="020B0604020202020204" pitchFamily="34" charset="0"/>
                <a:ea typeface="Navigo Light" panose="02070503070706040303" pitchFamily="18" charset="77"/>
              </a:rPr>
              <a:t>MORE INFO</a:t>
            </a:r>
          </a:p>
          <a:p>
            <a:pPr marL="285750" indent="-285750">
              <a:lnSpc>
                <a:spcPct val="100000"/>
              </a:lnSpc>
              <a:spcAft>
                <a:spcPts val="100"/>
              </a:spcAft>
              <a:buClr>
                <a:srgbClr val="F261B4"/>
              </a:buClr>
            </a:pPr>
            <a:r>
              <a:rPr lang="en-GB" sz="1400" dirty="0">
                <a:solidFill>
                  <a:schemeClr val="bg1"/>
                </a:solidFill>
                <a:latin typeface="Arial" panose="020B0604020202020204" pitchFamily="34" charset="0"/>
                <a:ea typeface="Navigo Light" panose="02070503070706040303" pitchFamily="18" charset="77"/>
                <a:hlinkClick r:id="rId2">
                  <a:extLst>
                    <a:ext uri="{A12FA001-AC4F-418D-AE19-62706E023703}">
                      <ahyp:hlinkClr xmlns:ahyp="http://schemas.microsoft.com/office/drawing/2018/hyperlinkcolor" val="tx"/>
                    </a:ext>
                  </a:extLst>
                </a:hlinkClick>
              </a:rPr>
              <a:t>https://www.abdn.ac.uk/study/undergraduate/for-study-exchange-3211.php</a:t>
            </a:r>
            <a:r>
              <a:rPr lang="en-GB" sz="1400" dirty="0">
                <a:solidFill>
                  <a:schemeClr val="bg1"/>
                </a:solidFill>
                <a:latin typeface="Arial" panose="020B0604020202020204" pitchFamily="34" charset="0"/>
                <a:ea typeface="Navigo Light" panose="02070503070706040303" pitchFamily="18" charset="77"/>
              </a:rPr>
              <a:t> </a:t>
            </a:r>
          </a:p>
        </p:txBody>
      </p:sp>
    </p:spTree>
    <p:extLst>
      <p:ext uri="{BB962C8B-B14F-4D97-AF65-F5344CB8AC3E}">
        <p14:creationId xmlns:p14="http://schemas.microsoft.com/office/powerpoint/2010/main" val="1251145638"/>
      </p:ext>
    </p:extLst>
  </p:cSld>
  <p:clrMapOvr>
    <a:masterClrMapping/>
  </p:clrMapOvr>
</p:sld>
</file>

<file path=ppt/theme/theme1.xml><?xml version="1.0" encoding="utf-8"?>
<a:theme xmlns:a="http://schemas.openxmlformats.org/drawingml/2006/main" name="Net Natives - Slide Template 2022">
  <a:themeElements>
    <a:clrScheme name="Custom 2">
      <a:dk1>
        <a:srgbClr val="00374E"/>
      </a:dk1>
      <a:lt1>
        <a:srgbClr val="FFFFFF"/>
      </a:lt1>
      <a:dk2>
        <a:srgbClr val="3F436D"/>
      </a:dk2>
      <a:lt2>
        <a:srgbClr val="FFD9EB"/>
      </a:lt2>
      <a:accent1>
        <a:srgbClr val="5400F1"/>
      </a:accent1>
      <a:accent2>
        <a:srgbClr val="7633F4"/>
      </a:accent2>
      <a:accent3>
        <a:srgbClr val="9866F7"/>
      </a:accent3>
      <a:accent4>
        <a:srgbClr val="BB99F9"/>
      </a:accent4>
      <a:accent5>
        <a:srgbClr val="DDCCFC"/>
      </a:accent5>
      <a:accent6>
        <a:srgbClr val="FFC0DD"/>
      </a:accent6>
      <a:hlink>
        <a:srgbClr val="5400F1"/>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b1dd782-ccf7-4009-b7ca-c017af54b4e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4F9979B35931449F7D5B555FF11DBF" ma:contentTypeVersion="15" ma:contentTypeDescription="Create a new document." ma:contentTypeScope="" ma:versionID="40028b60f78d3b1e1027daf11f117501">
  <xsd:schema xmlns:xsd="http://www.w3.org/2001/XMLSchema" xmlns:xs="http://www.w3.org/2001/XMLSchema" xmlns:p="http://schemas.microsoft.com/office/2006/metadata/properties" xmlns:ns3="afda85e8-169f-4de6-ab20-dcb4d9f52f1d" xmlns:ns4="8b1dd782-ccf7-4009-b7ca-c017af54b4e8" targetNamespace="http://schemas.microsoft.com/office/2006/metadata/properties" ma:root="true" ma:fieldsID="2814960e859bcb58c5184922c838c881" ns3:_="" ns4:_="">
    <xsd:import namespace="afda85e8-169f-4de6-ab20-dcb4d9f52f1d"/>
    <xsd:import namespace="8b1dd782-ccf7-4009-b7ca-c017af54b4e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Location" minOccurs="0"/>
                <xsd:element ref="ns4:MediaLengthInSeconds" minOccurs="0"/>
                <xsd:element ref="ns4:MediaServiceAutoKeyPoints" minOccurs="0"/>
                <xsd:element ref="ns4:MediaServiceKeyPoint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da85e8-169f-4de6-ab20-dcb4d9f52f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1dd782-ccf7-4009-b7ca-c017af54b4e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7700E5-9302-469D-A5F8-2104E8F64DE3}">
  <ds:schemaRefs>
    <ds:schemaRef ds:uri="http://schemas.microsoft.com/sharepoint/v3/contenttype/forms"/>
  </ds:schemaRefs>
</ds:datastoreItem>
</file>

<file path=customXml/itemProps2.xml><?xml version="1.0" encoding="utf-8"?>
<ds:datastoreItem xmlns:ds="http://schemas.openxmlformats.org/officeDocument/2006/customXml" ds:itemID="{5315FE96-BD7D-43F9-B325-35CBEA89D188}">
  <ds:schemaRefs>
    <ds:schemaRef ds:uri="afda85e8-169f-4de6-ab20-dcb4d9f52f1d"/>
    <ds:schemaRef ds:uri="http://schemas.microsoft.com/office/infopath/2007/PartnerControls"/>
    <ds:schemaRef ds:uri="http://www.w3.org/XML/1998/namespace"/>
    <ds:schemaRef ds:uri="http://schemas.microsoft.com/office/2006/documentManagement/types"/>
    <ds:schemaRef ds:uri="http://purl.org/dc/dcmitype/"/>
    <ds:schemaRef ds:uri="http://purl.org/dc/terms/"/>
    <ds:schemaRef ds:uri="http://purl.org/dc/elements/1.1/"/>
    <ds:schemaRef ds:uri="http://schemas.microsoft.com/office/2006/metadata/properties"/>
    <ds:schemaRef ds:uri="http://schemas.openxmlformats.org/package/2006/metadata/core-properties"/>
    <ds:schemaRef ds:uri="8b1dd782-ccf7-4009-b7ca-c017af54b4e8"/>
  </ds:schemaRefs>
</ds:datastoreItem>
</file>

<file path=customXml/itemProps3.xml><?xml version="1.0" encoding="utf-8"?>
<ds:datastoreItem xmlns:ds="http://schemas.openxmlformats.org/officeDocument/2006/customXml" ds:itemID="{42F9613A-C801-49EA-A7FA-513B2D0914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da85e8-169f-4de6-ab20-dcb4d9f52f1d"/>
    <ds:schemaRef ds:uri="8b1dd782-ccf7-4009-b7ca-c017af54b4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6573</TotalTime>
  <Words>2148</Words>
  <Application>Microsoft Office PowerPoint</Application>
  <PresentationFormat>On-screen Show (16:9)</PresentationFormat>
  <Paragraphs>299</Paragraphs>
  <Slides>43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Montserrat</vt:lpstr>
      <vt:lpstr>Calibri Light</vt:lpstr>
      <vt:lpstr>Arial</vt:lpstr>
      <vt:lpstr>Calibri</vt:lpstr>
      <vt:lpstr>Net Natives - Slide Template 2022</vt:lpstr>
      <vt:lpstr>Custom Design</vt:lpstr>
      <vt:lpstr>Go Beyond Boundaries</vt:lpstr>
      <vt:lpstr>International Opportunities Louisa Stratton, Go Abroad Manager</vt:lpstr>
      <vt:lpstr>Overview</vt:lpstr>
      <vt:lpstr>Common misconceptions</vt:lpstr>
      <vt:lpstr>Why go abroad? Academic reasons</vt:lpstr>
      <vt:lpstr>Why go abroad? Professional reasons</vt:lpstr>
      <vt:lpstr>Why go abroad? Personal reasons</vt:lpstr>
      <vt:lpstr>What are my options?</vt:lpstr>
      <vt:lpstr>Study exchange</vt:lpstr>
      <vt:lpstr>Study exchange Website</vt:lpstr>
      <vt:lpstr>Study exchange International</vt:lpstr>
      <vt:lpstr>Study exchange European</vt:lpstr>
      <vt:lpstr>Study exchange Partner info</vt:lpstr>
      <vt:lpstr>Study exchange Partner links</vt:lpstr>
      <vt:lpstr>HOW TO APPLY </vt:lpstr>
      <vt:lpstr>Study exchange Inter-campus transfer</vt:lpstr>
      <vt:lpstr>Study exchange Inter-campus transfer - degrees</vt:lpstr>
      <vt:lpstr>Traineeship</vt:lpstr>
      <vt:lpstr>Traineeship Website</vt:lpstr>
      <vt:lpstr>Short-term activities Summer Schools</vt:lpstr>
      <vt:lpstr>Short-term activities Website</vt:lpstr>
      <vt:lpstr>Short-term activities Mitacs Research Internship</vt:lpstr>
      <vt:lpstr>Student Profiles - Calum </vt:lpstr>
      <vt:lpstr>Student Profile - Laura </vt:lpstr>
      <vt:lpstr>Student Profile - Katie </vt:lpstr>
      <vt:lpstr>Student Profile - Will </vt:lpstr>
      <vt:lpstr>Student Profile - Katie </vt:lpstr>
      <vt:lpstr>Student Profile - Becca </vt:lpstr>
      <vt:lpstr>Student Profile - Mazz </vt:lpstr>
      <vt:lpstr>Student Profile - Varun </vt:lpstr>
      <vt:lpstr>Student Profile - Matt </vt:lpstr>
      <vt:lpstr>Funding Tuition fees </vt:lpstr>
      <vt:lpstr>Funding Turing Scheme </vt:lpstr>
      <vt:lpstr>Funding Turing Scheme – Additional Funding </vt:lpstr>
      <vt:lpstr>Funding Other funding options </vt:lpstr>
      <vt:lpstr>Funding Other funding options continued </vt:lpstr>
      <vt:lpstr>Support </vt:lpstr>
      <vt:lpstr>What are the next steps? November - February</vt:lpstr>
      <vt:lpstr>What are the next steps? March - June</vt:lpstr>
      <vt:lpstr>Go Abroad Fair</vt:lpstr>
      <vt:lpstr>Go Abroad Fair - Register now</vt:lpstr>
      <vt:lpstr>Go Abroad Fair –  What happens</vt:lpstr>
      <vt:lpstr>Ready to start breaking boundaries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Craig</dc:creator>
  <cp:lastModifiedBy>Ross, Alexandra</cp:lastModifiedBy>
  <cp:revision>134</cp:revision>
  <dcterms:modified xsi:type="dcterms:W3CDTF">2025-11-13T15:22:56Z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0x010100CD4F9979B35931449F7D5B555FF11DBF</vt:lpwstr>
  </property>
</Properties>
</file>