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72" r:id="rId6"/>
    <p:sldId id="274" r:id="rId7"/>
    <p:sldId id="277" r:id="rId8"/>
    <p:sldId id="275" r:id="rId9"/>
    <p:sldId id="276" r:id="rId10"/>
    <p:sldId id="280" r:id="rId11"/>
    <p:sldId id="279" r:id="rId12"/>
    <p:sldId id="273" r:id="rId13"/>
    <p:sldId id="283" r:id="rId14"/>
    <p:sldId id="278" r:id="rId15"/>
    <p:sldId id="281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CA4032E-1489-4E61-B08A-C8AE9C708F5A}">
          <p14:sldIdLst>
            <p14:sldId id="257"/>
            <p14:sldId id="272"/>
            <p14:sldId id="274"/>
            <p14:sldId id="277"/>
            <p14:sldId id="275"/>
            <p14:sldId id="276"/>
            <p14:sldId id="280"/>
            <p14:sldId id="279"/>
            <p14:sldId id="273"/>
            <p14:sldId id="283"/>
            <p14:sldId id="278"/>
            <p14:sldId id="281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6203CA-CC36-4D3C-A694-17444FC0B25E}" v="11" dt="2026-04-13T13:44:13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9" autoAdjust="0"/>
    <p:restoredTop sz="95380" autoAdjust="0"/>
  </p:normalViewPr>
  <p:slideViewPr>
    <p:cSldViewPr snapToGrid="0">
      <p:cViewPr varScale="1">
        <p:scale>
          <a:sx n="82" d="100"/>
          <a:sy n="82" d="100"/>
        </p:scale>
        <p:origin x="750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41733-B48B-4905-8867-63DAA22A46DE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83CBA-AC04-4223-B1DD-BF64F315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33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3CBA-AC04-4223-B1DD-BF64F31527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5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783CBA-AC04-4223-B1DD-BF64F315279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02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038F-9AA9-A5B3-9FA3-606E5F9B9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A8EEA-96E5-A2EE-6B81-9326F046AB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4FFB2-A128-8947-D017-CBD760F6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D25-E277-4045-B92F-DDBD36F76BBA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75421-6761-DEEA-93B6-7BEA7106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D5335-6B20-8B8E-91D4-FBE1AAC97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6F98-057C-41A9-ACC5-AA11C8ED7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37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ght Pink Background Single Header 1 1 1" userDrawn="1">
  <p:cSld name="Light Pink Background Single Header 1 1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444CFB-1080-57CE-5FA1-6EEF2C5BB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hidden">
          <a:xfrm>
            <a:off x="7050263" y="-1068"/>
            <a:ext cx="5145469" cy="22760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E2E7D7-7731-E886-16C1-EDF529C97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0" y="1684800"/>
            <a:ext cx="11280000" cy="696000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88E5133-98E3-CBF4-0882-907280A35E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5600" y="2448985"/>
            <a:ext cx="11279717" cy="33316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78355" indent="-243411">
              <a:buClr>
                <a:schemeClr val="bg1"/>
              </a:buClr>
              <a:buFont typeface="Arial" panose="020B0604020202020204" pitchFamily="34" charset="0"/>
              <a:buChar char="̶"/>
              <a:defRPr/>
            </a:lvl2pPr>
            <a:lvl3pPr marL="721766" indent="-232828">
              <a:buFont typeface="Wingdings" panose="05000000000000000000" pitchFamily="2" charset="2"/>
              <a:buChar char="§"/>
              <a:defRPr sz="1867"/>
            </a:lvl3pPr>
            <a:lvl4pPr marL="954593" indent="-234945">
              <a:buClr>
                <a:schemeClr val="bg1"/>
              </a:buClr>
              <a:buFont typeface="Arial" panose="020B0604020202020204" pitchFamily="34" charset="0"/>
              <a:buChar char="•"/>
              <a:defRPr sz="1867"/>
            </a:lvl4pPr>
            <a:lvl5pPr marL="1198003" indent="-232828">
              <a:buFont typeface="Arial" panose="020B0604020202020204" pitchFamily="34" charset="0"/>
              <a:buChar char="̵"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99D3C246-56E9-FF4D-E6E9-E324FFBEE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black">
          <a:xfrm>
            <a:off x="436285" y="5880542"/>
            <a:ext cx="1920000" cy="52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9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FE58-5CCE-E0AD-977D-1B8E2F322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3C474-2BAB-CD7C-194C-5E6F36431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E3CD5-8912-751A-1D0A-B84D417F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D25-E277-4045-B92F-DDBD36F76BBA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0A43F-FC0F-1FF5-6C2E-DFB0F1B9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82778-C9A1-5D17-D8BC-87038B52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6F98-057C-41A9-ACC5-AA11C8ED7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77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19C3-1DFF-0497-05A8-81C8190A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09BC6-0FEC-815B-E728-7B2A91201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965D4-EED3-145E-3C54-9FA458694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D25-E277-4045-B92F-DDBD36F76BBA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CCE7A-9789-76B3-732A-C88821B0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40034-0334-90EE-F2BF-1EEB3AD50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6F98-057C-41A9-ACC5-AA11C8ED7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01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88FDE-265E-6531-258F-955A57C1D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EC084-100D-7EEE-4141-524FB40C0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6F464-4892-25C0-0BB4-975A08E273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D41AE-4B9C-2817-BFA0-5F7C8F38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C2D25-E277-4045-B92F-DDBD36F76BBA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86C99-EF4B-246E-45B8-DC5266FEB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F7466-C050-86F4-DDE4-EBE953E9F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F6F98-057C-41A9-ACC5-AA11C8ED7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2956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56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6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29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69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67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3580DB-1BB8-A9AB-5C21-5CF2E5DC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039A5-27DD-BCE9-F637-A24B1FE3F2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581FD8-3919-8346-052E-AEFDD7700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2D25-E277-4045-B92F-DDBD36F76BBA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E0A1-20D0-FFA7-F10E-83028FBC1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29CD-2C45-8160-2879-B81470545C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6F98-057C-41A9-ACC5-AA11C8ED7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33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6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dn.ac.uk/accommodation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90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B7F80C-B45A-3DFB-C961-2600EF4ACA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6492" y="1567108"/>
            <a:ext cx="2754923" cy="696912"/>
          </a:xfrm>
        </p:spPr>
        <p:txBody>
          <a:bodyPr>
            <a:normAutofit/>
          </a:bodyPr>
          <a:lstStyle/>
          <a:p>
            <a:r>
              <a:rPr kumimoji="0" lang="en-GB" sz="44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Security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735E57-11B3-BE70-E83E-223F77690D2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83439" y="2472959"/>
            <a:ext cx="11279188" cy="3330575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The university encourages all our students to download and utilise the SafeZone App.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Students can access assistance when required by the touch of a button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Nearest first aider will be alerted and attend area where injured party is located.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120BB369-71DF-4CE7-336E-02814714B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10" y="5127585"/>
            <a:ext cx="3996446" cy="111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243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365125"/>
            <a:ext cx="11203488" cy="1325563"/>
          </a:xfrm>
        </p:spPr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Prices at Hillhead</a:t>
            </a:r>
            <a:endParaRPr lang="en-GB" i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13052E8F-00CF-DA17-131E-B2409502A6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637407"/>
              </p:ext>
            </p:extLst>
          </p:nvPr>
        </p:nvGraphicFramePr>
        <p:xfrm>
          <a:off x="838200" y="1610315"/>
          <a:ext cx="10710922" cy="4135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7941">
                  <a:extLst>
                    <a:ext uri="{9D8B030D-6E8A-4147-A177-3AD203B41FA5}">
                      <a16:colId xmlns:a16="http://schemas.microsoft.com/office/drawing/2014/main" val="3023589485"/>
                    </a:ext>
                  </a:extLst>
                </a:gridCol>
                <a:gridCol w="4238797">
                  <a:extLst>
                    <a:ext uri="{9D8B030D-6E8A-4147-A177-3AD203B41FA5}">
                      <a16:colId xmlns:a16="http://schemas.microsoft.com/office/drawing/2014/main" val="2086433143"/>
                    </a:ext>
                  </a:extLst>
                </a:gridCol>
                <a:gridCol w="1396453">
                  <a:extLst>
                    <a:ext uri="{9D8B030D-6E8A-4147-A177-3AD203B41FA5}">
                      <a16:colId xmlns:a16="http://schemas.microsoft.com/office/drawing/2014/main" val="2258085016"/>
                    </a:ext>
                  </a:extLst>
                </a:gridCol>
                <a:gridCol w="2677731">
                  <a:extLst>
                    <a:ext uri="{9D8B030D-6E8A-4147-A177-3AD203B41FA5}">
                      <a16:colId xmlns:a16="http://schemas.microsoft.com/office/drawing/2014/main" val="1275673131"/>
                    </a:ext>
                  </a:extLst>
                </a:gridCol>
              </a:tblGrid>
              <a:tr h="65985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Name of Accommodation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Type of Accommodation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Lease Dates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Rent per Week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149505"/>
                  </a:ext>
                </a:extLst>
              </a:tr>
              <a:tr h="93715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Hillhead Houses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Adam Smith &amp; Fyfe houses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Single-study self-catering bedrooms with access to shared kitchen and bathrooms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weeks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£111 standard room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865672"/>
                  </a:ext>
                </a:extLst>
              </a:tr>
              <a:tr h="1218301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Hillhead Traditional Flats – 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Hector B, Grant Ct, Keith House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Self-catering flats with single-study bedrooms (5 person flat)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weeks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£145 standard room (1 toilet per flat)</a:t>
                      </a:r>
                    </a:p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£151 standard room (2 toilets per flat)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6800794"/>
                  </a:ext>
                </a:extLst>
              </a:tr>
              <a:tr h="65985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North Court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Self-catering flats with single-study bedrooms (3 or 4 person flat)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weeks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£151 standard room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781947"/>
                  </a:ext>
                </a:extLst>
              </a:tr>
              <a:tr h="659859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New Carnegie Court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Self-catering flats with single-study en-suite bedrooms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40 weeks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£191 En-suite room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4998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97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12" y="365125"/>
            <a:ext cx="11203488" cy="1325563"/>
          </a:xfrm>
        </p:spPr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How and When to Apply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C3-82CD-5D5B-E6D3-62374053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12" y="1825625"/>
            <a:ext cx="11203488" cy="4351338"/>
          </a:xfrm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Apply online at </a:t>
            </a:r>
            <a:r>
              <a:rPr lang="en-GB" sz="36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www.abdn.ac.uk/accommodation</a:t>
            </a:r>
            <a:endParaRPr lang="en-GB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GB" sz="3600" dirty="0">
                <a:solidFill>
                  <a:schemeClr val="bg1"/>
                </a:solidFill>
              </a:rPr>
              <a:t>Unconditional offer holders can apply once they have firmly accepted their offer to study at the University </a:t>
            </a:r>
          </a:p>
          <a:p>
            <a:r>
              <a:rPr lang="en-GB" sz="3600" dirty="0">
                <a:solidFill>
                  <a:schemeClr val="bg1"/>
                </a:solidFill>
              </a:rPr>
              <a:t>Conditional offer holders, who have firmly accepted their offer to study at the University, can ‘note an interest’ through the application portal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08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737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1AC0656-9B3E-1808-DB37-26025C28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59" y="109729"/>
            <a:ext cx="8567803" cy="1097279"/>
          </a:xfrm>
        </p:spPr>
        <p:txBody>
          <a:bodyPr>
            <a:normAutofit/>
          </a:bodyPr>
          <a:lstStyle/>
          <a:p>
            <a:r>
              <a:rPr lang="en-GB" sz="6000" i="1" dirty="0">
                <a:solidFill>
                  <a:schemeClr val="bg1"/>
                </a:solidFill>
              </a:rPr>
              <a:t>Why choose us?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CEEE09-FF73-A083-6DF2-3ED440347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529" y="1480133"/>
            <a:ext cx="7613695" cy="52681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solidFill>
                  <a:schemeClr val="bg1"/>
                </a:solidFill>
              </a:rPr>
              <a:t>Ensures that living away from home for the first time is a welcoming and exciting experience</a:t>
            </a:r>
          </a:p>
          <a:p>
            <a:r>
              <a:rPr lang="en-GB" dirty="0">
                <a:solidFill>
                  <a:schemeClr val="bg1"/>
                </a:solidFill>
              </a:rPr>
              <a:t>We provide all the support you need </a:t>
            </a:r>
          </a:p>
          <a:p>
            <a:r>
              <a:rPr lang="en-GB" dirty="0">
                <a:solidFill>
                  <a:schemeClr val="bg1"/>
                </a:solidFill>
              </a:rPr>
              <a:t>You will be part of a vibrant community with the opportunity to make life-long friends</a:t>
            </a:r>
          </a:p>
          <a:p>
            <a:r>
              <a:rPr lang="en-GB" dirty="0">
                <a:solidFill>
                  <a:schemeClr val="bg1"/>
                </a:solidFill>
              </a:rPr>
              <a:t>We are an international campus with students from all over the world</a:t>
            </a:r>
          </a:p>
          <a:p>
            <a:r>
              <a:rPr lang="en-GB" dirty="0">
                <a:solidFill>
                  <a:schemeClr val="bg1"/>
                </a:solidFill>
              </a:rPr>
              <a:t>Guaranteed accommodation for all first-time students</a:t>
            </a:r>
          </a:p>
          <a:p>
            <a:r>
              <a:rPr lang="en-GB" dirty="0">
                <a:solidFill>
                  <a:schemeClr val="bg1"/>
                </a:solidFill>
              </a:rPr>
              <a:t>40-week lease lengths and flexible payment plans</a:t>
            </a:r>
          </a:p>
          <a:p>
            <a:r>
              <a:rPr lang="en-GB" dirty="0">
                <a:solidFill>
                  <a:schemeClr val="bg1"/>
                </a:solidFill>
              </a:rPr>
              <a:t>Dedicated accommodation for Postgraduates and mature students on the Old Aberdeen campus and at Hillhead</a:t>
            </a:r>
          </a:p>
          <a:p>
            <a:endParaRPr lang="en-GB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3DF2A13-1E22-59A2-9099-811DAA8A1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91450" y="1682496"/>
            <a:ext cx="4266438" cy="3695371"/>
          </a:xfrm>
          <a:prstGeom prst="rect">
            <a:avLst/>
          </a:prstGeom>
          <a:effectLst>
            <a:reflection endPos="0" dist="50800" dir="5400000" sy="-100000" algn="bl" rotWithShape="0"/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295798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Student Accommodation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C3-82CD-5D5B-E6D3-623740532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/>
            <a:r>
              <a:rPr lang="en-GB" sz="2800" dirty="0">
                <a:solidFill>
                  <a:schemeClr val="bg1"/>
                </a:solidFill>
              </a:rPr>
              <a:t>All accommodation benefits from access to 24/7 assistance from the Accommodation Management Team and Student Resident Assistants</a:t>
            </a:r>
          </a:p>
          <a:p>
            <a:pPr marL="457200" indent="-457200"/>
            <a:r>
              <a:rPr lang="en-GB" sz="2800" dirty="0">
                <a:solidFill>
                  <a:schemeClr val="bg1"/>
                </a:solidFill>
              </a:rPr>
              <a:t>Students are housed along with other first years</a:t>
            </a:r>
          </a:p>
          <a:p>
            <a:pPr marL="457200" indent="-457200"/>
            <a:r>
              <a:rPr lang="en-GB" sz="2800" dirty="0">
                <a:solidFill>
                  <a:schemeClr val="bg1"/>
                </a:solidFill>
              </a:rPr>
              <a:t>The rents are all inclusive – no surprise heating or electricity bills</a:t>
            </a:r>
          </a:p>
          <a:p>
            <a:pPr marL="457200" indent="-457200"/>
            <a:r>
              <a:rPr lang="en-GB" sz="2800" dirty="0">
                <a:solidFill>
                  <a:schemeClr val="bg1"/>
                </a:solidFill>
              </a:rPr>
              <a:t>Unlimited and free Wi-Fi</a:t>
            </a:r>
          </a:p>
          <a:p>
            <a:pPr marL="457200" indent="-457200"/>
            <a:r>
              <a:rPr lang="en-GB" sz="2800" dirty="0">
                <a:solidFill>
                  <a:schemeClr val="bg1"/>
                </a:solidFill>
              </a:rPr>
              <a:t>Basic personal contents insurance included</a:t>
            </a:r>
          </a:p>
          <a:p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918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37" y="100362"/>
            <a:ext cx="11019263" cy="1081668"/>
          </a:xfrm>
        </p:spPr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Hillhead Student Village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C3-82CD-5D5B-E6D3-62374053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76" y="1349298"/>
            <a:ext cx="11831444" cy="5408341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Hillhead Student Village is by far the most popular location for undergraduate students, a </a:t>
            </a:r>
            <a:r>
              <a:rPr lang="en-GB" dirty="0">
                <a:solidFill>
                  <a:schemeClr val="bg1"/>
                </a:solidFill>
              </a:rPr>
              <a:t>15</a:t>
            </a:r>
            <a:r>
              <a:rPr lang="en-GB" sz="2800" dirty="0">
                <a:solidFill>
                  <a:schemeClr val="bg1"/>
                </a:solidFill>
              </a:rPr>
              <a:t>-minute walk or a 5-minute bus ride to King's campus</a:t>
            </a:r>
          </a:p>
          <a:p>
            <a:r>
              <a:rPr lang="en-GB" sz="2800" dirty="0">
                <a:solidFill>
                  <a:schemeClr val="bg1"/>
                </a:solidFill>
              </a:rPr>
              <a:t>2000 + students are housed across different properties on the site</a:t>
            </a:r>
          </a:p>
          <a:p>
            <a:r>
              <a:rPr lang="en-GB" sz="2800" dirty="0">
                <a:solidFill>
                  <a:schemeClr val="bg1"/>
                </a:solidFill>
              </a:rPr>
              <a:t>Full Laundry facilities are on site</a:t>
            </a:r>
          </a:p>
          <a:p>
            <a:r>
              <a:rPr lang="en-GB" dirty="0">
                <a:solidFill>
                  <a:schemeClr val="bg1"/>
                </a:solidFill>
              </a:rPr>
              <a:t>Free </a:t>
            </a:r>
            <a:r>
              <a:rPr lang="en-GB" sz="2800" dirty="0">
                <a:solidFill>
                  <a:schemeClr val="bg1"/>
                </a:solidFill>
              </a:rPr>
              <a:t>car parking areas and bike storage available</a:t>
            </a:r>
          </a:p>
          <a:p>
            <a:r>
              <a:rPr lang="en-GB" sz="2800" dirty="0">
                <a:solidFill>
                  <a:schemeClr val="bg1"/>
                </a:solidFill>
              </a:rPr>
              <a:t>Headspace building with social and activity spaces</a:t>
            </a:r>
          </a:p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sz="2800" dirty="0">
                <a:solidFill>
                  <a:schemeClr val="bg1"/>
                </a:solidFill>
              </a:rPr>
              <a:t>utdoor social space</a:t>
            </a:r>
          </a:p>
          <a:p>
            <a:r>
              <a:rPr lang="en-GB" dirty="0">
                <a:solidFill>
                  <a:schemeClr val="bg1"/>
                </a:solidFill>
              </a:rPr>
              <a:t>24/7 reception</a:t>
            </a:r>
          </a:p>
          <a:p>
            <a:r>
              <a:rPr lang="en-GB" sz="2800" dirty="0">
                <a:solidFill>
                  <a:schemeClr val="bg1"/>
                </a:solidFill>
              </a:rPr>
              <a:t>And more…..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F24EFA-E36E-76FE-7E7E-6B0A467D5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343" y="2709746"/>
            <a:ext cx="4072481" cy="301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03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24" y="365126"/>
            <a:ext cx="10915676" cy="1075368"/>
          </a:xfrm>
        </p:spPr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Hillhead Student Village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F2341C9-DF30-F46A-AB1C-79D92C64D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4112" y="1562302"/>
            <a:ext cx="3668991" cy="2358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E4AFF-7334-7AF6-D6CF-E3DDD54A9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525" y="1562302"/>
            <a:ext cx="3476833" cy="2358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7DD5E-2696-A8CD-04E2-D31AE1CE8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741" y="1562302"/>
            <a:ext cx="3464824" cy="249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85860-6F48-CA6F-C6F7-285E44BEA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271" y="4015491"/>
            <a:ext cx="3668991" cy="249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EAC235-8207-4454-DAF0-0EA635ACA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526" y="4027685"/>
            <a:ext cx="3476832" cy="248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37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320" y="213479"/>
            <a:ext cx="11006480" cy="533653"/>
          </a:xfrm>
        </p:spPr>
        <p:txBody>
          <a:bodyPr>
            <a:normAutofit fontScale="90000"/>
          </a:bodyPr>
          <a:lstStyle/>
          <a:p>
            <a:r>
              <a:rPr lang="en-GB" sz="4400" i="1" dirty="0">
                <a:solidFill>
                  <a:schemeClr val="bg1"/>
                </a:solidFill>
              </a:rPr>
              <a:t>Hillhead Student Village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653013-8D09-3192-2BD8-74F7013C3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7320" y="1255673"/>
            <a:ext cx="3499407" cy="234106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969B40-2825-08D4-E0B1-CC5AE35A9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416" y="1255673"/>
            <a:ext cx="3499407" cy="2371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0321A6-527C-3B22-B039-14B71642A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432" y="1261770"/>
            <a:ext cx="3499407" cy="236545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39681-23CC-025C-DE2D-585678B231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63" y="4274576"/>
            <a:ext cx="3517697" cy="2371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AD9730-6717-0FDD-FA91-375B61435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4543" y="4286770"/>
            <a:ext cx="3517697" cy="23593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BF3F44-760B-FC2A-D538-C06BFF328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1432" y="4274576"/>
            <a:ext cx="3607348" cy="23715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83CF15-6AB5-F75B-0898-D5FEE1624BA4}"/>
              </a:ext>
            </a:extLst>
          </p:cNvPr>
          <p:cNvSpPr txBox="1"/>
          <p:nvPr/>
        </p:nvSpPr>
        <p:spPr>
          <a:xfrm>
            <a:off x="204063" y="3596740"/>
            <a:ext cx="1164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En-suite rooms with ¾ sized beds and shared kitchen facilities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F7D27-700E-92D7-67FE-DBF5EFFF16D2}"/>
              </a:ext>
            </a:extLst>
          </p:cNvPr>
          <p:cNvSpPr txBox="1"/>
          <p:nvPr/>
        </p:nvSpPr>
        <p:spPr>
          <a:xfrm>
            <a:off x="347320" y="869795"/>
            <a:ext cx="759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Single study bedrooms with shared bathroom and kitchen facilities</a:t>
            </a:r>
          </a:p>
        </p:txBody>
      </p:sp>
    </p:spTree>
    <p:extLst>
      <p:ext uri="{BB962C8B-B14F-4D97-AF65-F5344CB8AC3E}">
        <p14:creationId xmlns:p14="http://schemas.microsoft.com/office/powerpoint/2010/main" val="3439847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65125"/>
            <a:ext cx="11008112" cy="1325563"/>
          </a:xfrm>
        </p:spPr>
        <p:txBody>
          <a:bodyPr>
            <a:normAutofit/>
          </a:bodyPr>
          <a:lstStyle/>
          <a:p>
            <a:r>
              <a:rPr lang="en-GB" sz="4000" i="1" dirty="0">
                <a:solidFill>
                  <a:schemeClr val="bg1"/>
                </a:solidFill>
              </a:rPr>
              <a:t>Support Services</a:t>
            </a:r>
            <a:endParaRPr lang="en-GB" sz="4000" i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ECFC3-82CD-5D5B-E6D3-623740532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689" y="1540701"/>
            <a:ext cx="7658444" cy="4636262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A team of dedicated Student Resident Assistants (SRAs) working throughout the evening/night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Students can go to them with any worries that they may have including home sickness, exam worries and relationship problems and more..</a:t>
            </a:r>
          </a:p>
          <a:p>
            <a:r>
              <a:rPr lang="en-GB" sz="2800" dirty="0">
                <a:solidFill>
                  <a:schemeClr val="bg1"/>
                </a:solidFill>
              </a:rPr>
              <a:t>Students are provided with confidential advice and are signposted in the direction of any relevant professional services</a:t>
            </a:r>
          </a:p>
          <a:p>
            <a:r>
              <a:rPr lang="en-GB" dirty="0">
                <a:solidFill>
                  <a:schemeClr val="bg1"/>
                </a:solidFill>
              </a:rPr>
              <a:t>Always somebody there for you</a:t>
            </a:r>
            <a:endParaRPr lang="en-GB" sz="28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EE089B-091E-4112-4355-69C013FB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33" y="1690688"/>
            <a:ext cx="3992169" cy="378318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6195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521" y="150313"/>
            <a:ext cx="11103279" cy="914858"/>
          </a:xfrm>
        </p:spPr>
        <p:txBody>
          <a:bodyPr/>
          <a:lstStyle/>
          <a:p>
            <a:r>
              <a:rPr lang="en-GB" sz="4400" i="1" dirty="0">
                <a:solidFill>
                  <a:schemeClr val="bg1"/>
                </a:solidFill>
              </a:rPr>
              <a:t>Social Activities at Hillhead</a:t>
            </a:r>
            <a:endParaRPr lang="en-GB" i="1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B3EA68-9BD7-BC28-BAB2-168AB0166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883" y="1242680"/>
            <a:ext cx="3798137" cy="2408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53306-EA00-76AC-1B67-14C393563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938" y="1242680"/>
            <a:ext cx="3798137" cy="2420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28A468-827A-CEE6-CB3C-C29EF0A4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980" y="1430571"/>
            <a:ext cx="2615411" cy="3487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0F8BBF-D860-F540-69C6-5CCE8585A8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405" y="4113933"/>
            <a:ext cx="3816427" cy="240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D344B-01E2-D2E7-303C-496496514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3648" y="4120029"/>
            <a:ext cx="3816427" cy="239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AE666E-A3F7-4380-54CF-3C5CA8B64788}"/>
              </a:ext>
            </a:extLst>
          </p:cNvPr>
          <p:cNvSpPr txBox="1"/>
          <p:nvPr/>
        </p:nvSpPr>
        <p:spPr>
          <a:xfrm>
            <a:off x="1381188" y="3564706"/>
            <a:ext cx="3031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Cooking Classes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66D565-D388-7E25-A70D-3ECDAC581E32}"/>
              </a:ext>
            </a:extLst>
          </p:cNvPr>
          <p:cNvSpPr txBox="1"/>
          <p:nvPr/>
        </p:nvSpPr>
        <p:spPr>
          <a:xfrm>
            <a:off x="5497880" y="3564706"/>
            <a:ext cx="3524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Cultural</a:t>
            </a:r>
            <a:r>
              <a:rPr lang="en-GB" dirty="0"/>
              <a:t> </a:t>
            </a:r>
            <a:r>
              <a:rPr lang="en-GB" sz="2800" i="1" dirty="0">
                <a:solidFill>
                  <a:schemeClr val="bg1"/>
                </a:solidFill>
              </a:rPr>
              <a:t>Events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0D055-DB61-8B7A-B04D-E1ECCE5153F3}"/>
              </a:ext>
            </a:extLst>
          </p:cNvPr>
          <p:cNvSpPr txBox="1"/>
          <p:nvPr/>
        </p:nvSpPr>
        <p:spPr>
          <a:xfrm>
            <a:off x="1314099" y="6334780"/>
            <a:ext cx="3329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Pet Therapy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07FCD2-4962-2265-3663-E3C8D464004E}"/>
              </a:ext>
            </a:extLst>
          </p:cNvPr>
          <p:cNvSpPr txBox="1"/>
          <p:nvPr/>
        </p:nvSpPr>
        <p:spPr>
          <a:xfrm>
            <a:off x="5497880" y="6334780"/>
            <a:ext cx="3068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Language</a:t>
            </a:r>
            <a:r>
              <a:rPr lang="en-GB" dirty="0"/>
              <a:t> </a:t>
            </a:r>
            <a:r>
              <a:rPr lang="en-GB" sz="2800" i="1" dirty="0">
                <a:solidFill>
                  <a:schemeClr val="bg1"/>
                </a:solidFill>
              </a:rPr>
              <a:t>Cafe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2A890-7792-5FD6-1E6D-9CA592D1F212}"/>
              </a:ext>
            </a:extLst>
          </p:cNvPr>
          <p:cNvSpPr txBox="1"/>
          <p:nvPr/>
        </p:nvSpPr>
        <p:spPr>
          <a:xfrm>
            <a:off x="9022464" y="4917785"/>
            <a:ext cx="2451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solidFill>
                  <a:schemeClr val="bg1"/>
                </a:solidFill>
              </a:rPr>
              <a:t>Art Workshops</a:t>
            </a:r>
          </a:p>
        </p:txBody>
      </p:sp>
    </p:spTree>
    <p:extLst>
      <p:ext uri="{BB962C8B-B14F-4D97-AF65-F5344CB8AC3E}">
        <p14:creationId xmlns:p14="http://schemas.microsoft.com/office/powerpoint/2010/main" val="23896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43B9A-12A8-253E-F2A5-3E176957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Aberdeen Sports Village Membership</a:t>
            </a:r>
            <a:endParaRPr lang="en-GB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E2BB7-5F3C-013F-88CC-1C6BD7692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6008" y="1867025"/>
            <a:ext cx="5181600" cy="4351338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We are giving a 75% discount on Aberdeen Sports Village membership to all our students who accept an offer to stay in University accommodation for the 2026/2027 Academic year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B082E37-972C-D225-F394-BB59DD26C9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38399" y="1356652"/>
            <a:ext cx="4465490" cy="257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Graphical user interface, application">
            <a:extLst>
              <a:ext uri="{FF2B5EF4-FFF2-40B4-BE49-F238E27FC236}">
                <a16:creationId xmlns:a16="http://schemas.microsoft.com/office/drawing/2014/main" id="{FC831883-7715-63C1-05ED-9093CB347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01" y="4583484"/>
            <a:ext cx="3375565" cy="1498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C08C4A-44F8-BE35-E4D3-823BFFC3C33A}"/>
              </a:ext>
            </a:extLst>
          </p:cNvPr>
          <p:cNvSpPr txBox="1"/>
          <p:nvPr/>
        </p:nvSpPr>
        <p:spPr>
          <a:xfrm>
            <a:off x="166255" y="6353299"/>
            <a:ext cx="9274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</a:rPr>
              <a:t>*subject to terms and conditions which can be viewed on our website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B6F338-4D31-678E-903F-CDACBEDE6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6084" y="3982324"/>
            <a:ext cx="4465490" cy="2700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3766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17F8850-5513-442E-AF0F-D4D8C37150B4}" vid="{C3120C80-8722-4341-9AF3-9C969079CB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2b05c3-a4e4-4588-8532-c0c0ed3c991f" xsi:nil="true"/>
    <lcf76f155ced4ddcb4097134ff3c332f xmlns="7cb2726f-3f31-4265-b1aa-ca6f5b6eef8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619D07D876B409FF5BC15A1D5DC61" ma:contentTypeVersion="14" ma:contentTypeDescription="Create a new document." ma:contentTypeScope="" ma:versionID="57049331a3863873b16ac535da2acbf3">
  <xsd:schema xmlns:xsd="http://www.w3.org/2001/XMLSchema" xmlns:xs="http://www.w3.org/2001/XMLSchema" xmlns:p="http://schemas.microsoft.com/office/2006/metadata/properties" xmlns:ns2="7cb2726f-3f31-4265-b1aa-ca6f5b6eef81" xmlns:ns3="5d2b05c3-a4e4-4588-8532-c0c0ed3c991f" targetNamespace="http://schemas.microsoft.com/office/2006/metadata/properties" ma:root="true" ma:fieldsID="cb36a86c660e7c73eeb014739b764794" ns2:_="" ns3:_="">
    <xsd:import namespace="7cb2726f-3f31-4265-b1aa-ca6f5b6eef81"/>
    <xsd:import namespace="5d2b05c3-a4e4-4588-8532-c0c0ed3c99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b2726f-3f31-4265-b1aa-ca6f5b6eef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507c90d-3ac7-4967-848a-ba06276b17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b05c3-a4e4-4588-8532-c0c0ed3c99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b1ed9cf-1d2c-4d38-a304-041b3a8081e1}" ma:internalName="TaxCatchAll" ma:showField="CatchAllData" ma:web="5d2b05c3-a4e4-4588-8532-c0c0ed3c9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D906F1-FC2B-4F85-93A9-CFFAFFBDEE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83B4B2-7B64-4036-8000-D62948E3F16C}">
  <ds:schemaRefs>
    <ds:schemaRef ds:uri="http://schemas.microsoft.com/office/2006/metadata/properties"/>
    <ds:schemaRef ds:uri="http://schemas.microsoft.com/office/infopath/2007/PartnerControls"/>
    <ds:schemaRef ds:uri="5d2b05c3-a4e4-4588-8532-c0c0ed3c991f"/>
    <ds:schemaRef ds:uri="7cb2726f-3f31-4265-b1aa-ca6f5b6eef81"/>
  </ds:schemaRefs>
</ds:datastoreItem>
</file>

<file path=customXml/itemProps3.xml><?xml version="1.0" encoding="utf-8"?>
<ds:datastoreItem xmlns:ds="http://schemas.openxmlformats.org/officeDocument/2006/customXml" ds:itemID="{3D38B8CD-6873-41B3-B331-5BE8F4745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b2726f-3f31-4265-b1aa-ca6f5b6eef81"/>
    <ds:schemaRef ds:uri="5d2b05c3-a4e4-4588-8532-c0c0ed3c99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UK Team PPT slide template</Template>
  <TotalTime>1006</TotalTime>
  <Words>568</Words>
  <Application>Microsoft Office PowerPoint</Application>
  <PresentationFormat>Widescreen</PresentationFormat>
  <Paragraphs>76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Why choose us?</vt:lpstr>
      <vt:lpstr>Student Accommodation</vt:lpstr>
      <vt:lpstr>Hillhead Student Village</vt:lpstr>
      <vt:lpstr>Hillhead Student Village</vt:lpstr>
      <vt:lpstr>Hillhead Student Village</vt:lpstr>
      <vt:lpstr>Support Services</vt:lpstr>
      <vt:lpstr>Social Activities at Hillhead</vt:lpstr>
      <vt:lpstr>Aberdeen Sports Village Membership</vt:lpstr>
      <vt:lpstr>Security</vt:lpstr>
      <vt:lpstr>Prices at Hillhead</vt:lpstr>
      <vt:lpstr>How and When to Apply</vt:lpstr>
      <vt:lpstr>PowerPoint Presentation</vt:lpstr>
    </vt:vector>
  </TitlesOfParts>
  <Company>University of Aberdeen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Hay, A</dc:creator>
  <cp:lastModifiedBy>Duff, Iain</cp:lastModifiedBy>
  <cp:revision>14</cp:revision>
  <dcterms:created xsi:type="dcterms:W3CDTF">2023-11-24T08:50:22Z</dcterms:created>
  <dcterms:modified xsi:type="dcterms:W3CDTF">2026-04-14T10:45:45Z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0x010100EAD619D07D876B409FF5BC15A1D5DC61</vt:lpwstr>
  </property>
</Properties>
</file>