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80" r:id="rId3"/>
    <p:sldId id="269" r:id="rId4"/>
    <p:sldId id="272" r:id="rId5"/>
    <p:sldId id="270" r:id="rId6"/>
    <p:sldId id="274" r:id="rId7"/>
    <p:sldId id="292" r:id="rId8"/>
    <p:sldId id="273" r:id="rId9"/>
    <p:sldId id="275" r:id="rId10"/>
    <p:sldId id="276" r:id="rId11"/>
    <p:sldId id="277" r:id="rId12"/>
    <p:sldId id="278" r:id="rId13"/>
    <p:sldId id="279" r:id="rId14"/>
    <p:sldId id="284" r:id="rId15"/>
    <p:sldId id="283" r:id="rId16"/>
    <p:sldId id="282" r:id="rId17"/>
    <p:sldId id="285" r:id="rId18"/>
    <p:sldId id="293" r:id="rId19"/>
    <p:sldId id="286" r:id="rId20"/>
    <p:sldId id="287" r:id="rId21"/>
    <p:sldId id="288" r:id="rId22"/>
    <p:sldId id="290" r:id="rId23"/>
    <p:sldId id="289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E1E4"/>
    <a:srgbClr val="FFCC4E"/>
    <a:srgbClr val="00A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6719" autoAdjust="0"/>
  </p:normalViewPr>
  <p:slideViewPr>
    <p:cSldViewPr snapToGrid="0">
      <p:cViewPr varScale="1">
        <p:scale>
          <a:sx n="75" d="100"/>
          <a:sy n="75" d="100"/>
        </p:scale>
        <p:origin x="90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CC32A-FF42-492F-A329-D9C65D564F06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83D02-4CCD-4023-8A8D-F59A444ED2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1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A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>
            <a:extLst>
              <a:ext uri="{FF2B5EF4-FFF2-40B4-BE49-F238E27FC236}">
                <a16:creationId xmlns:a16="http://schemas.microsoft.com/office/drawing/2014/main" id="{C2664ACB-1BF3-602A-E528-CA0FA3129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852" y="2961681"/>
            <a:ext cx="4681756" cy="2582852"/>
          </a:xfrm>
        </p:spPr>
        <p:txBody>
          <a:bodyPr anchor="t"/>
          <a:lstStyle>
            <a:lvl1pPr>
              <a:defRPr/>
            </a:lvl1pPr>
          </a:lstStyle>
          <a:p>
            <a:pPr>
              <a:lnSpc>
                <a:spcPts val="5100"/>
              </a:lnSpc>
            </a:pPr>
            <a:r>
              <a:rPr lang="en-US" sz="4400" b="0" dirty="0">
                <a:solidFill>
                  <a:schemeClr val="tx1"/>
                </a:solidFill>
              </a:rPr>
              <a:t>Title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87225-DF34-1471-BAE9-561232F7E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0819" y="900000"/>
            <a:ext cx="5292982" cy="4923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6E3062-16D6-16CB-3818-BCDC14D4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3" y="900000"/>
            <a:ext cx="5223214" cy="2064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88402F-4205-4C5D-9BCE-EE239889D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00" y="712800"/>
            <a:ext cx="2493842" cy="2177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77C13-6641-8E0E-38A4-9C1B354C8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19608" y="3645255"/>
            <a:ext cx="2493842" cy="21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F78590B-E83F-1D50-AC94-716AC6249D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359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02804-64C8-CE17-33AC-A33903C6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4" y="0"/>
            <a:ext cx="4813116" cy="2047722"/>
          </a:xfrm>
          <a:prstGeom prst="rect">
            <a:avLst/>
          </a:prstGeom>
        </p:spPr>
      </p:pic>
      <p:sp>
        <p:nvSpPr>
          <p:cNvPr id="3" name="Title 22">
            <a:extLst>
              <a:ext uri="{FF2B5EF4-FFF2-40B4-BE49-F238E27FC236}">
                <a16:creationId xmlns:a16="http://schemas.microsoft.com/office/drawing/2014/main" id="{52E01517-2825-C683-6843-40039611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1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01140E-21F1-FCFE-1222-1B67ABEBD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4" y="0"/>
            <a:ext cx="4813116" cy="2047722"/>
          </a:xfrm>
          <a:prstGeom prst="rect">
            <a:avLst/>
          </a:prstGeom>
        </p:spPr>
      </p:pic>
      <p:sp>
        <p:nvSpPr>
          <p:cNvPr id="3" name="Title 22">
            <a:extLst>
              <a:ext uri="{FF2B5EF4-FFF2-40B4-BE49-F238E27FC236}">
                <a16:creationId xmlns:a16="http://schemas.microsoft.com/office/drawing/2014/main" id="{B36385B7-BE8B-BEAE-0536-FF96E1F8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F4B6914-961A-20EF-D4D4-2EFD1B77B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359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AC8AE-560F-7099-624B-93310AC54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4" y="0"/>
            <a:ext cx="4813116" cy="2047722"/>
          </a:xfrm>
          <a:prstGeom prst="rect">
            <a:avLst/>
          </a:prstGeom>
        </p:spPr>
      </p:pic>
      <p:sp>
        <p:nvSpPr>
          <p:cNvPr id="3" name="Title 22">
            <a:extLst>
              <a:ext uri="{FF2B5EF4-FFF2-40B4-BE49-F238E27FC236}">
                <a16:creationId xmlns:a16="http://schemas.microsoft.com/office/drawing/2014/main" id="{58FA35FA-1AB8-3BC3-5131-5907B75D0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57D4D13-88D7-09E9-A40B-93B0539E4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359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5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777CC8-A7BE-6239-817F-9252E314F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4" y="0"/>
            <a:ext cx="4813116" cy="2047722"/>
          </a:xfrm>
          <a:prstGeom prst="rect">
            <a:avLst/>
          </a:prstGeom>
        </p:spPr>
      </p:pic>
      <p:sp>
        <p:nvSpPr>
          <p:cNvPr id="3" name="Title 22">
            <a:extLst>
              <a:ext uri="{FF2B5EF4-FFF2-40B4-BE49-F238E27FC236}">
                <a16:creationId xmlns:a16="http://schemas.microsoft.com/office/drawing/2014/main" id="{AE6BB98F-9128-F7D6-B35F-40322C1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B15F20BB-4BDE-9959-1AFA-194629CFD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359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4866D-79F8-F789-25D1-243255266D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E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2">
            <a:extLst>
              <a:ext uri="{FF2B5EF4-FFF2-40B4-BE49-F238E27FC236}">
                <a16:creationId xmlns:a16="http://schemas.microsoft.com/office/drawing/2014/main" id="{4B493288-9E01-E79B-4F07-2AFA3C09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F407459-B70E-9C7F-0F6A-3DD676A771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359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BBB435D-2E86-57C3-827E-3143B89E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F3DD-D010-866B-1822-7AEC8EBAE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DC551-F930-22BB-CC23-EDA57F762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01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6CC23-D037-B079-BEA4-C3942B41D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EC206-CED7-D21B-7D2F-C2265A947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01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E07ECE4-9D5D-ABB2-C644-56A7F5B9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79EB92-CF03-1C9A-6DAF-7F94CC4DA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7"/>
            <a:ext cx="10515600" cy="4081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9680-35B2-4656-1F10-B37F52A2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47725"/>
            <a:ext cx="3932237" cy="12096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9550-6693-25A9-FF3F-D1E61E70C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A7B4-F6B6-2281-4736-B7C92A26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5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6773E5-7654-5A43-B07D-DB08E971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47725"/>
            <a:ext cx="3933825" cy="12096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D00-E435-9150-CB66-9E5D908BA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AAB36C-F202-C5C8-C9EE-3F2E48F7D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2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29CF61A-B68A-1E03-6658-152F5012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4988817E-CD12-933B-6068-D7CC2AA87F5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690687"/>
            <a:ext cx="3706813" cy="42021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9F5AC8-37A8-9304-AF0B-E7ABC1267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1690687"/>
            <a:ext cx="6411912" cy="420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4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5DB117AA-A384-FB04-F05C-EDF5042A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445" y="1355834"/>
            <a:ext cx="6692324" cy="9018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EF8BED8-BA1B-93AE-8741-4AC7508C0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7445" y="2257733"/>
            <a:ext cx="6692324" cy="3131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421760-BE15-911C-54E3-473FBBF3C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31" y="1278637"/>
            <a:ext cx="3492000" cy="4366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945C24-92BB-0285-AA78-0CDEE421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" y="1126800"/>
            <a:ext cx="3915333" cy="13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no bg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E07ECE4-9D5D-ABB2-C644-56A7F5B9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79EB92-CF03-1C9A-6DAF-7F94CC4DA4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7"/>
            <a:ext cx="10515600" cy="4081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5F7CD-F13A-5191-938D-D039AD35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039221"/>
            <a:ext cx="1656738" cy="452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2FB40-CB14-3173-E424-37563BBB3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17" y="6330638"/>
            <a:ext cx="1127183" cy="15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DAF624C-4371-EE88-2288-53FFB43F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445" y="1355834"/>
            <a:ext cx="6692324" cy="9018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7CE56A6A-686B-63C7-4AC4-DC9639EA59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7445" y="2257733"/>
            <a:ext cx="6692324" cy="3131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52137A-AEFB-7298-AC27-BBA1FFFD2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2230" y="1260000"/>
            <a:ext cx="3492000" cy="4366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0A531-50BE-D1AE-AD2D-C0006AC18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200" y="1126800"/>
            <a:ext cx="3909513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6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1EBC40-E907-FCFE-1E12-F8BA4411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445" y="1355834"/>
            <a:ext cx="6692324" cy="9018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92628AAD-F4BC-ADC0-C139-E7AB4433C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7445" y="2257733"/>
            <a:ext cx="6692324" cy="3131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FAFA8F6-D445-79BA-C1F4-9C0BCD3FA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31" y="1215476"/>
            <a:ext cx="3492000" cy="4427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F14EA-0851-2984-5C70-4B5079C9E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" y="1126800"/>
            <a:ext cx="3926416" cy="13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51F9B0-1861-B121-139B-A4889909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445" y="1355833"/>
            <a:ext cx="6692324" cy="9018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2D7611E8-5923-9EBF-5B1F-3E6155BFC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7445" y="2257733"/>
            <a:ext cx="6692324" cy="3131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9122-43D6-422E-B557-21A2C69F9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590" y="1246989"/>
            <a:ext cx="3404765" cy="4150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22178E-992A-86DA-12E0-D9E4AC92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" y="1126800"/>
            <a:ext cx="3846059" cy="11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DB6075-CD01-C701-2382-28BC062C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445" y="1355834"/>
            <a:ext cx="6692324" cy="9018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36">
            <a:extLst>
              <a:ext uri="{FF2B5EF4-FFF2-40B4-BE49-F238E27FC236}">
                <a16:creationId xmlns:a16="http://schemas.microsoft.com/office/drawing/2014/main" id="{E644E952-0B10-FB71-5EAA-EC48B031A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77445" y="2257733"/>
            <a:ext cx="6692324" cy="3131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9122-43D6-422E-B557-21A2C69F9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00" y="1283782"/>
            <a:ext cx="3482124" cy="4150302"/>
          </a:xfrm>
          <a:prstGeom prst="rect">
            <a:avLst/>
          </a:prstGeom>
        </p:spPr>
      </p:pic>
      <p:pic>
        <p:nvPicPr>
          <p:cNvPr id="5" name="Picture 4" descr="A black and purple rectangles&#10;&#10;Description automatically generated">
            <a:extLst>
              <a:ext uri="{FF2B5EF4-FFF2-40B4-BE49-F238E27FC236}">
                <a16:creationId xmlns:a16="http://schemas.microsoft.com/office/drawing/2014/main" id="{67D61591-AECF-3C95-7476-2810B5D4D4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0" y="1126800"/>
            <a:ext cx="3923645" cy="13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5DB117AA-A384-FB04-F05C-EDF5042A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445" y="1355834"/>
            <a:ext cx="6692324" cy="9018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B74F6092-2F5D-BE62-6ACE-02BC93853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2231" y="1268321"/>
            <a:ext cx="3486912" cy="4114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EF8BED8-BA1B-93AE-8741-4AC7508C0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7445" y="2257733"/>
            <a:ext cx="6692324" cy="3131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8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659E1C2-E9F6-DD96-BD57-2961FC68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7D8E77-DA90-1D39-6F79-C423B63905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359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22DE7-1295-23EB-D5AE-F6C7EA1F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4" y="0"/>
            <a:ext cx="4813116" cy="20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5DDB11-5719-D2DF-303E-646F49971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4" y="0"/>
            <a:ext cx="4813116" cy="2047722"/>
          </a:xfrm>
          <a:prstGeom prst="rect">
            <a:avLst/>
          </a:prstGeom>
        </p:spPr>
      </p:pic>
      <p:sp>
        <p:nvSpPr>
          <p:cNvPr id="3" name="Title 22">
            <a:extLst>
              <a:ext uri="{FF2B5EF4-FFF2-40B4-BE49-F238E27FC236}">
                <a16:creationId xmlns:a16="http://schemas.microsoft.com/office/drawing/2014/main" id="{AE3D3C1E-8554-79A2-C0A1-7CEDD9CD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257"/>
            <a:ext cx="10515600" cy="8394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43FAA08-1716-55FE-B8A5-21D59C6B2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3594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9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175DBF-E600-2D38-A14E-4FEC87E7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4E99-A8BA-3321-A865-CA0733D66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0AD079-403E-0D2F-50D2-FE669F3BE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039221"/>
            <a:ext cx="1656738" cy="452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C09D2-7AB5-8122-F86F-DA39947B5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617" y="6330638"/>
            <a:ext cx="1127183" cy="158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7500B-3C9C-4CD3-2443-DC8D0EC49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7301"/>
            <a:ext cx="2011684" cy="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7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0" r:id="rId3"/>
    <p:sldLayoutId id="2147483661" r:id="rId4"/>
    <p:sldLayoutId id="2147483662" r:id="rId5"/>
    <p:sldLayoutId id="2147483663" r:id="rId6"/>
    <p:sldLayoutId id="2147483675" r:id="rId7"/>
    <p:sldLayoutId id="2147483651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2" r:id="rId14"/>
    <p:sldLayoutId id="2147483653" r:id="rId15"/>
    <p:sldLayoutId id="2147483654" r:id="rId16"/>
    <p:sldLayoutId id="2147483656" r:id="rId17"/>
    <p:sldLayoutId id="2147483657" r:id="rId18"/>
    <p:sldLayoutId id="2147483658" r:id="rId19"/>
    <p:sldLayoutId id="2147483676" r:id="rId20"/>
  </p:sldLayoutIdLst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7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6.jp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3.pn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3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3.png"/><Relationship Id="rId4" Type="http://schemas.openxmlformats.org/officeDocument/2006/relationships/hyperlink" Target="https://www.abdn.ac.uk/staffnet/working-here/expenses-and-advanc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3.png"/><Relationship Id="rId4" Type="http://schemas.openxmlformats.org/officeDocument/2006/relationships/hyperlink" Target="https://www.abdn.ac.uk/staffnet/working-here/insuranc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42BA-9027-73D4-BDF5-5FB3F7FA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445" y="1355834"/>
            <a:ext cx="6692324" cy="3876042"/>
          </a:xfrm>
        </p:spPr>
        <p:txBody>
          <a:bodyPr>
            <a:normAutofit/>
          </a:bodyPr>
          <a:lstStyle/>
          <a:p>
            <a:br>
              <a:rPr lang="en-GB" b="1" dirty="0"/>
            </a:br>
            <a:br>
              <a:rPr lang="en-GB" b="1" dirty="0"/>
            </a:br>
            <a:r>
              <a:rPr lang="en-GB" b="1" dirty="0"/>
              <a:t>Expenses &amp; Benefits</a:t>
            </a:r>
            <a:br>
              <a:rPr lang="en-GB" b="1" dirty="0"/>
            </a:br>
            <a:r>
              <a:rPr lang="en-GB" b="1" dirty="0"/>
              <a:t>Training Module</a:t>
            </a:r>
            <a:br>
              <a:rPr lang="en-GB" b="1" dirty="0"/>
            </a:br>
            <a:br>
              <a:rPr lang="en-GB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67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5054F-CB7D-C39E-3038-2901E753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BC1A-2389-30A2-FCA0-95F26AA2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What’s Allowable?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C0151-9389-9CDF-CEE1-CD569337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683908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200" b="1" dirty="0">
                <a:latin typeface="Calibri" panose="020F0502020204030204" pitchFamily="34" charset="0"/>
              </a:rPr>
              <a:t>Accommodation</a:t>
            </a:r>
          </a:p>
          <a:p>
            <a:pPr>
              <a:spcBef>
                <a:spcPts val="1500"/>
              </a:spcBef>
            </a:pPr>
            <a:r>
              <a:rPr lang="en-GB" sz="2200" dirty="0">
                <a:latin typeface="Calibri" panose="020F0502020204030204" pitchFamily="34" charset="0"/>
              </a:rPr>
              <a:t>Where possible accommodation should be booked through the travel provider.</a:t>
            </a:r>
          </a:p>
          <a:p>
            <a:pPr>
              <a:spcBef>
                <a:spcPts val="1500"/>
              </a:spcBef>
            </a:pPr>
            <a:r>
              <a:rPr lang="en-GB" sz="2200" dirty="0">
                <a:latin typeface="Calibri" panose="020F0502020204030204" pitchFamily="34" charset="0"/>
              </a:rPr>
              <a:t>Price guidelines (excluding meals)</a:t>
            </a:r>
          </a:p>
          <a:p>
            <a:pPr marL="609585" lvl="1" indent="0">
              <a:spcBef>
                <a:spcPts val="1500"/>
              </a:spcBef>
              <a:buNone/>
            </a:pPr>
            <a:r>
              <a:rPr lang="en-GB" sz="2200" dirty="0">
                <a:latin typeface="Calibri" panose="020F0502020204030204" pitchFamily="34" charset="0"/>
              </a:rPr>
              <a:t>	London &amp; Edinburgh		up to £250 per night</a:t>
            </a:r>
          </a:p>
          <a:p>
            <a:pPr marL="609585" lvl="1" indent="0">
              <a:spcBef>
                <a:spcPts val="1500"/>
              </a:spcBef>
              <a:buNone/>
            </a:pPr>
            <a:r>
              <a:rPr lang="en-GB" sz="2200" dirty="0">
                <a:latin typeface="Calibri" panose="020F0502020204030204" pitchFamily="34" charset="0"/>
              </a:rPr>
              <a:t>	Rest of the UK			up to £150 per night</a:t>
            </a:r>
          </a:p>
          <a:p>
            <a:pPr marL="609585" lvl="1" indent="0">
              <a:spcBef>
                <a:spcPts val="1500"/>
              </a:spcBef>
              <a:buNone/>
            </a:pPr>
            <a:r>
              <a:rPr lang="en-GB" sz="2200" dirty="0">
                <a:latin typeface="Calibri" panose="020F0502020204030204" pitchFamily="34" charset="0"/>
              </a:rPr>
              <a:t>	Overseas hotels 		up to £200 per night</a:t>
            </a:r>
          </a:p>
          <a:p>
            <a:r>
              <a:rPr lang="en-GB" sz="2200" dirty="0">
                <a:latin typeface="Calibri" panose="020F0502020204030204" pitchFamily="34" charset="0"/>
              </a:rPr>
              <a:t>When booking accommodation you should consider the full cost of options. For example, if staying at an alternative location to a conference venue due to cost, also consider the additional cost of travel and potential missed networking opportunities when making the decision.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75CE5-E19E-995F-07E9-87FB12AE9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610" y="3503938"/>
            <a:ext cx="2408053" cy="1395760"/>
          </a:xfrm>
          <a:prstGeom prst="rect">
            <a:avLst/>
          </a:prstGeom>
        </p:spPr>
      </p:pic>
      <p:pic>
        <p:nvPicPr>
          <p:cNvPr id="5" name="slide 10 synthesize">
            <a:hlinkClick r:id="" action="ppaction://media"/>
            <a:extLst>
              <a:ext uri="{FF2B5EF4-FFF2-40B4-BE49-F238E27FC236}">
                <a16:creationId xmlns:a16="http://schemas.microsoft.com/office/drawing/2014/main" id="{B4B0DE4E-4452-5ADF-D009-51887D53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500" advClick="0" advTm="44500"/>
    </mc:Choice>
    <mc:Fallback xmlns="">
      <p:transition spd="slow" advClick="0" advTm="4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23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3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129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629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127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609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FB7C6-8901-1177-539E-F5812A52D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7095BC-ADB3-06A4-5ACE-D9C4A443F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6" y="3833225"/>
            <a:ext cx="1227428" cy="1227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C42901-8B0D-0197-EEC9-E5E0A978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What’s Allowable?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7A9BD-21CA-CBB9-0D5A-68AC056AC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20252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3200" b="1" dirty="0">
                <a:latin typeface="Calibri" panose="020F0502020204030204" pitchFamily="34" charset="0"/>
              </a:rPr>
              <a:t>Subsistence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Subsistence is an allowable expense if no catering is provided e.g. catered conference or meals included in the cost of accommodation.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Subsistence claims can be supported by detailed receipts to a maximum of:</a:t>
            </a:r>
          </a:p>
          <a:p>
            <a:pPr marL="990600" lvl="3" indent="-274638">
              <a:spcBef>
                <a:spcPts val="1500"/>
              </a:spcBef>
              <a:buNone/>
            </a:pPr>
            <a:r>
              <a:rPr lang="en-GB" sz="2400" dirty="0">
                <a:latin typeface="Calibri" panose="020F0502020204030204" pitchFamily="34" charset="0"/>
              </a:rPr>
              <a:t>		Breakfast - £13  </a:t>
            </a:r>
          </a:p>
          <a:p>
            <a:pPr marL="990600" lvl="3" indent="-274638">
              <a:spcBef>
                <a:spcPts val="1500"/>
              </a:spcBef>
              <a:buNone/>
            </a:pPr>
            <a:r>
              <a:rPr lang="en-GB" sz="2400" dirty="0">
                <a:latin typeface="Calibri" panose="020F0502020204030204" pitchFamily="34" charset="0"/>
              </a:rPr>
              <a:t>		Lunch - £20 </a:t>
            </a:r>
          </a:p>
          <a:p>
            <a:pPr marL="990600" lvl="3" indent="-274638">
              <a:spcBef>
                <a:spcPts val="1500"/>
              </a:spcBef>
              <a:buNone/>
            </a:pPr>
            <a:r>
              <a:rPr lang="en-GB" sz="2400" dirty="0">
                <a:latin typeface="Calibri" panose="020F0502020204030204" pitchFamily="34" charset="0"/>
              </a:rPr>
              <a:t>		Dinner - £30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Alcohol is not allowed.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Reasonable gratuities are allowable but must be detailed on the receipt.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Personal expenditure relating to extended stays or family members cannot be claimed.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A6B17-EE08-F807-EA78-B80E129BD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0" b="12910"/>
          <a:stretch/>
        </p:blipFill>
        <p:spPr>
          <a:xfrm>
            <a:off x="-15404" y="2007343"/>
            <a:ext cx="1792088" cy="1293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BB1BD7-4CF8-DBE4-EE0A-DD84F87C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8" y="3828200"/>
            <a:ext cx="1322442" cy="1322442"/>
          </a:xfrm>
          <a:prstGeom prst="rect">
            <a:avLst/>
          </a:prstGeom>
        </p:spPr>
      </p:pic>
      <p:pic>
        <p:nvPicPr>
          <p:cNvPr id="7" name="slide 11 synthesize">
            <a:hlinkClick r:id="" action="ppaction://media"/>
            <a:extLst>
              <a:ext uri="{FF2B5EF4-FFF2-40B4-BE49-F238E27FC236}">
                <a16:creationId xmlns:a16="http://schemas.microsoft.com/office/drawing/2014/main" id="{94D93E65-6305-2ED0-B914-067730BCF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3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44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8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136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386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66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663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663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946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517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7CF62-AD6F-DDFF-414A-FFE669D31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CD0B-F2CB-F573-035E-E6DCDD8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5" y="851257"/>
            <a:ext cx="10515600" cy="839431"/>
          </a:xfrm>
        </p:spPr>
        <p:txBody>
          <a:bodyPr/>
          <a:lstStyle/>
          <a:p>
            <a:r>
              <a:rPr lang="en-GB" b="1" dirty="0"/>
              <a:t>What’s Allowable?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540AB-1539-3D3C-A243-8352AA92A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27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latin typeface="Calibri" panose="020F0502020204030204" pitchFamily="34" charset="0"/>
              </a:rPr>
              <a:t>Scale Rate Payments  – For TNE trips over 7 Days (including travel)</a:t>
            </a:r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Prior approval required from budget holder.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Rate set by HMRC based on location (see UK government website).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For actual spend on subsistence and non-alcoholic drinks (not alcohol).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Where meals are provided the rate is reduced.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Must be used for the entire overseas portion of the trip.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Subsistence and incidentals only.</a:t>
            </a:r>
          </a:p>
          <a:p>
            <a:r>
              <a:rPr lang="en-GB" sz="2400" dirty="0">
                <a:latin typeface="Calibri" panose="020F0502020204030204" pitchFamily="34" charset="0"/>
              </a:rPr>
              <a:t>If preferred, the claimant can choose to claim receipted expenses instead.</a:t>
            </a:r>
          </a:p>
          <a:p>
            <a:endParaRPr lang="en-GB" dirty="0"/>
          </a:p>
        </p:txBody>
      </p:sp>
      <p:pic>
        <p:nvPicPr>
          <p:cNvPr id="4" name="slide 12 synthesize">
            <a:hlinkClick r:id="" action="ppaction://media"/>
            <a:extLst>
              <a:ext uri="{FF2B5EF4-FFF2-40B4-BE49-F238E27FC236}">
                <a16:creationId xmlns:a16="http://schemas.microsoft.com/office/drawing/2014/main" id="{6924458C-0863-A58C-0905-DED723AA5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000" advClick="0" advTm="42000"/>
    </mc:Choice>
    <mc:Fallback xmlns="">
      <p:transition spd="slow" advClick="0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3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9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738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363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6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218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561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7D2AF-2AC2-8B23-6E6A-EDDE54ABA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4C04-85F7-ED11-0A3D-E3C165E7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What’s Allowable?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6979-8178-BA85-6104-FC871E1569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279803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3200" b="1" dirty="0">
                <a:latin typeface="Calibri" panose="020F0502020204030204" pitchFamily="34" charset="0"/>
              </a:rPr>
              <a:t>Business Entertainment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When entertaining external guests of the University, there must be no more than 5 employees to each external guest. 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You must detail the name of all attendees, the organisation represented and the reason for entertainment.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Alcohol is allowable but limited to £15 per head.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3200" b="1" dirty="0">
                <a:latin typeface="Calibri" panose="020F0502020204030204" pitchFamily="34" charset="0"/>
              </a:rPr>
              <a:t>Gifts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Gifts either received or given should not affect, or potentially be perceived to affect , the outcome of business activities.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Gifts should be limited to a maximum of £50 and should not be purchased on expenses.</a:t>
            </a:r>
          </a:p>
          <a:p>
            <a:pPr marL="990600" lvl="2" indent="-27463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Gifts and hospitality received in excess of £50 to be declared on the University’s Corporate Gifts Register.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A62EF-C627-49B2-8D4B-E57D0D055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6" y="2207418"/>
            <a:ext cx="1402022" cy="1402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CCE85-7B2C-0ED5-5BF0-E78C76088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5" y="4219987"/>
            <a:ext cx="1044183" cy="1176209"/>
          </a:xfrm>
          <a:prstGeom prst="rect">
            <a:avLst/>
          </a:prstGeom>
        </p:spPr>
      </p:pic>
      <p:pic>
        <p:nvPicPr>
          <p:cNvPr id="6" name="slide 13 synthesize">
            <a:hlinkClick r:id="" action="ppaction://media"/>
            <a:extLst>
              <a:ext uri="{FF2B5EF4-FFF2-40B4-BE49-F238E27FC236}">
                <a16:creationId xmlns:a16="http://schemas.microsoft.com/office/drawing/2014/main" id="{2207109C-E978-F6C7-5995-EE9153AE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76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31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313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16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374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36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0BC8C-674E-F3B7-6B6F-FA96B6937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EE80-95D4-44AA-EAF4-B494800B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Relocation Allowances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13E56-37F0-07F4-D14F-3DBC055F2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391056"/>
          </a:xfrm>
        </p:spPr>
        <p:txBody>
          <a:bodyPr>
            <a:normAutofit/>
          </a:bodyPr>
          <a:lstStyle/>
          <a:p>
            <a:r>
              <a:rPr lang="en-GB" sz="2000" dirty="0"/>
              <a:t>In some instances, the University will offer new employees relocation allowances.</a:t>
            </a:r>
          </a:p>
          <a:p>
            <a:r>
              <a:rPr lang="en-GB" sz="2000" dirty="0"/>
              <a:t>The relocation allowance is to assist with the cost of moving to the Aberdeen City or Shire areas as a result of becoming an employee of the University.</a:t>
            </a:r>
          </a:p>
          <a:p>
            <a:r>
              <a:rPr lang="en-GB" sz="2000" dirty="0"/>
              <a:t>The University will not pay costs to third parties on your behalf and expenses should not be charged to corporate credit cards.</a:t>
            </a:r>
          </a:p>
          <a:p>
            <a:r>
              <a:rPr lang="en-GB" sz="2000" dirty="0"/>
              <a:t>Allowable receipted expenses up to £8,000 are not taxable.  Amounts above this limit are subject to employment taxes and will be reported on P11Ds.</a:t>
            </a:r>
          </a:p>
          <a:p>
            <a:r>
              <a:rPr lang="en-GB" sz="2000" dirty="0"/>
              <a:t>Relocation expenses must be approved by your HR Advisor prior to submitting an expense claim.</a:t>
            </a:r>
          </a:p>
          <a:p>
            <a:r>
              <a:rPr lang="en-GB" sz="2000" dirty="0"/>
              <a:t>Further information is available in the Expenses &amp; Benefits Policy and the Relocation Expenses Guidance.</a:t>
            </a:r>
          </a:p>
        </p:txBody>
      </p:sp>
      <p:pic>
        <p:nvPicPr>
          <p:cNvPr id="4" name="slide 14 synthesize">
            <a:hlinkClick r:id="" action="ppaction://media"/>
            <a:extLst>
              <a:ext uri="{FF2B5EF4-FFF2-40B4-BE49-F238E27FC236}">
                <a16:creationId xmlns:a16="http://schemas.microsoft.com/office/drawing/2014/main" id="{762CD1F2-3413-B448-D777-15DFA0B33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500" advClick="0" advTm="59500"/>
    </mc:Choice>
    <mc:Fallback xmlns="">
      <p:transition spd="slow" advClick="0" advTm="5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7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3BCA4-D2F3-1FB7-A575-3278128E5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09C87-3A08-88BE-0A83-8FBFABAE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Taxable Benefits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A338F-92E2-2EE6-3D91-084582D134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/>
              <a:t>Visa Extensions</a:t>
            </a:r>
          </a:p>
          <a:p>
            <a:pPr lvl="0"/>
            <a:r>
              <a:rPr lang="en-GB" sz="2200" dirty="0"/>
              <a:t>The University will reimburse visa extensions for existing staff as follows: </a:t>
            </a:r>
          </a:p>
          <a:p>
            <a:pPr lvl="1"/>
            <a:r>
              <a:rPr lang="en-GB" sz="2200" dirty="0"/>
              <a:t>Skilled Worker/Global Talent (Exceptional Talent) visa up to a maximum of 5 years from the date the original visa is valid from.</a:t>
            </a:r>
          </a:p>
          <a:p>
            <a:pPr lvl="1"/>
            <a:r>
              <a:rPr lang="en-GB" sz="2200" dirty="0"/>
              <a:t>Global Talent (Exceptional Promise) visa up to a maximum of 3 years from the date the original visa is valid from. </a:t>
            </a:r>
          </a:p>
          <a:p>
            <a:pPr lvl="0"/>
            <a:r>
              <a:rPr lang="en-GB" sz="2200" dirty="0"/>
              <a:t>The cost of visa extensions for the individual and their dependents is a taxable benefit and will be paid net of applicable payroll taxes with your monthly salary.</a:t>
            </a:r>
          </a:p>
          <a:p>
            <a:pPr lvl="0"/>
            <a:r>
              <a:rPr lang="en-GB" sz="2200" dirty="0"/>
              <a:t>The cost of Visa Extensions must be claimed through your HR Advisor.</a:t>
            </a:r>
          </a:p>
          <a:p>
            <a:endParaRPr lang="en-GB" dirty="0"/>
          </a:p>
        </p:txBody>
      </p:sp>
      <p:pic>
        <p:nvPicPr>
          <p:cNvPr id="4" name="slide 15 synthesize">
            <a:hlinkClick r:id="" action="ppaction://media"/>
            <a:extLst>
              <a:ext uri="{FF2B5EF4-FFF2-40B4-BE49-F238E27FC236}">
                <a16:creationId xmlns:a16="http://schemas.microsoft.com/office/drawing/2014/main" id="{84831EC0-4A55-0708-3CE0-341D90ED2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9000" advClick="0" advTm="49000"/>
    </mc:Choice>
    <mc:Fallback xmlns="">
      <p:transition spd="slow" advClick="0" advTm="4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7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5C4A0-03FF-A092-C3F0-934B202D6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C6E5-EA26-FC65-D2DB-10C8559A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Taxable Benefits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9888C-A8BD-5695-94E5-18F711DE8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27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Childcare</a:t>
            </a:r>
          </a:p>
          <a:p>
            <a:r>
              <a:rPr lang="en-GB" sz="2200" dirty="0"/>
              <a:t>The cost of </a:t>
            </a:r>
            <a:r>
              <a:rPr lang="en-GB" sz="2200" b="1" dirty="0"/>
              <a:t>additional</a:t>
            </a:r>
            <a:r>
              <a:rPr lang="en-GB" sz="2200" dirty="0"/>
              <a:t> childcare incurred due to carrying out duties outwith normal working hours may be an allowable expense.</a:t>
            </a:r>
          </a:p>
          <a:p>
            <a:r>
              <a:rPr lang="en-GB" sz="2200" dirty="0"/>
              <a:t>The cost must be quantifiable and paid to a registered childcare provider.</a:t>
            </a:r>
          </a:p>
          <a:p>
            <a:r>
              <a:rPr lang="en-GB" sz="2200" dirty="0"/>
              <a:t>Childcare costs are likely to be a taxable benefit and will be paid net of appropriate taxes with your salary.</a:t>
            </a:r>
          </a:p>
          <a:p>
            <a:r>
              <a:rPr lang="en-GB" sz="2200" dirty="0"/>
              <a:t>Claims will be processed through your HR adviser, and not on the finance system.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slide 16 synthesize">
            <a:hlinkClick r:id="" action="ppaction://media"/>
            <a:extLst>
              <a:ext uri="{FF2B5EF4-FFF2-40B4-BE49-F238E27FC236}">
                <a16:creationId xmlns:a16="http://schemas.microsoft.com/office/drawing/2014/main" id="{A5DA8827-966C-5F22-50E3-0AC239316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11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9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52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4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5243-00E7-EC61-E20D-9839A21C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07A0-9D59-163F-5D5F-53E8B04D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What’s not Allowable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B609D-2182-251A-7A1A-0D12E8127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485324"/>
          </a:xfrm>
        </p:spPr>
        <p:txBody>
          <a:bodyPr>
            <a:normAutofit fontScale="92500" lnSpcReduction="10000"/>
          </a:bodyPr>
          <a:lstStyle/>
          <a:p>
            <a:pPr marL="536575" lvl="1" indent="0">
              <a:spcBef>
                <a:spcPts val="1000"/>
              </a:spcBef>
              <a:buNone/>
            </a:pPr>
            <a:r>
              <a:rPr lang="en-GB" dirty="0">
                <a:latin typeface="Calibri" panose="020F0502020204030204" pitchFamily="34" charset="0"/>
              </a:rPr>
              <a:t>Examples of items that are not allowed to be claimed are:</a:t>
            </a:r>
          </a:p>
          <a:p>
            <a:pPr lvl="2">
              <a:spcBef>
                <a:spcPts val="1000"/>
              </a:spcBef>
            </a:pPr>
            <a:r>
              <a:rPr lang="en-GB" sz="2400" dirty="0">
                <a:latin typeface="Calibri" panose="020F0502020204030204" pitchFamily="34" charset="0"/>
              </a:rPr>
              <a:t>Equipment</a:t>
            </a:r>
          </a:p>
          <a:p>
            <a:pPr lvl="2">
              <a:spcBef>
                <a:spcPts val="1000"/>
              </a:spcBef>
            </a:pPr>
            <a:r>
              <a:rPr lang="en-GB" sz="2400" dirty="0">
                <a:latin typeface="Calibri" panose="020F0502020204030204" pitchFamily="34" charset="0"/>
              </a:rPr>
              <a:t>Alcohol (other than business entertainment)</a:t>
            </a:r>
          </a:p>
          <a:p>
            <a:pPr lvl="2">
              <a:spcBef>
                <a:spcPts val="1000"/>
              </a:spcBef>
            </a:pPr>
            <a:r>
              <a:rPr lang="en-GB" sz="2400" dirty="0">
                <a:latin typeface="Calibri" panose="020F0502020204030204" pitchFamily="34" charset="0"/>
              </a:rPr>
              <a:t>Personal subscriptions</a:t>
            </a:r>
          </a:p>
          <a:p>
            <a:pPr lvl="2">
              <a:spcBef>
                <a:spcPts val="1000"/>
              </a:spcBef>
            </a:pPr>
            <a:r>
              <a:rPr lang="en-GB" sz="2400" dirty="0">
                <a:latin typeface="Calibri" panose="020F0502020204030204" pitchFamily="34" charset="0"/>
              </a:rPr>
              <a:t>Travel cards</a:t>
            </a:r>
          </a:p>
          <a:p>
            <a:pPr lvl="2">
              <a:spcBef>
                <a:spcPts val="1000"/>
              </a:spcBef>
            </a:pPr>
            <a:r>
              <a:rPr lang="en-GB" sz="2400" dirty="0">
                <a:latin typeface="Calibri" panose="020F0502020204030204" pitchFamily="34" charset="0"/>
              </a:rPr>
              <a:t>Payments to individuals</a:t>
            </a:r>
          </a:p>
          <a:p>
            <a:pPr lvl="2">
              <a:spcBef>
                <a:spcPts val="1000"/>
              </a:spcBef>
            </a:pPr>
            <a:r>
              <a:rPr lang="en-GB" sz="2400" dirty="0">
                <a:latin typeface="Calibri" panose="020F0502020204030204" pitchFamily="34" charset="0"/>
              </a:rPr>
              <a:t>Fines e.g. speeding tickets or parking fines</a:t>
            </a:r>
          </a:p>
          <a:p>
            <a:pPr lvl="2">
              <a:spcBef>
                <a:spcPts val="1000"/>
              </a:spcBef>
            </a:pPr>
            <a:r>
              <a:rPr lang="en-GB" sz="2400" dirty="0">
                <a:latin typeface="Calibri" panose="020F0502020204030204" pitchFamily="34" charset="0"/>
              </a:rPr>
              <a:t>Commuting</a:t>
            </a:r>
          </a:p>
          <a:p>
            <a:pPr lvl="2">
              <a:spcBef>
                <a:spcPts val="1000"/>
              </a:spcBef>
            </a:pPr>
            <a:r>
              <a:rPr lang="en-GB" sz="2400" dirty="0">
                <a:latin typeface="Calibri" panose="020F0502020204030204" pitchFamily="34" charset="0"/>
              </a:rPr>
              <a:t>Costs relating to family members (unless part of a relocation package)</a:t>
            </a:r>
          </a:p>
          <a:p>
            <a:pPr marL="536575" lvl="2" indent="0">
              <a:spcBef>
                <a:spcPts val="1000"/>
              </a:spcBef>
              <a:buNone/>
            </a:pPr>
            <a:r>
              <a:rPr lang="en-GB" sz="2400" b="1" dirty="0">
                <a:latin typeface="Calibri" panose="020F0502020204030204" pitchFamily="34" charset="0"/>
              </a:rPr>
              <a:t>This is not an exhaustive list, but if an expense is not listed within the E&amp;B Policy assume it is not allowed and seek further guidance from Finance.</a:t>
            </a:r>
          </a:p>
          <a:p>
            <a:pPr lvl="2">
              <a:spcBef>
                <a:spcPts val="1000"/>
              </a:spcBef>
            </a:pPr>
            <a:endParaRPr lang="en-GB" sz="26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6C534-22A3-BB1A-0A57-0490A507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6" y="1690688"/>
            <a:ext cx="999527" cy="999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8BFD6-3F82-731D-B3F9-E46F80C49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6" y="2690215"/>
            <a:ext cx="957747" cy="957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30009-28CC-57BC-6402-9BBF4422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6" y="3808756"/>
            <a:ext cx="957746" cy="957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7D161-4681-266A-C662-31B28C477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5" y="4927296"/>
            <a:ext cx="999528" cy="999528"/>
          </a:xfrm>
          <a:prstGeom prst="rect">
            <a:avLst/>
          </a:prstGeom>
        </p:spPr>
      </p:pic>
      <p:pic>
        <p:nvPicPr>
          <p:cNvPr id="8" name="slide 17 synthesize">
            <a:hlinkClick r:id="" action="ppaction://media"/>
            <a:extLst>
              <a:ext uri="{FF2B5EF4-FFF2-40B4-BE49-F238E27FC236}">
                <a16:creationId xmlns:a16="http://schemas.microsoft.com/office/drawing/2014/main" id="{E50B5C41-98C7-57EA-A6A5-493E0C93F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3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49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32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32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8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788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42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401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618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5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11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33BF5-6264-592F-2DE9-D714DCBBC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7AF0-C6C3-53CF-9649-B8FEA6FF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Issues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8E824-8FB5-348A-DC34-2F10744DA2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766196" cy="4438190"/>
          </a:xfrm>
        </p:spPr>
        <p:txBody>
          <a:bodyPr>
            <a:normAutofit/>
          </a:bodyPr>
          <a:lstStyle/>
          <a:p>
            <a:pPr marL="446088" lvl="2" indent="-44608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Travel claims over £1,000 not supported by a quote from CTM.</a:t>
            </a:r>
          </a:p>
          <a:p>
            <a:pPr marL="446088" lvl="2" indent="-44608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Use of own car for excessive journey lengths without good reason.</a:t>
            </a:r>
          </a:p>
          <a:p>
            <a:pPr marL="446088" lvl="2" indent="-44608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Breaching of subsistence and accommodation limits.</a:t>
            </a:r>
          </a:p>
          <a:p>
            <a:pPr marL="446088" lvl="2" indent="-44608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Subsistence includes alcohol – it is only allowable if business entertainment.</a:t>
            </a:r>
          </a:p>
          <a:p>
            <a:pPr marL="446088" lvl="2" indent="-44608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Business entertainment – breach of the 5:1 ratio, and missing attendee details.</a:t>
            </a:r>
          </a:p>
          <a:p>
            <a:pPr marL="446088" lvl="2" indent="-446088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Card receipts instead of detailed receipts and/or illegible receipts.</a:t>
            </a:r>
          </a:p>
          <a:p>
            <a:pPr marL="0" indent="0">
              <a:buNone/>
            </a:pPr>
            <a:r>
              <a:rPr lang="en-GB" b="1" dirty="0"/>
              <a:t>Incorrect claims should be rejected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slide 19 synthesize">
            <a:hlinkClick r:id="" action="ppaction://media"/>
            <a:extLst>
              <a:ext uri="{FF2B5EF4-FFF2-40B4-BE49-F238E27FC236}">
                <a16:creationId xmlns:a16="http://schemas.microsoft.com/office/drawing/2014/main" id="{1F4D97C7-EA3C-24F1-7AC8-3E06A4275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0" advClick="0" advTm="39000"/>
    </mc:Choice>
    <mc:Fallback xmlns="">
      <p:transition spd="slow" advClick="0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72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8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17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306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37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8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487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BC7CF-86C4-6660-75B3-3E274D282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A3E-FE64-F5D1-A394-67A51A3C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Receipts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4378C-D70E-4346-C2A3-37010C6D7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438190"/>
          </a:xfrm>
        </p:spPr>
        <p:txBody>
          <a:bodyPr>
            <a:normAutofit/>
          </a:bodyPr>
          <a:lstStyle/>
          <a:p>
            <a:r>
              <a:rPr lang="en-GB" sz="2400" dirty="0"/>
              <a:t>To provide evidence of the actual expenditure, expenses claims must be supported by receipts.</a:t>
            </a:r>
          </a:p>
          <a:p>
            <a:r>
              <a:rPr lang="en-GB" sz="2400" dirty="0"/>
              <a:t>Exclusions are mileage, out of pocket expenses and scale rate payments.</a:t>
            </a:r>
          </a:p>
          <a:p>
            <a:r>
              <a:rPr lang="en-GB" sz="2400" dirty="0"/>
              <a:t>Receipts must be legible and detailed (not card receipts).</a:t>
            </a:r>
          </a:p>
          <a:p>
            <a:r>
              <a:rPr lang="en-GB" sz="2400" dirty="0"/>
              <a:t>If the original transaction is in currency, the exchange </a:t>
            </a:r>
          </a:p>
          <a:p>
            <a:pPr marL="263525" indent="0">
              <a:buNone/>
            </a:pPr>
            <a:r>
              <a:rPr lang="en-GB" sz="2400" dirty="0"/>
              <a:t>rate must be noted on the receipt.</a:t>
            </a:r>
          </a:p>
          <a:p>
            <a:r>
              <a:rPr lang="en-GB" sz="2400" dirty="0"/>
              <a:t>Additional information such as business entertainment </a:t>
            </a:r>
          </a:p>
          <a:p>
            <a:pPr marL="179388" indent="0">
              <a:buNone/>
            </a:pPr>
            <a:r>
              <a:rPr lang="en-GB" sz="2400" dirty="0"/>
              <a:t>details should be included with the receipt.</a:t>
            </a:r>
          </a:p>
          <a:p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A993D-B5AA-80D4-DB72-43104B33F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8920" r="7859" b="13588"/>
          <a:stretch/>
        </p:blipFill>
        <p:spPr bwMode="auto">
          <a:xfrm>
            <a:off x="10135598" y="3617126"/>
            <a:ext cx="1803104" cy="2548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de 18 synthesize">
            <a:hlinkClick r:id="" action="ppaction://media"/>
            <a:extLst>
              <a:ext uri="{FF2B5EF4-FFF2-40B4-BE49-F238E27FC236}">
                <a16:creationId xmlns:a16="http://schemas.microsoft.com/office/drawing/2014/main" id="{89FDC839-B4FA-B80C-6A8F-6CA6BAB1B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000" advClick="0" advTm="32000"/>
    </mc:Choice>
    <mc:Fallback xmlns="">
      <p:transition spd="slow" advClick="0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4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3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99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44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44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39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439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8D2F-3DD3-4214-1346-E9705AF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Expenses &amp; Benefits -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87BC9-7D5D-3CB5-B21B-B9A9BFFEAF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35661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2200" dirty="0"/>
              <a:t>Purpose of the Expenses &amp; Benefits Policy.</a:t>
            </a:r>
          </a:p>
          <a:p>
            <a:pPr lvl="1"/>
            <a:r>
              <a:rPr lang="en-GB" sz="2200" dirty="0"/>
              <a:t>Where to find the Policy and when it applies.</a:t>
            </a:r>
          </a:p>
          <a:p>
            <a:pPr lvl="1"/>
            <a:r>
              <a:rPr lang="en-GB" sz="2200" dirty="0"/>
              <a:t>The Expense Claim Process.</a:t>
            </a:r>
          </a:p>
          <a:p>
            <a:pPr lvl="1"/>
            <a:r>
              <a:rPr lang="en-GB" sz="2200" dirty="0"/>
              <a:t>CTM – The University’s Travel Provider.</a:t>
            </a:r>
          </a:p>
          <a:p>
            <a:pPr lvl="1"/>
            <a:r>
              <a:rPr lang="en-GB" sz="2200" dirty="0"/>
              <a:t>Insurance.</a:t>
            </a:r>
          </a:p>
          <a:p>
            <a:pPr lvl="1"/>
            <a:r>
              <a:rPr lang="en-GB" sz="2200" dirty="0"/>
              <a:t>What’s allowable?</a:t>
            </a:r>
          </a:p>
          <a:p>
            <a:pPr lvl="1"/>
            <a:r>
              <a:rPr lang="en-GB" sz="2200" dirty="0"/>
              <a:t>Taxable Benefits.</a:t>
            </a:r>
          </a:p>
          <a:p>
            <a:pPr lvl="1"/>
            <a:r>
              <a:rPr lang="en-GB" sz="2200" dirty="0"/>
              <a:t>What’s not allowable.</a:t>
            </a:r>
          </a:p>
          <a:p>
            <a:pPr lvl="1"/>
            <a:r>
              <a:rPr lang="en-GB" sz="2200" dirty="0">
                <a:solidFill>
                  <a:schemeClr val="accent1"/>
                </a:solidFill>
              </a:rPr>
              <a:t>Common issues.</a:t>
            </a:r>
          </a:p>
          <a:p>
            <a:pPr lvl="1"/>
            <a:r>
              <a:rPr lang="en-GB" sz="2200" dirty="0">
                <a:solidFill>
                  <a:schemeClr val="accent1"/>
                </a:solidFill>
              </a:rPr>
              <a:t>Receipts.</a:t>
            </a:r>
          </a:p>
          <a:p>
            <a:pPr lvl="1"/>
            <a:r>
              <a:rPr lang="en-GB" sz="2200" dirty="0"/>
              <a:t>What if the claim is incorrect?</a:t>
            </a:r>
          </a:p>
          <a:p>
            <a:pPr lvl="1"/>
            <a:r>
              <a:rPr lang="en-GB" sz="2200" dirty="0"/>
              <a:t>Responsibilities.</a:t>
            </a:r>
          </a:p>
          <a:p>
            <a:pPr lvl="1"/>
            <a:r>
              <a:rPr lang="en-GB" sz="2200" dirty="0"/>
              <a:t>Overview and Further Assistance</a:t>
            </a:r>
            <a:r>
              <a:rPr lang="en-GB" sz="2600" b="1" dirty="0"/>
              <a:t>.</a:t>
            </a:r>
          </a:p>
          <a:p>
            <a:endParaRPr lang="en-GB" dirty="0"/>
          </a:p>
        </p:txBody>
      </p:sp>
      <p:pic>
        <p:nvPicPr>
          <p:cNvPr id="5" name="Slide 2 synthesize">
            <a:hlinkClick r:id="" action="ppaction://media"/>
            <a:extLst>
              <a:ext uri="{FF2B5EF4-FFF2-40B4-BE49-F238E27FC236}">
                <a16:creationId xmlns:a16="http://schemas.microsoft.com/office/drawing/2014/main" id="{2454E62E-3346-9164-2697-CCB50C30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734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121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429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8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98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311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79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2822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54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26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357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38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04CF2-7D5D-4598-B634-C260E78B0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DCC0-F0AB-B438-2608-DB98EEA6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Approvers - What if the claim is incorrect?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1D17F-B98B-C135-2BDE-D402D4CCED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3974064"/>
          </a:xfrm>
        </p:spPr>
        <p:txBody>
          <a:bodyPr>
            <a:normAutofit/>
          </a:bodyPr>
          <a:lstStyle/>
          <a:p>
            <a:pPr marL="442913" lvl="1" indent="-358775">
              <a:spcBef>
                <a:spcPts val="1000"/>
              </a:spcBef>
            </a:pPr>
            <a:r>
              <a:rPr lang="en-GB" sz="2600" dirty="0">
                <a:latin typeface="Calibri" panose="020F0502020204030204" pitchFamily="34" charset="0"/>
              </a:rPr>
              <a:t>Are there any extenuating circumstances? If so, ensure full details are provided.</a:t>
            </a:r>
          </a:p>
          <a:p>
            <a:pPr marL="442913" lvl="1" indent="-358775">
              <a:spcBef>
                <a:spcPts val="1000"/>
              </a:spcBef>
            </a:pPr>
            <a:r>
              <a:rPr lang="en-GB" sz="2600" dirty="0">
                <a:latin typeface="Calibri" panose="020F0502020204030204" pitchFamily="34" charset="0"/>
              </a:rPr>
              <a:t>Has the claimant received permission for the spend in advance and attached evidence of this permission?</a:t>
            </a:r>
          </a:p>
          <a:p>
            <a:pPr marL="442913" lvl="1" indent="-358775">
              <a:spcBef>
                <a:spcPts val="1000"/>
              </a:spcBef>
            </a:pPr>
            <a:r>
              <a:rPr lang="en-GB" sz="2600" dirty="0">
                <a:latin typeface="Calibri" panose="020F0502020204030204" pitchFamily="34" charset="0"/>
              </a:rPr>
              <a:t>Do you require further information to confirm the validity of the claim?</a:t>
            </a:r>
          </a:p>
          <a:p>
            <a:pPr marL="442913" lvl="1" indent="-358775">
              <a:spcBef>
                <a:spcPts val="1000"/>
              </a:spcBef>
            </a:pPr>
            <a:r>
              <a:rPr lang="en-GB" sz="2600" dirty="0">
                <a:latin typeface="Calibri" panose="020F0502020204030204" pitchFamily="34" charset="0"/>
              </a:rPr>
              <a:t>If the claim is incomplete or does not provide sufficient information reject the claim and add a note to the claimant.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11EB-B32F-3A76-F8D0-5160CD92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4598" y="5354425"/>
            <a:ext cx="3595817" cy="744717"/>
          </a:xfrm>
          <a:prstGeom prst="rect">
            <a:avLst/>
          </a:prstGeom>
        </p:spPr>
      </p:pic>
      <p:pic>
        <p:nvPicPr>
          <p:cNvPr id="5" name="slide 20 synthesize">
            <a:hlinkClick r:id="" action="ppaction://media"/>
            <a:extLst>
              <a:ext uri="{FF2B5EF4-FFF2-40B4-BE49-F238E27FC236}">
                <a16:creationId xmlns:a16="http://schemas.microsoft.com/office/drawing/2014/main" id="{C07894F4-5480-C9A5-8B7B-31FCF1234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9500" advClick="0" advTm="29500"/>
    </mc:Choice>
    <mc:Fallback xmlns="">
      <p:transition spd="slow" advClick="0" advTm="29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94DC5-828F-A40B-F4F1-0B977CA10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4E75-2736-EED0-C3B7-50135F706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Responsibilities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8D0E-CB1A-15A5-FF93-87C0508B0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2798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Claimants</a:t>
            </a:r>
          </a:p>
          <a:p>
            <a:pPr lvl="1"/>
            <a:r>
              <a:rPr lang="en-GB" dirty="0"/>
              <a:t>To ensure prior permissions are obtained in advance of any expenditure.</a:t>
            </a:r>
          </a:p>
          <a:p>
            <a:pPr lvl="1"/>
            <a:r>
              <a:rPr lang="en-GB" dirty="0"/>
              <a:t>To use the University’s travel supplier, CTM.</a:t>
            </a:r>
          </a:p>
          <a:p>
            <a:pPr lvl="1"/>
            <a:r>
              <a:rPr lang="en-GB" dirty="0"/>
              <a:t>To only claim the actual cost of legitimate business expenses that comply with the Expenses &amp; Benefits Policy.</a:t>
            </a:r>
          </a:p>
          <a:p>
            <a:pPr lvl="1"/>
            <a:r>
              <a:rPr lang="en-GB" dirty="0"/>
              <a:t>To provide detailed receipts and sufficient information to support your claim.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Approvers</a:t>
            </a:r>
          </a:p>
          <a:p>
            <a:pPr lvl="1"/>
            <a:r>
              <a:rPr lang="en-GB" dirty="0"/>
              <a:t>Are responsible for ensuring the claim is legitimate and compliant with the Expenses &amp; Benefits Policy.</a:t>
            </a:r>
          </a:p>
          <a:p>
            <a:pPr lvl="1"/>
            <a:r>
              <a:rPr lang="en-GB" dirty="0"/>
              <a:t>Before approving a claim ensure all supporting information and receipts are provided.</a:t>
            </a:r>
          </a:p>
          <a:p>
            <a:pPr marL="457200" lvl="1" indent="0">
              <a:buNone/>
            </a:pPr>
            <a:endParaRPr lang="en-GB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GB" sz="2800" b="1" dirty="0"/>
              <a:t>Fraudulent claims may result in disciplinary action</a:t>
            </a:r>
          </a:p>
        </p:txBody>
      </p:sp>
      <p:pic>
        <p:nvPicPr>
          <p:cNvPr id="4" name="slide 21 synthesize (2)">
            <a:hlinkClick r:id="" action="ppaction://media"/>
            <a:extLst>
              <a:ext uri="{FF2B5EF4-FFF2-40B4-BE49-F238E27FC236}">
                <a16:creationId xmlns:a16="http://schemas.microsoft.com/office/drawing/2014/main" id="{9CACA156-5E6E-62FA-E54C-F23F02501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60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4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576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26DA-A97B-AC6D-9E69-16405E57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514F7-939D-EA34-4882-C8306974C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117679"/>
          </a:xfrm>
        </p:spPr>
        <p:txBody>
          <a:bodyPr>
            <a:normAutofit/>
          </a:bodyPr>
          <a:lstStyle/>
          <a:p>
            <a:r>
              <a:rPr lang="en-GB" sz="2400" dirty="0"/>
              <a:t>The Expenses &amp; Benefits Policy provides information on allowable business expenses and the associated tax treatment.</a:t>
            </a:r>
          </a:p>
          <a:p>
            <a:r>
              <a:rPr lang="en-GB" sz="2400" dirty="0"/>
              <a:t>Adherence to the policy should avoid unexpected tax charges, fines and penalties from HMRC and rejection of claims by funding bodies.</a:t>
            </a:r>
          </a:p>
          <a:p>
            <a:r>
              <a:rPr lang="en-GB" sz="2400" dirty="0"/>
              <a:t>Expenses should not be used instead of normal purchasing processes.</a:t>
            </a:r>
          </a:p>
          <a:p>
            <a:r>
              <a:rPr lang="en-GB" sz="2400" dirty="0"/>
              <a:t>Travel and accommodation should normally be booked through the University’s travel provider.</a:t>
            </a:r>
          </a:p>
          <a:p>
            <a:r>
              <a:rPr lang="en-GB" sz="2400" dirty="0"/>
              <a:t>Incorrect claims should be rejected by approvers.</a:t>
            </a:r>
          </a:p>
          <a:p>
            <a:r>
              <a:rPr lang="en-GB" sz="2400" dirty="0"/>
              <a:t>Fraudulent claims may lead to disciplinary action.</a:t>
            </a:r>
          </a:p>
          <a:p>
            <a:endParaRPr lang="en-GB" dirty="0"/>
          </a:p>
        </p:txBody>
      </p:sp>
      <p:pic>
        <p:nvPicPr>
          <p:cNvPr id="4" name="slide 22 synthesize">
            <a:hlinkClick r:id="" action="ppaction://media"/>
            <a:extLst>
              <a:ext uri="{FF2B5EF4-FFF2-40B4-BE49-F238E27FC236}">
                <a16:creationId xmlns:a16="http://schemas.microsoft.com/office/drawing/2014/main" id="{1D290547-61E5-98BF-731F-681953F4D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1500" advClick="0" advTm="41500"/>
    </mc:Choice>
    <mc:Fallback xmlns="">
      <p:transition spd="slow" advClick="0" advTm="4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6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51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618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214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636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61A2F-1A13-9882-DB8E-278EB910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Information and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1B8B0-91A6-8327-78FB-0BDD33CDF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7983" y="1726940"/>
            <a:ext cx="10576034" cy="4347289"/>
          </a:xfrm>
        </p:spPr>
        <p:txBody>
          <a:bodyPr>
            <a:normAutofit fontScale="25000" lnSpcReduction="20000"/>
          </a:bodyPr>
          <a:lstStyle/>
          <a:p>
            <a:pPr marL="1885950" lvl="3" indent="-179388">
              <a:buNone/>
            </a:pPr>
            <a:r>
              <a:rPr lang="en-GB" sz="10400" b="1" dirty="0"/>
              <a:t>Expenses &amp; Benefits Policy</a:t>
            </a:r>
          </a:p>
          <a:p>
            <a:pPr marL="1885950" lvl="5" indent="-179388">
              <a:buNone/>
            </a:pPr>
            <a:r>
              <a:rPr lang="en-GB" sz="9600" dirty="0"/>
              <a:t>		Staff Net &gt; Working Here &gt; Expenses &amp; Advances</a:t>
            </a:r>
          </a:p>
          <a:p>
            <a:pPr marL="1885950" lvl="3" indent="-179388">
              <a:buNone/>
            </a:pPr>
            <a:endParaRPr lang="en-GB" sz="10400" b="1" dirty="0"/>
          </a:p>
          <a:p>
            <a:pPr marL="1885950" lvl="3" indent="-179388">
              <a:buNone/>
            </a:pPr>
            <a:r>
              <a:rPr lang="en-GB" sz="10400" b="1" dirty="0"/>
              <a:t>Procurement Policy</a:t>
            </a:r>
          </a:p>
          <a:p>
            <a:pPr marL="1885950" lvl="3" indent="-179388">
              <a:buNone/>
            </a:pPr>
            <a:r>
              <a:rPr lang="en-GB" sz="11200" dirty="0"/>
              <a:t>		</a:t>
            </a:r>
            <a:r>
              <a:rPr lang="en-GB" sz="9600" dirty="0"/>
              <a:t>Staff Net &gt; Procurement &gt; Quick Links &gt; Policy</a:t>
            </a:r>
          </a:p>
          <a:p>
            <a:pPr marL="1885950" lvl="3" indent="-179388">
              <a:buNone/>
            </a:pPr>
            <a:endParaRPr lang="en-GB" sz="9600" b="1" dirty="0"/>
          </a:p>
          <a:p>
            <a:pPr marL="1885950" lvl="3" indent="-179388">
              <a:buNone/>
            </a:pPr>
            <a:r>
              <a:rPr lang="en-GB" sz="9600" b="1" dirty="0"/>
              <a:t>Corporate Travel </a:t>
            </a:r>
          </a:p>
          <a:p>
            <a:pPr marL="1885950" lvl="3" indent="-179388">
              <a:buNone/>
            </a:pPr>
            <a:r>
              <a:rPr lang="en-GB" sz="9600" b="1" dirty="0"/>
              <a:t>		</a:t>
            </a:r>
            <a:r>
              <a:rPr lang="en-GB" sz="9600" dirty="0"/>
              <a:t> Staff Net &gt; Working Here &gt; Overseas Travel </a:t>
            </a:r>
          </a:p>
          <a:p>
            <a:pPr marL="1885950" lvl="3" indent="-179388">
              <a:buNone/>
            </a:pPr>
            <a:endParaRPr lang="en-GB" sz="9600" b="1" dirty="0"/>
          </a:p>
          <a:p>
            <a:pPr marL="1885950" lvl="3" indent="-179388">
              <a:buNone/>
            </a:pPr>
            <a:r>
              <a:rPr lang="en-GB" sz="9600" b="1" dirty="0"/>
              <a:t>Travel Insurance</a:t>
            </a:r>
          </a:p>
          <a:p>
            <a:pPr marL="1885950" lvl="3" indent="-179388">
              <a:buNone/>
            </a:pPr>
            <a:r>
              <a:rPr lang="en-GB" sz="9600" dirty="0"/>
              <a:t>		Staff net &gt; Working Here &gt; Insurance</a:t>
            </a:r>
          </a:p>
          <a:p>
            <a:pPr marL="1885950" lvl="3" indent="-179388">
              <a:buNone/>
            </a:pPr>
            <a:endParaRPr lang="en-GB" sz="9600" b="1" dirty="0"/>
          </a:p>
          <a:p>
            <a:pPr marL="1885950" lvl="3" indent="-179388">
              <a:buNone/>
            </a:pPr>
            <a:r>
              <a:rPr lang="en-GB" sz="9600" b="1" dirty="0"/>
              <a:t>Finance System User Guides</a:t>
            </a:r>
          </a:p>
          <a:p>
            <a:pPr marL="1885950" lvl="3" indent="-179388">
              <a:buNone/>
            </a:pPr>
            <a:r>
              <a:rPr lang="en-GB" sz="11200" dirty="0"/>
              <a:t>		</a:t>
            </a:r>
            <a:r>
              <a:rPr lang="en-GB" sz="9600" dirty="0"/>
              <a:t>http://onesource.abdn.ac.uk/ &gt; User Guides and FAQs</a:t>
            </a:r>
          </a:p>
          <a:p>
            <a:pPr marL="1885950" lvl="2" indent="-179388">
              <a:buNone/>
            </a:pPr>
            <a:endParaRPr lang="en-GB" sz="4800" b="1" dirty="0"/>
          </a:p>
          <a:p>
            <a:pPr marL="1885950" lvl="2" indent="-179388">
              <a:buNone/>
            </a:pPr>
            <a:endParaRPr lang="en-GB" sz="4800" b="1" dirty="0"/>
          </a:p>
          <a:p>
            <a:pPr marL="1885950" lvl="2" indent="-179388">
              <a:buNone/>
            </a:pPr>
            <a:r>
              <a:rPr lang="en-GB" sz="10400" b="1" dirty="0"/>
              <a:t>		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48634-A2EC-C31B-AEEA-05CD2D5EC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7" y="1726940"/>
            <a:ext cx="1711193" cy="1711193"/>
          </a:xfrm>
          <a:prstGeom prst="rect">
            <a:avLst/>
          </a:prstGeom>
          <a:effectLst>
            <a:outerShdw blurRad="50800" dist="50800" dir="5400000" algn="ctr" rotWithShape="0">
              <a:srgbClr val="0070C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BE388-39DE-8C72-2A56-D76C5D4EF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66" y="3987307"/>
            <a:ext cx="1643674" cy="1370244"/>
          </a:xfrm>
          <a:prstGeom prst="rect">
            <a:avLst/>
          </a:prstGeom>
        </p:spPr>
      </p:pic>
      <p:pic>
        <p:nvPicPr>
          <p:cNvPr id="7" name="slide 23 synthesize">
            <a:hlinkClick r:id="" action="ppaction://media"/>
            <a:extLst>
              <a:ext uri="{FF2B5EF4-FFF2-40B4-BE49-F238E27FC236}">
                <a16:creationId xmlns:a16="http://schemas.microsoft.com/office/drawing/2014/main" id="{0B42D02D-A086-8863-4AD0-AEA2D1B1C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7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4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69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272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877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9D247-3585-F31B-C0C0-13F14C3F29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727200"/>
            <a:ext cx="10575925" cy="3594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have now completed the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Expenses &amp; Benefits Training Module</a:t>
            </a:r>
          </a:p>
        </p:txBody>
      </p:sp>
    </p:spTree>
    <p:extLst>
      <p:ext uri="{BB962C8B-B14F-4D97-AF65-F5344CB8AC3E}">
        <p14:creationId xmlns:p14="http://schemas.microsoft.com/office/powerpoint/2010/main" val="513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0CFC-C770-F313-78E3-8A62DEE3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Purpose of the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B96D-4B56-F015-EF64-0474F95C2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Expenses &amp; Benefits Policy provides details of allowable business expenses and the tax implications.</a:t>
            </a:r>
          </a:p>
          <a:p>
            <a:r>
              <a:rPr lang="en-GB" dirty="0"/>
              <a:t>It ensures compliance with tax legislation to avoid unexpected charges, fines and interest.</a:t>
            </a:r>
          </a:p>
          <a:p>
            <a:r>
              <a:rPr lang="en-GB" dirty="0"/>
              <a:t>It provides reassurance to stakeholders that the University manages its funds appropriately e.g. HMRC, funding bodies, audit, FOI requests.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Slide 3 synthesize (1)">
            <a:hlinkClick r:id="" action="ppaction://media"/>
            <a:extLst>
              <a:ext uri="{FF2B5EF4-FFF2-40B4-BE49-F238E27FC236}">
                <a16:creationId xmlns:a16="http://schemas.microsoft.com/office/drawing/2014/main" id="{A7DADABF-AFC3-4372-2EF7-DFC5402ED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3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67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109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877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FA7B9-73A7-8249-FA51-4EB2A5885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0164-75E2-F2E3-45E6-7683CFD8D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4C1CE-4121-ABF2-A5FD-196EF0AA2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 copy of the Expenses &amp; Benefits Policy can be found at: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4"/>
              </a:rPr>
              <a:t>Staff Net &gt; Working Here &gt; Expenses and Advances</a:t>
            </a:r>
            <a:endParaRPr lang="en-GB" dirty="0"/>
          </a:p>
          <a:p>
            <a:endParaRPr lang="en-GB" dirty="0"/>
          </a:p>
          <a:p>
            <a:r>
              <a:rPr lang="en-GB" dirty="0"/>
              <a:t>It applies to all staff, students and third parties.</a:t>
            </a:r>
          </a:p>
          <a:p>
            <a:endParaRPr lang="en-GB" dirty="0"/>
          </a:p>
          <a:p>
            <a:r>
              <a:rPr lang="en-GB" dirty="0"/>
              <a:t>And applies to all sources </a:t>
            </a:r>
            <a:r>
              <a:rPr lang="en-GB"/>
              <a:t>of funds.</a:t>
            </a:r>
            <a:endParaRPr lang="en-GB" dirty="0"/>
          </a:p>
        </p:txBody>
      </p:sp>
      <p:pic>
        <p:nvPicPr>
          <p:cNvPr id="4" name="slide 4 synthesize (1)">
            <a:hlinkClick r:id="" action="ppaction://media"/>
            <a:extLst>
              <a:ext uri="{FF2B5EF4-FFF2-40B4-BE49-F238E27FC236}">
                <a16:creationId xmlns:a16="http://schemas.microsoft.com/office/drawing/2014/main" id="{5AD9B949-5E22-958C-84A6-27BBEC1DC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2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3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38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2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B71D-F9F9-1DAF-AF49-171F7701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Expense Claim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93EFDB-17D4-D661-AFF3-7BAEFB8B9460}"/>
              </a:ext>
            </a:extLst>
          </p:cNvPr>
          <p:cNvSpPr/>
          <p:nvPr/>
        </p:nvSpPr>
        <p:spPr>
          <a:xfrm>
            <a:off x="908897" y="1978090"/>
            <a:ext cx="1872160" cy="290182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200" b="1" dirty="0"/>
              <a:t>Claimant </a:t>
            </a:r>
            <a:r>
              <a:rPr lang="en-GB" dirty="0"/>
              <a:t>submits compliant expense claim supported by detailed receipts onto the Finance System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45C60AB-2049-A08F-EA83-C33BE966664A}"/>
              </a:ext>
            </a:extLst>
          </p:cNvPr>
          <p:cNvSpPr txBox="1">
            <a:spLocks/>
          </p:cNvSpPr>
          <p:nvPr/>
        </p:nvSpPr>
        <p:spPr>
          <a:xfrm>
            <a:off x="6549580" y="1978087"/>
            <a:ext cx="1872000" cy="290182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/>
              <a:t>Finance</a:t>
            </a:r>
            <a:r>
              <a:rPr lang="en-GB" sz="2200" dirty="0"/>
              <a:t>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/>
              <a:t> </a:t>
            </a:r>
            <a:r>
              <a:rPr lang="en-GB" sz="1800" dirty="0"/>
              <a:t>Check All Claims over £3,000 and audit a sample of lower value claims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A81F6B-8BEE-6138-4FBF-9DD468974905}"/>
              </a:ext>
            </a:extLst>
          </p:cNvPr>
          <p:cNvSpPr txBox="1">
            <a:spLocks/>
          </p:cNvSpPr>
          <p:nvPr/>
        </p:nvSpPr>
        <p:spPr>
          <a:xfrm>
            <a:off x="9424721" y="1978088"/>
            <a:ext cx="1872000" cy="290182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b="1" dirty="0"/>
              <a:t>Payment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Claim paid to Claimant’s bank account in weekly payment run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5CF0CB-0CC0-9064-CC86-DD0CBB1B14D2}"/>
              </a:ext>
            </a:extLst>
          </p:cNvPr>
          <p:cNvSpPr/>
          <p:nvPr/>
        </p:nvSpPr>
        <p:spPr>
          <a:xfrm>
            <a:off x="8421579" y="3008733"/>
            <a:ext cx="1003141" cy="59793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Approve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3E4EA38-B0A2-62B5-EB54-E8671D7E4BFF}"/>
              </a:ext>
            </a:extLst>
          </p:cNvPr>
          <p:cNvSpPr/>
          <p:nvPr/>
        </p:nvSpPr>
        <p:spPr>
          <a:xfrm>
            <a:off x="5527605" y="3008733"/>
            <a:ext cx="1021975" cy="59793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Approve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FA6230-9285-248B-9C6E-818899C3B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7279" y="3008733"/>
            <a:ext cx="954834" cy="597936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F3508440-4E51-422E-19A0-8183AFEF0C74}"/>
              </a:ext>
            </a:extLst>
          </p:cNvPr>
          <p:cNvSpPr/>
          <p:nvPr/>
        </p:nvSpPr>
        <p:spPr>
          <a:xfrm flipH="1">
            <a:off x="1677295" y="4879908"/>
            <a:ext cx="5905036" cy="1011983"/>
          </a:xfrm>
          <a:prstGeom prst="bentUpArrow">
            <a:avLst>
              <a:gd name="adj1" fmla="val 25000"/>
              <a:gd name="adj2" fmla="val 22671"/>
              <a:gd name="adj3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Returned to claimant to amend or delete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1D1CBEA-318F-34C5-C617-C5E7F792E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2395" y="4879908"/>
            <a:ext cx="412701" cy="704317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78578A70-2A14-6D05-CFE5-A030A3DC2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9229" y="4898570"/>
            <a:ext cx="412701" cy="704318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C521C5-A288-F4E8-2EA7-2765AB4FA576}"/>
              </a:ext>
            </a:extLst>
          </p:cNvPr>
          <p:cNvSpPr txBox="1"/>
          <p:nvPr/>
        </p:nvSpPr>
        <p:spPr>
          <a:xfrm>
            <a:off x="4711447" y="4962530"/>
            <a:ext cx="10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A150B4-B39F-FC5C-C8C3-CCD17E736862}"/>
              </a:ext>
            </a:extLst>
          </p:cNvPr>
          <p:cNvSpPr txBox="1"/>
          <p:nvPr/>
        </p:nvSpPr>
        <p:spPr>
          <a:xfrm>
            <a:off x="7538281" y="4962530"/>
            <a:ext cx="103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Reject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DE595A7-70AE-788E-ABC1-B76B10515508}"/>
              </a:ext>
            </a:extLst>
          </p:cNvPr>
          <p:cNvSpPr txBox="1">
            <a:spLocks/>
          </p:cNvSpPr>
          <p:nvPr/>
        </p:nvSpPr>
        <p:spPr>
          <a:xfrm>
            <a:off x="3655605" y="1978087"/>
            <a:ext cx="1872000" cy="290182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200" b="1" dirty="0"/>
              <a:t>Budget Holder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200" b="1" dirty="0"/>
              <a:t>or Line Manager </a:t>
            </a:r>
            <a:r>
              <a:rPr lang="en-GB" sz="1800" dirty="0"/>
              <a:t>reviews claim for compliance and allowable expense</a:t>
            </a:r>
          </a:p>
        </p:txBody>
      </p:sp>
      <p:pic>
        <p:nvPicPr>
          <p:cNvPr id="11" name="slide 5 synthesize">
            <a:hlinkClick r:id="" action="ppaction://media"/>
            <a:extLst>
              <a:ext uri="{FF2B5EF4-FFF2-40B4-BE49-F238E27FC236}">
                <a16:creationId xmlns:a16="http://schemas.microsoft.com/office/drawing/2014/main" id="{B6DAD88C-EBE6-4457-4E49-4F06C477E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1000" advClick="0" advTm="51000"/>
    </mc:Choice>
    <mc:Fallback xmlns="">
      <p:transition spd="slow" advClick="0" advTm="5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97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04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4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15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15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154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154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927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927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22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22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644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64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4303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4303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4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4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 uiExpand="1" build="allAtOnce" animBg="1"/>
      <p:bldP spid="6" grpId="0" uiExpand="1" build="allAtOnce" animBg="1"/>
      <p:bldP spid="7" grpId="0" build="allAtOnce" animBg="1"/>
      <p:bldP spid="13" grpId="0" uiExpand="1" build="allAtOnce" animBg="1"/>
      <p:bldP spid="14" grpId="0" uiExpand="1" build="allAtOnce" animBg="1"/>
      <p:bldP spid="15" grpId="0" animBg="1"/>
      <p:bldP spid="17" grpId="0" animBg="1"/>
      <p:bldP spid="18" grpId="0" animBg="1"/>
      <p:bldP spid="21" grpId="0" animBg="1"/>
      <p:bldP spid="22" grpId="0"/>
      <p:bldP spid="23" grpId="0"/>
      <p:bldP spid="3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4154-D7DD-CDFD-DA1E-EE8A221D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BD6F920-145C-268A-54B7-5C626F3FA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00" y="4497354"/>
            <a:ext cx="1842406" cy="17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9C86E-096B-DEAE-42C5-F33234D6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CTM - The University’s Travel Provider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A6201-30D9-D143-BA97-EC8DFB8D0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39"/>
            <a:ext cx="10576034" cy="4900103"/>
          </a:xfrm>
        </p:spPr>
        <p:txBody>
          <a:bodyPr>
            <a:normAutofit/>
          </a:bodyPr>
          <a:lstStyle/>
          <a:p>
            <a:pPr marL="358775" indent="-274638"/>
            <a:r>
              <a:rPr lang="en-GB" sz="2200" dirty="0">
                <a:latin typeface="Calibri" panose="020F0502020204030204" pitchFamily="34" charset="0"/>
              </a:rPr>
              <a:t>CTM is the University’s travel provider, nominated through a competitive tender process.</a:t>
            </a:r>
          </a:p>
          <a:p>
            <a:pPr marL="358775" lvl="1" indent="-274638">
              <a:spcBef>
                <a:spcPts val="1000"/>
              </a:spcBef>
            </a:pPr>
            <a:r>
              <a:rPr lang="en-GB" sz="2200" dirty="0">
                <a:latin typeface="Calibri" panose="020F0502020204030204" pitchFamily="34" charset="0"/>
              </a:rPr>
              <a:t>The University has a duty of care to its staff and students – in the event of an emergency CTM can quickly provide locations of staff when travel has been booked through them.</a:t>
            </a:r>
          </a:p>
          <a:p>
            <a:pPr marL="358775" lvl="1" indent="-274638">
              <a:spcBef>
                <a:spcPts val="1000"/>
              </a:spcBef>
            </a:pPr>
            <a:r>
              <a:rPr lang="en-GB" sz="2200" dirty="0">
                <a:latin typeface="Calibri" panose="020F0502020204030204" pitchFamily="34" charset="0"/>
              </a:rPr>
              <a:t>The process is easy and does not require a purchase order, you are not out of pocket and do not have to process an expense claim.</a:t>
            </a:r>
          </a:p>
          <a:p>
            <a:pPr marL="358775" lvl="1" indent="-274638">
              <a:spcBef>
                <a:spcPts val="1000"/>
              </a:spcBef>
            </a:pPr>
            <a:r>
              <a:rPr lang="en-GB" sz="2200" dirty="0">
                <a:latin typeface="Calibri" panose="020F0502020204030204" pitchFamily="34" charset="0"/>
              </a:rPr>
              <a:t>If travel is not booked using CTM, value for money </a:t>
            </a:r>
            <a:r>
              <a:rPr lang="en-GB" sz="2200" b="1" u="sng" dirty="0">
                <a:latin typeface="Calibri" panose="020F0502020204030204" pitchFamily="34" charset="0"/>
              </a:rPr>
              <a:t>must</a:t>
            </a:r>
            <a:r>
              <a:rPr lang="en-GB" sz="2200" dirty="0">
                <a:latin typeface="Calibri" panose="020F0502020204030204" pitchFamily="34" charset="0"/>
              </a:rPr>
              <a:t> be demonstrated and evidence kept in case of audit. For claims over £1,000 evidence must be attached to the expense claim.</a:t>
            </a:r>
          </a:p>
          <a:p>
            <a:pPr marL="358775" lvl="1" indent="-274638">
              <a:spcBef>
                <a:spcPts val="1000"/>
              </a:spcBef>
            </a:pPr>
            <a:r>
              <a:rPr lang="en-GB" sz="2200" dirty="0">
                <a:latin typeface="Calibri" panose="020F0502020204030204" pitchFamily="34" charset="0"/>
              </a:rPr>
              <a:t>Further information on booking through CTM is available by emailing </a:t>
            </a:r>
          </a:p>
          <a:p>
            <a:pPr marL="1885950" lvl="3" indent="-358775">
              <a:spcBef>
                <a:spcPts val="1000"/>
              </a:spcBef>
            </a:pPr>
            <a:r>
              <a:rPr lang="en-GB" sz="2200" dirty="0">
                <a:latin typeface="Calibri" panose="020F0502020204030204" pitchFamily="34" charset="0"/>
              </a:rPr>
              <a:t>travelqueries@abdn.ac.uk </a:t>
            </a:r>
          </a:p>
          <a:p>
            <a:pPr marL="1885950" lvl="3" indent="-358775">
              <a:spcBef>
                <a:spcPts val="1000"/>
              </a:spcBef>
            </a:pPr>
            <a:r>
              <a:rPr lang="en-GB" sz="2200" dirty="0">
                <a:latin typeface="Calibri" panose="020F0502020204030204" pitchFamily="34" charset="0"/>
              </a:rPr>
              <a:t>Or online at working-here/overseas-travel/corporate-travel/</a:t>
            </a:r>
          </a:p>
        </p:txBody>
      </p:sp>
      <p:pic>
        <p:nvPicPr>
          <p:cNvPr id="5" name="slide 6 synthesize">
            <a:hlinkClick r:id="" action="ppaction://media"/>
            <a:extLst>
              <a:ext uri="{FF2B5EF4-FFF2-40B4-BE49-F238E27FC236}">
                <a16:creationId xmlns:a16="http://schemas.microsoft.com/office/drawing/2014/main" id="{1814D399-8A1B-0E7F-19FF-7856945FB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48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14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388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319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11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44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61F67-C1F4-6C65-867A-11A55F4D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A562-087E-4CA2-DAA8-B60C3115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5DA5E-F97B-8756-B44F-A091EB658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39"/>
            <a:ext cx="10576034" cy="4900103"/>
          </a:xfrm>
        </p:spPr>
        <p:txBody>
          <a:bodyPr>
            <a:normAutofit/>
          </a:bodyPr>
          <a:lstStyle/>
          <a:p>
            <a:pPr marL="358775" indent="-274638"/>
            <a:r>
              <a:rPr lang="en-GB" sz="2600" dirty="0">
                <a:latin typeface="Calibri" panose="020F0502020204030204" pitchFamily="34" charset="0"/>
              </a:rPr>
              <a:t>Staff and students are insured under the cover of the University insurance policy whilst traveling on business.</a:t>
            </a:r>
          </a:p>
          <a:p>
            <a:pPr marL="358775" indent="-274638"/>
            <a:r>
              <a:rPr lang="en-GB" sz="2600" dirty="0">
                <a:latin typeface="Calibri" panose="020F0502020204030204" pitchFamily="34" charset="0"/>
              </a:rPr>
              <a:t>The policy does not include personal travel or stays before or after the main business event.</a:t>
            </a:r>
          </a:p>
          <a:p>
            <a:pPr marL="358775" indent="-274638"/>
            <a:r>
              <a:rPr lang="en-GB" sz="2600" dirty="0">
                <a:latin typeface="Calibri" panose="020F0502020204030204" pitchFamily="34" charset="0"/>
              </a:rPr>
              <a:t>All staff and students must submit a travel insurance application form in advance of each overseas trip or overnight stay within the UK.</a:t>
            </a:r>
          </a:p>
          <a:p>
            <a:pPr marL="358775" indent="-274638"/>
            <a:r>
              <a:rPr lang="en-GB" sz="2600" dirty="0">
                <a:latin typeface="Calibri" panose="020F0502020204030204" pitchFamily="34" charset="0"/>
              </a:rPr>
              <a:t>More information and application forms can be found on the insurance web pages:</a:t>
            </a:r>
          </a:p>
          <a:p>
            <a:pPr marL="84137" indent="0">
              <a:buNone/>
            </a:pPr>
            <a:r>
              <a:rPr lang="en-GB" sz="2600" dirty="0">
                <a:latin typeface="Calibri" panose="020F0502020204030204" pitchFamily="34" charset="0"/>
              </a:rPr>
              <a:t>		</a:t>
            </a:r>
            <a:r>
              <a:rPr lang="en-GB" sz="2600" dirty="0" err="1">
                <a:latin typeface="Calibri" panose="020F0502020204030204" pitchFamily="34" charset="0"/>
                <a:hlinkClick r:id="rId4"/>
              </a:rPr>
              <a:t>Staffnet</a:t>
            </a:r>
            <a:r>
              <a:rPr lang="en-GB" sz="2600" dirty="0">
                <a:latin typeface="Calibri" panose="020F0502020204030204" pitchFamily="34" charset="0"/>
                <a:hlinkClick r:id="rId4"/>
              </a:rPr>
              <a:t> &gt; Working Here &gt; Insurance</a:t>
            </a:r>
            <a:endParaRPr lang="en-GB" sz="2600" dirty="0">
              <a:latin typeface="Calibri" panose="020F0502020204030204" pitchFamily="34" charset="0"/>
            </a:endParaRPr>
          </a:p>
        </p:txBody>
      </p:sp>
      <p:pic>
        <p:nvPicPr>
          <p:cNvPr id="4" name="slide 7 synthesize">
            <a:hlinkClick r:id="" action="ppaction://media"/>
            <a:extLst>
              <a:ext uri="{FF2B5EF4-FFF2-40B4-BE49-F238E27FC236}">
                <a16:creationId xmlns:a16="http://schemas.microsoft.com/office/drawing/2014/main" id="{24F25E0D-96F3-9B33-12DC-B817BA1B8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60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26D12-C1F5-1D3C-6FF0-73B8386D8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4F36-AB8C-836C-CC53-F859DEA5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What’s Allowable?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CB8A-E479-8621-D4DC-D42A3D2EB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000" b="1" dirty="0">
                <a:latin typeface="Calibri" panose="020F0502020204030204" pitchFamily="34" charset="0"/>
              </a:rPr>
              <a:t>Air and Rail fares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Economy class for all short haul travel (up to 12 hours).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Business class is allowable for:</a:t>
            </a:r>
          </a:p>
          <a:p>
            <a:pPr lvl="3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Long haul travel (&gt; 12 hours including stop overs).</a:t>
            </a:r>
          </a:p>
          <a:p>
            <a:pPr lvl="3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It must be booked in advance </a:t>
            </a:r>
            <a:r>
              <a:rPr lang="en-GB" sz="2600" b="1" dirty="0">
                <a:latin typeface="Calibri" panose="020F0502020204030204" pitchFamily="34" charset="0"/>
              </a:rPr>
              <a:t>and</a:t>
            </a:r>
            <a:r>
              <a:rPr lang="en-GB" sz="2600" dirty="0">
                <a:latin typeface="Calibri" panose="020F0502020204030204" pitchFamily="34" charset="0"/>
              </a:rPr>
              <a:t> with prior permission.</a:t>
            </a:r>
          </a:p>
          <a:p>
            <a:pPr lvl="3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In exceptional cases e.g. medical or disability reasons.</a:t>
            </a:r>
          </a:p>
          <a:p>
            <a:pPr lvl="3">
              <a:spcBef>
                <a:spcPts val="1500"/>
              </a:spcBef>
            </a:pPr>
            <a:endParaRPr lang="en-GB" sz="2600" dirty="0">
              <a:latin typeface="Calibri" panose="020F0502020204030204" pitchFamily="34" charset="0"/>
            </a:endParaRPr>
          </a:p>
          <a:p>
            <a:pPr lvl="3">
              <a:spcBef>
                <a:spcPts val="1500"/>
              </a:spcBef>
            </a:pPr>
            <a:endParaRPr lang="en-GB" sz="26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DA173-CC84-9FBF-BF00-2E89B6F50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0" y="2174907"/>
            <a:ext cx="1432516" cy="143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4F5A6-9E3C-BC9E-495A-64EDB0E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9" y="3858632"/>
            <a:ext cx="1462667" cy="1462667"/>
          </a:xfrm>
          <a:prstGeom prst="rect">
            <a:avLst/>
          </a:prstGeom>
        </p:spPr>
      </p:pic>
      <p:pic>
        <p:nvPicPr>
          <p:cNvPr id="6" name="slide 8 synthesize">
            <a:hlinkClick r:id="" action="ppaction://media"/>
            <a:extLst>
              <a:ext uri="{FF2B5EF4-FFF2-40B4-BE49-F238E27FC236}">
                <a16:creationId xmlns:a16="http://schemas.microsoft.com/office/drawing/2014/main" id="{B5BC8997-8414-102E-1B93-D8810069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8000" advClick="0" advTm="28000"/>
    </mc:Choice>
    <mc:Fallback xmlns=""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19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19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19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86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91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168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EDCFB-506F-B32B-A3B9-0DD4EA435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8851-39BC-C054-BA98-F05E4084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What’s Allowable?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4EA87-BA61-88FD-0160-CD023B0DA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26940"/>
            <a:ext cx="10576034" cy="4543231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600" b="1" dirty="0">
                <a:latin typeface="Calibri" panose="020F0502020204030204" pitchFamily="34" charset="0"/>
              </a:rPr>
              <a:t>Taxis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Taxis can be used when public transport is not available or is grossly inconvenient. 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Full journey details must be provided.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Commuting is not permissible i.e. home to normal place of work.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600" b="1" dirty="0">
                <a:latin typeface="Calibri" panose="020F0502020204030204" pitchFamily="34" charset="0"/>
              </a:rPr>
              <a:t>Mileage and Fuel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You can claim mileage when using your own vehicle.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The mileage rate allows for petrol, electric car charging, wear and tear, business insurance.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If using your own car you must hold business insurance.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Mileage can be capped at the cost of economy rail fare if cheaper.</a:t>
            </a:r>
          </a:p>
          <a:p>
            <a:pPr lvl="2">
              <a:spcBef>
                <a:spcPts val="1500"/>
              </a:spcBef>
            </a:pPr>
            <a:r>
              <a:rPr lang="en-GB" sz="2600" dirty="0">
                <a:latin typeface="Calibri" panose="020F0502020204030204" pitchFamily="34" charset="0"/>
              </a:rPr>
              <a:t>Fuel can only be claimed for lease vehicles – this must be noted on the claim.</a:t>
            </a:r>
          </a:p>
          <a:p>
            <a:pPr lvl="2">
              <a:spcBef>
                <a:spcPts val="1500"/>
              </a:spcBef>
            </a:pPr>
            <a:endParaRPr lang="en-GB" sz="26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580D0-DE21-F6AC-8D56-FDCAC1E6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8" y="2260858"/>
            <a:ext cx="1212675" cy="95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03E1B8-3469-11C3-5732-2845E6AA3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" y="4035130"/>
            <a:ext cx="1139283" cy="1139283"/>
          </a:xfrm>
          <a:prstGeom prst="rect">
            <a:avLst/>
          </a:prstGeom>
        </p:spPr>
      </p:pic>
      <p:pic>
        <p:nvPicPr>
          <p:cNvPr id="5" name="slide 9 synthesize">
            <a:hlinkClick r:id="" action="ppaction://media"/>
            <a:extLst>
              <a:ext uri="{FF2B5EF4-FFF2-40B4-BE49-F238E27FC236}">
                <a16:creationId xmlns:a16="http://schemas.microsoft.com/office/drawing/2014/main" id="{AA2A5A07-896B-31E2-9674-26E91D95C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000" advClick="0" advTm="47000"/>
    </mc:Choice>
    <mc:Fallback xmlns="">
      <p:transition spd="slow" advClick="0"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17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17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8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829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13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756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756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984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378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114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569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07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UoA Brand">
  <a:themeElements>
    <a:clrScheme name="Custom 1">
      <a:dk1>
        <a:srgbClr val="00354B"/>
      </a:dk1>
      <a:lt1>
        <a:sysClr val="window" lastClr="FFFFFF"/>
      </a:lt1>
      <a:dk2>
        <a:srgbClr val="00354B"/>
      </a:dk2>
      <a:lt2>
        <a:srgbClr val="E7E6E6"/>
      </a:lt2>
      <a:accent1>
        <a:srgbClr val="00354B"/>
      </a:accent1>
      <a:accent2>
        <a:srgbClr val="00A092"/>
      </a:accent2>
      <a:accent3>
        <a:srgbClr val="2A5CAA"/>
      </a:accent3>
      <a:accent4>
        <a:srgbClr val="A01A59"/>
      </a:accent4>
      <a:accent5>
        <a:srgbClr val="E73331"/>
      </a:accent5>
      <a:accent6>
        <a:srgbClr val="462E87"/>
      </a:accent6>
      <a:hlink>
        <a:srgbClr val="0563C1"/>
      </a:hlink>
      <a:folHlink>
        <a:srgbClr val="FFCC4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A Brand template - updated 080224 AH design.potx" id="{6223BEB7-C0A4-48A5-8511-29246CF776B8}" vid="{3CA39D3F-F049-460A-AB01-01F10BDDB8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UoA-Brand-Template</Template>
  <TotalTime>2132</TotalTime>
  <Words>1928</Words>
  <Application>Microsoft Office PowerPoint</Application>
  <PresentationFormat>Widescreen</PresentationFormat>
  <Paragraphs>203</Paragraphs>
  <Slides>24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UoA Brand</vt:lpstr>
      <vt:lpstr>  Expenses &amp; Benefits Training Module  </vt:lpstr>
      <vt:lpstr>Expenses &amp; Benefits - Topics</vt:lpstr>
      <vt:lpstr>Purpose of the Policy</vt:lpstr>
      <vt:lpstr>The Policy</vt:lpstr>
      <vt:lpstr>The Expense Claim Process</vt:lpstr>
      <vt:lpstr>CTM - The University’s Travel Provider</vt:lpstr>
      <vt:lpstr>Insurance</vt:lpstr>
      <vt:lpstr>What’s Allowable?</vt:lpstr>
      <vt:lpstr>What’s Allowable?</vt:lpstr>
      <vt:lpstr>What’s Allowable?</vt:lpstr>
      <vt:lpstr>What’s Allowable?</vt:lpstr>
      <vt:lpstr>What’s Allowable?</vt:lpstr>
      <vt:lpstr>What’s Allowable?</vt:lpstr>
      <vt:lpstr>Relocation Allowances</vt:lpstr>
      <vt:lpstr>Taxable Benefits</vt:lpstr>
      <vt:lpstr>Taxable Benefits</vt:lpstr>
      <vt:lpstr>What’s not Allowable</vt:lpstr>
      <vt:lpstr>Common Issues</vt:lpstr>
      <vt:lpstr>Receipts</vt:lpstr>
      <vt:lpstr>Approvers - What if the claim is incorrect?</vt:lpstr>
      <vt:lpstr>Responsibilities</vt:lpstr>
      <vt:lpstr>Overview</vt:lpstr>
      <vt:lpstr>Information and Help</vt:lpstr>
      <vt:lpstr> Thank you You have now completed the  Expenses &amp; Benefits Training Module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Denton, Shiona A.</dc:creator>
  <cp:lastModifiedBy>Johnston, Joe</cp:lastModifiedBy>
  <cp:revision>77</cp:revision>
  <dcterms:created xsi:type="dcterms:W3CDTF">2025-12-17T23:25:36Z</dcterms:created>
  <dcterms:modified xsi:type="dcterms:W3CDTF">2026-03-04T09:26:14Z</dcterms:modified>
</cp:coreProperties>
</file>