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7"/>
  </p:notesMasterIdLst>
  <p:sldIdLst>
    <p:sldId id="263" r:id="rId3"/>
    <p:sldId id="319" r:id="rId4"/>
    <p:sldId id="267" r:id="rId5"/>
    <p:sldId id="316" r:id="rId6"/>
    <p:sldId id="268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317" r:id="rId16"/>
    <p:sldId id="271" r:id="rId17"/>
    <p:sldId id="284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296" r:id="rId29"/>
    <p:sldId id="297" r:id="rId30"/>
    <p:sldId id="300" r:id="rId31"/>
    <p:sldId id="298" r:id="rId32"/>
    <p:sldId id="301" r:id="rId33"/>
    <p:sldId id="302" r:id="rId34"/>
    <p:sldId id="303" r:id="rId35"/>
    <p:sldId id="305" r:id="rId36"/>
    <p:sldId id="307" r:id="rId37"/>
    <p:sldId id="308" r:id="rId38"/>
    <p:sldId id="309" r:id="rId39"/>
    <p:sldId id="310" r:id="rId40"/>
    <p:sldId id="312" r:id="rId41"/>
    <p:sldId id="311" r:id="rId42"/>
    <p:sldId id="313" r:id="rId43"/>
    <p:sldId id="318" r:id="rId44"/>
    <p:sldId id="320" r:id="rId45"/>
    <p:sldId id="31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2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orcid.org/register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orcid.org/regist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F0FEE-6EE0-4507-91E4-3964A00C6BBE}" type="doc">
      <dgm:prSet loTypeId="urn:microsoft.com/office/officeart/2005/8/layout/matrix3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004B4FC-894F-4FD1-A5EA-2E63312B1127}">
      <dgm:prSet phldrT="[Text]"/>
      <dgm:spPr/>
      <dgm:t>
        <a:bodyPr/>
        <a:lstStyle/>
        <a:p>
          <a:r>
            <a:rPr lang="en-GB" b="1" dirty="0"/>
            <a:t>Networking</a:t>
          </a:r>
        </a:p>
        <a:p>
          <a:r>
            <a:rPr lang="en-GB" dirty="0"/>
            <a:t> </a:t>
          </a:r>
        </a:p>
      </dgm:t>
    </dgm:pt>
    <dgm:pt modelId="{BEA4207A-8113-45D0-914E-481783A95E70}" type="parTrans" cxnId="{9FCF1A26-1DE7-4388-8112-2405BC666789}">
      <dgm:prSet/>
      <dgm:spPr/>
      <dgm:t>
        <a:bodyPr/>
        <a:lstStyle/>
        <a:p>
          <a:endParaRPr lang="en-GB"/>
        </a:p>
      </dgm:t>
    </dgm:pt>
    <dgm:pt modelId="{41ED6002-63ED-4B03-AB94-473CCB269F51}" type="sibTrans" cxnId="{9FCF1A26-1DE7-4388-8112-2405BC666789}">
      <dgm:prSet/>
      <dgm:spPr/>
      <dgm:t>
        <a:bodyPr/>
        <a:lstStyle/>
        <a:p>
          <a:endParaRPr lang="en-GB"/>
        </a:p>
      </dgm:t>
    </dgm:pt>
    <dgm:pt modelId="{4A340DA6-2B3C-41F8-8508-AE1C72DEBD04}">
      <dgm:prSet phldrT="[Text]"/>
      <dgm:spPr/>
      <dgm:t>
        <a:bodyPr/>
        <a:lstStyle/>
        <a:p>
          <a:r>
            <a:rPr lang="en-GB" b="1" dirty="0"/>
            <a:t>Engagement</a:t>
          </a:r>
        </a:p>
        <a:p>
          <a:endParaRPr lang="en-GB" b="1" dirty="0"/>
        </a:p>
      </dgm:t>
    </dgm:pt>
    <dgm:pt modelId="{90B3BC71-7044-40A7-8804-FDBCDAE32C2D}" type="parTrans" cxnId="{F7C89A7D-BD6C-4228-A84C-C82BF7E89466}">
      <dgm:prSet/>
      <dgm:spPr/>
      <dgm:t>
        <a:bodyPr/>
        <a:lstStyle/>
        <a:p>
          <a:endParaRPr lang="en-GB"/>
        </a:p>
      </dgm:t>
    </dgm:pt>
    <dgm:pt modelId="{EEB2DFA3-4FE7-4188-9701-AC0640AB1989}" type="sibTrans" cxnId="{F7C89A7D-BD6C-4228-A84C-C82BF7E89466}">
      <dgm:prSet/>
      <dgm:spPr/>
      <dgm:t>
        <a:bodyPr/>
        <a:lstStyle/>
        <a:p>
          <a:endParaRPr lang="en-GB"/>
        </a:p>
      </dgm:t>
    </dgm:pt>
    <dgm:pt modelId="{6D0147F7-EDD4-4300-B681-89C12278B423}">
      <dgm:prSet phldrT="[Text]"/>
      <dgm:spPr/>
      <dgm:t>
        <a:bodyPr/>
        <a:lstStyle/>
        <a:p>
          <a:r>
            <a:rPr lang="en-GB" b="1" dirty="0"/>
            <a:t>Discovery</a:t>
          </a:r>
        </a:p>
        <a:p>
          <a:r>
            <a:rPr lang="en-GB" dirty="0"/>
            <a:t> </a:t>
          </a:r>
        </a:p>
      </dgm:t>
    </dgm:pt>
    <dgm:pt modelId="{FD3CC803-18AB-45EF-8B08-CB7F7A9A32E1}" type="parTrans" cxnId="{CBFC8D92-A5E7-4AE3-AD35-9B7E886C901C}">
      <dgm:prSet/>
      <dgm:spPr/>
      <dgm:t>
        <a:bodyPr/>
        <a:lstStyle/>
        <a:p>
          <a:endParaRPr lang="en-GB"/>
        </a:p>
      </dgm:t>
    </dgm:pt>
    <dgm:pt modelId="{F1542925-3B69-4A2D-8441-67CFC7214BEA}" type="sibTrans" cxnId="{CBFC8D92-A5E7-4AE3-AD35-9B7E886C901C}">
      <dgm:prSet/>
      <dgm:spPr/>
      <dgm:t>
        <a:bodyPr/>
        <a:lstStyle/>
        <a:p>
          <a:endParaRPr lang="en-GB"/>
        </a:p>
      </dgm:t>
    </dgm:pt>
    <dgm:pt modelId="{8B7509FE-2AA1-45D9-9C68-71CB95A66CED}">
      <dgm:prSet phldrT="[Text]"/>
      <dgm:spPr/>
      <dgm:t>
        <a:bodyPr/>
        <a:lstStyle/>
        <a:p>
          <a:r>
            <a:rPr lang="en-GB" b="1" dirty="0"/>
            <a:t>Dissemination</a:t>
          </a:r>
        </a:p>
        <a:p>
          <a:endParaRPr lang="en-GB" b="1" dirty="0"/>
        </a:p>
      </dgm:t>
    </dgm:pt>
    <dgm:pt modelId="{6AC62D5E-B0EA-46CE-A9CB-7992CB10A63D}" type="parTrans" cxnId="{927068AE-DF7D-4330-B680-8EBC59D413CE}">
      <dgm:prSet/>
      <dgm:spPr/>
      <dgm:t>
        <a:bodyPr/>
        <a:lstStyle/>
        <a:p>
          <a:endParaRPr lang="en-GB"/>
        </a:p>
      </dgm:t>
    </dgm:pt>
    <dgm:pt modelId="{58D01759-7F17-493C-B1FD-57BD74B8938E}" type="sibTrans" cxnId="{927068AE-DF7D-4330-B680-8EBC59D413CE}">
      <dgm:prSet/>
      <dgm:spPr/>
      <dgm:t>
        <a:bodyPr/>
        <a:lstStyle/>
        <a:p>
          <a:endParaRPr lang="en-GB"/>
        </a:p>
      </dgm:t>
    </dgm:pt>
    <dgm:pt modelId="{7FF8E28F-DF21-45C6-9AE9-E4818293D2EB}" type="pres">
      <dgm:prSet presAssocID="{1D1F0FEE-6EE0-4507-91E4-3964A00C6BBE}" presName="matrix" presStyleCnt="0">
        <dgm:presLayoutVars>
          <dgm:chMax val="1"/>
          <dgm:dir/>
          <dgm:resizeHandles val="exact"/>
        </dgm:presLayoutVars>
      </dgm:prSet>
      <dgm:spPr/>
    </dgm:pt>
    <dgm:pt modelId="{5617308E-933C-4B76-9CB1-356D37220AC5}" type="pres">
      <dgm:prSet presAssocID="{1D1F0FEE-6EE0-4507-91E4-3964A00C6BBE}" presName="diamond" presStyleLbl="bgShp" presStyleIdx="0" presStyleCnt="1" custScaleX="120767"/>
      <dgm:spPr>
        <a:prstGeom prst="chevron">
          <a:avLst/>
        </a:prstGeom>
        <a:solidFill>
          <a:schemeClr val="bg2"/>
        </a:solidFill>
      </dgm:spPr>
    </dgm:pt>
    <dgm:pt modelId="{FC16FF4C-EA3F-48BE-A034-816B43DFC827}" type="pres">
      <dgm:prSet presAssocID="{1D1F0FEE-6EE0-4507-91E4-3964A00C6BBE}" presName="quad1" presStyleLbl="node1" presStyleIdx="0" presStyleCnt="4" custScaleX="121000" custScaleY="121000" custLinFactNeighborX="-16065" custLinFactNeighborY="-113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1CB0ABA5-E877-46E4-9F80-AF7E8063A4CB}" type="pres">
      <dgm:prSet presAssocID="{1D1F0FEE-6EE0-4507-91E4-3964A00C6BBE}" presName="quad2" presStyleLbl="node1" presStyleIdx="1" presStyleCnt="4" custScaleX="121000" custScaleY="121000" custLinFactNeighborX="15120" custLinFactNeighborY="-113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7F77E21-C219-4B93-AFDC-20602D7D18ED}" type="pres">
      <dgm:prSet presAssocID="{1D1F0FEE-6EE0-4507-91E4-3964A00C6BBE}" presName="quad3" presStyleLbl="node1" presStyleIdx="2" presStyleCnt="4" custScaleX="121000" custScaleY="121000" custLinFactNeighborX="-15084" custLinFactNeighborY="105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5374CD3E-89AE-4E50-9794-A76AF77D685D}" type="pres">
      <dgm:prSet presAssocID="{1D1F0FEE-6EE0-4507-91E4-3964A00C6BBE}" presName="quad4" presStyleLbl="node1" presStyleIdx="3" presStyleCnt="4" custScaleX="121000" custScaleY="121000" custLinFactNeighborX="15193" custLinFactNeighborY="1063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9FCF1A26-1DE7-4388-8112-2405BC666789}" srcId="{1D1F0FEE-6EE0-4507-91E4-3964A00C6BBE}" destId="{B004B4FC-894F-4FD1-A5EA-2E63312B1127}" srcOrd="0" destOrd="0" parTransId="{BEA4207A-8113-45D0-914E-481783A95E70}" sibTransId="{41ED6002-63ED-4B03-AB94-473CCB269F51}"/>
    <dgm:cxn modelId="{C85FFF44-2F0E-4979-938F-76FED6574370}" type="presOf" srcId="{1D1F0FEE-6EE0-4507-91E4-3964A00C6BBE}" destId="{7FF8E28F-DF21-45C6-9AE9-E4818293D2EB}" srcOrd="0" destOrd="0" presId="urn:microsoft.com/office/officeart/2005/8/layout/matrix3"/>
    <dgm:cxn modelId="{7E8D076F-46C1-4ED2-9E05-592AEC637649}" type="presOf" srcId="{B004B4FC-894F-4FD1-A5EA-2E63312B1127}" destId="{FC16FF4C-EA3F-48BE-A034-816B43DFC827}" srcOrd="0" destOrd="0" presId="urn:microsoft.com/office/officeart/2005/8/layout/matrix3"/>
    <dgm:cxn modelId="{F7C89A7D-BD6C-4228-A84C-C82BF7E89466}" srcId="{1D1F0FEE-6EE0-4507-91E4-3964A00C6BBE}" destId="{4A340DA6-2B3C-41F8-8508-AE1C72DEBD04}" srcOrd="1" destOrd="0" parTransId="{90B3BC71-7044-40A7-8804-FDBCDAE32C2D}" sibTransId="{EEB2DFA3-4FE7-4188-9701-AC0640AB1989}"/>
    <dgm:cxn modelId="{045C3489-5AF1-466E-93C2-E29D8A4C0822}" type="presOf" srcId="{6D0147F7-EDD4-4300-B681-89C12278B423}" destId="{F7F77E21-C219-4B93-AFDC-20602D7D18ED}" srcOrd="0" destOrd="0" presId="urn:microsoft.com/office/officeart/2005/8/layout/matrix3"/>
    <dgm:cxn modelId="{CBFC8D92-A5E7-4AE3-AD35-9B7E886C901C}" srcId="{1D1F0FEE-6EE0-4507-91E4-3964A00C6BBE}" destId="{6D0147F7-EDD4-4300-B681-89C12278B423}" srcOrd="2" destOrd="0" parTransId="{FD3CC803-18AB-45EF-8B08-CB7F7A9A32E1}" sibTransId="{F1542925-3B69-4A2D-8441-67CFC7214BEA}"/>
    <dgm:cxn modelId="{EE22359F-2F4B-4153-BC96-BA1C191215E4}" type="presOf" srcId="{4A340DA6-2B3C-41F8-8508-AE1C72DEBD04}" destId="{1CB0ABA5-E877-46E4-9F80-AF7E8063A4CB}" srcOrd="0" destOrd="0" presId="urn:microsoft.com/office/officeart/2005/8/layout/matrix3"/>
    <dgm:cxn modelId="{927068AE-DF7D-4330-B680-8EBC59D413CE}" srcId="{1D1F0FEE-6EE0-4507-91E4-3964A00C6BBE}" destId="{8B7509FE-2AA1-45D9-9C68-71CB95A66CED}" srcOrd="3" destOrd="0" parTransId="{6AC62D5E-B0EA-46CE-A9CB-7992CB10A63D}" sibTransId="{58D01759-7F17-493C-B1FD-57BD74B8938E}"/>
    <dgm:cxn modelId="{A15EFAD9-EE1D-477B-89EB-9BF56E3528D9}" type="presOf" srcId="{8B7509FE-2AA1-45D9-9C68-71CB95A66CED}" destId="{5374CD3E-89AE-4E50-9794-A76AF77D685D}" srcOrd="0" destOrd="0" presId="urn:microsoft.com/office/officeart/2005/8/layout/matrix3"/>
    <dgm:cxn modelId="{A961E2BA-D548-4485-9655-EFD1D8BB6815}" type="presParOf" srcId="{7FF8E28F-DF21-45C6-9AE9-E4818293D2EB}" destId="{5617308E-933C-4B76-9CB1-356D37220AC5}" srcOrd="0" destOrd="0" presId="urn:microsoft.com/office/officeart/2005/8/layout/matrix3"/>
    <dgm:cxn modelId="{FD7846C6-021A-4235-8082-1693DFAB0943}" type="presParOf" srcId="{7FF8E28F-DF21-45C6-9AE9-E4818293D2EB}" destId="{FC16FF4C-EA3F-48BE-A034-816B43DFC827}" srcOrd="1" destOrd="0" presId="urn:microsoft.com/office/officeart/2005/8/layout/matrix3"/>
    <dgm:cxn modelId="{C1DD185E-6DBD-4364-A213-7BC3AB55016B}" type="presParOf" srcId="{7FF8E28F-DF21-45C6-9AE9-E4818293D2EB}" destId="{1CB0ABA5-E877-46E4-9F80-AF7E8063A4CB}" srcOrd="2" destOrd="0" presId="urn:microsoft.com/office/officeart/2005/8/layout/matrix3"/>
    <dgm:cxn modelId="{72A68036-67A8-4D67-B0E8-4808FFBED665}" type="presParOf" srcId="{7FF8E28F-DF21-45C6-9AE9-E4818293D2EB}" destId="{F7F77E21-C219-4B93-AFDC-20602D7D18ED}" srcOrd="3" destOrd="0" presId="urn:microsoft.com/office/officeart/2005/8/layout/matrix3"/>
    <dgm:cxn modelId="{013E031C-9FB9-454F-B452-44BFC64F6A79}" type="presParOf" srcId="{7FF8E28F-DF21-45C6-9AE9-E4818293D2EB}" destId="{5374CD3E-89AE-4E50-9794-A76AF77D68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A15EC-75F7-41DF-A58A-2BE203A42B3F}" type="doc">
      <dgm:prSet loTypeId="urn:microsoft.com/office/officeart/2005/8/layout/hProcess1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BC72EAA-55D2-412B-8586-4C2AB5D5BF19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Step 1</a:t>
          </a:r>
        </a:p>
      </dgm:t>
    </dgm:pt>
    <dgm:pt modelId="{878870E4-C7C8-449C-A008-18BDF2168F27}" type="parTrans" cxnId="{44EA4E60-CD16-4B98-8C5D-728D955C986F}">
      <dgm:prSet/>
      <dgm:spPr/>
      <dgm:t>
        <a:bodyPr/>
        <a:lstStyle/>
        <a:p>
          <a:endParaRPr lang="en-GB"/>
        </a:p>
      </dgm:t>
    </dgm:pt>
    <dgm:pt modelId="{FD1C5789-CB95-49AE-B2F3-0E33347A03F8}" type="sibTrans" cxnId="{44EA4E60-CD16-4B98-8C5D-728D955C986F}">
      <dgm:prSet/>
      <dgm:spPr/>
      <dgm:t>
        <a:bodyPr/>
        <a:lstStyle/>
        <a:p>
          <a:endParaRPr lang="en-GB"/>
        </a:p>
      </dgm:t>
    </dgm:pt>
    <dgm:pt modelId="{7D080DF8-94EC-4175-8037-6F65E20A239C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  <a:p>
          <a:r>
            <a:rPr lang="en-GB" dirty="0">
              <a:solidFill>
                <a:schemeClr val="tx1"/>
              </a:solidFill>
            </a:rPr>
            <a:t>Create an online presence.</a:t>
          </a:r>
        </a:p>
      </dgm:t>
    </dgm:pt>
    <dgm:pt modelId="{8162F550-9D9D-489A-A998-7439EE8E0E83}" type="parTrans" cxnId="{74F187DB-B4A8-4D0D-A60C-A5C401B01688}">
      <dgm:prSet/>
      <dgm:spPr/>
      <dgm:t>
        <a:bodyPr/>
        <a:lstStyle/>
        <a:p>
          <a:endParaRPr lang="en-GB"/>
        </a:p>
      </dgm:t>
    </dgm:pt>
    <dgm:pt modelId="{872A4E34-D4EC-4422-AB01-524213ED747D}" type="sibTrans" cxnId="{74F187DB-B4A8-4D0D-A60C-A5C401B01688}">
      <dgm:prSet/>
      <dgm:spPr/>
      <dgm:t>
        <a:bodyPr/>
        <a:lstStyle/>
        <a:p>
          <a:endParaRPr lang="en-GB"/>
        </a:p>
      </dgm:t>
    </dgm:pt>
    <dgm:pt modelId="{99093BFC-C76D-4566-AA9F-B00D1121A73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Step 3</a:t>
          </a:r>
        </a:p>
      </dgm:t>
    </dgm:pt>
    <dgm:pt modelId="{FD6FA190-A617-457C-8AD5-5A5A12953045}" type="parTrans" cxnId="{396AC9C0-3821-41E3-91CD-F722C33FDADA}">
      <dgm:prSet/>
      <dgm:spPr/>
      <dgm:t>
        <a:bodyPr/>
        <a:lstStyle/>
        <a:p>
          <a:endParaRPr lang="en-GB"/>
        </a:p>
      </dgm:t>
    </dgm:pt>
    <dgm:pt modelId="{432528EA-A80D-416E-8235-35AD4C4C6570}" type="sibTrans" cxnId="{396AC9C0-3821-41E3-91CD-F722C33FDADA}">
      <dgm:prSet/>
      <dgm:spPr/>
      <dgm:t>
        <a:bodyPr/>
        <a:lstStyle/>
        <a:p>
          <a:endParaRPr lang="en-GB"/>
        </a:p>
      </dgm:t>
    </dgm:pt>
    <dgm:pt modelId="{AF4A37E2-B761-40A6-B8FD-3943FCEEC7E7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  <a:p>
          <a:r>
            <a:rPr lang="en-GB" dirty="0">
              <a:solidFill>
                <a:schemeClr val="tx1"/>
              </a:solidFill>
            </a:rPr>
            <a:t>Track your progress.</a:t>
          </a:r>
        </a:p>
      </dgm:t>
    </dgm:pt>
    <dgm:pt modelId="{47066CBC-ADAB-4A5A-BA9A-B97DC06EF4B4}" type="parTrans" cxnId="{9141FD1B-1D84-4D57-9A97-FFEBF1BFF6A1}">
      <dgm:prSet/>
      <dgm:spPr/>
      <dgm:t>
        <a:bodyPr/>
        <a:lstStyle/>
        <a:p>
          <a:endParaRPr lang="en-GB"/>
        </a:p>
      </dgm:t>
    </dgm:pt>
    <dgm:pt modelId="{6651F010-A1D7-482B-8A17-8D6191B9EDAF}" type="sibTrans" cxnId="{9141FD1B-1D84-4D57-9A97-FFEBF1BFF6A1}">
      <dgm:prSet/>
      <dgm:spPr/>
      <dgm:t>
        <a:bodyPr/>
        <a:lstStyle/>
        <a:p>
          <a:endParaRPr lang="en-GB"/>
        </a:p>
      </dgm:t>
    </dgm:pt>
    <dgm:pt modelId="{D37B655A-5480-4F0B-BC65-4929D82AAC1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Step 2</a:t>
          </a:r>
        </a:p>
      </dgm:t>
    </dgm:pt>
    <dgm:pt modelId="{F443B224-485B-4C4C-9B22-36F21C7FDEB2}" type="sibTrans" cxnId="{395FA106-C2E9-4F05-9C74-3D010CE7BD9D}">
      <dgm:prSet/>
      <dgm:spPr/>
      <dgm:t>
        <a:bodyPr/>
        <a:lstStyle/>
        <a:p>
          <a:endParaRPr lang="en-GB"/>
        </a:p>
      </dgm:t>
    </dgm:pt>
    <dgm:pt modelId="{9EDB146C-D70C-4551-80A3-C9A3285CDA94}" type="parTrans" cxnId="{395FA106-C2E9-4F05-9C74-3D010CE7BD9D}">
      <dgm:prSet/>
      <dgm:spPr/>
      <dgm:t>
        <a:bodyPr/>
        <a:lstStyle/>
        <a:p>
          <a:endParaRPr lang="en-GB"/>
        </a:p>
      </dgm:t>
    </dgm:pt>
    <dgm:pt modelId="{B869CF90-891F-4B0D-B526-0FB92B843B80}">
      <dgm:prSet phldrT="[Text]"/>
      <dgm:spPr/>
      <dgm:t>
        <a:bodyPr/>
        <a:lstStyle/>
        <a:p>
          <a:endParaRPr lang="en-GB" dirty="0">
            <a:solidFill>
              <a:schemeClr val="tx1"/>
            </a:solidFill>
          </a:endParaRPr>
        </a:p>
        <a:p>
          <a:r>
            <a:rPr lang="en-GB" dirty="0">
              <a:solidFill>
                <a:schemeClr val="tx1"/>
              </a:solidFill>
            </a:rPr>
            <a:t>Promote your work on social media.</a:t>
          </a:r>
        </a:p>
      </dgm:t>
    </dgm:pt>
    <dgm:pt modelId="{AEEFC878-FF11-4416-8DC6-7BFF518005E9}" type="sibTrans" cxnId="{9CBB49AD-79FF-4BF5-BC55-489D2FB009FB}">
      <dgm:prSet/>
      <dgm:spPr/>
      <dgm:t>
        <a:bodyPr/>
        <a:lstStyle/>
        <a:p>
          <a:endParaRPr lang="en-GB"/>
        </a:p>
      </dgm:t>
    </dgm:pt>
    <dgm:pt modelId="{E2F92F7A-B4E6-4553-8B09-9D828AF4E3BD}" type="parTrans" cxnId="{9CBB49AD-79FF-4BF5-BC55-489D2FB009FB}">
      <dgm:prSet/>
      <dgm:spPr/>
      <dgm:t>
        <a:bodyPr/>
        <a:lstStyle/>
        <a:p>
          <a:endParaRPr lang="en-GB"/>
        </a:p>
      </dgm:t>
    </dgm:pt>
    <dgm:pt modelId="{026D2B9D-AC45-4390-B3BF-42DD88EFF5CF}" type="pres">
      <dgm:prSet presAssocID="{C8FA15EC-75F7-41DF-A58A-2BE203A42B3F}" presName="Name0" presStyleCnt="0">
        <dgm:presLayoutVars>
          <dgm:dir/>
          <dgm:resizeHandles val="exact"/>
        </dgm:presLayoutVars>
      </dgm:prSet>
      <dgm:spPr/>
    </dgm:pt>
    <dgm:pt modelId="{6991D80F-8443-49A3-A9B8-3279F1CEA050}" type="pres">
      <dgm:prSet presAssocID="{C8FA15EC-75F7-41DF-A58A-2BE203A42B3F}" presName="arrow" presStyleLbl="bgShp" presStyleIdx="0" presStyleCnt="1"/>
      <dgm:spPr/>
    </dgm:pt>
    <dgm:pt modelId="{430424F5-FAF2-4BE0-8DB2-2E0E4E4240D2}" type="pres">
      <dgm:prSet presAssocID="{C8FA15EC-75F7-41DF-A58A-2BE203A42B3F}" presName="points" presStyleCnt="0"/>
      <dgm:spPr/>
    </dgm:pt>
    <dgm:pt modelId="{BEA234DE-1135-4ACF-B082-8BB29A7E7F60}" type="pres">
      <dgm:prSet presAssocID="{5BC72EAA-55D2-412B-8586-4C2AB5D5BF19}" presName="compositeA" presStyleCnt="0"/>
      <dgm:spPr/>
    </dgm:pt>
    <dgm:pt modelId="{E6E12FF0-DFF1-491C-A773-7E57843A11A1}" type="pres">
      <dgm:prSet presAssocID="{5BC72EAA-55D2-412B-8586-4C2AB5D5BF19}" presName="textA" presStyleLbl="revTx" presStyleIdx="0" presStyleCnt="3">
        <dgm:presLayoutVars>
          <dgm:bulletEnabled val="1"/>
        </dgm:presLayoutVars>
      </dgm:prSet>
      <dgm:spPr/>
    </dgm:pt>
    <dgm:pt modelId="{56A7A25A-81B5-471E-87DB-D92E90516539}" type="pres">
      <dgm:prSet presAssocID="{5BC72EAA-55D2-412B-8586-4C2AB5D5BF19}" presName="circleA" presStyleLbl="node1" presStyleIdx="0" presStyleCnt="3"/>
      <dgm:spPr/>
    </dgm:pt>
    <dgm:pt modelId="{C3AFF556-59A9-467A-A762-E6235992E3DA}" type="pres">
      <dgm:prSet presAssocID="{5BC72EAA-55D2-412B-8586-4C2AB5D5BF19}" presName="spaceA" presStyleCnt="0"/>
      <dgm:spPr/>
    </dgm:pt>
    <dgm:pt modelId="{2B06C5D2-9C15-4D51-880C-97B362476399}" type="pres">
      <dgm:prSet presAssocID="{FD1C5789-CB95-49AE-B2F3-0E33347A03F8}" presName="space" presStyleCnt="0"/>
      <dgm:spPr/>
    </dgm:pt>
    <dgm:pt modelId="{86D30B40-AF33-4503-BCBA-EB15FC52E591}" type="pres">
      <dgm:prSet presAssocID="{D37B655A-5480-4F0B-BC65-4929D82AAC1F}" presName="compositeB" presStyleCnt="0"/>
      <dgm:spPr/>
    </dgm:pt>
    <dgm:pt modelId="{B641B588-3618-4F99-8AD8-836F8CEC88AC}" type="pres">
      <dgm:prSet presAssocID="{D37B655A-5480-4F0B-BC65-4929D82AAC1F}" presName="textB" presStyleLbl="revTx" presStyleIdx="1" presStyleCnt="3">
        <dgm:presLayoutVars>
          <dgm:bulletEnabled val="1"/>
        </dgm:presLayoutVars>
      </dgm:prSet>
      <dgm:spPr/>
    </dgm:pt>
    <dgm:pt modelId="{FD8EBB9D-0B8D-40D8-9654-CBB08AE28CA9}" type="pres">
      <dgm:prSet presAssocID="{D37B655A-5480-4F0B-BC65-4929D82AAC1F}" presName="circleB" presStyleLbl="node1" presStyleIdx="1" presStyleCnt="3"/>
      <dgm:spPr/>
    </dgm:pt>
    <dgm:pt modelId="{B536BE06-282C-4FE7-ABDC-C92BB4065025}" type="pres">
      <dgm:prSet presAssocID="{D37B655A-5480-4F0B-BC65-4929D82AAC1F}" presName="spaceB" presStyleCnt="0"/>
      <dgm:spPr/>
    </dgm:pt>
    <dgm:pt modelId="{91379524-5145-4EA0-93C0-3D92EE64A9B7}" type="pres">
      <dgm:prSet presAssocID="{F443B224-485B-4C4C-9B22-36F21C7FDEB2}" presName="space" presStyleCnt="0"/>
      <dgm:spPr/>
    </dgm:pt>
    <dgm:pt modelId="{04778E29-BFBE-42BE-A46D-8DB0D23A568D}" type="pres">
      <dgm:prSet presAssocID="{99093BFC-C76D-4566-AA9F-B00D1121A73D}" presName="compositeA" presStyleCnt="0"/>
      <dgm:spPr/>
    </dgm:pt>
    <dgm:pt modelId="{41B84B8D-EB06-43E5-AEFE-43346D02B343}" type="pres">
      <dgm:prSet presAssocID="{99093BFC-C76D-4566-AA9F-B00D1121A73D}" presName="textA" presStyleLbl="revTx" presStyleIdx="2" presStyleCnt="3">
        <dgm:presLayoutVars>
          <dgm:bulletEnabled val="1"/>
        </dgm:presLayoutVars>
      </dgm:prSet>
      <dgm:spPr/>
    </dgm:pt>
    <dgm:pt modelId="{372E2739-B5AC-40BC-B956-8A9B5264F0A0}" type="pres">
      <dgm:prSet presAssocID="{99093BFC-C76D-4566-AA9F-B00D1121A73D}" presName="circleA" presStyleLbl="node1" presStyleIdx="2" presStyleCnt="3"/>
      <dgm:spPr/>
    </dgm:pt>
    <dgm:pt modelId="{7BAC60E3-58BA-4AB9-A788-C02B59BE4DA2}" type="pres">
      <dgm:prSet presAssocID="{99093BFC-C76D-4566-AA9F-B00D1121A73D}" presName="spaceA" presStyleCnt="0"/>
      <dgm:spPr/>
    </dgm:pt>
  </dgm:ptLst>
  <dgm:cxnLst>
    <dgm:cxn modelId="{395FA106-C2E9-4F05-9C74-3D010CE7BD9D}" srcId="{C8FA15EC-75F7-41DF-A58A-2BE203A42B3F}" destId="{D37B655A-5480-4F0B-BC65-4929D82AAC1F}" srcOrd="1" destOrd="0" parTransId="{9EDB146C-D70C-4551-80A3-C9A3285CDA94}" sibTransId="{F443B224-485B-4C4C-9B22-36F21C7FDEB2}"/>
    <dgm:cxn modelId="{70472408-F1DD-4B26-B30A-D591EFC3ADA1}" type="presOf" srcId="{B869CF90-891F-4B0D-B526-0FB92B843B80}" destId="{B641B588-3618-4F99-8AD8-836F8CEC88AC}" srcOrd="0" destOrd="1" presId="urn:microsoft.com/office/officeart/2005/8/layout/hProcess11"/>
    <dgm:cxn modelId="{9141FD1B-1D84-4D57-9A97-FFEBF1BFF6A1}" srcId="{99093BFC-C76D-4566-AA9F-B00D1121A73D}" destId="{AF4A37E2-B761-40A6-B8FD-3943FCEEC7E7}" srcOrd="0" destOrd="0" parTransId="{47066CBC-ADAB-4A5A-BA9A-B97DC06EF4B4}" sibTransId="{6651F010-A1D7-482B-8A17-8D6191B9EDAF}"/>
    <dgm:cxn modelId="{44EA4E60-CD16-4B98-8C5D-728D955C986F}" srcId="{C8FA15EC-75F7-41DF-A58A-2BE203A42B3F}" destId="{5BC72EAA-55D2-412B-8586-4C2AB5D5BF19}" srcOrd="0" destOrd="0" parTransId="{878870E4-C7C8-449C-A008-18BDF2168F27}" sibTransId="{FD1C5789-CB95-49AE-B2F3-0E33347A03F8}"/>
    <dgm:cxn modelId="{0149A254-EDA8-439F-A5C4-E3F3E875A481}" type="presOf" srcId="{5BC72EAA-55D2-412B-8586-4C2AB5D5BF19}" destId="{E6E12FF0-DFF1-491C-A773-7E57843A11A1}" srcOrd="0" destOrd="0" presId="urn:microsoft.com/office/officeart/2005/8/layout/hProcess11"/>
    <dgm:cxn modelId="{9CBB49AD-79FF-4BF5-BC55-489D2FB009FB}" srcId="{D37B655A-5480-4F0B-BC65-4929D82AAC1F}" destId="{B869CF90-891F-4B0D-B526-0FB92B843B80}" srcOrd="0" destOrd="0" parTransId="{E2F92F7A-B4E6-4553-8B09-9D828AF4E3BD}" sibTransId="{AEEFC878-FF11-4416-8DC6-7BFF518005E9}"/>
    <dgm:cxn modelId="{21B47DB8-F5C9-43D7-A4C2-50179778CF63}" type="presOf" srcId="{C8FA15EC-75F7-41DF-A58A-2BE203A42B3F}" destId="{026D2B9D-AC45-4390-B3BF-42DD88EFF5CF}" srcOrd="0" destOrd="0" presId="urn:microsoft.com/office/officeart/2005/8/layout/hProcess11"/>
    <dgm:cxn modelId="{396AC9C0-3821-41E3-91CD-F722C33FDADA}" srcId="{C8FA15EC-75F7-41DF-A58A-2BE203A42B3F}" destId="{99093BFC-C76D-4566-AA9F-B00D1121A73D}" srcOrd="2" destOrd="0" parTransId="{FD6FA190-A617-457C-8AD5-5A5A12953045}" sibTransId="{432528EA-A80D-416E-8235-35AD4C4C6570}"/>
    <dgm:cxn modelId="{74F187DB-B4A8-4D0D-A60C-A5C401B01688}" srcId="{5BC72EAA-55D2-412B-8586-4C2AB5D5BF19}" destId="{7D080DF8-94EC-4175-8037-6F65E20A239C}" srcOrd="0" destOrd="0" parTransId="{8162F550-9D9D-489A-A998-7439EE8E0E83}" sibTransId="{872A4E34-D4EC-4422-AB01-524213ED747D}"/>
    <dgm:cxn modelId="{D484DFE4-D2F0-4D33-8C0A-364E2014DA22}" type="presOf" srcId="{99093BFC-C76D-4566-AA9F-B00D1121A73D}" destId="{41B84B8D-EB06-43E5-AEFE-43346D02B343}" srcOrd="0" destOrd="0" presId="urn:microsoft.com/office/officeart/2005/8/layout/hProcess11"/>
    <dgm:cxn modelId="{E35E11EE-FD2C-4DB2-AE4E-E96CD885AC4A}" type="presOf" srcId="{7D080DF8-94EC-4175-8037-6F65E20A239C}" destId="{E6E12FF0-DFF1-491C-A773-7E57843A11A1}" srcOrd="0" destOrd="1" presId="urn:microsoft.com/office/officeart/2005/8/layout/hProcess11"/>
    <dgm:cxn modelId="{F5DBDDEE-8DA8-428A-BF2C-E1376E8F840C}" type="presOf" srcId="{AF4A37E2-B761-40A6-B8FD-3943FCEEC7E7}" destId="{41B84B8D-EB06-43E5-AEFE-43346D02B343}" srcOrd="0" destOrd="1" presId="urn:microsoft.com/office/officeart/2005/8/layout/hProcess11"/>
    <dgm:cxn modelId="{75CB65F6-EE39-474D-B60B-587AF3198ED8}" type="presOf" srcId="{D37B655A-5480-4F0B-BC65-4929D82AAC1F}" destId="{B641B588-3618-4F99-8AD8-836F8CEC88AC}" srcOrd="0" destOrd="0" presId="urn:microsoft.com/office/officeart/2005/8/layout/hProcess11"/>
    <dgm:cxn modelId="{68E2B4C7-A40F-4699-9A5D-C64D92470D2E}" type="presParOf" srcId="{026D2B9D-AC45-4390-B3BF-42DD88EFF5CF}" destId="{6991D80F-8443-49A3-A9B8-3279F1CEA050}" srcOrd="0" destOrd="0" presId="urn:microsoft.com/office/officeart/2005/8/layout/hProcess11"/>
    <dgm:cxn modelId="{8B80D46B-DB78-43A9-B215-AC105A4735E1}" type="presParOf" srcId="{026D2B9D-AC45-4390-B3BF-42DD88EFF5CF}" destId="{430424F5-FAF2-4BE0-8DB2-2E0E4E4240D2}" srcOrd="1" destOrd="0" presId="urn:microsoft.com/office/officeart/2005/8/layout/hProcess11"/>
    <dgm:cxn modelId="{DF6A68CA-6DE1-4C48-B8D3-D2131499E04E}" type="presParOf" srcId="{430424F5-FAF2-4BE0-8DB2-2E0E4E4240D2}" destId="{BEA234DE-1135-4ACF-B082-8BB29A7E7F60}" srcOrd="0" destOrd="0" presId="urn:microsoft.com/office/officeart/2005/8/layout/hProcess11"/>
    <dgm:cxn modelId="{E7535168-AD64-461C-8D9A-67B8023734FA}" type="presParOf" srcId="{BEA234DE-1135-4ACF-B082-8BB29A7E7F60}" destId="{E6E12FF0-DFF1-491C-A773-7E57843A11A1}" srcOrd="0" destOrd="0" presId="urn:microsoft.com/office/officeart/2005/8/layout/hProcess11"/>
    <dgm:cxn modelId="{9E03B031-7873-4DCB-9FD3-952576D93780}" type="presParOf" srcId="{BEA234DE-1135-4ACF-B082-8BB29A7E7F60}" destId="{56A7A25A-81B5-471E-87DB-D92E90516539}" srcOrd="1" destOrd="0" presId="urn:microsoft.com/office/officeart/2005/8/layout/hProcess11"/>
    <dgm:cxn modelId="{346ED9CB-FE5E-446D-9590-BD3D1365E1A7}" type="presParOf" srcId="{BEA234DE-1135-4ACF-B082-8BB29A7E7F60}" destId="{C3AFF556-59A9-467A-A762-E6235992E3DA}" srcOrd="2" destOrd="0" presId="urn:microsoft.com/office/officeart/2005/8/layout/hProcess11"/>
    <dgm:cxn modelId="{F636C532-82EF-4FA5-B860-D8AA0A5B583B}" type="presParOf" srcId="{430424F5-FAF2-4BE0-8DB2-2E0E4E4240D2}" destId="{2B06C5D2-9C15-4D51-880C-97B362476399}" srcOrd="1" destOrd="0" presId="urn:microsoft.com/office/officeart/2005/8/layout/hProcess11"/>
    <dgm:cxn modelId="{218E6CA8-EB44-448A-890B-F8BB7B9305AF}" type="presParOf" srcId="{430424F5-FAF2-4BE0-8DB2-2E0E4E4240D2}" destId="{86D30B40-AF33-4503-BCBA-EB15FC52E591}" srcOrd="2" destOrd="0" presId="urn:microsoft.com/office/officeart/2005/8/layout/hProcess11"/>
    <dgm:cxn modelId="{85C421B2-D248-48CF-8DDB-7CC089FD9BE2}" type="presParOf" srcId="{86D30B40-AF33-4503-BCBA-EB15FC52E591}" destId="{B641B588-3618-4F99-8AD8-836F8CEC88AC}" srcOrd="0" destOrd="0" presId="urn:microsoft.com/office/officeart/2005/8/layout/hProcess11"/>
    <dgm:cxn modelId="{2F05D9FE-9845-4CC6-959F-ED626D21EA82}" type="presParOf" srcId="{86D30B40-AF33-4503-BCBA-EB15FC52E591}" destId="{FD8EBB9D-0B8D-40D8-9654-CBB08AE28CA9}" srcOrd="1" destOrd="0" presId="urn:microsoft.com/office/officeart/2005/8/layout/hProcess11"/>
    <dgm:cxn modelId="{8D8AC65B-0FCB-414F-A5EE-7B2A6A695C57}" type="presParOf" srcId="{86D30B40-AF33-4503-BCBA-EB15FC52E591}" destId="{B536BE06-282C-4FE7-ABDC-C92BB4065025}" srcOrd="2" destOrd="0" presId="urn:microsoft.com/office/officeart/2005/8/layout/hProcess11"/>
    <dgm:cxn modelId="{E9B5C8BE-2943-495A-9DED-CE5BC8E280B1}" type="presParOf" srcId="{430424F5-FAF2-4BE0-8DB2-2E0E4E4240D2}" destId="{91379524-5145-4EA0-93C0-3D92EE64A9B7}" srcOrd="3" destOrd="0" presId="urn:microsoft.com/office/officeart/2005/8/layout/hProcess11"/>
    <dgm:cxn modelId="{60858EE7-F0A9-44E9-BE02-9911DD3A2753}" type="presParOf" srcId="{430424F5-FAF2-4BE0-8DB2-2E0E4E4240D2}" destId="{04778E29-BFBE-42BE-A46D-8DB0D23A568D}" srcOrd="4" destOrd="0" presId="urn:microsoft.com/office/officeart/2005/8/layout/hProcess11"/>
    <dgm:cxn modelId="{D9783579-537B-4FED-B9D9-25579CEA9768}" type="presParOf" srcId="{04778E29-BFBE-42BE-A46D-8DB0D23A568D}" destId="{41B84B8D-EB06-43E5-AEFE-43346D02B343}" srcOrd="0" destOrd="0" presId="urn:microsoft.com/office/officeart/2005/8/layout/hProcess11"/>
    <dgm:cxn modelId="{CEA18024-06B8-4D66-9C59-6B76CAE04EF9}" type="presParOf" srcId="{04778E29-BFBE-42BE-A46D-8DB0D23A568D}" destId="{372E2739-B5AC-40BC-B956-8A9B5264F0A0}" srcOrd="1" destOrd="0" presId="urn:microsoft.com/office/officeart/2005/8/layout/hProcess11"/>
    <dgm:cxn modelId="{A5F4CD6A-1C51-4088-B3FA-0A42F917ED76}" type="presParOf" srcId="{04778E29-BFBE-42BE-A46D-8DB0D23A568D}" destId="{7BAC60E3-58BA-4AB9-A788-C02B59BE4DA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0323D-E7E9-4DCC-9038-8AB92D21505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36D8C9-91CE-43C6-9962-9B5F577D938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1. </a:t>
          </a:r>
          <a:r>
            <a:rPr lang="en-GB" sz="2000" dirty="0">
              <a:solidFill>
                <a:schemeClr val="tx1"/>
              </a:solidFill>
            </a:rPr>
            <a:t>Follow the link:</a:t>
          </a:r>
        </a:p>
        <a:p>
          <a:r>
            <a:rPr lang="en-GB" sz="20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GB" sz="1800" dirty="0">
              <a:solidFill>
                <a:schemeClr val="accent5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https://orcid.org/register</a:t>
          </a:r>
          <a:endParaRPr lang="en-GB" sz="1800" dirty="0">
            <a:solidFill>
              <a:schemeClr val="accent5"/>
            </a:solidFill>
          </a:endParaRPr>
        </a:p>
      </dgm:t>
    </dgm:pt>
    <dgm:pt modelId="{C86F5643-C5F4-46A0-A4F4-B7919F147DF6}" type="parTrans" cxnId="{181EF3B5-9788-406F-B554-28D1BCB91641}">
      <dgm:prSet/>
      <dgm:spPr/>
      <dgm:t>
        <a:bodyPr/>
        <a:lstStyle/>
        <a:p>
          <a:endParaRPr lang="en-GB"/>
        </a:p>
      </dgm:t>
    </dgm:pt>
    <dgm:pt modelId="{7877F6F7-E4C2-4B8A-8DF7-35A2FB418CF6}" type="sibTrans" cxnId="{181EF3B5-9788-406F-B554-28D1BCB9164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A227B59C-EA59-433B-B0E4-1645093B3B8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2. </a:t>
          </a:r>
          <a:r>
            <a:rPr lang="en-GB" sz="2000" b="0" dirty="0">
              <a:solidFill>
                <a:schemeClr val="tx1"/>
              </a:solidFill>
            </a:rPr>
            <a:t>Register for free for a unique ORCID identifier.</a:t>
          </a:r>
        </a:p>
      </dgm:t>
    </dgm:pt>
    <dgm:pt modelId="{EB7CE84C-A267-473B-9DEC-24AEDA40B4E4}" type="parTrans" cxnId="{30AF00BB-2C8B-4837-BE70-B2E25772AA50}">
      <dgm:prSet/>
      <dgm:spPr/>
      <dgm:t>
        <a:bodyPr/>
        <a:lstStyle/>
        <a:p>
          <a:endParaRPr lang="en-GB"/>
        </a:p>
      </dgm:t>
    </dgm:pt>
    <dgm:pt modelId="{D347E403-62DA-43F4-A5D2-31C55FC098EE}" type="sibTrans" cxnId="{30AF00BB-2C8B-4837-BE70-B2E25772AA5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A7509E69-1961-4BC6-A270-F164F539AAD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3. </a:t>
          </a:r>
          <a:r>
            <a:rPr lang="en-GB" sz="2000" b="0" dirty="0">
              <a:solidFill>
                <a:schemeClr val="tx1"/>
              </a:solidFill>
            </a:rPr>
            <a:t>Add your professional information to your ORCID record.</a:t>
          </a:r>
        </a:p>
      </dgm:t>
    </dgm:pt>
    <dgm:pt modelId="{815E5AC3-9C56-463E-8C32-674552765240}" type="parTrans" cxnId="{3CB9D39A-5BD8-4B4A-86EA-A795BD3BADF2}">
      <dgm:prSet/>
      <dgm:spPr/>
      <dgm:t>
        <a:bodyPr/>
        <a:lstStyle/>
        <a:p>
          <a:endParaRPr lang="en-GB"/>
        </a:p>
      </dgm:t>
    </dgm:pt>
    <dgm:pt modelId="{7C6E864B-B666-40CD-9515-1F3E0C8468B5}" type="sibTrans" cxnId="{3CB9D39A-5BD8-4B4A-86EA-A795BD3BADF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DEA2FD4B-DAC4-4BAD-A7E9-D0F911A58E9C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4. </a:t>
          </a:r>
          <a:r>
            <a:rPr lang="en-GB" sz="2000" dirty="0">
              <a:solidFill>
                <a:schemeClr val="tx1"/>
              </a:solidFill>
            </a:rPr>
            <a:t>Include your ORCID identifier when you submit publications, apply for grants, and in any research workflow. </a:t>
          </a:r>
        </a:p>
      </dgm:t>
    </dgm:pt>
    <dgm:pt modelId="{6E6A3DA2-0723-4982-9D6F-5FB6CB478A8D}" type="parTrans" cxnId="{03D8711C-85EC-4C00-8BE7-FDE5A7C61C02}">
      <dgm:prSet/>
      <dgm:spPr/>
      <dgm:t>
        <a:bodyPr/>
        <a:lstStyle/>
        <a:p>
          <a:endParaRPr lang="en-GB"/>
        </a:p>
      </dgm:t>
    </dgm:pt>
    <dgm:pt modelId="{8F016888-5998-4AA8-A581-50FF6EABD8EB}" type="sibTrans" cxnId="{03D8711C-85EC-4C00-8BE7-FDE5A7C61C02}">
      <dgm:prSet/>
      <dgm:spPr/>
      <dgm:t>
        <a:bodyPr/>
        <a:lstStyle/>
        <a:p>
          <a:endParaRPr lang="en-GB"/>
        </a:p>
      </dgm:t>
    </dgm:pt>
    <dgm:pt modelId="{50DD938A-F2B6-44F8-B59A-7FC6C8E41175}" type="pres">
      <dgm:prSet presAssocID="{DA00323D-E7E9-4DCC-9038-8AB92D215054}" presName="diagram" presStyleCnt="0">
        <dgm:presLayoutVars>
          <dgm:dir/>
          <dgm:resizeHandles val="exact"/>
        </dgm:presLayoutVars>
      </dgm:prSet>
      <dgm:spPr/>
    </dgm:pt>
    <dgm:pt modelId="{231A3089-D1D2-46B8-BD05-7410FAB41409}" type="pres">
      <dgm:prSet presAssocID="{A636D8C9-91CE-43C6-9962-9B5F577D9387}" presName="node" presStyleLbl="node1" presStyleIdx="0" presStyleCnt="4" custScaleX="235795" custScaleY="235795">
        <dgm:presLayoutVars>
          <dgm:bulletEnabled val="1"/>
        </dgm:presLayoutVars>
      </dgm:prSet>
      <dgm:spPr>
        <a:prstGeom prst="roundRect">
          <a:avLst/>
        </a:prstGeom>
      </dgm:spPr>
    </dgm:pt>
    <dgm:pt modelId="{02230444-3E64-4FF0-B186-29ECBF06FC9A}" type="pres">
      <dgm:prSet presAssocID="{7877F6F7-E4C2-4B8A-8DF7-35A2FB418CF6}" presName="sibTrans" presStyleLbl="sibTrans2D1" presStyleIdx="0" presStyleCnt="3" custScaleX="90909" custScaleY="90909"/>
      <dgm:spPr/>
    </dgm:pt>
    <dgm:pt modelId="{5C944E5A-6AC3-4216-8151-21126F95B4E3}" type="pres">
      <dgm:prSet presAssocID="{7877F6F7-E4C2-4B8A-8DF7-35A2FB418CF6}" presName="connectorText" presStyleLbl="sibTrans2D1" presStyleIdx="0" presStyleCnt="3"/>
      <dgm:spPr/>
    </dgm:pt>
    <dgm:pt modelId="{CAD5B617-2902-445E-B869-EEF20CEB7FE6}" type="pres">
      <dgm:prSet presAssocID="{A227B59C-EA59-433B-B0E4-1645093B3B8E}" presName="node" presStyleLbl="node1" presStyleIdx="1" presStyleCnt="4" custScaleX="235795" custScaleY="235795">
        <dgm:presLayoutVars>
          <dgm:bulletEnabled val="1"/>
        </dgm:presLayoutVars>
      </dgm:prSet>
      <dgm:spPr>
        <a:prstGeom prst="roundRect">
          <a:avLst/>
        </a:prstGeom>
      </dgm:spPr>
    </dgm:pt>
    <dgm:pt modelId="{90653784-6C1D-4BD7-B4C9-B5D9B1AEE59A}" type="pres">
      <dgm:prSet presAssocID="{D347E403-62DA-43F4-A5D2-31C55FC098EE}" presName="sibTrans" presStyleLbl="sibTrans2D1" presStyleIdx="1" presStyleCnt="3" custScaleX="90909" custScaleY="90909"/>
      <dgm:spPr/>
    </dgm:pt>
    <dgm:pt modelId="{3C0AF4DA-0EEF-4818-8590-245ECE0C6306}" type="pres">
      <dgm:prSet presAssocID="{D347E403-62DA-43F4-A5D2-31C55FC098EE}" presName="connectorText" presStyleLbl="sibTrans2D1" presStyleIdx="1" presStyleCnt="3"/>
      <dgm:spPr/>
    </dgm:pt>
    <dgm:pt modelId="{0DE0AA7D-F138-40A9-928D-C8A761FB28C1}" type="pres">
      <dgm:prSet presAssocID="{A7509E69-1961-4BC6-A270-F164F539AADF}" presName="node" presStyleLbl="node1" presStyleIdx="2" presStyleCnt="4" custScaleX="235795" custScaleY="235795">
        <dgm:presLayoutVars>
          <dgm:bulletEnabled val="1"/>
        </dgm:presLayoutVars>
      </dgm:prSet>
      <dgm:spPr>
        <a:prstGeom prst="roundRect">
          <a:avLst/>
        </a:prstGeom>
      </dgm:spPr>
    </dgm:pt>
    <dgm:pt modelId="{AEBE8993-F3AA-4297-8419-887595983ED6}" type="pres">
      <dgm:prSet presAssocID="{7C6E864B-B666-40CD-9515-1F3E0C8468B5}" presName="sibTrans" presStyleLbl="sibTrans2D1" presStyleIdx="2" presStyleCnt="3" custScaleX="90909" custScaleY="90909"/>
      <dgm:spPr/>
    </dgm:pt>
    <dgm:pt modelId="{12CF5F7D-FC16-4775-BEAF-64803200A7FB}" type="pres">
      <dgm:prSet presAssocID="{7C6E864B-B666-40CD-9515-1F3E0C8468B5}" presName="connectorText" presStyleLbl="sibTrans2D1" presStyleIdx="2" presStyleCnt="3"/>
      <dgm:spPr/>
    </dgm:pt>
    <dgm:pt modelId="{D0230770-3C9F-4D8E-8EA4-CBDB374B3789}" type="pres">
      <dgm:prSet presAssocID="{DEA2FD4B-DAC4-4BAD-A7E9-D0F911A58E9C}" presName="node" presStyleLbl="node1" presStyleIdx="3" presStyleCnt="4" custScaleX="235795" custScaleY="23579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3D8711C-85EC-4C00-8BE7-FDE5A7C61C02}" srcId="{DA00323D-E7E9-4DCC-9038-8AB92D215054}" destId="{DEA2FD4B-DAC4-4BAD-A7E9-D0F911A58E9C}" srcOrd="3" destOrd="0" parTransId="{6E6A3DA2-0723-4982-9D6F-5FB6CB478A8D}" sibTransId="{8F016888-5998-4AA8-A581-50FF6EABD8EB}"/>
    <dgm:cxn modelId="{88DF9336-4B16-49AC-86BD-80E8BD04E0ED}" type="presOf" srcId="{7C6E864B-B666-40CD-9515-1F3E0C8468B5}" destId="{AEBE8993-F3AA-4297-8419-887595983ED6}" srcOrd="0" destOrd="0" presId="urn:microsoft.com/office/officeart/2005/8/layout/process5"/>
    <dgm:cxn modelId="{E3A9D338-782C-4A39-A691-2684AA63BE97}" type="presOf" srcId="{D347E403-62DA-43F4-A5D2-31C55FC098EE}" destId="{90653784-6C1D-4BD7-B4C9-B5D9B1AEE59A}" srcOrd="0" destOrd="0" presId="urn:microsoft.com/office/officeart/2005/8/layout/process5"/>
    <dgm:cxn modelId="{A453B039-F944-447C-AB98-958A9B290108}" type="presOf" srcId="{A7509E69-1961-4BC6-A270-F164F539AADF}" destId="{0DE0AA7D-F138-40A9-928D-C8A761FB28C1}" srcOrd="0" destOrd="0" presId="urn:microsoft.com/office/officeart/2005/8/layout/process5"/>
    <dgm:cxn modelId="{F42E893E-F484-4C8D-8D1E-9327AFA495F3}" type="presOf" srcId="{7C6E864B-B666-40CD-9515-1F3E0C8468B5}" destId="{12CF5F7D-FC16-4775-BEAF-64803200A7FB}" srcOrd="1" destOrd="0" presId="urn:microsoft.com/office/officeart/2005/8/layout/process5"/>
    <dgm:cxn modelId="{4515A645-E458-46B6-A3F1-E1EA32671176}" type="presOf" srcId="{A636D8C9-91CE-43C6-9962-9B5F577D9387}" destId="{231A3089-D1D2-46B8-BD05-7410FAB41409}" srcOrd="0" destOrd="0" presId="urn:microsoft.com/office/officeart/2005/8/layout/process5"/>
    <dgm:cxn modelId="{44199371-A668-4F3F-A7F9-140F258F84D2}" type="presOf" srcId="{DA00323D-E7E9-4DCC-9038-8AB92D215054}" destId="{50DD938A-F2B6-44F8-B59A-7FC6C8E41175}" srcOrd="0" destOrd="0" presId="urn:microsoft.com/office/officeart/2005/8/layout/process5"/>
    <dgm:cxn modelId="{1EABFD76-BDD7-402E-9BE2-F2D1C7814001}" type="presOf" srcId="{DEA2FD4B-DAC4-4BAD-A7E9-D0F911A58E9C}" destId="{D0230770-3C9F-4D8E-8EA4-CBDB374B3789}" srcOrd="0" destOrd="0" presId="urn:microsoft.com/office/officeart/2005/8/layout/process5"/>
    <dgm:cxn modelId="{7E3FB98F-1E3C-44CC-ACB1-7D42F6FC19E9}" type="presOf" srcId="{D347E403-62DA-43F4-A5D2-31C55FC098EE}" destId="{3C0AF4DA-0EEF-4818-8590-245ECE0C6306}" srcOrd="1" destOrd="0" presId="urn:microsoft.com/office/officeart/2005/8/layout/process5"/>
    <dgm:cxn modelId="{3CB9D39A-5BD8-4B4A-86EA-A795BD3BADF2}" srcId="{DA00323D-E7E9-4DCC-9038-8AB92D215054}" destId="{A7509E69-1961-4BC6-A270-F164F539AADF}" srcOrd="2" destOrd="0" parTransId="{815E5AC3-9C56-463E-8C32-674552765240}" sibTransId="{7C6E864B-B666-40CD-9515-1F3E0C8468B5}"/>
    <dgm:cxn modelId="{181EF3B5-9788-406F-B554-28D1BCB91641}" srcId="{DA00323D-E7E9-4DCC-9038-8AB92D215054}" destId="{A636D8C9-91CE-43C6-9962-9B5F577D9387}" srcOrd="0" destOrd="0" parTransId="{C86F5643-C5F4-46A0-A4F4-B7919F147DF6}" sibTransId="{7877F6F7-E4C2-4B8A-8DF7-35A2FB418CF6}"/>
    <dgm:cxn modelId="{30AF00BB-2C8B-4837-BE70-B2E25772AA50}" srcId="{DA00323D-E7E9-4DCC-9038-8AB92D215054}" destId="{A227B59C-EA59-433B-B0E4-1645093B3B8E}" srcOrd="1" destOrd="0" parTransId="{EB7CE84C-A267-473B-9DEC-24AEDA40B4E4}" sibTransId="{D347E403-62DA-43F4-A5D2-31C55FC098EE}"/>
    <dgm:cxn modelId="{F5BEF4C8-02F1-4B46-A2E1-93E8A3E3417B}" type="presOf" srcId="{7877F6F7-E4C2-4B8A-8DF7-35A2FB418CF6}" destId="{02230444-3E64-4FF0-B186-29ECBF06FC9A}" srcOrd="0" destOrd="0" presId="urn:microsoft.com/office/officeart/2005/8/layout/process5"/>
    <dgm:cxn modelId="{2BB7A7CB-48FE-46CA-BAF2-4B1283E24C46}" type="presOf" srcId="{7877F6F7-E4C2-4B8A-8DF7-35A2FB418CF6}" destId="{5C944E5A-6AC3-4216-8151-21126F95B4E3}" srcOrd="1" destOrd="0" presId="urn:microsoft.com/office/officeart/2005/8/layout/process5"/>
    <dgm:cxn modelId="{109EF6E7-5403-4E81-8F91-CABC0CFDDBB2}" type="presOf" srcId="{A227B59C-EA59-433B-B0E4-1645093B3B8E}" destId="{CAD5B617-2902-445E-B869-EEF20CEB7FE6}" srcOrd="0" destOrd="0" presId="urn:microsoft.com/office/officeart/2005/8/layout/process5"/>
    <dgm:cxn modelId="{4B9D7C49-2B2C-470B-8DDB-97BD1468B438}" type="presParOf" srcId="{50DD938A-F2B6-44F8-B59A-7FC6C8E41175}" destId="{231A3089-D1D2-46B8-BD05-7410FAB41409}" srcOrd="0" destOrd="0" presId="urn:microsoft.com/office/officeart/2005/8/layout/process5"/>
    <dgm:cxn modelId="{D924CF6A-3BDE-4F5D-BCFE-1478E6B5974C}" type="presParOf" srcId="{50DD938A-F2B6-44F8-B59A-7FC6C8E41175}" destId="{02230444-3E64-4FF0-B186-29ECBF06FC9A}" srcOrd="1" destOrd="0" presId="urn:microsoft.com/office/officeart/2005/8/layout/process5"/>
    <dgm:cxn modelId="{1A0B12EF-574C-4031-B83C-C66E52F41373}" type="presParOf" srcId="{02230444-3E64-4FF0-B186-29ECBF06FC9A}" destId="{5C944E5A-6AC3-4216-8151-21126F95B4E3}" srcOrd="0" destOrd="0" presId="urn:microsoft.com/office/officeart/2005/8/layout/process5"/>
    <dgm:cxn modelId="{B5635B4A-F97C-44C7-854F-0445C79A3432}" type="presParOf" srcId="{50DD938A-F2B6-44F8-B59A-7FC6C8E41175}" destId="{CAD5B617-2902-445E-B869-EEF20CEB7FE6}" srcOrd="2" destOrd="0" presId="urn:microsoft.com/office/officeart/2005/8/layout/process5"/>
    <dgm:cxn modelId="{60E925C4-C6D7-4F28-B1F7-8B49EABCF1AA}" type="presParOf" srcId="{50DD938A-F2B6-44F8-B59A-7FC6C8E41175}" destId="{90653784-6C1D-4BD7-B4C9-B5D9B1AEE59A}" srcOrd="3" destOrd="0" presId="urn:microsoft.com/office/officeart/2005/8/layout/process5"/>
    <dgm:cxn modelId="{D4DA094F-DC45-433B-B2C6-1512761CC08B}" type="presParOf" srcId="{90653784-6C1D-4BD7-B4C9-B5D9B1AEE59A}" destId="{3C0AF4DA-0EEF-4818-8590-245ECE0C6306}" srcOrd="0" destOrd="0" presId="urn:microsoft.com/office/officeart/2005/8/layout/process5"/>
    <dgm:cxn modelId="{3B034363-2362-4943-9154-A1B231B83802}" type="presParOf" srcId="{50DD938A-F2B6-44F8-B59A-7FC6C8E41175}" destId="{0DE0AA7D-F138-40A9-928D-C8A761FB28C1}" srcOrd="4" destOrd="0" presId="urn:microsoft.com/office/officeart/2005/8/layout/process5"/>
    <dgm:cxn modelId="{4EC187C5-E67A-4619-BF28-C4015B6CC986}" type="presParOf" srcId="{50DD938A-F2B6-44F8-B59A-7FC6C8E41175}" destId="{AEBE8993-F3AA-4297-8419-887595983ED6}" srcOrd="5" destOrd="0" presId="urn:microsoft.com/office/officeart/2005/8/layout/process5"/>
    <dgm:cxn modelId="{FD26647F-BBBD-48B4-A1C2-B573B2480EC0}" type="presParOf" srcId="{AEBE8993-F3AA-4297-8419-887595983ED6}" destId="{12CF5F7D-FC16-4775-BEAF-64803200A7FB}" srcOrd="0" destOrd="0" presId="urn:microsoft.com/office/officeart/2005/8/layout/process5"/>
    <dgm:cxn modelId="{7F674E70-0A86-465B-B8C4-2DB4B59C5914}" type="presParOf" srcId="{50DD938A-F2B6-44F8-B59A-7FC6C8E41175}" destId="{D0230770-3C9F-4D8E-8EA4-CBDB374B378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9F0DC2-A8DC-4CD9-BF15-179B2F65B383}" type="doc">
      <dgm:prSet loTypeId="urn:diagrams.loki3.com/VaryingWidthList" loCatId="list" qsTypeId="urn:microsoft.com/office/officeart/2005/8/quickstyle/simple1" qsCatId="simple" csTypeId="urn:microsoft.com/office/officeart/2005/8/colors/accent6_5" csCatId="accent6" phldr="1"/>
      <dgm:spPr/>
    </dgm:pt>
    <dgm:pt modelId="{95CF5CC6-6C08-40B5-AB6E-77AB98F03DE8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Present yourself and your work in a clear, concise manner. You only need a few words to catch the reader’s attention.</a:t>
          </a:r>
        </a:p>
      </dgm:t>
    </dgm:pt>
    <dgm:pt modelId="{69948135-9BB9-42F0-909C-37CD950814D2}" type="parTrans" cxnId="{045A0532-DB47-4AEE-B043-566AA0DA760C}">
      <dgm:prSet/>
      <dgm:spPr/>
      <dgm:t>
        <a:bodyPr/>
        <a:lstStyle/>
        <a:p>
          <a:endParaRPr lang="en-GB"/>
        </a:p>
      </dgm:t>
    </dgm:pt>
    <dgm:pt modelId="{4B9090EA-7E70-4F9F-9C91-547DD67E3FF6}" type="sibTrans" cxnId="{045A0532-DB47-4AEE-B043-566AA0DA760C}">
      <dgm:prSet/>
      <dgm:spPr/>
      <dgm:t>
        <a:bodyPr/>
        <a:lstStyle/>
        <a:p>
          <a:endParaRPr lang="en-GB"/>
        </a:p>
      </dgm:t>
    </dgm:pt>
    <dgm:pt modelId="{AB55A4F6-A05F-4D2C-A02D-A5E1D975178A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Use visual material </a:t>
          </a:r>
        </a:p>
        <a:p>
          <a:r>
            <a:rPr lang="en-GB" sz="1600" dirty="0">
              <a:solidFill>
                <a:schemeClr val="tx1"/>
              </a:solidFill>
            </a:rPr>
            <a:t>(i.e. pictures, stock photos, videos, etc).</a:t>
          </a:r>
        </a:p>
      </dgm:t>
    </dgm:pt>
    <dgm:pt modelId="{E00AD828-D8AC-48EF-A7B6-1B1EC64DADE4}" type="parTrans" cxnId="{51C43248-6CB3-4B8C-9D9A-D6D5FD474EF6}">
      <dgm:prSet/>
      <dgm:spPr/>
      <dgm:t>
        <a:bodyPr/>
        <a:lstStyle/>
        <a:p>
          <a:endParaRPr lang="en-GB"/>
        </a:p>
      </dgm:t>
    </dgm:pt>
    <dgm:pt modelId="{B8ABEEB2-7E6E-4F10-99F7-24973FEE93D5}" type="sibTrans" cxnId="{51C43248-6CB3-4B8C-9D9A-D6D5FD474EF6}">
      <dgm:prSet/>
      <dgm:spPr/>
      <dgm:t>
        <a:bodyPr/>
        <a:lstStyle/>
        <a:p>
          <a:endParaRPr lang="en-GB"/>
        </a:p>
      </dgm:t>
    </dgm:pt>
    <dgm:pt modelId="{027E006D-E10E-4912-AFAA-936DF8812875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Keep your public accounts professional, and make your personal accounts private.</a:t>
          </a:r>
        </a:p>
      </dgm:t>
    </dgm:pt>
    <dgm:pt modelId="{840733FD-B1ED-4F9C-AA12-CD77B600F3EB}" type="parTrans" cxnId="{F4D34C1A-3643-4524-BDB7-A05391B6DAE6}">
      <dgm:prSet/>
      <dgm:spPr/>
      <dgm:t>
        <a:bodyPr/>
        <a:lstStyle/>
        <a:p>
          <a:endParaRPr lang="en-GB"/>
        </a:p>
      </dgm:t>
    </dgm:pt>
    <dgm:pt modelId="{5D36D04E-D992-4501-A930-94FF185AC57C}" type="sibTrans" cxnId="{F4D34C1A-3643-4524-BDB7-A05391B6DAE6}">
      <dgm:prSet/>
      <dgm:spPr/>
      <dgm:t>
        <a:bodyPr/>
        <a:lstStyle/>
        <a:p>
          <a:endParaRPr lang="en-GB"/>
        </a:p>
      </dgm:t>
    </dgm:pt>
    <dgm:pt modelId="{5436747C-18F7-409C-9532-F0D15327503A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Keep your accounts up-to-date and post regularly. </a:t>
          </a:r>
        </a:p>
      </dgm:t>
    </dgm:pt>
    <dgm:pt modelId="{853CE732-D2A7-4D0E-AF6F-DA9D86CA378D}" type="parTrans" cxnId="{15C7AAB2-997B-4918-8128-59FB7FA648FB}">
      <dgm:prSet/>
      <dgm:spPr/>
      <dgm:t>
        <a:bodyPr/>
        <a:lstStyle/>
        <a:p>
          <a:endParaRPr lang="en-GB"/>
        </a:p>
      </dgm:t>
    </dgm:pt>
    <dgm:pt modelId="{C26EF57B-988C-4128-98E4-0925934ED468}" type="sibTrans" cxnId="{15C7AAB2-997B-4918-8128-59FB7FA648FB}">
      <dgm:prSet/>
      <dgm:spPr/>
      <dgm:t>
        <a:bodyPr/>
        <a:lstStyle/>
        <a:p>
          <a:endParaRPr lang="en-GB"/>
        </a:p>
      </dgm:t>
    </dgm:pt>
    <dgm:pt modelId="{C573251A-8BE3-4803-A5E2-4A67C06B94E7}">
      <dgm:prSet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Stay respectful and polite when engaging in online discussions. </a:t>
          </a:r>
        </a:p>
      </dgm:t>
    </dgm:pt>
    <dgm:pt modelId="{EE8AEE57-B31D-4819-9BB2-B065335A8274}" type="parTrans" cxnId="{9ED52356-97AF-4654-BF2E-479866A85FC1}">
      <dgm:prSet/>
      <dgm:spPr/>
      <dgm:t>
        <a:bodyPr/>
        <a:lstStyle/>
        <a:p>
          <a:endParaRPr lang="en-GB"/>
        </a:p>
      </dgm:t>
    </dgm:pt>
    <dgm:pt modelId="{98D542D0-54B5-4F7B-8651-D17E41AF6670}" type="sibTrans" cxnId="{9ED52356-97AF-4654-BF2E-479866A85FC1}">
      <dgm:prSet/>
      <dgm:spPr/>
      <dgm:t>
        <a:bodyPr/>
        <a:lstStyle/>
        <a:p>
          <a:endParaRPr lang="en-GB"/>
        </a:p>
      </dgm:t>
    </dgm:pt>
    <dgm:pt modelId="{AA12CB68-5C9C-4F51-B6FC-C9D48F98333F}" type="pres">
      <dgm:prSet presAssocID="{469F0DC2-A8DC-4CD9-BF15-179B2F65B383}" presName="Name0" presStyleCnt="0">
        <dgm:presLayoutVars>
          <dgm:resizeHandles/>
        </dgm:presLayoutVars>
      </dgm:prSet>
      <dgm:spPr/>
    </dgm:pt>
    <dgm:pt modelId="{93A8167C-450A-4F46-B775-AD19AFFB5D2D}" type="pres">
      <dgm:prSet presAssocID="{95CF5CC6-6C08-40B5-AB6E-77AB98F03DE8}" presName="text" presStyleLbl="node1" presStyleIdx="0" presStyleCnt="5" custScaleX="479778">
        <dgm:presLayoutVars>
          <dgm:bulletEnabled val="1"/>
        </dgm:presLayoutVars>
      </dgm:prSet>
      <dgm:spPr>
        <a:prstGeom prst="roundRect">
          <a:avLst/>
        </a:prstGeom>
      </dgm:spPr>
    </dgm:pt>
    <dgm:pt modelId="{26600D00-137F-40D4-93F3-94DB4AFB06BB}" type="pres">
      <dgm:prSet presAssocID="{4B9090EA-7E70-4F9F-9C91-547DD67E3FF6}" presName="space" presStyleCnt="0"/>
      <dgm:spPr/>
    </dgm:pt>
    <dgm:pt modelId="{917B0779-8FB3-4C7A-9646-0C7F8909D7EF}" type="pres">
      <dgm:prSet presAssocID="{AB55A4F6-A05F-4D2C-A02D-A5E1D975178A}" presName="text" presStyleLbl="node1" presStyleIdx="1" presStyleCnt="5" custScaleX="527865">
        <dgm:presLayoutVars>
          <dgm:bulletEnabled val="1"/>
        </dgm:presLayoutVars>
      </dgm:prSet>
      <dgm:spPr>
        <a:prstGeom prst="roundRect">
          <a:avLst/>
        </a:prstGeom>
      </dgm:spPr>
    </dgm:pt>
    <dgm:pt modelId="{B6D58186-9945-4CE1-A73F-B42C4AE37B62}" type="pres">
      <dgm:prSet presAssocID="{B8ABEEB2-7E6E-4F10-99F7-24973FEE93D5}" presName="space" presStyleCnt="0"/>
      <dgm:spPr/>
    </dgm:pt>
    <dgm:pt modelId="{C8319641-DD24-47F8-B95E-6E86C9503724}" type="pres">
      <dgm:prSet presAssocID="{5436747C-18F7-409C-9532-F0D15327503A}" presName="text" presStyleLbl="node1" presStyleIdx="2" presStyleCnt="5" custScaleX="313324">
        <dgm:presLayoutVars>
          <dgm:bulletEnabled val="1"/>
        </dgm:presLayoutVars>
      </dgm:prSet>
      <dgm:spPr>
        <a:prstGeom prst="roundRect">
          <a:avLst/>
        </a:prstGeom>
      </dgm:spPr>
    </dgm:pt>
    <dgm:pt modelId="{5216832E-983F-468F-B047-DDA06FC0FA97}" type="pres">
      <dgm:prSet presAssocID="{C26EF57B-988C-4128-98E4-0925934ED468}" presName="space" presStyleCnt="0"/>
      <dgm:spPr/>
    </dgm:pt>
    <dgm:pt modelId="{63A333C5-40CA-46E8-BB46-8C3833C258A3}" type="pres">
      <dgm:prSet presAssocID="{027E006D-E10E-4912-AFAA-936DF8812875}" presName="text" presStyleLbl="node1" presStyleIdx="3" presStyleCnt="5" custScaleX="461504">
        <dgm:presLayoutVars>
          <dgm:bulletEnabled val="1"/>
        </dgm:presLayoutVars>
      </dgm:prSet>
      <dgm:spPr>
        <a:prstGeom prst="roundRect">
          <a:avLst/>
        </a:prstGeom>
      </dgm:spPr>
    </dgm:pt>
    <dgm:pt modelId="{B7231E15-5203-455B-83C9-7ED6F64CCFAC}" type="pres">
      <dgm:prSet presAssocID="{5D36D04E-D992-4501-A930-94FF185AC57C}" presName="space" presStyleCnt="0"/>
      <dgm:spPr/>
    </dgm:pt>
    <dgm:pt modelId="{60CEBFEB-6175-4FBD-97CF-7932A6779F21}" type="pres">
      <dgm:prSet presAssocID="{C573251A-8BE3-4803-A5E2-4A67C06B94E7}" presName="text" presStyleLbl="node1" presStyleIdx="4" presStyleCnt="5" custScaleX="25168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981B50A-F0B8-4769-AAA4-611AACEC6AE0}" type="presOf" srcId="{469F0DC2-A8DC-4CD9-BF15-179B2F65B383}" destId="{AA12CB68-5C9C-4F51-B6FC-C9D48F98333F}" srcOrd="0" destOrd="0" presId="urn:diagrams.loki3.com/VaryingWidthList"/>
    <dgm:cxn modelId="{F4D34C1A-3643-4524-BDB7-A05391B6DAE6}" srcId="{469F0DC2-A8DC-4CD9-BF15-179B2F65B383}" destId="{027E006D-E10E-4912-AFAA-936DF8812875}" srcOrd="3" destOrd="0" parTransId="{840733FD-B1ED-4F9C-AA12-CD77B600F3EB}" sibTransId="{5D36D04E-D992-4501-A930-94FF185AC57C}"/>
    <dgm:cxn modelId="{045A0532-DB47-4AEE-B043-566AA0DA760C}" srcId="{469F0DC2-A8DC-4CD9-BF15-179B2F65B383}" destId="{95CF5CC6-6C08-40B5-AB6E-77AB98F03DE8}" srcOrd="0" destOrd="0" parTransId="{69948135-9BB9-42F0-909C-37CD950814D2}" sibTransId="{4B9090EA-7E70-4F9F-9C91-547DD67E3FF6}"/>
    <dgm:cxn modelId="{51C43248-6CB3-4B8C-9D9A-D6D5FD474EF6}" srcId="{469F0DC2-A8DC-4CD9-BF15-179B2F65B383}" destId="{AB55A4F6-A05F-4D2C-A02D-A5E1D975178A}" srcOrd="1" destOrd="0" parTransId="{E00AD828-D8AC-48EF-A7B6-1B1EC64DADE4}" sibTransId="{B8ABEEB2-7E6E-4F10-99F7-24973FEE93D5}"/>
    <dgm:cxn modelId="{25E2616E-4BDA-48B3-8A5B-9293CA70D6DB}" type="presOf" srcId="{95CF5CC6-6C08-40B5-AB6E-77AB98F03DE8}" destId="{93A8167C-450A-4F46-B775-AD19AFFB5D2D}" srcOrd="0" destOrd="0" presId="urn:diagrams.loki3.com/VaryingWidthList"/>
    <dgm:cxn modelId="{9ED52356-97AF-4654-BF2E-479866A85FC1}" srcId="{469F0DC2-A8DC-4CD9-BF15-179B2F65B383}" destId="{C573251A-8BE3-4803-A5E2-4A67C06B94E7}" srcOrd="4" destOrd="0" parTransId="{EE8AEE57-B31D-4819-9BB2-B065335A8274}" sibTransId="{98D542D0-54B5-4F7B-8651-D17E41AF6670}"/>
    <dgm:cxn modelId="{B0B0147A-9709-4F2A-A793-972F2DBE924F}" type="presOf" srcId="{027E006D-E10E-4912-AFAA-936DF8812875}" destId="{63A333C5-40CA-46E8-BB46-8C3833C258A3}" srcOrd="0" destOrd="0" presId="urn:diagrams.loki3.com/VaryingWidthList"/>
    <dgm:cxn modelId="{F702817B-86FE-4633-BCB9-804478976797}" type="presOf" srcId="{5436747C-18F7-409C-9532-F0D15327503A}" destId="{C8319641-DD24-47F8-B95E-6E86C9503724}" srcOrd="0" destOrd="0" presId="urn:diagrams.loki3.com/VaryingWidthList"/>
    <dgm:cxn modelId="{08CB477F-7988-4777-ADE8-99FE55F537B0}" type="presOf" srcId="{C573251A-8BE3-4803-A5E2-4A67C06B94E7}" destId="{60CEBFEB-6175-4FBD-97CF-7932A6779F21}" srcOrd="0" destOrd="0" presId="urn:diagrams.loki3.com/VaryingWidthList"/>
    <dgm:cxn modelId="{3E4189A0-8967-484D-8F9E-4ED49523D3DA}" type="presOf" srcId="{AB55A4F6-A05F-4D2C-A02D-A5E1D975178A}" destId="{917B0779-8FB3-4C7A-9646-0C7F8909D7EF}" srcOrd="0" destOrd="0" presId="urn:diagrams.loki3.com/VaryingWidthList"/>
    <dgm:cxn modelId="{15C7AAB2-997B-4918-8128-59FB7FA648FB}" srcId="{469F0DC2-A8DC-4CD9-BF15-179B2F65B383}" destId="{5436747C-18F7-409C-9532-F0D15327503A}" srcOrd="2" destOrd="0" parTransId="{853CE732-D2A7-4D0E-AF6F-DA9D86CA378D}" sibTransId="{C26EF57B-988C-4128-98E4-0925934ED468}"/>
    <dgm:cxn modelId="{713BA681-EB57-452D-B466-A4D595757433}" type="presParOf" srcId="{AA12CB68-5C9C-4F51-B6FC-C9D48F98333F}" destId="{93A8167C-450A-4F46-B775-AD19AFFB5D2D}" srcOrd="0" destOrd="0" presId="urn:diagrams.loki3.com/VaryingWidthList"/>
    <dgm:cxn modelId="{312DFD17-0743-474D-A30E-C63A72CDFACC}" type="presParOf" srcId="{AA12CB68-5C9C-4F51-B6FC-C9D48F98333F}" destId="{26600D00-137F-40D4-93F3-94DB4AFB06BB}" srcOrd="1" destOrd="0" presId="urn:diagrams.loki3.com/VaryingWidthList"/>
    <dgm:cxn modelId="{3E017A07-6CDA-4157-A5BE-A09DAF4CEF56}" type="presParOf" srcId="{AA12CB68-5C9C-4F51-B6FC-C9D48F98333F}" destId="{917B0779-8FB3-4C7A-9646-0C7F8909D7EF}" srcOrd="2" destOrd="0" presId="urn:diagrams.loki3.com/VaryingWidthList"/>
    <dgm:cxn modelId="{7AABA4FA-71F1-46BE-BE8E-2E0859BCC5A9}" type="presParOf" srcId="{AA12CB68-5C9C-4F51-B6FC-C9D48F98333F}" destId="{B6D58186-9945-4CE1-A73F-B42C4AE37B62}" srcOrd="3" destOrd="0" presId="urn:diagrams.loki3.com/VaryingWidthList"/>
    <dgm:cxn modelId="{EA13EC27-A618-47E7-868E-054668A9407B}" type="presParOf" srcId="{AA12CB68-5C9C-4F51-B6FC-C9D48F98333F}" destId="{C8319641-DD24-47F8-B95E-6E86C9503724}" srcOrd="4" destOrd="0" presId="urn:diagrams.loki3.com/VaryingWidthList"/>
    <dgm:cxn modelId="{3563F149-EB34-4436-840B-68C4AC70FDD8}" type="presParOf" srcId="{AA12CB68-5C9C-4F51-B6FC-C9D48F98333F}" destId="{5216832E-983F-468F-B047-DDA06FC0FA97}" srcOrd="5" destOrd="0" presId="urn:diagrams.loki3.com/VaryingWidthList"/>
    <dgm:cxn modelId="{E0468763-372C-4EF0-865A-7AAA1912CBA8}" type="presParOf" srcId="{AA12CB68-5C9C-4F51-B6FC-C9D48F98333F}" destId="{63A333C5-40CA-46E8-BB46-8C3833C258A3}" srcOrd="6" destOrd="0" presId="urn:diagrams.loki3.com/VaryingWidthList"/>
    <dgm:cxn modelId="{055C2DB9-1CC1-44AD-8094-2F2FEB247C39}" type="presParOf" srcId="{AA12CB68-5C9C-4F51-B6FC-C9D48F98333F}" destId="{B7231E15-5203-455B-83C9-7ED6F64CCFAC}" srcOrd="7" destOrd="0" presId="urn:diagrams.loki3.com/VaryingWidthList"/>
    <dgm:cxn modelId="{0E3D6D7E-6E06-4DF9-9C43-FCC37E2D409A}" type="presParOf" srcId="{AA12CB68-5C9C-4F51-B6FC-C9D48F98333F}" destId="{60CEBFEB-6175-4FBD-97CF-7932A6779F21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9F0DC2-A8DC-4CD9-BF15-179B2F65B383}" type="doc">
      <dgm:prSet loTypeId="urn:diagrams.loki3.com/VaryingWidthList" loCatId="list" qsTypeId="urn:microsoft.com/office/officeart/2005/8/quickstyle/simple1" qsCatId="simple" csTypeId="urn:microsoft.com/office/officeart/2005/8/colors/accent1_5" csCatId="accent1" phldr="1"/>
      <dgm:spPr/>
    </dgm:pt>
    <dgm:pt modelId="{95CF5CC6-6C08-40B5-AB6E-77AB98F03DE8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Write a lengthy and complicated description of yourself and your work: you might lose the reader’s interest.</a:t>
          </a:r>
        </a:p>
      </dgm:t>
    </dgm:pt>
    <dgm:pt modelId="{69948135-9BB9-42F0-909C-37CD950814D2}" type="parTrans" cxnId="{045A0532-DB47-4AEE-B043-566AA0DA760C}">
      <dgm:prSet/>
      <dgm:spPr/>
      <dgm:t>
        <a:bodyPr/>
        <a:lstStyle/>
        <a:p>
          <a:endParaRPr lang="en-GB"/>
        </a:p>
      </dgm:t>
    </dgm:pt>
    <dgm:pt modelId="{4B9090EA-7E70-4F9F-9C91-547DD67E3FF6}" type="sibTrans" cxnId="{045A0532-DB47-4AEE-B043-566AA0DA760C}">
      <dgm:prSet/>
      <dgm:spPr/>
      <dgm:t>
        <a:bodyPr/>
        <a:lstStyle/>
        <a:p>
          <a:endParaRPr lang="en-GB"/>
        </a:p>
      </dgm:t>
    </dgm:pt>
    <dgm:pt modelId="{97C6E9DE-D5A9-4446-A49F-510B248157F0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Forget to update your information.                    Out of date content will not properly reflect you or your work.</a:t>
          </a:r>
        </a:p>
      </dgm:t>
    </dgm:pt>
    <dgm:pt modelId="{0AE1ED7E-2504-46B7-80ED-9282579BB0EB}" type="parTrans" cxnId="{93B53A19-89B2-4449-A908-DC6CB1A82888}">
      <dgm:prSet/>
      <dgm:spPr/>
      <dgm:t>
        <a:bodyPr/>
        <a:lstStyle/>
        <a:p>
          <a:endParaRPr lang="en-GB"/>
        </a:p>
      </dgm:t>
    </dgm:pt>
    <dgm:pt modelId="{EAB336DD-6415-45E1-A08C-3A44C8D8CCBD}" type="sibTrans" cxnId="{93B53A19-89B2-4449-A908-DC6CB1A82888}">
      <dgm:prSet/>
      <dgm:spPr/>
      <dgm:t>
        <a:bodyPr/>
        <a:lstStyle/>
        <a:p>
          <a:endParaRPr lang="en-GB"/>
        </a:p>
      </dgm:t>
    </dgm:pt>
    <dgm:pt modelId="{5D8FA16D-70DB-451C-8652-A2A1CEA0FCE8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Post overly personal content on your public professional accounts. </a:t>
          </a:r>
        </a:p>
      </dgm:t>
    </dgm:pt>
    <dgm:pt modelId="{FF9B3B9D-51FF-4789-B58F-6A7A928A415A}" type="parTrans" cxnId="{DA4E0AE8-3846-4E5F-A7AC-0EC2849DA344}">
      <dgm:prSet/>
      <dgm:spPr/>
      <dgm:t>
        <a:bodyPr/>
        <a:lstStyle/>
        <a:p>
          <a:endParaRPr lang="en-GB"/>
        </a:p>
      </dgm:t>
    </dgm:pt>
    <dgm:pt modelId="{3B5A9951-50D5-48BC-BABE-45BADA50295F}" type="sibTrans" cxnId="{DA4E0AE8-3846-4E5F-A7AC-0EC2849DA344}">
      <dgm:prSet/>
      <dgm:spPr/>
      <dgm:t>
        <a:bodyPr/>
        <a:lstStyle/>
        <a:p>
          <a:endParaRPr lang="en-GB"/>
        </a:p>
      </dgm:t>
    </dgm:pt>
    <dgm:pt modelId="{794250BF-A2F7-40E0-AD6B-37348BD478AD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Get into heated arguments, and post something you might regret. </a:t>
          </a:r>
        </a:p>
      </dgm:t>
    </dgm:pt>
    <dgm:pt modelId="{95A8F8C5-5B7A-4239-AA5E-05676AD520C0}" type="parTrans" cxnId="{CD044093-AFBA-44EC-BC52-D93E370F23FD}">
      <dgm:prSet/>
      <dgm:spPr/>
      <dgm:t>
        <a:bodyPr/>
        <a:lstStyle/>
        <a:p>
          <a:endParaRPr lang="en-GB"/>
        </a:p>
      </dgm:t>
    </dgm:pt>
    <dgm:pt modelId="{F580B6FA-5E4A-4C2B-8522-8C815CEFF6B2}" type="sibTrans" cxnId="{CD044093-AFBA-44EC-BC52-D93E370F23FD}">
      <dgm:prSet/>
      <dgm:spPr/>
      <dgm:t>
        <a:bodyPr/>
        <a:lstStyle/>
        <a:p>
          <a:endParaRPr lang="en-GB"/>
        </a:p>
      </dgm:t>
    </dgm:pt>
    <dgm:pt modelId="{AB55A4F6-A05F-4D2C-A02D-A5E1D975178A}">
      <dgm:prSet phldrT="[Text]" custT="1"/>
      <dgm:spPr/>
      <dgm:t>
        <a:bodyPr/>
        <a:lstStyle/>
        <a:p>
          <a:r>
            <a:rPr lang="en-GB" sz="1600" dirty="0">
              <a:solidFill>
                <a:schemeClr val="tx1"/>
              </a:solidFill>
            </a:rPr>
            <a:t>Forget that the way you present your content is just as important as the content itself. </a:t>
          </a:r>
        </a:p>
      </dgm:t>
    </dgm:pt>
    <dgm:pt modelId="{B8ABEEB2-7E6E-4F10-99F7-24973FEE93D5}" type="sibTrans" cxnId="{51C43248-6CB3-4B8C-9D9A-D6D5FD474EF6}">
      <dgm:prSet/>
      <dgm:spPr/>
      <dgm:t>
        <a:bodyPr/>
        <a:lstStyle/>
        <a:p>
          <a:endParaRPr lang="en-GB"/>
        </a:p>
      </dgm:t>
    </dgm:pt>
    <dgm:pt modelId="{E00AD828-D8AC-48EF-A7B6-1B1EC64DADE4}" type="parTrans" cxnId="{51C43248-6CB3-4B8C-9D9A-D6D5FD474EF6}">
      <dgm:prSet/>
      <dgm:spPr/>
      <dgm:t>
        <a:bodyPr/>
        <a:lstStyle/>
        <a:p>
          <a:endParaRPr lang="en-GB"/>
        </a:p>
      </dgm:t>
    </dgm:pt>
    <dgm:pt modelId="{AA12CB68-5C9C-4F51-B6FC-C9D48F98333F}" type="pres">
      <dgm:prSet presAssocID="{469F0DC2-A8DC-4CD9-BF15-179B2F65B383}" presName="Name0" presStyleCnt="0">
        <dgm:presLayoutVars>
          <dgm:resizeHandles/>
        </dgm:presLayoutVars>
      </dgm:prSet>
      <dgm:spPr/>
    </dgm:pt>
    <dgm:pt modelId="{93A8167C-450A-4F46-B775-AD19AFFB5D2D}" type="pres">
      <dgm:prSet presAssocID="{95CF5CC6-6C08-40B5-AB6E-77AB98F03DE8}" presName="text" presStyleLbl="node1" presStyleIdx="0" presStyleCnt="5" custScaleX="479778" custLinFactX="-160711" custLinFactNeighborX="-200000" custLinFactNeighborY="-3434">
        <dgm:presLayoutVars>
          <dgm:bulletEnabled val="1"/>
        </dgm:presLayoutVars>
      </dgm:prSet>
      <dgm:spPr>
        <a:prstGeom prst="roundRect">
          <a:avLst/>
        </a:prstGeom>
      </dgm:spPr>
    </dgm:pt>
    <dgm:pt modelId="{26600D00-137F-40D4-93F3-94DB4AFB06BB}" type="pres">
      <dgm:prSet presAssocID="{4B9090EA-7E70-4F9F-9C91-547DD67E3FF6}" presName="space" presStyleCnt="0"/>
      <dgm:spPr/>
    </dgm:pt>
    <dgm:pt modelId="{917B0779-8FB3-4C7A-9646-0C7F8909D7EF}" type="pres">
      <dgm:prSet presAssocID="{AB55A4F6-A05F-4D2C-A02D-A5E1D975178A}" presName="text" presStyleLbl="node1" presStyleIdx="1" presStyleCnt="5" custScaleX="527865">
        <dgm:presLayoutVars>
          <dgm:bulletEnabled val="1"/>
        </dgm:presLayoutVars>
      </dgm:prSet>
      <dgm:spPr>
        <a:prstGeom prst="roundRect">
          <a:avLst/>
        </a:prstGeom>
      </dgm:spPr>
    </dgm:pt>
    <dgm:pt modelId="{B6D58186-9945-4CE1-A73F-B42C4AE37B62}" type="pres">
      <dgm:prSet presAssocID="{B8ABEEB2-7E6E-4F10-99F7-24973FEE93D5}" presName="space" presStyleCnt="0"/>
      <dgm:spPr/>
    </dgm:pt>
    <dgm:pt modelId="{6FD4922B-9912-4B53-AF71-8667685B6A22}" type="pres">
      <dgm:prSet presAssocID="{97C6E9DE-D5A9-4446-A49F-510B248157F0}" presName="text" presStyleLbl="node1" presStyleIdx="2" presStyleCnt="5" custScaleX="530331">
        <dgm:presLayoutVars>
          <dgm:bulletEnabled val="1"/>
        </dgm:presLayoutVars>
      </dgm:prSet>
      <dgm:spPr>
        <a:prstGeom prst="roundRect">
          <a:avLst/>
        </a:prstGeom>
      </dgm:spPr>
    </dgm:pt>
    <dgm:pt modelId="{A1BD2E6F-2726-46C7-844A-4C974DED95EB}" type="pres">
      <dgm:prSet presAssocID="{EAB336DD-6415-45E1-A08C-3A44C8D8CCBD}" presName="space" presStyleCnt="0"/>
      <dgm:spPr/>
    </dgm:pt>
    <dgm:pt modelId="{3340636A-5AA0-4ADF-8B20-A16ABBD2EF5A}" type="pres">
      <dgm:prSet presAssocID="{5D8FA16D-70DB-451C-8652-A2A1CEA0FCE8}" presName="text" presStyleLbl="node1" presStyleIdx="3" presStyleCnt="5" custScaleX="479778">
        <dgm:presLayoutVars>
          <dgm:bulletEnabled val="1"/>
        </dgm:presLayoutVars>
      </dgm:prSet>
      <dgm:spPr>
        <a:prstGeom prst="roundRect">
          <a:avLst/>
        </a:prstGeom>
      </dgm:spPr>
    </dgm:pt>
    <dgm:pt modelId="{DCD70032-A991-4E35-8B69-A77C724CAF9C}" type="pres">
      <dgm:prSet presAssocID="{3B5A9951-50D5-48BC-BABE-45BADA50295F}" presName="space" presStyleCnt="0"/>
      <dgm:spPr/>
    </dgm:pt>
    <dgm:pt modelId="{A8D9AD7F-C671-4515-91BC-4B5207B3EBF2}" type="pres">
      <dgm:prSet presAssocID="{794250BF-A2F7-40E0-AD6B-37348BD478AD}" presName="text" presStyleLbl="node1" presStyleIdx="4" presStyleCnt="5" custScaleX="47977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981B50A-F0B8-4769-AAA4-611AACEC6AE0}" type="presOf" srcId="{469F0DC2-A8DC-4CD9-BF15-179B2F65B383}" destId="{AA12CB68-5C9C-4F51-B6FC-C9D48F98333F}" srcOrd="0" destOrd="0" presId="urn:diagrams.loki3.com/VaryingWidthList"/>
    <dgm:cxn modelId="{93B53A19-89B2-4449-A908-DC6CB1A82888}" srcId="{469F0DC2-A8DC-4CD9-BF15-179B2F65B383}" destId="{97C6E9DE-D5A9-4446-A49F-510B248157F0}" srcOrd="2" destOrd="0" parTransId="{0AE1ED7E-2504-46B7-80ED-9282579BB0EB}" sibTransId="{EAB336DD-6415-45E1-A08C-3A44C8D8CCBD}"/>
    <dgm:cxn modelId="{045A0532-DB47-4AEE-B043-566AA0DA760C}" srcId="{469F0DC2-A8DC-4CD9-BF15-179B2F65B383}" destId="{95CF5CC6-6C08-40B5-AB6E-77AB98F03DE8}" srcOrd="0" destOrd="0" parTransId="{69948135-9BB9-42F0-909C-37CD950814D2}" sibTransId="{4B9090EA-7E70-4F9F-9C91-547DD67E3FF6}"/>
    <dgm:cxn modelId="{51C43248-6CB3-4B8C-9D9A-D6D5FD474EF6}" srcId="{469F0DC2-A8DC-4CD9-BF15-179B2F65B383}" destId="{AB55A4F6-A05F-4D2C-A02D-A5E1D975178A}" srcOrd="1" destOrd="0" parTransId="{E00AD828-D8AC-48EF-A7B6-1B1EC64DADE4}" sibTransId="{B8ABEEB2-7E6E-4F10-99F7-24973FEE93D5}"/>
    <dgm:cxn modelId="{25E2616E-4BDA-48B3-8A5B-9293CA70D6DB}" type="presOf" srcId="{95CF5CC6-6C08-40B5-AB6E-77AB98F03DE8}" destId="{93A8167C-450A-4F46-B775-AD19AFFB5D2D}" srcOrd="0" destOrd="0" presId="urn:diagrams.loki3.com/VaryingWidthList"/>
    <dgm:cxn modelId="{C9A93991-D3FB-4568-9775-6FA0DB5E81C6}" type="presOf" srcId="{5D8FA16D-70DB-451C-8652-A2A1CEA0FCE8}" destId="{3340636A-5AA0-4ADF-8B20-A16ABBD2EF5A}" srcOrd="0" destOrd="0" presId="urn:diagrams.loki3.com/VaryingWidthList"/>
    <dgm:cxn modelId="{CD044093-AFBA-44EC-BC52-D93E370F23FD}" srcId="{469F0DC2-A8DC-4CD9-BF15-179B2F65B383}" destId="{794250BF-A2F7-40E0-AD6B-37348BD478AD}" srcOrd="4" destOrd="0" parTransId="{95A8F8C5-5B7A-4239-AA5E-05676AD520C0}" sibTransId="{F580B6FA-5E4A-4C2B-8522-8C815CEFF6B2}"/>
    <dgm:cxn modelId="{3E4189A0-8967-484D-8F9E-4ED49523D3DA}" type="presOf" srcId="{AB55A4F6-A05F-4D2C-A02D-A5E1D975178A}" destId="{917B0779-8FB3-4C7A-9646-0C7F8909D7EF}" srcOrd="0" destOrd="0" presId="urn:diagrams.loki3.com/VaryingWidthList"/>
    <dgm:cxn modelId="{B84EACB7-0505-48CE-A22D-72EF1F23EDD1}" type="presOf" srcId="{794250BF-A2F7-40E0-AD6B-37348BD478AD}" destId="{A8D9AD7F-C671-4515-91BC-4B5207B3EBF2}" srcOrd="0" destOrd="0" presId="urn:diagrams.loki3.com/VaryingWidthList"/>
    <dgm:cxn modelId="{4D8B3FDA-4C5E-4DE4-817F-C02A19A30305}" type="presOf" srcId="{97C6E9DE-D5A9-4446-A49F-510B248157F0}" destId="{6FD4922B-9912-4B53-AF71-8667685B6A22}" srcOrd="0" destOrd="0" presId="urn:diagrams.loki3.com/VaryingWidthList"/>
    <dgm:cxn modelId="{DA4E0AE8-3846-4E5F-A7AC-0EC2849DA344}" srcId="{469F0DC2-A8DC-4CD9-BF15-179B2F65B383}" destId="{5D8FA16D-70DB-451C-8652-A2A1CEA0FCE8}" srcOrd="3" destOrd="0" parTransId="{FF9B3B9D-51FF-4789-B58F-6A7A928A415A}" sibTransId="{3B5A9951-50D5-48BC-BABE-45BADA50295F}"/>
    <dgm:cxn modelId="{713BA681-EB57-452D-B466-A4D595757433}" type="presParOf" srcId="{AA12CB68-5C9C-4F51-B6FC-C9D48F98333F}" destId="{93A8167C-450A-4F46-B775-AD19AFFB5D2D}" srcOrd="0" destOrd="0" presId="urn:diagrams.loki3.com/VaryingWidthList"/>
    <dgm:cxn modelId="{312DFD17-0743-474D-A30E-C63A72CDFACC}" type="presParOf" srcId="{AA12CB68-5C9C-4F51-B6FC-C9D48F98333F}" destId="{26600D00-137F-40D4-93F3-94DB4AFB06BB}" srcOrd="1" destOrd="0" presId="urn:diagrams.loki3.com/VaryingWidthList"/>
    <dgm:cxn modelId="{3E017A07-6CDA-4157-A5BE-A09DAF4CEF56}" type="presParOf" srcId="{AA12CB68-5C9C-4F51-B6FC-C9D48F98333F}" destId="{917B0779-8FB3-4C7A-9646-0C7F8909D7EF}" srcOrd="2" destOrd="0" presId="urn:diagrams.loki3.com/VaryingWidthList"/>
    <dgm:cxn modelId="{7AABA4FA-71F1-46BE-BE8E-2E0859BCC5A9}" type="presParOf" srcId="{AA12CB68-5C9C-4F51-B6FC-C9D48F98333F}" destId="{B6D58186-9945-4CE1-A73F-B42C4AE37B62}" srcOrd="3" destOrd="0" presId="urn:diagrams.loki3.com/VaryingWidthList"/>
    <dgm:cxn modelId="{D94AA8C7-EFA3-4483-9B2B-3701D1954553}" type="presParOf" srcId="{AA12CB68-5C9C-4F51-B6FC-C9D48F98333F}" destId="{6FD4922B-9912-4B53-AF71-8667685B6A22}" srcOrd="4" destOrd="0" presId="urn:diagrams.loki3.com/VaryingWidthList"/>
    <dgm:cxn modelId="{105ED8A6-3244-47F3-B250-D246DBE1623E}" type="presParOf" srcId="{AA12CB68-5C9C-4F51-B6FC-C9D48F98333F}" destId="{A1BD2E6F-2726-46C7-844A-4C974DED95EB}" srcOrd="5" destOrd="0" presId="urn:diagrams.loki3.com/VaryingWidthList"/>
    <dgm:cxn modelId="{5E740A01-CE59-464A-A406-1955F29AFFAE}" type="presParOf" srcId="{AA12CB68-5C9C-4F51-B6FC-C9D48F98333F}" destId="{3340636A-5AA0-4ADF-8B20-A16ABBD2EF5A}" srcOrd="6" destOrd="0" presId="urn:diagrams.loki3.com/VaryingWidthList"/>
    <dgm:cxn modelId="{F974C10F-F6AE-4A4C-B3BD-FBBBD5304AFA}" type="presParOf" srcId="{AA12CB68-5C9C-4F51-B6FC-C9D48F98333F}" destId="{DCD70032-A991-4E35-8B69-A77C724CAF9C}" srcOrd="7" destOrd="0" presId="urn:diagrams.loki3.com/VaryingWidthList"/>
    <dgm:cxn modelId="{7D6D856B-11E4-4F9A-8452-98398E39E07C}" type="presParOf" srcId="{AA12CB68-5C9C-4F51-B6FC-C9D48F98333F}" destId="{A8D9AD7F-C671-4515-91BC-4B5207B3EBF2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7308E-933C-4B76-9CB1-356D37220AC5}">
      <dsp:nvSpPr>
        <dsp:cNvPr id="0" name=""/>
        <dsp:cNvSpPr/>
      </dsp:nvSpPr>
      <dsp:spPr>
        <a:xfrm>
          <a:off x="537422" y="0"/>
          <a:ext cx="5940110" cy="4918654"/>
        </a:xfrm>
        <a:prstGeom prst="chevron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6FF4C-EA3F-48BE-A034-816B43DFC827}">
      <dsp:nvSpPr>
        <dsp:cNvPr id="0" name=""/>
        <dsp:cNvSpPr/>
      </dsp:nvSpPr>
      <dsp:spPr>
        <a:xfrm>
          <a:off x="1005832" y="48320"/>
          <a:ext cx="2321112" cy="232111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Networking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005832" y="48320"/>
        <a:ext cx="2321112" cy="2321112"/>
      </dsp:txXfrm>
    </dsp:sp>
    <dsp:sp modelId="{1CB0ABA5-E877-46E4-9F80-AF7E8063A4CB}">
      <dsp:nvSpPr>
        <dsp:cNvPr id="0" name=""/>
        <dsp:cNvSpPr/>
      </dsp:nvSpPr>
      <dsp:spPr>
        <a:xfrm>
          <a:off x="3669881" y="48320"/>
          <a:ext cx="2321112" cy="232111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Engagement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b="1" kern="1200" dirty="0"/>
        </a:p>
      </dsp:txBody>
      <dsp:txXfrm>
        <a:off x="3669881" y="48320"/>
        <a:ext cx="2321112" cy="2321112"/>
      </dsp:txXfrm>
    </dsp:sp>
    <dsp:sp modelId="{F7F77E21-C219-4B93-AFDC-20602D7D18ED}">
      <dsp:nvSpPr>
        <dsp:cNvPr id="0" name=""/>
        <dsp:cNvSpPr/>
      </dsp:nvSpPr>
      <dsp:spPr>
        <a:xfrm>
          <a:off x="1024651" y="2533471"/>
          <a:ext cx="2321112" cy="232111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Discovery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024651" y="2533471"/>
        <a:ext cx="2321112" cy="2321112"/>
      </dsp:txXfrm>
    </dsp:sp>
    <dsp:sp modelId="{5374CD3E-89AE-4E50-9794-A76AF77D685D}">
      <dsp:nvSpPr>
        <dsp:cNvPr id="0" name=""/>
        <dsp:cNvSpPr/>
      </dsp:nvSpPr>
      <dsp:spPr>
        <a:xfrm>
          <a:off x="3671281" y="2535658"/>
          <a:ext cx="2321112" cy="232111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Dissemination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b="1" kern="1200" dirty="0"/>
        </a:p>
      </dsp:txBody>
      <dsp:txXfrm>
        <a:off x="3671281" y="2535658"/>
        <a:ext cx="2321112" cy="232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1D80F-8443-49A3-A9B8-3279F1CEA050}">
      <dsp:nvSpPr>
        <dsp:cNvPr id="0" name=""/>
        <dsp:cNvSpPr/>
      </dsp:nvSpPr>
      <dsp:spPr>
        <a:xfrm>
          <a:off x="0" y="1514825"/>
          <a:ext cx="7938545" cy="201976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12FF0-DFF1-491C-A773-7E57843A11A1}">
      <dsp:nvSpPr>
        <dsp:cNvPr id="0" name=""/>
        <dsp:cNvSpPr/>
      </dsp:nvSpPr>
      <dsp:spPr>
        <a:xfrm>
          <a:off x="3488" y="0"/>
          <a:ext cx="2302488" cy="201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Step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Create an online presence.</a:t>
          </a:r>
        </a:p>
      </dsp:txBody>
      <dsp:txXfrm>
        <a:off x="3488" y="0"/>
        <a:ext cx="2302488" cy="2019767"/>
      </dsp:txXfrm>
    </dsp:sp>
    <dsp:sp modelId="{56A7A25A-81B5-471E-87DB-D92E90516539}">
      <dsp:nvSpPr>
        <dsp:cNvPr id="0" name=""/>
        <dsp:cNvSpPr/>
      </dsp:nvSpPr>
      <dsp:spPr>
        <a:xfrm>
          <a:off x="902261" y="2272238"/>
          <a:ext cx="504941" cy="50494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1B588-3618-4F99-8AD8-836F8CEC88AC}">
      <dsp:nvSpPr>
        <dsp:cNvPr id="0" name=""/>
        <dsp:cNvSpPr/>
      </dsp:nvSpPr>
      <dsp:spPr>
        <a:xfrm>
          <a:off x="2421101" y="3029650"/>
          <a:ext cx="2302488" cy="201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Step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Promote your work on social media.</a:t>
          </a:r>
        </a:p>
      </dsp:txBody>
      <dsp:txXfrm>
        <a:off x="2421101" y="3029650"/>
        <a:ext cx="2302488" cy="2019767"/>
      </dsp:txXfrm>
    </dsp:sp>
    <dsp:sp modelId="{FD8EBB9D-0B8D-40D8-9654-CBB08AE28CA9}">
      <dsp:nvSpPr>
        <dsp:cNvPr id="0" name=""/>
        <dsp:cNvSpPr/>
      </dsp:nvSpPr>
      <dsp:spPr>
        <a:xfrm>
          <a:off x="3319874" y="2272238"/>
          <a:ext cx="504941" cy="50494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4B8D-EB06-43E5-AEFE-43346D02B343}">
      <dsp:nvSpPr>
        <dsp:cNvPr id="0" name=""/>
        <dsp:cNvSpPr/>
      </dsp:nvSpPr>
      <dsp:spPr>
        <a:xfrm>
          <a:off x="4838713" y="0"/>
          <a:ext cx="2302488" cy="201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Step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/>
              </a:solidFill>
            </a:rPr>
            <a:t>Track your progress.</a:t>
          </a:r>
        </a:p>
      </dsp:txBody>
      <dsp:txXfrm>
        <a:off x="4838713" y="0"/>
        <a:ext cx="2302488" cy="2019767"/>
      </dsp:txXfrm>
    </dsp:sp>
    <dsp:sp modelId="{372E2739-B5AC-40BC-B956-8A9B5264F0A0}">
      <dsp:nvSpPr>
        <dsp:cNvPr id="0" name=""/>
        <dsp:cNvSpPr/>
      </dsp:nvSpPr>
      <dsp:spPr>
        <a:xfrm>
          <a:off x="5737486" y="2272238"/>
          <a:ext cx="504941" cy="50494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A3089-D1D2-46B8-BD05-7410FAB41409}">
      <dsp:nvSpPr>
        <dsp:cNvPr id="0" name=""/>
        <dsp:cNvSpPr/>
      </dsp:nvSpPr>
      <dsp:spPr>
        <a:xfrm>
          <a:off x="1414591" y="1698"/>
          <a:ext cx="2812167" cy="168730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1. </a:t>
          </a:r>
          <a:r>
            <a:rPr lang="en-GB" sz="2000" kern="1200" dirty="0">
              <a:solidFill>
                <a:schemeClr val="tx1"/>
              </a:solidFill>
            </a:rPr>
            <a:t>Follow the link: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GB" sz="1800" kern="1200" dirty="0">
              <a:solidFill>
                <a:schemeClr val="accent5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https://orcid.org/register</a:t>
          </a:r>
          <a:endParaRPr lang="en-GB" sz="1800" kern="1200" dirty="0">
            <a:solidFill>
              <a:schemeClr val="accent5"/>
            </a:solidFill>
          </a:endParaRPr>
        </a:p>
      </dsp:txBody>
      <dsp:txXfrm>
        <a:off x="1496958" y="84065"/>
        <a:ext cx="2647433" cy="1522566"/>
      </dsp:txXfrm>
    </dsp:sp>
    <dsp:sp modelId="{02230444-3E64-4FF0-B186-29ECBF06FC9A}">
      <dsp:nvSpPr>
        <dsp:cNvPr id="0" name=""/>
        <dsp:cNvSpPr/>
      </dsp:nvSpPr>
      <dsp:spPr>
        <a:xfrm>
          <a:off x="4343203" y="710907"/>
          <a:ext cx="229852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43203" y="764684"/>
        <a:ext cx="160896" cy="161330"/>
      </dsp:txXfrm>
    </dsp:sp>
    <dsp:sp modelId="{CAD5B617-2902-445E-B869-EEF20CEB7FE6}">
      <dsp:nvSpPr>
        <dsp:cNvPr id="0" name=""/>
        <dsp:cNvSpPr/>
      </dsp:nvSpPr>
      <dsp:spPr>
        <a:xfrm>
          <a:off x="4703811" y="1698"/>
          <a:ext cx="2812167" cy="168730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2. </a:t>
          </a:r>
          <a:r>
            <a:rPr lang="en-GB" sz="2000" b="0" kern="1200" dirty="0">
              <a:solidFill>
                <a:schemeClr val="tx1"/>
              </a:solidFill>
            </a:rPr>
            <a:t>Register for free for a unique ORCID identifier.</a:t>
          </a:r>
        </a:p>
      </dsp:txBody>
      <dsp:txXfrm>
        <a:off x="4786178" y="84065"/>
        <a:ext cx="2647433" cy="1522566"/>
      </dsp:txXfrm>
    </dsp:sp>
    <dsp:sp modelId="{90653784-6C1D-4BD7-B4C9-B5D9B1AEE59A}">
      <dsp:nvSpPr>
        <dsp:cNvPr id="0" name=""/>
        <dsp:cNvSpPr/>
      </dsp:nvSpPr>
      <dsp:spPr>
        <a:xfrm rot="5400000">
          <a:off x="5994969" y="1785928"/>
          <a:ext cx="229852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6029230" y="1805444"/>
        <a:ext cx="161330" cy="160896"/>
      </dsp:txXfrm>
    </dsp:sp>
    <dsp:sp modelId="{0DE0AA7D-F138-40A9-928D-C8A761FB28C1}">
      <dsp:nvSpPr>
        <dsp:cNvPr id="0" name=""/>
        <dsp:cNvSpPr/>
      </dsp:nvSpPr>
      <dsp:spPr>
        <a:xfrm>
          <a:off x="4703811" y="2166052"/>
          <a:ext cx="2812167" cy="168730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3. </a:t>
          </a:r>
          <a:r>
            <a:rPr lang="en-GB" sz="2000" b="0" kern="1200" dirty="0">
              <a:solidFill>
                <a:schemeClr val="tx1"/>
              </a:solidFill>
            </a:rPr>
            <a:t>Add your professional information to your ORCID record.</a:t>
          </a:r>
        </a:p>
      </dsp:txBody>
      <dsp:txXfrm>
        <a:off x="4786178" y="2248419"/>
        <a:ext cx="2647433" cy="1522566"/>
      </dsp:txXfrm>
    </dsp:sp>
    <dsp:sp modelId="{AEBE8993-F3AA-4297-8419-887595983ED6}">
      <dsp:nvSpPr>
        <dsp:cNvPr id="0" name=""/>
        <dsp:cNvSpPr/>
      </dsp:nvSpPr>
      <dsp:spPr>
        <a:xfrm rot="10800000">
          <a:off x="4357515" y="2875260"/>
          <a:ext cx="229852" cy="26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4426471" y="2929037"/>
        <a:ext cx="160896" cy="161330"/>
      </dsp:txXfrm>
    </dsp:sp>
    <dsp:sp modelId="{D0230770-3C9F-4D8E-8EA4-CBDB374B3789}">
      <dsp:nvSpPr>
        <dsp:cNvPr id="0" name=""/>
        <dsp:cNvSpPr/>
      </dsp:nvSpPr>
      <dsp:spPr>
        <a:xfrm>
          <a:off x="1414591" y="2166052"/>
          <a:ext cx="2812167" cy="168730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4. </a:t>
          </a:r>
          <a:r>
            <a:rPr lang="en-GB" sz="2000" kern="1200" dirty="0">
              <a:solidFill>
                <a:schemeClr val="tx1"/>
              </a:solidFill>
            </a:rPr>
            <a:t>Include your ORCID identifier when you submit publications, apply for grants, and in any research workflow. </a:t>
          </a:r>
        </a:p>
      </dsp:txBody>
      <dsp:txXfrm>
        <a:off x="1496958" y="2248419"/>
        <a:ext cx="2647433" cy="1522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8167C-450A-4F46-B775-AD19AFFB5D2D}">
      <dsp:nvSpPr>
        <dsp:cNvPr id="0" name=""/>
        <dsp:cNvSpPr/>
      </dsp:nvSpPr>
      <dsp:spPr>
        <a:xfrm>
          <a:off x="0" y="3850"/>
          <a:ext cx="4214413" cy="79709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Present yourself and your work in a clear, concise manner. You only need a few words to catch the reader’s attention.</a:t>
          </a:r>
        </a:p>
      </dsp:txBody>
      <dsp:txXfrm>
        <a:off x="38911" y="42761"/>
        <a:ext cx="4136591" cy="719270"/>
      </dsp:txXfrm>
    </dsp:sp>
    <dsp:sp modelId="{917B0779-8FB3-4C7A-9646-0C7F8909D7EF}">
      <dsp:nvSpPr>
        <dsp:cNvPr id="0" name=""/>
        <dsp:cNvSpPr/>
      </dsp:nvSpPr>
      <dsp:spPr>
        <a:xfrm>
          <a:off x="0" y="840797"/>
          <a:ext cx="4214413" cy="79709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Use visual material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(i.e. pictures, stock photos, videos, etc).</a:t>
          </a:r>
        </a:p>
      </dsp:txBody>
      <dsp:txXfrm>
        <a:off x="38911" y="879708"/>
        <a:ext cx="4136591" cy="719270"/>
      </dsp:txXfrm>
    </dsp:sp>
    <dsp:sp modelId="{C8319641-DD24-47F8-B95E-6E86C9503724}">
      <dsp:nvSpPr>
        <dsp:cNvPr id="0" name=""/>
        <dsp:cNvSpPr/>
      </dsp:nvSpPr>
      <dsp:spPr>
        <a:xfrm>
          <a:off x="0" y="1677744"/>
          <a:ext cx="4214413" cy="79709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Keep your accounts up-to-date and post regularly. </a:t>
          </a:r>
        </a:p>
      </dsp:txBody>
      <dsp:txXfrm>
        <a:off x="38911" y="1716655"/>
        <a:ext cx="4136591" cy="719270"/>
      </dsp:txXfrm>
    </dsp:sp>
    <dsp:sp modelId="{63A333C5-40CA-46E8-BB46-8C3833C258A3}">
      <dsp:nvSpPr>
        <dsp:cNvPr id="0" name=""/>
        <dsp:cNvSpPr/>
      </dsp:nvSpPr>
      <dsp:spPr>
        <a:xfrm>
          <a:off x="0" y="2514691"/>
          <a:ext cx="4214413" cy="79709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Keep your public accounts professional, and make your personal accounts private.</a:t>
          </a:r>
        </a:p>
      </dsp:txBody>
      <dsp:txXfrm>
        <a:off x="38911" y="2553602"/>
        <a:ext cx="4136591" cy="719270"/>
      </dsp:txXfrm>
    </dsp:sp>
    <dsp:sp modelId="{60CEBFEB-6175-4FBD-97CF-7932A6779F21}">
      <dsp:nvSpPr>
        <dsp:cNvPr id="0" name=""/>
        <dsp:cNvSpPr/>
      </dsp:nvSpPr>
      <dsp:spPr>
        <a:xfrm>
          <a:off x="0" y="3351638"/>
          <a:ext cx="4214413" cy="79709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Stay respectful and polite when engaging in online discussions. </a:t>
          </a:r>
        </a:p>
      </dsp:txBody>
      <dsp:txXfrm>
        <a:off x="38911" y="3390549"/>
        <a:ext cx="4136591" cy="719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8167C-450A-4F46-B775-AD19AFFB5D2D}">
      <dsp:nvSpPr>
        <dsp:cNvPr id="0" name=""/>
        <dsp:cNvSpPr/>
      </dsp:nvSpPr>
      <dsp:spPr>
        <a:xfrm>
          <a:off x="0" y="2474"/>
          <a:ext cx="4214413" cy="79455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Write a lengthy and complicated description of yourself and your work: you might lose the reader’s interest.</a:t>
          </a:r>
        </a:p>
      </dsp:txBody>
      <dsp:txXfrm>
        <a:off x="38787" y="41261"/>
        <a:ext cx="4136839" cy="716983"/>
      </dsp:txXfrm>
    </dsp:sp>
    <dsp:sp modelId="{917B0779-8FB3-4C7A-9646-0C7F8909D7EF}">
      <dsp:nvSpPr>
        <dsp:cNvPr id="0" name=""/>
        <dsp:cNvSpPr/>
      </dsp:nvSpPr>
      <dsp:spPr>
        <a:xfrm>
          <a:off x="0" y="838124"/>
          <a:ext cx="4214413" cy="79455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Forget that the way you present your content is just as important as the content itself. </a:t>
          </a:r>
        </a:p>
      </dsp:txBody>
      <dsp:txXfrm>
        <a:off x="38787" y="876911"/>
        <a:ext cx="4136839" cy="716983"/>
      </dsp:txXfrm>
    </dsp:sp>
    <dsp:sp modelId="{6FD4922B-9912-4B53-AF71-8667685B6A22}">
      <dsp:nvSpPr>
        <dsp:cNvPr id="0" name=""/>
        <dsp:cNvSpPr/>
      </dsp:nvSpPr>
      <dsp:spPr>
        <a:xfrm>
          <a:off x="0" y="1672410"/>
          <a:ext cx="4214413" cy="79455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Forget to update your information.                    Out of date content will not properly reflect you or your work.</a:t>
          </a:r>
        </a:p>
      </dsp:txBody>
      <dsp:txXfrm>
        <a:off x="38787" y="1711197"/>
        <a:ext cx="4136839" cy="716983"/>
      </dsp:txXfrm>
    </dsp:sp>
    <dsp:sp modelId="{3340636A-5AA0-4ADF-8B20-A16ABBD2EF5A}">
      <dsp:nvSpPr>
        <dsp:cNvPr id="0" name=""/>
        <dsp:cNvSpPr/>
      </dsp:nvSpPr>
      <dsp:spPr>
        <a:xfrm>
          <a:off x="0" y="2506695"/>
          <a:ext cx="4214413" cy="79455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Post overly personal content on your public professional accounts. </a:t>
          </a:r>
        </a:p>
      </dsp:txBody>
      <dsp:txXfrm>
        <a:off x="38787" y="2545482"/>
        <a:ext cx="4136839" cy="716983"/>
      </dsp:txXfrm>
    </dsp:sp>
    <dsp:sp modelId="{A8D9AD7F-C671-4515-91BC-4B5207B3EBF2}">
      <dsp:nvSpPr>
        <dsp:cNvPr id="0" name=""/>
        <dsp:cNvSpPr/>
      </dsp:nvSpPr>
      <dsp:spPr>
        <a:xfrm>
          <a:off x="0" y="3340981"/>
          <a:ext cx="4214413" cy="79455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Get into heated arguments, and post something you might regret. </a:t>
          </a:r>
        </a:p>
      </dsp:txBody>
      <dsp:txXfrm>
        <a:off x="38787" y="3379768"/>
        <a:ext cx="4136839" cy="71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511E-5748-465F-861C-243CEADA5B3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2D0A-8E77-4F80-803D-5E54497F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5461996" cy="1457537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1" y="3420570"/>
            <a:ext cx="4163359" cy="120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5253704"/>
            <a:ext cx="2406277" cy="59411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7554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CD02C78-9488-3342-93EE-BD102FEF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8332343" cy="1457537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1" y="3420570"/>
            <a:ext cx="8332343" cy="120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4864270"/>
            <a:ext cx="2406277" cy="59411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5995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8332343" cy="1457537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1" y="3420570"/>
            <a:ext cx="8332343" cy="120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4864270"/>
            <a:ext cx="2406277" cy="59411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1DB87-F1B9-064A-BC68-48E48C26E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84719"/>
            <a:ext cx="8532907" cy="3620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40622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388" y="2283013"/>
            <a:ext cx="4775541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895" y="2283013"/>
            <a:ext cx="5075752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177097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283013"/>
            <a:ext cx="8341660" cy="3893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0310567" cy="840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81708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8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9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9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bdn.ac.uk/staffnet/research/ORCID.php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toolkit/systems/pure/" TargetMode="External"/><Relationship Id="rId2" Type="http://schemas.openxmlformats.org/officeDocument/2006/relationships/hyperlink" Target="https://abdn.pure.elsevier.com/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ura.abdn.ac.uk/" TargetMode="External"/><Relationship Id="rId2" Type="http://schemas.openxmlformats.org/officeDocument/2006/relationships/hyperlink" Target="https://abdn.pure.elsevier.com/e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theconversation.com/become-an-autho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researchgate.net/" TargetMode="External"/><Relationship Id="rId4" Type="http://schemas.openxmlformats.org/officeDocument/2006/relationships/hyperlink" Target="https://www.academia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www.abdn.ac.uk/people/n.stron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metric.com/explorer/logi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metric.com/" TargetMode="External"/><Relationship Id="rId2" Type="http://schemas.openxmlformats.org/officeDocument/2006/relationships/hyperlink" Target="https://www.abdn.ac.uk/staffnet/research/altmetrics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ublons.com/in/researcher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ons.com/institution/8078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onfer.onlin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onfer.online/university/profile/University%20of%20Aberdee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elissaterras.blogspot.com/2011/11/what-happens-when-you-tweet-open-access.html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digitalcapability.jisc.ac.uk/what-is-digital-capabilit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com/news/online-collaboration-scientists-and-the-social-network-1.15711" TargetMode="External"/><Relationship Id="rId5" Type="http://schemas.openxmlformats.org/officeDocument/2006/relationships/hyperlink" Target="https://www.escholar.manchester.ac.uk/learning-objects/mre/7-steps/story_html5.html" TargetMode="External"/><Relationship Id="rId4" Type="http://schemas.openxmlformats.org/officeDocument/2006/relationships/hyperlink" Target="https://osc.cam.ac.uk/sharing-research-effectivel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4.jpeg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2ED0-0D87-E441-8777-18B73753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7399250" cy="1457537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Your Digital Footprint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C8F09-7CC8-1E4C-B336-8449186773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1" y="3420570"/>
            <a:ext cx="9036383" cy="1208404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A guide to building your online presence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6A91F4-271B-4F44-A972-511212C3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0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Discovery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pic>
        <p:nvPicPr>
          <p:cNvPr id="20" name="Graphic 19" descr="Target Audience">
            <a:extLst>
              <a:ext uri="{FF2B5EF4-FFF2-40B4-BE49-F238E27FC236}">
                <a16:creationId xmlns:a16="http://schemas.microsoft.com/office/drawing/2014/main" id="{7EF23EA8-517D-4F74-8E1E-B9B59D89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20423"/>
            <a:ext cx="2153815" cy="2153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966B73-D897-4ECD-9BDB-5E03AA0A45A6}"/>
              </a:ext>
            </a:extLst>
          </p:cNvPr>
          <p:cNvSpPr txBox="1"/>
          <p:nvPr/>
        </p:nvSpPr>
        <p:spPr>
          <a:xfrm>
            <a:off x="3832633" y="2828835"/>
            <a:ext cx="452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Discover </a:t>
            </a:r>
            <a:r>
              <a:rPr lang="en-GB" sz="2400" dirty="0">
                <a:solidFill>
                  <a:schemeClr val="accent5"/>
                </a:solidFill>
              </a:rPr>
              <a:t>what is happening</a:t>
            </a:r>
            <a:r>
              <a:rPr lang="en-GB" sz="2400" dirty="0"/>
              <a:t> in your academic field through different online platforms.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7C77CE4-14D2-4B74-ACEE-31BA142F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Discovery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4A5CE-F784-40A9-81D0-FC5DD64A030C}"/>
              </a:ext>
            </a:extLst>
          </p:cNvPr>
          <p:cNvSpPr txBox="1"/>
          <p:nvPr/>
        </p:nvSpPr>
        <p:spPr>
          <a:xfrm>
            <a:off x="838200" y="2189314"/>
            <a:ext cx="7311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Following </a:t>
            </a:r>
            <a:r>
              <a:rPr lang="en-GB" sz="2000" dirty="0">
                <a:solidFill>
                  <a:schemeClr val="accent5"/>
                </a:solidFill>
              </a:rPr>
              <a:t>organisations</a:t>
            </a:r>
            <a:r>
              <a:rPr lang="en-GB" sz="2000" dirty="0"/>
              <a:t>, </a:t>
            </a:r>
            <a:r>
              <a:rPr lang="en-GB" sz="2000" dirty="0">
                <a:solidFill>
                  <a:schemeClr val="accent5"/>
                </a:solidFill>
              </a:rPr>
              <a:t>funding bodies </a:t>
            </a:r>
            <a:r>
              <a:rPr lang="en-GB" sz="2000" dirty="0"/>
              <a:t>and </a:t>
            </a:r>
            <a:r>
              <a:rPr lang="en-GB" sz="2000" dirty="0">
                <a:solidFill>
                  <a:schemeClr val="accent5"/>
                </a:solidFill>
              </a:rPr>
              <a:t>other academics </a:t>
            </a:r>
            <a:r>
              <a:rPr lang="en-GB" sz="2000" dirty="0"/>
              <a:t>on social media gives you the opportunity to: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Keep up to date with the </a:t>
            </a:r>
            <a:r>
              <a:rPr lang="en-GB" sz="2000" dirty="0">
                <a:solidFill>
                  <a:schemeClr val="accent5"/>
                </a:solidFill>
              </a:rPr>
              <a:t>latest news and research developments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Find </a:t>
            </a:r>
            <a:r>
              <a:rPr lang="en-GB" sz="2000" dirty="0">
                <a:solidFill>
                  <a:schemeClr val="accent5"/>
                </a:solidFill>
              </a:rPr>
              <a:t>other researchers </a:t>
            </a:r>
            <a:r>
              <a:rPr lang="en-GB" sz="2000" dirty="0"/>
              <a:t>in the same field as you.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Be aware of </a:t>
            </a:r>
            <a:r>
              <a:rPr lang="en-GB" sz="2000" dirty="0">
                <a:solidFill>
                  <a:schemeClr val="accent5"/>
                </a:solidFill>
              </a:rPr>
              <a:t>funding opportunities </a:t>
            </a:r>
            <a:r>
              <a:rPr lang="en-GB" sz="2000" dirty="0"/>
              <a:t>in your field.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6FF51FE-62CE-4E8B-A41F-1A9312EA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7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Dissemination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Dissemination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2B60F-2AA9-41E2-A058-A54314E69712}"/>
              </a:ext>
            </a:extLst>
          </p:cNvPr>
          <p:cNvSpPr txBox="1"/>
          <p:nvPr/>
        </p:nvSpPr>
        <p:spPr>
          <a:xfrm>
            <a:off x="3637492" y="2828835"/>
            <a:ext cx="491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Publicise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/>
              <a:t>and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enhance the awareness </a:t>
            </a:r>
            <a:r>
              <a:rPr lang="en-GB" sz="2400" dirty="0"/>
              <a:t>of your work, by making it more visible and accessible. </a:t>
            </a:r>
          </a:p>
        </p:txBody>
      </p:sp>
      <p:pic>
        <p:nvPicPr>
          <p:cNvPr id="19" name="Graphic 18" descr="Marketing">
            <a:extLst>
              <a:ext uri="{FF2B5EF4-FFF2-40B4-BE49-F238E27FC236}">
                <a16:creationId xmlns:a16="http://schemas.microsoft.com/office/drawing/2014/main" id="{D755834C-4033-402B-A314-37D88B780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631" y="2362976"/>
            <a:ext cx="2132046" cy="213204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5AF7DB4-3610-4B60-834A-C597BAE2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Dissemination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Dissemination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AA1E3-AD73-4034-B39C-E742AAA0DE58}"/>
              </a:ext>
            </a:extLst>
          </p:cNvPr>
          <p:cNvSpPr txBox="1"/>
          <p:nvPr/>
        </p:nvSpPr>
        <p:spPr>
          <a:xfrm>
            <a:off x="838200" y="1850760"/>
            <a:ext cx="8207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Keep your followers up-to-date by releasing </a:t>
            </a:r>
            <a:r>
              <a:rPr lang="en-GB" sz="2000" dirty="0">
                <a:solidFill>
                  <a:schemeClr val="accent5"/>
                </a:solidFill>
              </a:rPr>
              <a:t>regular updates </a:t>
            </a:r>
            <a:r>
              <a:rPr lang="en-GB" sz="2000" dirty="0"/>
              <a:t>on the advancements of your research projects. You can do so by: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Posting about it on </a:t>
            </a:r>
            <a:r>
              <a:rPr lang="en-GB" sz="2000" dirty="0">
                <a:solidFill>
                  <a:schemeClr val="accent5"/>
                </a:solidFill>
              </a:rPr>
              <a:t>academic platforms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Using a range of </a:t>
            </a:r>
            <a:r>
              <a:rPr lang="en-GB" sz="2000" dirty="0">
                <a:solidFill>
                  <a:schemeClr val="accent5"/>
                </a:solidFill>
              </a:rPr>
              <a:t>digital media </a:t>
            </a:r>
            <a:r>
              <a:rPr lang="en-GB" sz="2000" dirty="0"/>
              <a:t>(i.e. text, images, video, infographics, presentations, blogs, etc).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000" dirty="0"/>
              <a:t>An effective dissemination and widespread awareness of your work increases your chances of </a:t>
            </a:r>
            <a:r>
              <a:rPr lang="en-GB" sz="2000" dirty="0">
                <a:solidFill>
                  <a:schemeClr val="accent5"/>
                </a:solidFill>
              </a:rPr>
              <a:t>collaborations</a:t>
            </a:r>
            <a:r>
              <a:rPr lang="en-GB" sz="2000" dirty="0"/>
              <a:t>,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/>
                </a:solidFill>
              </a:rPr>
              <a:t>funding</a:t>
            </a:r>
            <a:r>
              <a:rPr lang="en-GB" sz="2000" dirty="0"/>
              <a:t>, and creates a lasting </a:t>
            </a:r>
            <a:r>
              <a:rPr lang="en-GB" sz="2000" dirty="0">
                <a:solidFill>
                  <a:schemeClr val="accent5"/>
                </a:solidFill>
              </a:rPr>
              <a:t>impact</a:t>
            </a:r>
            <a:r>
              <a:rPr lang="en-GB" sz="2000" dirty="0"/>
              <a:t>.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DF3367B-21EE-44A1-9C12-319975A1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5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B68E999-20B0-45DB-9A19-54491DA1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10801781" cy="1457537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II. Developing your digital footprint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B7F9BE-89BF-4AF7-BB4C-CBCB88EBB643}"/>
              </a:ext>
            </a:extLst>
          </p:cNvPr>
          <p:cNvSpPr txBox="1">
            <a:spLocks/>
          </p:cNvSpPr>
          <p:nvPr/>
        </p:nvSpPr>
        <p:spPr>
          <a:xfrm>
            <a:off x="1984857" y="3329408"/>
            <a:ext cx="8332343" cy="1208404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 dirty="0"/>
              <a:t>A guide to optimizing your use of digital tools.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4C76528-4130-446E-8F21-2497E41F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8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76"/>
            <a:ext cx="7894321" cy="840447"/>
          </a:xfrm>
        </p:spPr>
        <p:txBody>
          <a:bodyPr>
            <a:noAutofit/>
          </a:bodyPr>
          <a:lstStyle/>
          <a:p>
            <a:r>
              <a:rPr lang="en-US" dirty="0"/>
              <a:t>What are the steps to developing your digital footprint?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2C353F-4D5D-4A5C-AC23-3E8EFB305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742394"/>
              </p:ext>
            </p:extLst>
          </p:nvPr>
        </p:nvGraphicFramePr>
        <p:xfrm>
          <a:off x="2126727" y="1541486"/>
          <a:ext cx="7938545" cy="504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F421646C-DBBB-4E1B-B7E3-8C813F07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7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17F02F-575F-481E-AD2E-4440531ABC53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A0CCBE-9056-4EA5-9E8E-0F364215E71D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51BE51-B7A0-4FB0-923E-0D3C481C03F3}"/>
              </a:ext>
            </a:extLst>
          </p:cNvPr>
          <p:cNvSpPr txBox="1"/>
          <p:nvPr/>
        </p:nvSpPr>
        <p:spPr>
          <a:xfrm>
            <a:off x="1357321" y="2860052"/>
            <a:ext cx="310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What digital platforms can you use to optimise your online presence?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D96A4-F1C5-48C8-BAAF-A7120CBDC9BA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E36A72-C953-4A0A-BB31-79797352051E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333C5E-4D8B-4001-B8F7-8843893BF650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E2AB26-7736-444F-8D5F-03FB31DA14E9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4" name="Picture 2" descr="Image result for online account ">
            <a:extLst>
              <a:ext uri="{FF2B5EF4-FFF2-40B4-BE49-F238E27FC236}">
                <a16:creationId xmlns:a16="http://schemas.microsoft.com/office/drawing/2014/main" id="{97ECBDC5-284D-4B7E-BBD1-68F36C42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88" y="2396019"/>
            <a:ext cx="3305463" cy="212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626F3D0-9E89-4842-A76F-A5AB5F15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8740E0-72DC-46D4-AB4F-8154DE01C70E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B75A07-807C-4E58-98EE-38B3CC5067DB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ACC7-4B4C-44FC-B57B-488A143A01FF}"/>
              </a:ext>
            </a:extLst>
          </p:cNvPr>
          <p:cNvSpPr txBox="1"/>
          <p:nvPr/>
        </p:nvSpPr>
        <p:spPr>
          <a:xfrm>
            <a:off x="838199" y="2228671"/>
            <a:ext cx="409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Set up an </a:t>
            </a:r>
            <a:r>
              <a:rPr lang="en-GB" sz="2400" dirty="0">
                <a:solidFill>
                  <a:schemeClr val="accent5"/>
                </a:solidFill>
              </a:rPr>
              <a:t>ORCID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/>
              <a:t>identifier to distinguish yourself and your research online.</a:t>
            </a:r>
          </a:p>
        </p:txBody>
      </p:sp>
      <p:pic>
        <p:nvPicPr>
          <p:cNvPr id="18" name="Picture 2" descr="Image result for orcid logo">
            <a:extLst>
              <a:ext uri="{FF2B5EF4-FFF2-40B4-BE49-F238E27FC236}">
                <a16:creationId xmlns:a16="http://schemas.microsoft.com/office/drawing/2014/main" id="{6C50AC97-31D4-4A12-B80B-02580CAC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95" y="3914114"/>
            <a:ext cx="3982699" cy="1680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FE4784-B785-4C2D-9BA4-24AC3A0B4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an ORCID 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5C4D7-B8B0-46A8-9266-DF265A3EF7C5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545C8-4376-4C8C-A43F-EE52FA6154B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8D8C67-B197-459A-B1EE-76ABBF6B70EB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608120-A345-47A5-A623-D6A996373B8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3D817B4-EA67-4262-881C-A3BC040A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1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4C630F-D906-4C0E-96C6-71C734EE8F64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6D4527-C65D-4833-9B63-840A00D3653C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6AC46-7587-449F-B92D-9FE1A8532AF9}"/>
              </a:ext>
            </a:extLst>
          </p:cNvPr>
          <p:cNvSpPr txBox="1"/>
          <p:nvPr/>
        </p:nvSpPr>
        <p:spPr>
          <a:xfrm>
            <a:off x="833778" y="1826706"/>
            <a:ext cx="763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Why use an ORCID?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It ensures that all your research outputs and activities are </a:t>
            </a:r>
            <a:r>
              <a:rPr lang="en-GB" sz="2000" dirty="0">
                <a:solidFill>
                  <a:schemeClr val="accent5"/>
                </a:solidFill>
              </a:rPr>
              <a:t>attributed to you</a:t>
            </a:r>
            <a:r>
              <a:rPr lang="en-GB" sz="2000" dirty="0"/>
              <a:t>. </a:t>
            </a:r>
          </a:p>
          <a:p>
            <a:pPr marL="342900" lvl="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Your ORCID ID and </a:t>
            </a:r>
            <a:r>
              <a:rPr lang="en-GB" sz="2000" dirty="0">
                <a:solidFill>
                  <a:schemeClr val="accent5"/>
                </a:solidFill>
              </a:rPr>
              <a:t>records stay with you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throughout your career, even when you change institution, or even your name.</a:t>
            </a:r>
          </a:p>
          <a:p>
            <a:pPr marL="342900" lvl="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ORCID is becoming an </a:t>
            </a:r>
            <a:r>
              <a:rPr lang="en-GB" sz="2000" dirty="0">
                <a:solidFill>
                  <a:schemeClr val="accent5"/>
                </a:solidFill>
              </a:rPr>
              <a:t>international standard</a:t>
            </a:r>
            <a:r>
              <a:rPr lang="en-GB" sz="2000" dirty="0"/>
              <a:t> and is recognised by many institutions, research funders and publishers.</a:t>
            </a:r>
          </a:p>
          <a:p>
            <a:pPr marL="342900" lvl="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ORCID can help </a:t>
            </a:r>
            <a:r>
              <a:rPr lang="en-GB" sz="2000" dirty="0">
                <a:solidFill>
                  <a:schemeClr val="accent5"/>
                </a:solidFill>
              </a:rPr>
              <a:t>synchronise all your information </a:t>
            </a:r>
            <a:r>
              <a:rPr lang="en-GB" sz="2000" dirty="0"/>
              <a:t>from one system to another, which reduces time and effort with form-filling.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an ORCID 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56CF1-56F2-4123-A883-A6E53579BC49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1B900-69D0-4D7E-A6E4-F2B9E2473D6D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03B53-7C4B-4F4E-A60A-B8483DCE6726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1951C0-536A-4FD5-81EE-BCDDC8D1389A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6330F8A-7A9F-4282-99EB-0C2ECCF2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8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75DA71-3B1A-40B2-87A9-52B165DD4913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147B30-843E-4756-B0D1-F3EC200E658F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an ORCID ID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0C49C665-30B5-4B38-B1BE-2ED334FCA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64663"/>
              </p:ext>
            </p:extLst>
          </p:nvPr>
        </p:nvGraphicFramePr>
        <p:xfrm>
          <a:off x="671111" y="2043249"/>
          <a:ext cx="8930571" cy="385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2B3BBCB-C9E3-4648-ADED-F9610EF6B934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DF0CF7-13CD-456D-A37E-AECD70D635E6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E8FA7A-7ABE-425C-BA9A-AFA0B638EBBF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A721EB-125B-4938-A94E-768EDA2504ED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14CE623-8CB4-462E-B49F-4AF120D0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16" y="366185"/>
            <a:ext cx="10310567" cy="84044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111A-3820-8840-8127-57E56F381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833" y="1756027"/>
            <a:ext cx="3244514" cy="37392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 today’s digital age, it has become more and more essential for academics to extend their career into the digital world.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00309D-32DD-493D-B996-09705A4BF55E}"/>
              </a:ext>
            </a:extLst>
          </p:cNvPr>
          <p:cNvSpPr txBox="1">
            <a:spLocks/>
          </p:cNvSpPr>
          <p:nvPr/>
        </p:nvSpPr>
        <p:spPr>
          <a:xfrm>
            <a:off x="3812939" y="1756027"/>
            <a:ext cx="3244515" cy="37392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aim of this resource is to guide researchers through the process of developing their digital footprint and effectively presenting themselves and their research online. </a:t>
            </a:r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8826C151-F151-45B4-8CAA-7B67FC04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1890" y="2066747"/>
            <a:ext cx="914400" cy="914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BB1055-95AD-43EA-A669-A3C3CE6B79CC}"/>
              </a:ext>
            </a:extLst>
          </p:cNvPr>
          <p:cNvSpPr txBox="1">
            <a:spLocks/>
          </p:cNvSpPr>
          <p:nvPr/>
        </p:nvSpPr>
        <p:spPr>
          <a:xfrm>
            <a:off x="7309046" y="1756028"/>
            <a:ext cx="3244516" cy="37392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An effective use of digital tools is very advantageous when it comes to academic networking, reputation-building, and dissemination of knowledge. </a:t>
            </a:r>
          </a:p>
        </p:txBody>
      </p:sp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7C7B6DAE-6374-42C9-AD31-457209FC7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7996" y="2066747"/>
            <a:ext cx="914400" cy="914400"/>
          </a:xfrm>
          <a:prstGeom prst="rect">
            <a:avLst/>
          </a:prstGeom>
        </p:spPr>
      </p:pic>
      <p:pic>
        <p:nvPicPr>
          <p:cNvPr id="9" name="Graphic 8" descr="User network">
            <a:extLst>
              <a:ext uri="{FF2B5EF4-FFF2-40B4-BE49-F238E27FC236}">
                <a16:creationId xmlns:a16="http://schemas.microsoft.com/office/drawing/2014/main" id="{2EB37FBB-C4C5-4676-A25F-91190285B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4104" y="2066747"/>
            <a:ext cx="914400" cy="9144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A75E1A8-D8F9-42C1-B289-2AD16368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5FF091-4DC0-4214-A184-7236DA509586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747349-FA12-46D3-BBB1-CE04BF4BA626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an ORCID 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94EFE-FFA0-4B46-BAEB-BB0425FB875E}"/>
              </a:ext>
            </a:extLst>
          </p:cNvPr>
          <p:cNvSpPr txBox="1"/>
          <p:nvPr/>
        </p:nvSpPr>
        <p:spPr>
          <a:xfrm>
            <a:off x="2137571" y="2969299"/>
            <a:ext cx="6164861" cy="91940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more information on ORCID, check out the </a:t>
            </a:r>
            <a:r>
              <a:rPr lang="en-GB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University’s guide</a:t>
            </a:r>
            <a:r>
              <a:rPr lang="en-GB" sz="24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B229D-A229-47A8-A71C-DA101178EBE2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B32F6-59C1-4976-A039-C05F12C58CE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FC8C0B-71F5-412B-A0E7-A4BAA9BF0D80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DCEB9D-0E72-4DF5-AD7E-267C030820DB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EC15A15-F9C1-4A44-90ED-B283DAD2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5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669F69-2E94-4B7A-9262-A7B4F10F56DD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479A52-95F7-4AC1-B75F-88EB41F33C4F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professional accounts on digital platforms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6F5C20-8889-4DC7-B466-E0F40649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25" y="2230955"/>
            <a:ext cx="787622" cy="677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0DD646-F0AA-40DF-8EBB-FA6593514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38" y="3622285"/>
            <a:ext cx="604195" cy="604195"/>
          </a:xfrm>
          <a:prstGeom prst="rect">
            <a:avLst/>
          </a:prstGeom>
        </p:spPr>
      </p:pic>
      <p:pic>
        <p:nvPicPr>
          <p:cNvPr id="18" name="Graphic 195" descr="Monitor">
            <a:extLst>
              <a:ext uri="{FF2B5EF4-FFF2-40B4-BE49-F238E27FC236}">
                <a16:creationId xmlns:a16="http://schemas.microsoft.com/office/drawing/2014/main" id="{68550D83-0418-409F-99D4-ABC33E5550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425" y="4940455"/>
            <a:ext cx="732987" cy="6773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5F9BA8-C5D6-4883-8E56-848E7489E9B2}"/>
              </a:ext>
            </a:extLst>
          </p:cNvPr>
          <p:cNvSpPr txBox="1"/>
          <p:nvPr/>
        </p:nvSpPr>
        <p:spPr>
          <a:xfrm>
            <a:off x="2137571" y="2164141"/>
            <a:ext cx="668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GB" b="1" dirty="0">
                <a:solidFill>
                  <a:schemeClr val="accent5"/>
                </a:solidFill>
              </a:rPr>
              <a:t>Twitter</a:t>
            </a:r>
            <a:r>
              <a:rPr lang="en-GB" dirty="0"/>
              <a:t>: Follow discussions on issues related to your research. Twitter also helps you find and engage with peers from different universities and countries.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16C5B-E71C-4E7D-A663-03A829032220}"/>
              </a:ext>
            </a:extLst>
          </p:cNvPr>
          <p:cNvSpPr/>
          <p:nvPr/>
        </p:nvSpPr>
        <p:spPr>
          <a:xfrm>
            <a:off x="2137571" y="3454049"/>
            <a:ext cx="668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LinkedIn</a:t>
            </a:r>
            <a:r>
              <a:rPr lang="en-GB" dirty="0"/>
              <a:t>: Show your work history, expertise and accomplishments, and build a professional network by establishing connections both within and beyond academia. You can also seek out professional opportunities, and update your network on your research projects.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A83B6-200C-44F9-9C7D-DB5EF6EFE650}"/>
              </a:ext>
            </a:extLst>
          </p:cNvPr>
          <p:cNvSpPr txBox="1"/>
          <p:nvPr/>
        </p:nvSpPr>
        <p:spPr>
          <a:xfrm>
            <a:off x="2137571" y="5020956"/>
            <a:ext cx="679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Blogging</a:t>
            </a:r>
            <a:r>
              <a:rPr lang="en-GB" dirty="0"/>
              <a:t>: Post regular updates about your work. Having a blog is also a good way to personalise your image online and promote your brand.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8394D6-E543-4CB4-B44C-4960AA82BC9D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E50CC-6FFE-46B6-88D9-C5203D73FF0E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17A2E8-D636-4B0A-B9FE-54CD72ABA63C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3A3413-6B65-4E63-B4D3-8F24C6719728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B1BB27-7ED7-4ABC-9993-7947AD93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1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8F7362-9662-4595-A130-4D672E99379C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A4687A-EEDC-496D-A7E0-4D295C513E44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professional accounts on digital platforms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23DAD2A-0B2D-4915-BE31-FC1879CF0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2812465"/>
            <a:ext cx="557463" cy="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researchgate logo">
            <a:extLst>
              <a:ext uri="{FF2B5EF4-FFF2-40B4-BE49-F238E27FC236}">
                <a16:creationId xmlns:a16="http://schemas.microsoft.com/office/drawing/2014/main" id="{A7E972F8-940F-4B57-8BEB-A47DB790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3" y="4209528"/>
            <a:ext cx="863879" cy="8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E9D50A6-0B63-41FA-B4C9-30B38A683131}"/>
              </a:ext>
            </a:extLst>
          </p:cNvPr>
          <p:cNvSpPr/>
          <p:nvPr/>
        </p:nvSpPr>
        <p:spPr>
          <a:xfrm>
            <a:off x="2252979" y="2599987"/>
            <a:ext cx="6688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Acedemia.edu</a:t>
            </a:r>
            <a:r>
              <a:rPr lang="en-GB" dirty="0"/>
              <a:t>: Learn about research projects in your field of interest, read papers written by fellow researchers, share your work  and expand your academic network.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68923-0C40-4D30-B97D-AE5DE5C5D06B}"/>
              </a:ext>
            </a:extLst>
          </p:cNvPr>
          <p:cNvSpPr/>
          <p:nvPr/>
        </p:nvSpPr>
        <p:spPr>
          <a:xfrm>
            <a:off x="2252979" y="4209528"/>
            <a:ext cx="6688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ResearchGate</a:t>
            </a:r>
            <a:r>
              <a:rPr lang="en-GB" dirty="0"/>
              <a:t>: Find and share research papers, ask and answer questions about different research projects, and find collaborations. This digital platform is targeted towards scientists.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8F6674-4664-4BBF-86E7-746E95059D38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2FC22F-2B86-4C33-90D8-B21C004C8466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EF3F42-0C0A-456C-B988-26CE73166DF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729614-4525-452A-B6FA-0BB56432135D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64148AE-5DCD-4DDD-90FD-7D639209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F9F09-4A6D-4873-ABDA-C9CC777C123F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6BA875-F9D2-4F2A-AF9B-50B96A044B37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 PURE account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ECA5F1-E03A-40DE-B7F3-D9AFABE0C25D}"/>
              </a:ext>
            </a:extLst>
          </p:cNvPr>
          <p:cNvSpPr txBox="1"/>
          <p:nvPr/>
        </p:nvSpPr>
        <p:spPr>
          <a:xfrm>
            <a:off x="838199" y="2161853"/>
            <a:ext cx="5026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5"/>
                </a:solidFill>
              </a:rPr>
              <a:t>PURE</a:t>
            </a:r>
            <a:r>
              <a:rPr lang="en-GB" sz="2200" dirty="0"/>
              <a:t> is the University’s research management system, where you can </a:t>
            </a:r>
            <a:r>
              <a:rPr lang="en-GB" sz="2200" dirty="0">
                <a:solidFill>
                  <a:schemeClr val="accent5"/>
                </a:solidFill>
              </a:rPr>
              <a:t>document your research outputs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GB" sz="2200" dirty="0"/>
              <a:t>(i.e. publications, projects, awards, datasets, press clippings, posters, and more).  </a:t>
            </a:r>
          </a:p>
          <a:p>
            <a:endParaRPr lang="en-GB" sz="2200" dirty="0"/>
          </a:p>
          <a:p>
            <a:r>
              <a:rPr lang="en-GB" sz="2200" dirty="0"/>
              <a:t>Uploading your research outputs to PURE </a:t>
            </a:r>
            <a:r>
              <a:rPr lang="en-GB" sz="2200" dirty="0">
                <a:solidFill>
                  <a:schemeClr val="accent5"/>
                </a:solidFill>
              </a:rPr>
              <a:t>increases the visibility </a:t>
            </a:r>
            <a:r>
              <a:rPr lang="en-GB" sz="2200" dirty="0"/>
              <a:t>of your research.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263E85-26E4-452E-9CF0-F1F3619C0BA9}"/>
              </a:ext>
            </a:extLst>
          </p:cNvPr>
          <p:cNvSpPr/>
          <p:nvPr/>
        </p:nvSpPr>
        <p:spPr>
          <a:xfrm>
            <a:off x="6327747" y="2131076"/>
            <a:ext cx="2522453" cy="16004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You can access the University of Aberdeen’s PURE portal </a:t>
            </a:r>
            <a:r>
              <a:rPr lang="en-GB" sz="2200" u="sng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2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69C04-1E61-4DCE-BC7A-B739A08F70E2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18651-D8D0-451E-B802-FE64B64F3092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361B36-2854-4B22-BC22-4F4BDDC27066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52601E-D8DB-4A12-9E56-CA8571154C37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C5AC9D-ABD4-4EEF-ABB4-FAECF345AFFE}"/>
              </a:ext>
            </a:extLst>
          </p:cNvPr>
          <p:cNvSpPr/>
          <p:nvPr/>
        </p:nvSpPr>
        <p:spPr>
          <a:xfrm>
            <a:off x="6327747" y="3889725"/>
            <a:ext cx="2522453" cy="16004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’How to’ videos and training resources can be found </a:t>
            </a:r>
            <a:r>
              <a:rPr lang="en-GB" sz="22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20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56D5328-386E-4E8A-BC99-9CBF4827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7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0193C0-45DA-4723-AB54-B34557B3F301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1F9FE-D9F8-4146-ADCA-B6CED0B21FF2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FBB0F-9525-4CC8-A36C-093E5DAE3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 up a PURE account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06B4D-5870-4B02-BDA1-2056A8F437C4}"/>
              </a:ext>
            </a:extLst>
          </p:cNvPr>
          <p:cNvSpPr txBox="1"/>
          <p:nvPr/>
        </p:nvSpPr>
        <p:spPr>
          <a:xfrm>
            <a:off x="838199" y="1961600"/>
            <a:ext cx="7215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u="sng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Aberdeen Research Portal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Lists all public outputs as entered in PURE. </a:t>
            </a:r>
          </a:p>
          <a:p>
            <a:endParaRPr lang="en-GB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Links to the </a:t>
            </a:r>
            <a:r>
              <a:rPr lang="en-GB" sz="20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Aberdeen University Research Archive</a:t>
            </a:r>
            <a:r>
              <a:rPr lang="en-GB" sz="2000" dirty="0"/>
              <a:t> where all open access publications are available to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E4AFAB-7567-419A-B995-8A1AC0DB7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99" y="4282971"/>
            <a:ext cx="4085149" cy="24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AC7093-34EB-4955-88F6-25D6FB0C2CC8}"/>
              </a:ext>
            </a:extLst>
          </p:cNvPr>
          <p:cNvSpPr/>
          <p:nvPr/>
        </p:nvSpPr>
        <p:spPr>
          <a:xfrm>
            <a:off x="6900841" y="4754793"/>
            <a:ext cx="2547959" cy="12939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This map shows the University’s collaborations between 2015 and 2020.</a:t>
            </a:r>
          </a:p>
          <a:p>
            <a:pPr algn="ctr"/>
            <a:r>
              <a:rPr lang="en-GB" sz="1400" dirty="0"/>
              <a:t>You can find it on the University’s PURE portal </a:t>
            </a:r>
            <a:r>
              <a:rPr lang="en-GB" sz="1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980981-B075-4C27-9036-891B28FD644F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656DD-B618-4EBA-8CEE-2DE5B86B3352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85B83E-856D-41E1-B643-F62D1CB2005D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CF13DF-1574-4B14-9D1B-6CD2274D81D4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116DC02-4412-4DC6-84F2-B54182A1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0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F6B0DA-8FA3-4FA9-821C-409F3A8A9D18}"/>
              </a:ext>
            </a:extLst>
          </p:cNvPr>
          <p:cNvCxnSpPr>
            <a:cxnSpLocks/>
            <a:endCxn id="19" idx="4"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15A437-D13A-4E31-B905-79D7BD4F69A8}"/>
              </a:ext>
            </a:extLst>
          </p:cNvPr>
          <p:cNvCxnSpPr>
            <a:cxnSpLocks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Create an online presence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F702C-B4BD-40A8-8F95-168B6B738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Now what?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0949" y="3051558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1F362-6ECA-40AC-ACBF-51990543DA55}"/>
              </a:ext>
            </a:extLst>
          </p:cNvPr>
          <p:cNvSpPr txBox="1"/>
          <p:nvPr/>
        </p:nvSpPr>
        <p:spPr>
          <a:xfrm>
            <a:off x="2252979" y="2765468"/>
            <a:ext cx="6278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Now that you have established your </a:t>
            </a:r>
            <a:r>
              <a:rPr lang="en-GB" sz="2200" dirty="0">
                <a:solidFill>
                  <a:schemeClr val="accent5"/>
                </a:solidFill>
              </a:rPr>
              <a:t>professional online presence</a:t>
            </a:r>
            <a:r>
              <a:rPr lang="en-GB" sz="2200" dirty="0"/>
              <a:t>, you can use different digital platforms to promote your work, and keep your network updated on your </a:t>
            </a:r>
            <a:r>
              <a:rPr lang="en-GB" sz="2200" dirty="0">
                <a:solidFill>
                  <a:schemeClr val="accent5"/>
                </a:solidFill>
              </a:rPr>
              <a:t>research findings </a:t>
            </a:r>
            <a:r>
              <a:rPr lang="en-GB" sz="2200" dirty="0"/>
              <a:t>and</a:t>
            </a:r>
            <a:r>
              <a:rPr lang="en-GB" sz="2200" dirty="0">
                <a:solidFill>
                  <a:schemeClr val="accent5"/>
                </a:solidFill>
              </a:rPr>
              <a:t> project advancements</a:t>
            </a:r>
            <a:r>
              <a:rPr lang="en-GB" sz="22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D3CD4-1DB7-471A-B6C8-05A07C2B3810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Social media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EFF71-6CAD-4FE0-9F16-245E30FC087D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5A26B1-FDF1-4689-965D-B668855B559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8B3FF5-6BC2-438E-B6B7-32FA75B135E9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9A5D314-70EB-4838-AF9F-F6F6E682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4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307150-B915-4008-80BA-0512FF962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916" y="1730407"/>
            <a:ext cx="8725377" cy="501879"/>
          </a:xfrm>
        </p:spPr>
        <p:txBody>
          <a:bodyPr/>
          <a:lstStyle/>
          <a:p>
            <a:r>
              <a:rPr lang="en-GB" sz="2400" i="1" dirty="0">
                <a:solidFill>
                  <a:schemeClr val="tx1"/>
                </a:solidFill>
              </a:rPr>
              <a:t>Type your name into google: what is the first thing that appears?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0B6B-387B-45C9-BE37-545842DA1AC5}"/>
              </a:ext>
            </a:extLst>
          </p:cNvPr>
          <p:cNvSpPr txBox="1"/>
          <p:nvPr/>
        </p:nvSpPr>
        <p:spPr>
          <a:xfrm>
            <a:off x="3917704" y="2643021"/>
            <a:ext cx="5539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Your online presence can be a </a:t>
            </a:r>
            <a:r>
              <a:rPr lang="en-GB" sz="2000" dirty="0">
                <a:solidFill>
                  <a:schemeClr val="accent5"/>
                </a:solidFill>
              </a:rPr>
              <a:t>first impression </a:t>
            </a:r>
            <a:r>
              <a:rPr lang="en-GB" sz="2000" dirty="0"/>
              <a:t>for potential employers, funders, or collaborators.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Your social media profiles are a </a:t>
            </a:r>
            <a:r>
              <a:rPr lang="en-GB" sz="2000" dirty="0">
                <a:solidFill>
                  <a:schemeClr val="accent5"/>
                </a:solidFill>
              </a:rPr>
              <a:t>track record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of your accomplishments.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Promoting your work on social media increases its </a:t>
            </a:r>
            <a:r>
              <a:rPr lang="en-GB" sz="2000" dirty="0">
                <a:solidFill>
                  <a:schemeClr val="accent5"/>
                </a:solidFill>
              </a:rPr>
              <a:t>discoverability</a:t>
            </a:r>
            <a:r>
              <a:rPr lang="en-GB" sz="2000" dirty="0"/>
              <a:t>, as well as the number of people following it. </a:t>
            </a:r>
          </a:p>
        </p:txBody>
      </p:sp>
      <p:pic>
        <p:nvPicPr>
          <p:cNvPr id="21" name="Picture 4" descr="Image result for sharing social media">
            <a:extLst>
              <a:ext uri="{FF2B5EF4-FFF2-40B4-BE49-F238E27FC236}">
                <a16:creationId xmlns:a16="http://schemas.microsoft.com/office/drawing/2014/main" id="{3B00490F-DD04-4AB2-94E0-A1BFBA17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3" y="2978878"/>
            <a:ext cx="3238532" cy="2498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04FEC78-DCDB-4E26-908D-5DD06259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7F0AB2-D183-4B1E-980F-19173460BBF3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6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6185"/>
            <a:ext cx="10378441" cy="840447"/>
          </a:xfrm>
        </p:spPr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58B5A-FAC3-49C9-B741-E667AC9CCC5C}"/>
              </a:ext>
            </a:extLst>
          </p:cNvPr>
          <p:cNvSpPr txBox="1"/>
          <p:nvPr/>
        </p:nvSpPr>
        <p:spPr>
          <a:xfrm>
            <a:off x="838198" y="1827793"/>
            <a:ext cx="8479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way to promote your work is to </a:t>
            </a:r>
            <a:r>
              <a:rPr lang="en-GB" sz="2000" dirty="0">
                <a:solidFill>
                  <a:schemeClr val="accent5"/>
                </a:solidFill>
              </a:rPr>
              <a:t>post about it regularly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on your different professional accounts. </a:t>
            </a:r>
          </a:p>
          <a:p>
            <a:endParaRPr lang="en-GB" sz="2000" dirty="0"/>
          </a:p>
          <a:p>
            <a:r>
              <a:rPr lang="en-GB" sz="2000" dirty="0"/>
              <a:t>It is also important </a:t>
            </a:r>
            <a:r>
              <a:rPr lang="en-GB" sz="2000" dirty="0">
                <a:solidFill>
                  <a:schemeClr val="accent5"/>
                </a:solidFill>
              </a:rPr>
              <a:t>to keep your professional information up to date</a:t>
            </a:r>
            <a:r>
              <a:rPr lang="en-GB" sz="2000" dirty="0"/>
              <a:t>, so that your digital presence properly reflects you and your work.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6AAC8-99CE-451E-AEA2-812BE9A75CFD}"/>
              </a:ext>
            </a:extLst>
          </p:cNvPr>
          <p:cNvSpPr txBox="1"/>
          <p:nvPr/>
        </p:nvSpPr>
        <p:spPr>
          <a:xfrm>
            <a:off x="3281471" y="4080170"/>
            <a:ext cx="3592786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next slide contains the main </a:t>
            </a:r>
            <a:r>
              <a:rPr lang="en-GB" dirty="0">
                <a:solidFill>
                  <a:schemeClr val="accent5"/>
                </a:solidFill>
              </a:rPr>
              <a:t>DOs and DON’Ts of social media</a:t>
            </a:r>
            <a:r>
              <a:rPr lang="en-GB" dirty="0"/>
              <a:t>, which you can use to ensure the most effective use of digital tools.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E8BCB8C-A2A2-4825-8F94-0DD0A8CB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BE975D-E7D0-4EA7-A5A2-E044C531E433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249D4-20BE-46FD-B350-10C37C44B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Social media </a:t>
            </a:r>
            <a:r>
              <a:rPr lang="en-GB" i="1" dirty="0"/>
              <a:t>Do</a:t>
            </a:r>
            <a:r>
              <a:rPr lang="en-GB" dirty="0"/>
              <a:t>s and </a:t>
            </a:r>
            <a:r>
              <a:rPr lang="en-GB" i="1" dirty="0"/>
              <a:t>Don’t</a:t>
            </a:r>
            <a:r>
              <a:rPr lang="en-GB" dirty="0"/>
              <a:t>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2DED9C8-EE49-4556-A65C-709E7B9B2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102286"/>
              </p:ext>
            </p:extLst>
          </p:nvPr>
        </p:nvGraphicFramePr>
        <p:xfrm>
          <a:off x="829561" y="2009735"/>
          <a:ext cx="4214413" cy="415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976421A-C34F-4EE6-B097-7598886C0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17795"/>
              </p:ext>
            </p:extLst>
          </p:nvPr>
        </p:nvGraphicFramePr>
        <p:xfrm>
          <a:off x="5109236" y="2007713"/>
          <a:ext cx="4214413" cy="413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8F1DF7-F74C-4D59-974B-6AC3EF9943F5}"/>
              </a:ext>
            </a:extLst>
          </p:cNvPr>
          <p:cNvSpPr txBox="1"/>
          <p:nvPr/>
        </p:nvSpPr>
        <p:spPr>
          <a:xfrm>
            <a:off x="2653133" y="1641526"/>
            <a:ext cx="567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Do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2EB44-BAF5-4959-BA66-1820431ACB0F}"/>
              </a:ext>
            </a:extLst>
          </p:cNvPr>
          <p:cNvSpPr txBox="1"/>
          <p:nvPr/>
        </p:nvSpPr>
        <p:spPr>
          <a:xfrm>
            <a:off x="6803702" y="1641526"/>
            <a:ext cx="82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Don’t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4663568-43B3-4314-B5C9-4785ED3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FAF054-614A-4DA8-8DEB-A2AA91214BF6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6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249D4-20BE-46FD-B350-10C37C44B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Conversation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4297D-DCB6-4B4D-B756-EC66AF70CBB7}"/>
              </a:ext>
            </a:extLst>
          </p:cNvPr>
          <p:cNvSpPr txBox="1"/>
          <p:nvPr/>
        </p:nvSpPr>
        <p:spPr>
          <a:xfrm>
            <a:off x="838199" y="2047073"/>
            <a:ext cx="74173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The Conversation is a </a:t>
            </a:r>
            <a:r>
              <a:rPr lang="en-GB" sz="2000" dirty="0">
                <a:solidFill>
                  <a:schemeClr val="accent5"/>
                </a:solidFill>
              </a:rPr>
              <a:t>news website</a:t>
            </a:r>
            <a:r>
              <a:rPr lang="en-GB" sz="2000" dirty="0"/>
              <a:t> founded in part by the University of Aberdeen. The news articles that are published are the result of a collaboration between </a:t>
            </a:r>
            <a:r>
              <a:rPr lang="en-GB" sz="2000" dirty="0">
                <a:solidFill>
                  <a:schemeClr val="accent5"/>
                </a:solidFill>
              </a:rPr>
              <a:t>academic researchers </a:t>
            </a:r>
            <a:r>
              <a:rPr lang="en-GB" sz="2000" dirty="0"/>
              <a:t>and the journal’s team of </a:t>
            </a:r>
            <a:r>
              <a:rPr lang="en-GB" sz="2000" dirty="0">
                <a:solidFill>
                  <a:schemeClr val="accent5"/>
                </a:solidFill>
              </a:rPr>
              <a:t>professional editors</a:t>
            </a:r>
            <a:r>
              <a:rPr lang="en-GB" sz="2000" dirty="0"/>
              <a:t>. </a:t>
            </a:r>
          </a:p>
          <a:p>
            <a:pPr lvl="0"/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This kind of medium delivers research and information directly to the </a:t>
            </a:r>
            <a:r>
              <a:rPr lang="en-GB" sz="2000" dirty="0">
                <a:solidFill>
                  <a:schemeClr val="accent5"/>
                </a:solidFill>
              </a:rPr>
              <a:t>public</a:t>
            </a:r>
            <a:r>
              <a:rPr lang="en-GB" sz="2000" dirty="0"/>
              <a:t>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This format is easily digestible and is often picked up by the </a:t>
            </a:r>
            <a:r>
              <a:rPr lang="en-GB" sz="2000" dirty="0">
                <a:solidFill>
                  <a:schemeClr val="accent5"/>
                </a:solidFill>
              </a:rPr>
              <a:t>media</a:t>
            </a:r>
            <a:r>
              <a:rPr lang="en-GB" sz="2000" dirty="0"/>
              <a:t>. For example, authors in The Conversation are regularly approached to speak for the BBC or Parliament. </a:t>
            </a:r>
          </a:p>
          <a:p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7E10857-089D-4120-8040-81309BCE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0313B5-257F-4AAA-BE2A-D71B540B657D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0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111A-3820-8840-8127-57E56F381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75875"/>
            <a:ext cx="8532907" cy="5382125"/>
          </a:xfrm>
        </p:spPr>
        <p:txBody>
          <a:bodyPr/>
          <a:lstStyle/>
          <a:p>
            <a:r>
              <a:rPr lang="en-US" sz="2800" dirty="0">
                <a:solidFill>
                  <a:schemeClr val="accent5"/>
                </a:solidFill>
              </a:rPr>
              <a:t>I. </a:t>
            </a:r>
            <a:r>
              <a:rPr lang="en-US" sz="2800" dirty="0"/>
              <a:t>Why build an online presence? 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Networking 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Engagement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Discovery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Dissemination</a:t>
            </a:r>
            <a:endParaRPr lang="en-US" sz="1000" dirty="0"/>
          </a:p>
          <a:p>
            <a:r>
              <a:rPr lang="en-US" sz="2800" dirty="0">
                <a:solidFill>
                  <a:schemeClr val="accent5"/>
                </a:solidFill>
              </a:rPr>
              <a:t>II. </a:t>
            </a:r>
            <a:r>
              <a:rPr lang="en-US" sz="2800" dirty="0"/>
              <a:t>Steps to developing your digital footprint.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Step 1: Create an online presence 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Step 2: Promote our work on social </a:t>
            </a:r>
          </a:p>
          <a:p>
            <a:pPr marL="1123935" lvl="1" indent="-514350">
              <a:buClr>
                <a:schemeClr val="accent5"/>
              </a:buClr>
              <a:buFont typeface="+mj-lt"/>
              <a:buAutoNum type="alphaLcPeriod"/>
            </a:pPr>
            <a:r>
              <a:rPr lang="en-US" sz="2400" dirty="0"/>
              <a:t>Step 3: Track your progress</a:t>
            </a:r>
            <a:endParaRPr lang="en-US" sz="1000" dirty="0"/>
          </a:p>
          <a:p>
            <a:r>
              <a:rPr lang="en-US" sz="2800" dirty="0">
                <a:solidFill>
                  <a:schemeClr val="accent5"/>
                </a:solidFill>
              </a:rPr>
              <a:t>III. </a:t>
            </a:r>
            <a:r>
              <a:rPr lang="en-US" sz="2800" dirty="0"/>
              <a:t>Summary and Resources.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67DAAD-1655-4DED-BD02-DB071A9E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8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6185"/>
            <a:ext cx="10378441" cy="840447"/>
          </a:xfrm>
        </p:spPr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8B1395-90D1-424A-B428-314B0DA4197B}"/>
              </a:ext>
            </a:extLst>
          </p:cNvPr>
          <p:cNvSpPr txBox="1">
            <a:spLocks/>
          </p:cNvSpPr>
          <p:nvPr/>
        </p:nvSpPr>
        <p:spPr>
          <a:xfrm>
            <a:off x="838200" y="1206632"/>
            <a:ext cx="10310565" cy="7662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Conversation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B0E035-41F0-4A71-AF9B-551A2E40358B}"/>
              </a:ext>
            </a:extLst>
          </p:cNvPr>
          <p:cNvSpPr/>
          <p:nvPr/>
        </p:nvSpPr>
        <p:spPr>
          <a:xfrm>
            <a:off x="1411446" y="3317920"/>
            <a:ext cx="7171080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You can sign up to become an author for The Conversation </a:t>
            </a:r>
            <a:r>
              <a:rPr lang="en-GB" sz="20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CAFB7-74BF-4614-96A5-8652C0B5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26" y="1898618"/>
            <a:ext cx="5800520" cy="132884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F7EEB99-3AE1-4DFF-8C92-0896F3CC996A}"/>
              </a:ext>
            </a:extLst>
          </p:cNvPr>
          <p:cNvSpPr txBox="1">
            <a:spLocks/>
          </p:cNvSpPr>
          <p:nvPr/>
        </p:nvSpPr>
        <p:spPr>
          <a:xfrm>
            <a:off x="838199" y="4006243"/>
            <a:ext cx="10310565" cy="76623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External websites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2E91DF-FAE8-4D9B-8F00-904ECF15C8DF}"/>
              </a:ext>
            </a:extLst>
          </p:cNvPr>
          <p:cNvSpPr txBox="1"/>
          <p:nvPr/>
        </p:nvSpPr>
        <p:spPr>
          <a:xfrm>
            <a:off x="838199" y="4651950"/>
            <a:ext cx="89727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also share your work on open access websites such as </a:t>
            </a:r>
            <a:r>
              <a:rPr lang="en-GB" sz="20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</a:t>
            </a:r>
            <a:r>
              <a:rPr lang="en-GB" sz="2000" u="sng" dirty="0">
                <a:solidFill>
                  <a:schemeClr val="accent5"/>
                </a:solidFill>
              </a:rPr>
              <a:t>.edu</a:t>
            </a:r>
            <a:r>
              <a:rPr lang="en-GB" sz="2000" dirty="0"/>
              <a:t> or </a:t>
            </a:r>
            <a:r>
              <a:rPr lang="en-GB" sz="2000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</a:t>
            </a:r>
            <a:r>
              <a:rPr lang="en-GB" sz="2000" dirty="0"/>
              <a:t>. However, using external websites could restrict your capacity to publish in the future. </a:t>
            </a:r>
          </a:p>
          <a:p>
            <a:r>
              <a:rPr lang="en-GB" sz="2000" i="1" dirty="0"/>
              <a:t>See the next slide for more information. </a:t>
            </a:r>
          </a:p>
          <a:p>
            <a:endParaRPr lang="en-GB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FDC4D1B-6FE8-4159-B9CC-1159E88B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135A5B-5CAF-48DB-9B6A-F1E4DB4D2889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5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Warning">
            <a:extLst>
              <a:ext uri="{FF2B5EF4-FFF2-40B4-BE49-F238E27FC236}">
                <a16:creationId xmlns:a16="http://schemas.microsoft.com/office/drawing/2014/main" id="{83669D8E-3F5D-4F7A-A363-36582553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632" y="2457949"/>
            <a:ext cx="2628662" cy="2628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Promote your work on social media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FFDA2-2EF5-43A5-BDB4-C9D533500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Use external websites with </a:t>
            </a:r>
            <a:r>
              <a:rPr lang="en-GB" u="sng" dirty="0"/>
              <a:t>caution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16C13-F13A-4724-B8C3-F69C562E0D61}"/>
              </a:ext>
            </a:extLst>
          </p:cNvPr>
          <p:cNvSpPr txBox="1"/>
          <p:nvPr/>
        </p:nvSpPr>
        <p:spPr>
          <a:xfrm>
            <a:off x="1548276" y="2457949"/>
            <a:ext cx="7661374" cy="2628662"/>
          </a:xfrm>
          <a:prstGeom prst="roundRect">
            <a:avLst>
              <a:gd name="adj" fmla="val 6103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If you’re already published, you may only be able to share your work where you retain copyright. Make sure you don’t publish outside copyright by contacting the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Information Officer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Also, if you have already shared your research on open access websites, you might not be able to publish it in a journal in the future. It is advisable to contact the </a:t>
            </a:r>
            <a:r>
              <a:rPr lang="en-GB" sz="2000" b="1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Information Officer </a:t>
            </a:r>
            <a:r>
              <a:rPr lang="en-GB" sz="2000" dirty="0">
                <a:solidFill>
                  <a:schemeClr val="tx1"/>
                </a:solidFill>
              </a:rPr>
              <a:t>before sharing your research online. 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4964541-03E7-4657-8789-B205F4916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77D29D-A7DD-4573-B55E-F26405EFC378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4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6185"/>
            <a:ext cx="10378441" cy="840447"/>
          </a:xfrm>
        </p:spPr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  <a:endCxn id="10" idx="4"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pic>
        <p:nvPicPr>
          <p:cNvPr id="15" name="Picture 2" descr="Image result for internet sharing">
            <a:extLst>
              <a:ext uri="{FF2B5EF4-FFF2-40B4-BE49-F238E27FC236}">
                <a16:creationId xmlns:a16="http://schemas.microsoft.com/office/drawing/2014/main" id="{4004EE5D-CDD9-4BB2-B9FB-F6D69EE4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4" y="1981347"/>
            <a:ext cx="3159589" cy="211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33FC61C-6206-4130-9B42-5BB8E7F711FD}"/>
              </a:ext>
            </a:extLst>
          </p:cNvPr>
          <p:cNvSpPr txBox="1">
            <a:spLocks/>
          </p:cNvSpPr>
          <p:nvPr/>
        </p:nvSpPr>
        <p:spPr>
          <a:xfrm>
            <a:off x="4116730" y="2203584"/>
            <a:ext cx="5092987" cy="251432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tx1"/>
                </a:solidFill>
              </a:rPr>
              <a:t>How many people have read, used and cited my paper?  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tx1"/>
                </a:solidFill>
              </a:rPr>
              <a:t>Where has my work been cited?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i="1" dirty="0">
                <a:solidFill>
                  <a:schemeClr val="tx1"/>
                </a:solidFill>
              </a:rPr>
              <a:t>How effective are the digital platforms I have used to disseminate my research?</a:t>
            </a:r>
          </a:p>
          <a:p>
            <a:pPr marL="502920" lvl="1" indent="0">
              <a:buNone/>
            </a:pPr>
            <a:endParaRPr lang="en-GB" sz="22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3FFAC-29DB-4EAF-8FCE-34B1A088FDAC}"/>
              </a:ext>
            </a:extLst>
          </p:cNvPr>
          <p:cNvSpPr txBox="1"/>
          <p:nvPr/>
        </p:nvSpPr>
        <p:spPr>
          <a:xfrm>
            <a:off x="1425170" y="4717913"/>
            <a:ext cx="815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dirty="0">
                <a:solidFill>
                  <a:schemeClr val="accent5"/>
                </a:solidFill>
              </a:rPr>
              <a:t>online tools </a:t>
            </a:r>
            <a:r>
              <a:rPr lang="en-GB" sz="2000" dirty="0"/>
              <a:t>presented in this section help you answer these questions, by </a:t>
            </a:r>
            <a:r>
              <a:rPr lang="en-GB" sz="2000" dirty="0">
                <a:solidFill>
                  <a:schemeClr val="accent5"/>
                </a:solidFill>
              </a:rPr>
              <a:t>tracking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the progress and dissemination of your work online.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476AD7-D356-4230-ACB3-BA964321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7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Altmetric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469732-BA1F-4C17-9EEC-6142714F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181533"/>
            <a:ext cx="5226499" cy="2647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1EC58E-69D0-4A28-9CD9-27DCBBA02C6F}"/>
              </a:ext>
            </a:extLst>
          </p:cNvPr>
          <p:cNvSpPr/>
          <p:nvPr/>
        </p:nvSpPr>
        <p:spPr>
          <a:xfrm>
            <a:off x="6727153" y="3483699"/>
            <a:ext cx="2434001" cy="20431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 login to the University of Aberdeen’s Altmetric portal 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sz="1200" dirty="0"/>
              <a:t>The screenshot was taken on February 3</a:t>
            </a:r>
            <a:r>
              <a:rPr lang="en-GB" sz="1200" baseline="30000" dirty="0"/>
              <a:t>rd</a:t>
            </a:r>
            <a:r>
              <a:rPr lang="en-GB" sz="1200" dirty="0"/>
              <a:t> 2020.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110222-0109-41EC-BA2C-4DE4B6E91F25}"/>
              </a:ext>
            </a:extLst>
          </p:cNvPr>
          <p:cNvSpPr txBox="1"/>
          <p:nvPr/>
        </p:nvSpPr>
        <p:spPr>
          <a:xfrm>
            <a:off x="838199" y="2043871"/>
            <a:ext cx="803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/>
                </a:solidFill>
              </a:rPr>
              <a:t>Altmetric</a:t>
            </a:r>
            <a:r>
              <a:rPr lang="en-GB" sz="2000" dirty="0">
                <a:solidFill>
                  <a:schemeClr val="accent5"/>
                </a:solidFill>
              </a:rPr>
              <a:t> </a:t>
            </a:r>
            <a:r>
              <a:rPr lang="en-GB" sz="2000" dirty="0"/>
              <a:t>is a third party website that helps researchers discover the </a:t>
            </a:r>
            <a:r>
              <a:rPr lang="en-GB" sz="2000" dirty="0">
                <a:solidFill>
                  <a:schemeClr val="accent5"/>
                </a:solidFill>
              </a:rPr>
              <a:t>reach and impact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of their research.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563FE05-DF5A-4916-9909-4FDC8B61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762BD6-3314-4C55-8ACB-312BC3D83DE0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Altmetric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C5EC9-76E1-4C1D-A249-7D78CA1E50F2}"/>
              </a:ext>
            </a:extLst>
          </p:cNvPr>
          <p:cNvSpPr txBox="1"/>
          <p:nvPr/>
        </p:nvSpPr>
        <p:spPr>
          <a:xfrm>
            <a:off x="838199" y="2185000"/>
            <a:ext cx="73151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000" dirty="0"/>
              <a:t>When your paper is published, it is assigned a unique </a:t>
            </a:r>
            <a:r>
              <a:rPr lang="en-GB" sz="2000" dirty="0">
                <a:solidFill>
                  <a:schemeClr val="accent5"/>
                </a:solidFill>
              </a:rPr>
              <a:t>digital object identifier </a:t>
            </a:r>
            <a:r>
              <a:rPr lang="en-GB" sz="2000" dirty="0"/>
              <a:t>(DOI).</a:t>
            </a:r>
          </a:p>
          <a:p>
            <a:pPr>
              <a:buClr>
                <a:schemeClr val="accent5"/>
              </a:buClr>
            </a:pPr>
            <a:r>
              <a:rPr lang="en-GB" sz="2000" dirty="0"/>
              <a:t>Altmetric uses the DOI to </a:t>
            </a:r>
            <a:r>
              <a:rPr lang="en-GB" sz="2000" dirty="0">
                <a:solidFill>
                  <a:schemeClr val="accent5"/>
                </a:solidFill>
              </a:rPr>
              <a:t>track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where and how many times </a:t>
            </a:r>
            <a:r>
              <a:rPr lang="en-GB" sz="2000" dirty="0">
                <a:solidFill>
                  <a:schemeClr val="accent5"/>
                </a:solidFill>
              </a:rPr>
              <a:t>your publication has been used</a:t>
            </a:r>
            <a:r>
              <a:rPr lang="en-GB" sz="2000" dirty="0"/>
              <a:t> in news outlets, policy documents, social media, blogs, peer review websites, etc.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B2026-2FA6-4925-BAE1-48562BBBA4DC}"/>
              </a:ext>
            </a:extLst>
          </p:cNvPr>
          <p:cNvSpPr txBox="1"/>
          <p:nvPr/>
        </p:nvSpPr>
        <p:spPr>
          <a:xfrm>
            <a:off x="1789189" y="4493539"/>
            <a:ext cx="7563775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Remember to </a:t>
            </a:r>
            <a:r>
              <a:rPr lang="en-GB" sz="2000" dirty="0">
                <a:solidFill>
                  <a:schemeClr val="accent5"/>
                </a:solidFill>
              </a:rPr>
              <a:t>provide your paper’s DOI </a:t>
            </a:r>
            <a:r>
              <a:rPr lang="en-GB" sz="2000" dirty="0"/>
              <a:t>whenever you share or post about your work to ensure Altmetric can properly track its progress. 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2953D82-F451-4C34-9BAB-B374E537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E2B515-25D2-4619-A03B-7D0F7627B3AB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2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Altmetric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0B291-7301-4746-A3EE-6ECF49A59477}"/>
              </a:ext>
            </a:extLst>
          </p:cNvPr>
          <p:cNvSpPr txBox="1"/>
          <p:nvPr/>
        </p:nvSpPr>
        <p:spPr>
          <a:xfrm>
            <a:off x="1465972" y="2343325"/>
            <a:ext cx="76271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/>
                </a:solidFill>
              </a:rPr>
              <a:t>University of Aberdeen </a:t>
            </a:r>
            <a:r>
              <a:rPr lang="en-GB" sz="2000" dirty="0"/>
              <a:t>is subscribed to Altmetric to allow our researchers to: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/>
                </a:solidFill>
              </a:rPr>
              <a:t>Discover the online attention</a:t>
            </a:r>
            <a:r>
              <a:rPr lang="en-GB" sz="2000" dirty="0"/>
              <a:t> their research has received.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GB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Evidence potential </a:t>
            </a:r>
            <a:r>
              <a:rPr lang="en-GB" sz="2000" dirty="0">
                <a:solidFill>
                  <a:schemeClr val="accent5"/>
                </a:solidFill>
              </a:rPr>
              <a:t>research impact</a:t>
            </a:r>
            <a:r>
              <a:rPr lang="en-GB" sz="2000" dirty="0"/>
              <a:t>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GB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Provide additional evidence when </a:t>
            </a:r>
            <a:r>
              <a:rPr lang="en-GB" sz="2000" dirty="0">
                <a:solidFill>
                  <a:schemeClr val="accent5"/>
                </a:solidFill>
              </a:rPr>
              <a:t>applying for funding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78BF53A-0913-44AF-88FB-11B52C58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5BD78-5A96-4808-AF07-7D7CF773E0CB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50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Altmetric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3B79CF-19DC-448F-A5BD-23EC51C2FC72}"/>
              </a:ext>
            </a:extLst>
          </p:cNvPr>
          <p:cNvSpPr/>
          <p:nvPr/>
        </p:nvSpPr>
        <p:spPr>
          <a:xfrm>
            <a:off x="2137571" y="2960977"/>
            <a:ext cx="6096000" cy="14642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GB" sz="2000" dirty="0"/>
              <a:t>Check out the </a:t>
            </a:r>
            <a:r>
              <a:rPr lang="en-GB" sz="20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University’s guide </a:t>
            </a:r>
            <a:r>
              <a:rPr lang="en-GB" sz="2000" dirty="0"/>
              <a:t>to Altmetric. </a:t>
            </a:r>
          </a:p>
          <a:p>
            <a:pPr algn="ctr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000" dirty="0"/>
              <a:t>Here is more information from </a:t>
            </a:r>
          </a:p>
          <a:p>
            <a:pPr algn="ctr"/>
            <a:r>
              <a:rPr lang="en-GB" sz="2000" dirty="0"/>
              <a:t>the </a:t>
            </a:r>
            <a:r>
              <a:rPr lang="en-GB" sz="20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Altmetric website</a:t>
            </a:r>
            <a:r>
              <a:rPr lang="en-GB" sz="2000" dirty="0"/>
              <a:t>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1795B63-9C8F-4C6F-86D0-21F2E249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DBBF49-321D-489B-BA31-01A86EF8D723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02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Publons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83759-7823-4720-B9A1-3F2CDBF09E31}"/>
              </a:ext>
            </a:extLst>
          </p:cNvPr>
          <p:cNvSpPr txBox="1"/>
          <p:nvPr/>
        </p:nvSpPr>
        <p:spPr>
          <a:xfrm>
            <a:off x="838199" y="2546632"/>
            <a:ext cx="775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/>
                </a:solidFill>
              </a:rPr>
              <a:t>Publons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/>
              <a:t>to track your publications, citation metrics, peer reviews, and journal editing work.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A439BA-E0FB-4B9D-BBF7-419BD10A13E2}"/>
              </a:ext>
            </a:extLst>
          </p:cNvPr>
          <p:cNvSpPr/>
          <p:nvPr/>
        </p:nvSpPr>
        <p:spPr>
          <a:xfrm>
            <a:off x="2562553" y="4373181"/>
            <a:ext cx="5667003" cy="44267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You can set up a </a:t>
            </a:r>
            <a:r>
              <a:rPr lang="en-GB" sz="2000" dirty="0" err="1"/>
              <a:t>Publons</a:t>
            </a:r>
            <a:r>
              <a:rPr lang="en-GB" sz="2000" dirty="0"/>
              <a:t> account</a:t>
            </a:r>
            <a:r>
              <a:rPr lang="en-GB" sz="20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here</a:t>
            </a:r>
            <a:r>
              <a:rPr lang="en-GB" sz="2000" dirty="0"/>
              <a:t>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4D518C3-9D3B-49F0-A831-2A1A837E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B2AC0E-F730-44C1-8F87-C8CB683CD7A9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08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Publons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040C7-AF07-4212-A36B-08B70C49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61" y="1912091"/>
            <a:ext cx="6255318" cy="4079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E67D2C-8175-4E9D-B973-62DD12C0F53A}"/>
              </a:ext>
            </a:extLst>
          </p:cNvPr>
          <p:cNvSpPr txBox="1"/>
          <p:nvPr/>
        </p:nvSpPr>
        <p:spPr>
          <a:xfrm>
            <a:off x="7517080" y="2813312"/>
            <a:ext cx="1818929" cy="24040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find the University of Aberdeen’s Publons profile 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/>
              <a:t>.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000" dirty="0"/>
              <a:t>The screenshot was taken in January 2020.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CF51F16-CBEE-4C22-8160-815C517A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6D0D1D-EF9C-406A-A6AC-BB6BC17C4509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26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Konfer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47179-8376-4579-9D53-2C07146E1A58}"/>
              </a:ext>
            </a:extLst>
          </p:cNvPr>
          <p:cNvSpPr txBox="1"/>
          <p:nvPr/>
        </p:nvSpPr>
        <p:spPr>
          <a:xfrm>
            <a:off x="838199" y="2441968"/>
            <a:ext cx="7627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/>
                </a:solidFill>
              </a:rPr>
              <a:t>Konfer</a:t>
            </a:r>
            <a:r>
              <a:rPr lang="en-GB" sz="2000" dirty="0">
                <a:solidFill>
                  <a:schemeClr val="accent5"/>
                </a:solidFill>
              </a:rPr>
              <a:t> </a:t>
            </a:r>
            <a:r>
              <a:rPr lang="en-GB" sz="2000" dirty="0"/>
              <a:t>connects researchers, services and institutions in the UK. It is a good way to follow academic news and the research being led in different institutions.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425E3D-BA38-479C-830A-6BF88F7F26F5}"/>
              </a:ext>
            </a:extLst>
          </p:cNvPr>
          <p:cNvSpPr/>
          <p:nvPr/>
        </p:nvSpPr>
        <p:spPr>
          <a:xfrm>
            <a:off x="2212033" y="4120658"/>
            <a:ext cx="5667003" cy="44267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You can get started on </a:t>
            </a:r>
            <a:r>
              <a:rPr lang="en-GB" sz="2000" dirty="0" err="1"/>
              <a:t>Konfer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000" dirty="0"/>
              <a:t>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4C47EB9-4F24-4E38-AB82-16FC6FAB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B772CB-5D11-4B62-8EC9-4DAE23B8E8B2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5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700B19B5-B2D5-458A-B227-9BFE4F91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39" y="1851896"/>
            <a:ext cx="9340345" cy="1457537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I. Why build an online presence? 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5A9322F-E5DE-43E7-944F-3A0BFEFFAF32}"/>
              </a:ext>
            </a:extLst>
          </p:cNvPr>
          <p:cNvSpPr txBox="1">
            <a:spLocks/>
          </p:cNvSpPr>
          <p:nvPr/>
        </p:nvSpPr>
        <p:spPr>
          <a:xfrm>
            <a:off x="1203325" y="3429000"/>
            <a:ext cx="9785349" cy="1208404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 dirty="0"/>
              <a:t>The benefits of effectively presenting yourself and your research online.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2BE792-B966-4F8E-8752-EE181D3C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00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23A1-A9CF-4E1F-BE1F-F0A4B64F4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Konfer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7F444-482A-484A-BEE5-3F9E967B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8" y="2181760"/>
            <a:ext cx="7185032" cy="333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D73B3-0BAB-41AA-9E34-E2C57A2140D7}"/>
              </a:ext>
            </a:extLst>
          </p:cNvPr>
          <p:cNvSpPr txBox="1"/>
          <p:nvPr/>
        </p:nvSpPr>
        <p:spPr>
          <a:xfrm>
            <a:off x="7923658" y="2764959"/>
            <a:ext cx="1607099" cy="216884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You can find the University of Aberdeen’s </a:t>
            </a:r>
            <a:r>
              <a:rPr lang="en-GB" sz="1600" dirty="0" err="1"/>
              <a:t>Konfer</a:t>
            </a:r>
            <a:r>
              <a:rPr lang="en-GB" sz="1600" dirty="0"/>
              <a:t> profile </a:t>
            </a:r>
            <a:r>
              <a:rPr lang="en-GB" sz="16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 dirty="0"/>
              <a:t>. </a:t>
            </a:r>
          </a:p>
          <a:p>
            <a:endParaRPr lang="en-GB" sz="1400" dirty="0"/>
          </a:p>
          <a:p>
            <a:endParaRPr lang="en-GB" sz="1200" dirty="0"/>
          </a:p>
          <a:p>
            <a:r>
              <a:rPr lang="en-GB" sz="1000" dirty="0"/>
              <a:t>The screenshot was taken in January 2020.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49D0870-EA17-441B-8F3F-BD001993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F27DB4-6983-4FEE-8FED-CAFAD9CC7EBE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89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Track your progress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flipH="1">
            <a:off x="9939020" y="2412581"/>
            <a:ext cx="1" cy="7265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23610" y="3139108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3611" y="241258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0909" y="1681271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57138" y="1612015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Online presence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2343325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57138" y="3046762"/>
            <a:ext cx="157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Track your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B7CE2C-53A9-418D-87B5-4D7D608DBC10}"/>
              </a:ext>
            </a:extLst>
          </p:cNvPr>
          <p:cNvSpPr txBox="1"/>
          <p:nvPr/>
        </p:nvSpPr>
        <p:spPr>
          <a:xfrm>
            <a:off x="1575881" y="2767280"/>
            <a:ext cx="729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With these tools, you can find out where and by whom your work is </a:t>
            </a:r>
            <a:r>
              <a:rPr lang="en-GB" sz="2000" dirty="0">
                <a:solidFill>
                  <a:schemeClr val="accent5"/>
                </a:solidFill>
              </a:rPr>
              <a:t>shared and cited</a:t>
            </a:r>
            <a:r>
              <a:rPr lang="en-GB" sz="2000" dirty="0"/>
              <a:t>.</a:t>
            </a:r>
          </a:p>
          <a:p>
            <a:r>
              <a:rPr lang="en-GB" sz="2000" dirty="0"/>
              <a:t>This information can help you design and adjust your </a:t>
            </a:r>
            <a:r>
              <a:rPr lang="en-GB" sz="2000" dirty="0">
                <a:solidFill>
                  <a:schemeClr val="accent5"/>
                </a:solidFill>
              </a:rPr>
              <a:t>promotion strategy</a:t>
            </a:r>
            <a:r>
              <a:rPr lang="en-GB" sz="2000" dirty="0"/>
              <a:t>, and optimise your </a:t>
            </a:r>
            <a:r>
              <a:rPr lang="en-GB" sz="2000" dirty="0">
                <a:solidFill>
                  <a:schemeClr val="accent5"/>
                </a:solidFill>
              </a:rPr>
              <a:t>professional use of social media</a:t>
            </a:r>
            <a:r>
              <a:rPr lang="en-GB" sz="2000" dirty="0"/>
              <a:t>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1A52375-B1DF-4302-A773-1B7A6AB9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738A29-7861-496F-B2A0-ACFCBBB2280A}"/>
              </a:ext>
            </a:extLst>
          </p:cNvPr>
          <p:cNvCxnSpPr>
            <a:cxnSpLocks/>
          </p:cNvCxnSpPr>
          <p:nvPr/>
        </p:nvCxnSpPr>
        <p:spPr>
          <a:xfrm>
            <a:off x="9926319" y="1681271"/>
            <a:ext cx="12702" cy="9621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32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146A26A5-1C68-46FE-AB08-DAD3B606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09" y="2700231"/>
            <a:ext cx="10801781" cy="1457537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III. Summary and resources</a:t>
            </a:r>
            <a:endParaRPr lang="en-GB" sz="4800" dirty="0">
              <a:solidFill>
                <a:schemeClr val="tx2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3D3ADA-BF01-413B-B49B-EB81C1BF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35DCD16-CAAB-498D-823E-521E757C810D}"/>
              </a:ext>
            </a:extLst>
          </p:cNvPr>
          <p:cNvSpPr txBox="1">
            <a:spLocks/>
          </p:cNvSpPr>
          <p:nvPr/>
        </p:nvSpPr>
        <p:spPr>
          <a:xfrm>
            <a:off x="838200" y="1294804"/>
            <a:ext cx="8740806" cy="394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Your </a:t>
            </a:r>
            <a:r>
              <a:rPr lang="en-GB" dirty="0">
                <a:solidFill>
                  <a:schemeClr val="accent5"/>
                </a:solidFill>
              </a:rPr>
              <a:t>digital footprint </a:t>
            </a:r>
            <a:r>
              <a:rPr lang="en-GB" dirty="0">
                <a:solidFill>
                  <a:schemeClr val="tx1"/>
                </a:solidFill>
              </a:rPr>
              <a:t>is an important part of your </a:t>
            </a:r>
            <a:r>
              <a:rPr lang="en-GB" dirty="0">
                <a:solidFill>
                  <a:schemeClr val="accent5"/>
                </a:solidFill>
              </a:rPr>
              <a:t>career as a researcher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7CC2CA-D916-408B-8DA2-D509745E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8E7A0CB-8B59-4C12-9519-9A62F2A86BA1}"/>
              </a:ext>
            </a:extLst>
          </p:cNvPr>
          <p:cNvSpPr txBox="1">
            <a:spLocks/>
          </p:cNvSpPr>
          <p:nvPr/>
        </p:nvSpPr>
        <p:spPr>
          <a:xfrm>
            <a:off x="838199" y="1815893"/>
            <a:ext cx="8740806" cy="111649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An effective use of digital tools allows you to </a:t>
            </a:r>
            <a:r>
              <a:rPr lang="en-GB" dirty="0">
                <a:solidFill>
                  <a:schemeClr val="accent5"/>
                </a:solidFill>
              </a:rPr>
              <a:t>network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with fellow academics, </a:t>
            </a:r>
            <a:r>
              <a:rPr lang="en-GB" dirty="0">
                <a:solidFill>
                  <a:schemeClr val="accent5"/>
                </a:solidFill>
              </a:rPr>
              <a:t>engage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with external stakeholders, </a:t>
            </a:r>
            <a:r>
              <a:rPr lang="en-GB" dirty="0">
                <a:solidFill>
                  <a:schemeClr val="accent5"/>
                </a:solidFill>
              </a:rPr>
              <a:t>discover </a:t>
            </a:r>
            <a:r>
              <a:rPr lang="en-GB" dirty="0">
                <a:solidFill>
                  <a:schemeClr val="tx1"/>
                </a:solidFill>
              </a:rPr>
              <a:t>the latest developments in your field and funding opportunities, and </a:t>
            </a:r>
            <a:r>
              <a:rPr lang="en-GB" dirty="0">
                <a:solidFill>
                  <a:schemeClr val="accent5"/>
                </a:solidFill>
              </a:rPr>
              <a:t>disseminate </a:t>
            </a:r>
            <a:r>
              <a:rPr lang="en-GB" dirty="0">
                <a:solidFill>
                  <a:schemeClr val="tx1"/>
                </a:solidFill>
              </a:rPr>
              <a:t>your research findings.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6CC2ABE-605A-4FB5-801D-1A3B3127301B}"/>
              </a:ext>
            </a:extLst>
          </p:cNvPr>
          <p:cNvSpPr txBox="1">
            <a:spLocks/>
          </p:cNvSpPr>
          <p:nvPr/>
        </p:nvSpPr>
        <p:spPr>
          <a:xfrm>
            <a:off x="838199" y="3062214"/>
            <a:ext cx="8740806" cy="18475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Steps you can take to develop your digital footprint include: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Setting up an </a:t>
            </a:r>
            <a:r>
              <a:rPr lang="en-GB" dirty="0">
                <a:solidFill>
                  <a:schemeClr val="accent5"/>
                </a:solidFill>
              </a:rPr>
              <a:t>ORCID ID</a:t>
            </a:r>
            <a:r>
              <a:rPr lang="en-GB" dirty="0">
                <a:solidFill>
                  <a:schemeClr val="tx1"/>
                </a:solidFill>
              </a:rPr>
              <a:t>, creating a </a:t>
            </a:r>
            <a:r>
              <a:rPr lang="en-GB" dirty="0">
                <a:solidFill>
                  <a:schemeClr val="accent5"/>
                </a:solidFill>
              </a:rPr>
              <a:t>professional account </a:t>
            </a:r>
            <a:r>
              <a:rPr lang="en-GB" dirty="0">
                <a:solidFill>
                  <a:schemeClr val="tx1"/>
                </a:solidFill>
              </a:rPr>
              <a:t>on different digital platforms, using online tools to share your research (i.e. </a:t>
            </a:r>
            <a:r>
              <a:rPr lang="en-GB" dirty="0">
                <a:solidFill>
                  <a:schemeClr val="accent5"/>
                </a:solidFill>
              </a:rPr>
              <a:t>PURE</a:t>
            </a:r>
            <a:r>
              <a:rPr lang="en-GB" dirty="0">
                <a:solidFill>
                  <a:schemeClr val="tx1"/>
                </a:solidFill>
              </a:rPr>
              <a:t>), promoting your work with </a:t>
            </a:r>
            <a:r>
              <a:rPr lang="en-GB" dirty="0">
                <a:solidFill>
                  <a:schemeClr val="accent5"/>
                </a:solidFill>
              </a:rPr>
              <a:t>social media </a:t>
            </a:r>
            <a:r>
              <a:rPr lang="en-GB" dirty="0">
                <a:solidFill>
                  <a:schemeClr val="tx1"/>
                </a:solidFill>
              </a:rPr>
              <a:t>(i.e. </a:t>
            </a:r>
            <a:r>
              <a:rPr lang="en-GB" dirty="0">
                <a:solidFill>
                  <a:schemeClr val="accent5"/>
                </a:solidFill>
              </a:rPr>
              <a:t>The Conversation</a:t>
            </a:r>
            <a:r>
              <a:rPr lang="en-GB" dirty="0">
                <a:solidFill>
                  <a:schemeClr val="tx1"/>
                </a:solidFill>
              </a:rPr>
              <a:t>), and </a:t>
            </a:r>
            <a:r>
              <a:rPr lang="en-GB" dirty="0">
                <a:solidFill>
                  <a:schemeClr val="accent5"/>
                </a:solidFill>
              </a:rPr>
              <a:t>tracking the progress </a:t>
            </a:r>
            <a:r>
              <a:rPr lang="en-GB" dirty="0">
                <a:solidFill>
                  <a:schemeClr val="tx1"/>
                </a:solidFill>
              </a:rPr>
              <a:t>of the dissemination of your research. 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55DB65A-D68F-4AF4-AD54-CBBB1F790E79}"/>
              </a:ext>
            </a:extLst>
          </p:cNvPr>
          <p:cNvSpPr txBox="1">
            <a:spLocks/>
          </p:cNvSpPr>
          <p:nvPr/>
        </p:nvSpPr>
        <p:spPr>
          <a:xfrm>
            <a:off x="838200" y="5042967"/>
            <a:ext cx="8740806" cy="1082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An effective digital presence will help you </a:t>
            </a:r>
            <a:r>
              <a:rPr lang="en-GB" dirty="0">
                <a:solidFill>
                  <a:schemeClr val="accent5"/>
                </a:solidFill>
              </a:rPr>
              <a:t>build a reputation </a:t>
            </a:r>
            <a:r>
              <a:rPr lang="en-GB" dirty="0">
                <a:solidFill>
                  <a:schemeClr val="tx1"/>
                </a:solidFill>
              </a:rPr>
              <a:t>among your peers, </a:t>
            </a:r>
            <a:r>
              <a:rPr lang="en-GB" dirty="0">
                <a:solidFill>
                  <a:schemeClr val="accent5"/>
                </a:solidFill>
              </a:rPr>
              <a:t>enhance the awareness </a:t>
            </a:r>
            <a:r>
              <a:rPr lang="en-GB" dirty="0">
                <a:solidFill>
                  <a:schemeClr val="tx1"/>
                </a:solidFill>
              </a:rPr>
              <a:t>of your work, make it more </a:t>
            </a:r>
            <a:r>
              <a:rPr lang="en-GB" dirty="0">
                <a:solidFill>
                  <a:schemeClr val="accent5"/>
                </a:solidFill>
              </a:rPr>
              <a:t>relevant </a:t>
            </a:r>
            <a:r>
              <a:rPr lang="en-GB" dirty="0">
                <a:solidFill>
                  <a:schemeClr val="tx1"/>
                </a:solidFill>
              </a:rPr>
              <a:t>to people following it, and finally maximise its </a:t>
            </a:r>
            <a:r>
              <a:rPr lang="en-GB" dirty="0">
                <a:solidFill>
                  <a:schemeClr val="accent5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879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A7B1BC-2AED-40B5-B76C-4733FDA59EA5}"/>
              </a:ext>
            </a:extLst>
          </p:cNvPr>
          <p:cNvSpPr txBox="1">
            <a:spLocks/>
          </p:cNvSpPr>
          <p:nvPr/>
        </p:nvSpPr>
        <p:spPr>
          <a:xfrm>
            <a:off x="838199" y="1573302"/>
            <a:ext cx="9022081" cy="460118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 JICS (Joint Information Systems Committee), ‘What is digital capability?’.</a:t>
            </a:r>
            <a:r>
              <a:rPr lang="en-GB" dirty="0"/>
              <a:t> </a:t>
            </a:r>
            <a:r>
              <a:rPr lang="en-GB" sz="1600" i="1" u="sng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https://digitalcapability.jisc.ac.uk/what-is-digital-capability/</a:t>
            </a:r>
            <a:r>
              <a:rPr lang="en-GB" sz="1600" i="1" u="sng" dirty="0">
                <a:solidFill>
                  <a:schemeClr val="accent5"/>
                </a:solidFill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Terra M., ‘What happens when you tweet an Open Access Paper’. </a:t>
            </a:r>
            <a:r>
              <a:rPr lang="en-GB" sz="1600" i="1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http://melissaterras.blogspot.com/2011/11/what-happens-when-you-tweet-open-access.html</a:t>
            </a:r>
            <a:endParaRPr lang="en-GB" sz="1600" i="1" u="sng" dirty="0">
              <a:solidFill>
                <a:schemeClr val="accent5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University of Cambridge, ‘Sharing Research effectively’. </a:t>
            </a:r>
            <a:r>
              <a:rPr lang="en-GB" sz="1600" i="1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https://osc.cam.ac.uk/sharing-research-effectively</a:t>
            </a:r>
            <a:endParaRPr lang="en-GB" sz="1600" i="1" u="sng" dirty="0">
              <a:solidFill>
                <a:schemeClr val="accent5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chemeClr val="tx1"/>
                </a:solidFill>
              </a:rPr>
              <a:t>The University </a:t>
            </a:r>
            <a:r>
              <a:rPr lang="en-GB" dirty="0">
                <a:solidFill>
                  <a:schemeClr val="tx1"/>
                </a:solidFill>
              </a:rPr>
              <a:t>of Manchester Library, ‘7 Steps to maximise the profile of your next paper’. </a:t>
            </a:r>
            <a:r>
              <a:rPr lang="en-GB" sz="1600" i="1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https://www.escholar.manchester.ac.uk/learning-objects/mre/7-steps/story_html5.html</a:t>
            </a:r>
            <a:endParaRPr lang="en-GB" sz="1600" i="1" u="sng" dirty="0">
              <a:solidFill>
                <a:schemeClr val="accent5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Van </a:t>
            </a:r>
            <a:r>
              <a:rPr lang="en-GB" dirty="0" err="1">
                <a:solidFill>
                  <a:schemeClr val="tx1"/>
                </a:solidFill>
              </a:rPr>
              <a:t>Noorden</a:t>
            </a:r>
            <a:r>
              <a:rPr lang="en-GB" dirty="0">
                <a:solidFill>
                  <a:schemeClr val="tx1"/>
                </a:solidFill>
              </a:rPr>
              <a:t> R., ‘Online Collaboration: Scientists and the social network’, Published by </a:t>
            </a:r>
            <a:r>
              <a:rPr lang="en-GB" i="1" dirty="0">
                <a:solidFill>
                  <a:schemeClr val="tx1"/>
                </a:solidFill>
              </a:rPr>
              <a:t>Nature. </a:t>
            </a:r>
            <a:r>
              <a:rPr lang="en-GB" sz="1600" i="1" u="sng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https://www.nature.com/news/online-collaboration-scientists-and-the-social-network-1.15711</a:t>
            </a:r>
            <a:endParaRPr lang="en-GB" i="1" dirty="0">
              <a:solidFill>
                <a:schemeClr val="accent5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310362-011B-4B93-9A7D-3E688B9F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an online presence?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C343531-467A-49C3-9C17-81CAC7360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13804"/>
              </p:ext>
            </p:extLst>
          </p:nvPr>
        </p:nvGraphicFramePr>
        <p:xfrm>
          <a:off x="2486004" y="1573161"/>
          <a:ext cx="7014955" cy="491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42981616-9908-4BCF-B289-0229B5847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9215" y="2767768"/>
            <a:ext cx="1058273" cy="1058273"/>
          </a:xfrm>
          <a:prstGeom prst="rect">
            <a:avLst/>
          </a:prstGeom>
        </p:spPr>
      </p:pic>
      <p:pic>
        <p:nvPicPr>
          <p:cNvPr id="7" name="Graphic 6" descr="Boardroom">
            <a:extLst>
              <a:ext uri="{FF2B5EF4-FFF2-40B4-BE49-F238E27FC236}">
                <a16:creationId xmlns:a16="http://schemas.microsoft.com/office/drawing/2014/main" id="{71F12BDB-8FEA-45B0-9132-1407C108BC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3144" y="2668897"/>
            <a:ext cx="1256016" cy="1256016"/>
          </a:xfrm>
          <a:prstGeom prst="rect">
            <a:avLst/>
          </a:prstGeom>
        </p:spPr>
      </p:pic>
      <p:pic>
        <p:nvPicPr>
          <p:cNvPr id="8" name="Graphic 7" descr="Target Audience">
            <a:extLst>
              <a:ext uri="{FF2B5EF4-FFF2-40B4-BE49-F238E27FC236}">
                <a16:creationId xmlns:a16="http://schemas.microsoft.com/office/drawing/2014/main" id="{012DB36D-FB21-4E0E-886D-22A2D30694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84461" y="5194616"/>
            <a:ext cx="1209176" cy="1209176"/>
          </a:xfrm>
          <a:prstGeom prst="rect">
            <a:avLst/>
          </a:prstGeom>
        </p:spPr>
      </p:pic>
      <p:pic>
        <p:nvPicPr>
          <p:cNvPr id="9" name="Graphic 8" descr="Marketing">
            <a:extLst>
              <a:ext uri="{FF2B5EF4-FFF2-40B4-BE49-F238E27FC236}">
                <a16:creationId xmlns:a16="http://schemas.microsoft.com/office/drawing/2014/main" id="{C9A4C287-FF09-4185-8694-653C2126C4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3446" y="5241499"/>
            <a:ext cx="1115411" cy="111541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75B2FF9-F7F3-4769-B181-75F47C3D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8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111A-3820-8840-8127-57E56F381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105" y="2443080"/>
            <a:ext cx="4491789" cy="1677681"/>
          </a:xfrm>
        </p:spPr>
        <p:txBody>
          <a:bodyPr/>
          <a:lstStyle/>
          <a:p>
            <a:r>
              <a:rPr lang="en-US" dirty="0"/>
              <a:t>Social media and academic platforms allow you to </a:t>
            </a:r>
            <a:r>
              <a:rPr lang="en-US" dirty="0">
                <a:solidFill>
                  <a:schemeClr val="accent5"/>
                </a:solidFill>
              </a:rPr>
              <a:t>reach out </a:t>
            </a:r>
            <a:r>
              <a:rPr lang="en-US" dirty="0"/>
              <a:t>to and </a:t>
            </a:r>
            <a:r>
              <a:rPr lang="en-US" dirty="0">
                <a:solidFill>
                  <a:schemeClr val="accent5"/>
                </a:solidFill>
              </a:rPr>
              <a:t>communicate</a:t>
            </a:r>
            <a:r>
              <a:rPr lang="en-US" dirty="0"/>
              <a:t> with academics in your field.</a:t>
            </a:r>
          </a:p>
        </p:txBody>
      </p:sp>
      <p:pic>
        <p:nvPicPr>
          <p:cNvPr id="5" name="Graphic 4" descr="Connections">
            <a:extLst>
              <a:ext uri="{FF2B5EF4-FFF2-40B4-BE49-F238E27FC236}">
                <a16:creationId xmlns:a16="http://schemas.microsoft.com/office/drawing/2014/main" id="{8B9D3A43-9798-40D0-A09F-D57683BA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27915"/>
            <a:ext cx="2338831" cy="23388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2FF2DD5-4961-43C7-8CFF-58CDC0B6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7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Networking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31C7BAF-69A3-4D40-BC9D-3C5014DFB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66855"/>
            <a:ext cx="7755467" cy="26301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Through digital platforms you can: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Take part in </a:t>
            </a:r>
            <a:r>
              <a:rPr lang="en-US" sz="2000" dirty="0">
                <a:solidFill>
                  <a:schemeClr val="accent5"/>
                </a:solidFill>
              </a:rPr>
              <a:t>conversations</a:t>
            </a:r>
            <a:r>
              <a:rPr lang="en-US" sz="2000" dirty="0"/>
              <a:t> relating to your field of study.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Build </a:t>
            </a:r>
            <a:r>
              <a:rPr lang="en-US" sz="2000" dirty="0">
                <a:solidFill>
                  <a:schemeClr val="accent5"/>
                </a:solidFill>
              </a:rPr>
              <a:t>communities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that connect researchers from across the world.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Networking with academic peers can be </a:t>
            </a:r>
            <a:r>
              <a:rPr lang="en-US" sz="2000" dirty="0">
                <a:solidFill>
                  <a:schemeClr val="accent5"/>
                </a:solidFill>
              </a:rPr>
              <a:t>insightful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/>
              <a:t>to your own research, and pave the way for potential future </a:t>
            </a:r>
            <a:r>
              <a:rPr lang="en-US" sz="2000" dirty="0">
                <a:solidFill>
                  <a:schemeClr val="accent5"/>
                </a:solidFill>
              </a:rPr>
              <a:t>collaborations</a:t>
            </a:r>
            <a:r>
              <a:rPr lang="en-US" sz="2000" dirty="0"/>
              <a:t>.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6D83829-4AEC-4704-B29F-3BE0ED6D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5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Engagement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pic>
        <p:nvPicPr>
          <p:cNvPr id="18" name="Graphic 17" descr="Boardroom">
            <a:extLst>
              <a:ext uri="{FF2B5EF4-FFF2-40B4-BE49-F238E27FC236}">
                <a16:creationId xmlns:a16="http://schemas.microsoft.com/office/drawing/2014/main" id="{77F8B1BD-2A62-4C48-A454-F65417DF9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085" y="1918537"/>
            <a:ext cx="2726768" cy="27267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B18F02-4DCF-43DD-B2F9-43EA9655C50D}"/>
              </a:ext>
            </a:extLst>
          </p:cNvPr>
          <p:cNvSpPr txBox="1"/>
          <p:nvPr/>
        </p:nvSpPr>
        <p:spPr>
          <a:xfrm>
            <a:off x="3657895" y="1997839"/>
            <a:ext cx="4876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Using social media can help you identify and get in touch with </a:t>
            </a:r>
            <a:r>
              <a:rPr lang="en-GB" sz="2000" dirty="0">
                <a:solidFill>
                  <a:schemeClr val="accent5"/>
                </a:solidFill>
              </a:rPr>
              <a:t>stakeholders outside academia</a:t>
            </a:r>
            <a:r>
              <a:rPr lang="en-GB" sz="2000" dirty="0"/>
              <a:t>. Similarly, your presence on social media can allow stakeholders to identify and contact you for your expertise. 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This can include: </a:t>
            </a:r>
            <a:r>
              <a:rPr lang="en-GB" sz="2000" dirty="0">
                <a:solidFill>
                  <a:schemeClr val="accent5"/>
                </a:solidFill>
              </a:rPr>
              <a:t>businesses, policy makers, practitioners, charity organisations, members of the public, etc.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E766766-064C-47CA-B8A9-3BAC97A1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9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6861078" cy="840447"/>
          </a:xfrm>
        </p:spPr>
        <p:txBody>
          <a:bodyPr/>
          <a:lstStyle/>
          <a:p>
            <a:r>
              <a:rPr lang="en-US" dirty="0"/>
              <a:t>Engagement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D46F4-7C63-4A8A-B1C6-87B432D34B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9930132" y="2555124"/>
            <a:ext cx="3976" cy="61138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8A8C2C-A794-4908-BBE4-CA20DC7F338B}"/>
              </a:ext>
            </a:extLst>
          </p:cNvPr>
          <p:cNvSpPr/>
          <p:nvPr/>
        </p:nvSpPr>
        <p:spPr>
          <a:xfrm>
            <a:off x="9814722" y="3166511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44D1E-5E50-4CC9-AB41-AEF0E373C193}"/>
              </a:ext>
            </a:extLst>
          </p:cNvPr>
          <p:cNvSpPr/>
          <p:nvPr/>
        </p:nvSpPr>
        <p:spPr>
          <a:xfrm>
            <a:off x="9819618" y="2474748"/>
            <a:ext cx="230819" cy="2308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7E2-7F66-443E-AE85-C2407C95FFA8}"/>
              </a:ext>
            </a:extLst>
          </p:cNvPr>
          <p:cNvCxnSpPr>
            <a:cxnSpLocks/>
            <a:stCxn id="10" idx="0"/>
            <a:endCxn id="13" idx="0"/>
          </p:cNvCxnSpPr>
          <p:nvPr/>
        </p:nvCxnSpPr>
        <p:spPr>
          <a:xfrm flipH="1">
            <a:off x="9935028" y="1782985"/>
            <a:ext cx="8879" cy="691763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02AB8-8D30-4641-ADB3-44E28CEB5C44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9930132" y="1091222"/>
            <a:ext cx="0" cy="798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E3A85FF-0342-435E-BC31-A0907BE49DD4}"/>
              </a:ext>
            </a:extLst>
          </p:cNvPr>
          <p:cNvSpPr/>
          <p:nvPr/>
        </p:nvSpPr>
        <p:spPr>
          <a:xfrm>
            <a:off x="9828497" y="1782985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7148-4499-4F0F-ACA9-6703907E09C2}"/>
              </a:ext>
            </a:extLst>
          </p:cNvPr>
          <p:cNvSpPr/>
          <p:nvPr/>
        </p:nvSpPr>
        <p:spPr>
          <a:xfrm>
            <a:off x="9814722" y="1091222"/>
            <a:ext cx="230819" cy="2308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41AE94-FB3C-4227-94EB-FF98361FE4F4}"/>
              </a:ext>
            </a:extLst>
          </p:cNvPr>
          <p:cNvSpPr txBox="1"/>
          <p:nvPr/>
        </p:nvSpPr>
        <p:spPr>
          <a:xfrm>
            <a:off x="10160950" y="103494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Networking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14ABC-4C9E-4EB8-999B-7A39B875EB4E}"/>
              </a:ext>
            </a:extLst>
          </p:cNvPr>
          <p:cNvSpPr txBox="1"/>
          <p:nvPr/>
        </p:nvSpPr>
        <p:spPr>
          <a:xfrm>
            <a:off x="10160949" y="1699347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E639A1-AEF1-4317-83D8-39ABB61279C8}"/>
              </a:ext>
            </a:extLst>
          </p:cNvPr>
          <p:cNvSpPr txBox="1"/>
          <p:nvPr/>
        </p:nvSpPr>
        <p:spPr>
          <a:xfrm>
            <a:off x="10160949" y="2405492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36966-D190-4276-B495-F79B43EDDBB5}"/>
              </a:ext>
            </a:extLst>
          </p:cNvPr>
          <p:cNvSpPr txBox="1"/>
          <p:nvPr/>
        </p:nvSpPr>
        <p:spPr>
          <a:xfrm>
            <a:off x="10164923" y="3097255"/>
            <a:ext cx="15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Dissemination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873F-C147-462F-8AD2-E4085683021E}"/>
              </a:ext>
            </a:extLst>
          </p:cNvPr>
          <p:cNvSpPr txBox="1"/>
          <p:nvPr/>
        </p:nvSpPr>
        <p:spPr>
          <a:xfrm>
            <a:off x="838200" y="1727649"/>
            <a:ext cx="7369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involve external stakeholders in your research: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By </a:t>
            </a:r>
            <a:r>
              <a:rPr lang="en-GB" sz="2000" dirty="0">
                <a:solidFill>
                  <a:schemeClr val="accent5"/>
                </a:solidFill>
              </a:rPr>
              <a:t>collecting data</a:t>
            </a:r>
            <a:r>
              <a:rPr lang="en-GB" sz="2000" dirty="0"/>
              <a:t> using digital methods (i.e. online surveys, videos, audio recordings, sharing on social media, etc).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By </a:t>
            </a:r>
            <a:r>
              <a:rPr lang="en-GB" sz="2000" dirty="0">
                <a:solidFill>
                  <a:schemeClr val="accent5"/>
                </a:solidFill>
              </a:rPr>
              <a:t>sharing your research findings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/>
              <a:t>in digital formats, and presenting them in an easy-to-understand manner. This will make your work accessible to people outside academia.</a:t>
            </a:r>
          </a:p>
          <a:p>
            <a:pPr>
              <a:buFontTx/>
              <a:buChar char="-"/>
            </a:pPr>
            <a:endParaRPr lang="en-GB" sz="2000" dirty="0"/>
          </a:p>
          <a:p>
            <a:r>
              <a:rPr lang="en-GB" sz="2000" dirty="0"/>
              <a:t>Effective engagement makes your research more </a:t>
            </a:r>
            <a:r>
              <a:rPr lang="en-GB" sz="2000" dirty="0">
                <a:solidFill>
                  <a:schemeClr val="accent5"/>
                </a:solidFill>
              </a:rPr>
              <a:t>relevant to external stakeholders</a:t>
            </a:r>
            <a:r>
              <a:rPr lang="en-GB" sz="2000" dirty="0"/>
              <a:t>, and maximises its </a:t>
            </a:r>
            <a:r>
              <a:rPr lang="en-GB" sz="2000" dirty="0">
                <a:solidFill>
                  <a:schemeClr val="accent5"/>
                </a:solidFill>
              </a:rPr>
              <a:t>impact</a:t>
            </a:r>
            <a:r>
              <a:rPr lang="en-GB" sz="2000" dirty="0"/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264A1B2-5DC7-472C-B7B4-E28254B1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6258756"/>
            <a:ext cx="2600937" cy="47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09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 pp template V3" id="{660DA50E-4688-1241-B138-267B6654869B}" vid="{D7861548-99FE-2D40-920D-2F930308FC1C}"/>
    </a:ext>
  </a:extLst>
</a:theme>
</file>

<file path=ppt/theme/theme2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 pp template V3" id="{660DA50E-4688-1241-B138-267B6654869B}" vid="{A6733E5A-7C08-0C44-9CD9-D425785DDA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EE48DB93B445AC0E051BDCD7FD06" ma:contentTypeVersion="4" ma:contentTypeDescription="Create a new document." ma:contentTypeScope="" ma:versionID="e987896ceca2026bb23081d57794997d">
  <xsd:schema xmlns:xsd="http://www.w3.org/2001/XMLSchema" xmlns:xs="http://www.w3.org/2001/XMLSchema" xmlns:p="http://schemas.microsoft.com/office/2006/metadata/properties" xmlns:ns2="f41eddb8-c0c5-4a87-99a2-dd84783f0c94" targetNamespace="http://schemas.microsoft.com/office/2006/metadata/properties" ma:root="true" ma:fieldsID="c992fe6496a3195878b27f35bf41b671" ns2:_="">
    <xsd:import namespace="f41eddb8-c0c5-4a87-99a2-dd84783f0c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eddb8-c0c5-4a87-99a2-dd84783f0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100BF-6825-443D-840D-4CC68F089695}"/>
</file>

<file path=customXml/itemProps2.xml><?xml version="1.0" encoding="utf-8"?>
<ds:datastoreItem xmlns:ds="http://schemas.openxmlformats.org/officeDocument/2006/customXml" ds:itemID="{07DDBFDD-625D-4D5F-A185-7E2482A0C9F0}"/>
</file>

<file path=customXml/itemProps3.xml><?xml version="1.0" encoding="utf-8"?>
<ds:datastoreItem xmlns:ds="http://schemas.openxmlformats.org/officeDocument/2006/customXml" ds:itemID="{B1C74D41-136D-4280-B21E-397B09C19984}"/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2700</Words>
  <Application>Microsoft Office PowerPoint</Application>
  <PresentationFormat>Widescreen</PresentationFormat>
  <Paragraphs>364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</vt:lpstr>
      <vt:lpstr>Wingdings</vt:lpstr>
      <vt:lpstr>Wingdings 2</vt:lpstr>
      <vt:lpstr>1_Office Theme</vt:lpstr>
      <vt:lpstr>Content layouts</vt:lpstr>
      <vt:lpstr>Your Digital Footprint</vt:lpstr>
      <vt:lpstr>Introduction</vt:lpstr>
      <vt:lpstr>Contents</vt:lpstr>
      <vt:lpstr>I. Why build an online presence? </vt:lpstr>
      <vt:lpstr>Why build an online presence? </vt:lpstr>
      <vt:lpstr>Networking</vt:lpstr>
      <vt:lpstr>Networking</vt:lpstr>
      <vt:lpstr>Engagement</vt:lpstr>
      <vt:lpstr>Engagement</vt:lpstr>
      <vt:lpstr>Discovery</vt:lpstr>
      <vt:lpstr>Discovery</vt:lpstr>
      <vt:lpstr>Dissemination</vt:lpstr>
      <vt:lpstr>Dissemination</vt:lpstr>
      <vt:lpstr>II. Developing your digital footprint</vt:lpstr>
      <vt:lpstr>What are the steps to developing your digital footprint?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1: Create an online presence</vt:lpstr>
      <vt:lpstr>Step 2: Promote your work on social media</vt:lpstr>
      <vt:lpstr>Step 2: Promote your work on social media</vt:lpstr>
      <vt:lpstr>Step 2: Promote your work on social media</vt:lpstr>
      <vt:lpstr>Step 2: Promote your work on social media</vt:lpstr>
      <vt:lpstr>Step 2: Promote your work on social media</vt:lpstr>
      <vt:lpstr>Step 2: Promote your work on social media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Step 3: Track your progress</vt:lpstr>
      <vt:lpstr>III. Summary and resources</vt:lpstr>
      <vt:lpstr>Summary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Drummond</dc:creator>
  <cp:lastModifiedBy>Hawes, Claire</cp:lastModifiedBy>
  <cp:revision>93</cp:revision>
  <dcterms:created xsi:type="dcterms:W3CDTF">2020-04-09T11:07:22Z</dcterms:created>
  <dcterms:modified xsi:type="dcterms:W3CDTF">2020-04-22T09:53:27Z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0x010100673DEE48DB93B445AC0E051BDCD7FD06</vt:lpwstr>
  </property>
</Properties>
</file>