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Average" panose="020B0604020202020204" charset="0"/>
      <p:regular r:id="rId8"/>
    </p:embeddedFont>
    <p:embeddedFont>
      <p:font typeface="Comic Sans MS" panose="030F0702030302020204" pitchFamily="66" charset="0"/>
      <p:regular r:id="rId9"/>
      <p:bold r:id="rId10"/>
      <p:italic r:id="rId11"/>
      <p:boldItalic r:id="rId12"/>
    </p:embeddedFont>
    <p:embeddedFont>
      <p:font typeface="Lato" panose="020B0604020202020204" charset="0"/>
      <p:regular r:id="rId13"/>
      <p:bold r:id="rId14"/>
      <p:italic r:id="rId15"/>
      <p:boldItalic r:id="rId16"/>
    </p:embeddedFont>
    <p:embeddedFont>
      <p:font typeface="Montserra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heme" Target="theme/theme1.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f87997393_0_7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f87997393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f87997393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f87997393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8fdccb11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8fdccb1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8fdccb11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8fdccb1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f87997393_0_8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f87997393_0_8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2" descr="offset_comp_406605.jpg"/>
          <p:cNvPicPr preferRelativeResize="0"/>
          <p:nvPr/>
        </p:nvPicPr>
        <p:blipFill rotWithShape="1">
          <a:blip r:embed="rId2">
            <a:alphaModFix amt="66000"/>
          </a:blip>
          <a:srcRect l="20991" t="2690" r="40112" b="39565"/>
          <a:stretch/>
        </p:blipFill>
        <p:spPr>
          <a:xfrm>
            <a:off x="0" y="0"/>
            <a:ext cx="5157900" cy="5143500"/>
          </a:xfrm>
          <a:prstGeom prst="rtTriangle">
            <a:avLst/>
          </a:prstGeom>
          <a:noFill/>
          <a:ln>
            <a:noFill/>
          </a:ln>
        </p:spPr>
      </p:pic>
      <p:pic>
        <p:nvPicPr>
          <p:cNvPr id="11" name="Google Shape;11;p2" descr="offset_comp_342327_edtied.jpg"/>
          <p:cNvPicPr preferRelativeResize="0"/>
          <p:nvPr/>
        </p:nvPicPr>
        <p:blipFill rotWithShape="1">
          <a:blip r:embed="rId3">
            <a:alphaModFix amt="31000"/>
          </a:blip>
          <a:srcRect l="14009" t="35833" r="43289" b="11297"/>
          <a:stretch/>
        </p:blipFill>
        <p:spPr>
          <a:xfrm rot="10800000">
            <a:off x="6976800" y="-25"/>
            <a:ext cx="2167200" cy="2012700"/>
          </a:xfrm>
          <a:prstGeom prst="rtTriangle">
            <a:avLst/>
          </a:prstGeom>
          <a:noFill/>
          <a:ln>
            <a:noFill/>
          </a:ln>
        </p:spPr>
      </p:pic>
      <p:sp>
        <p:nvSpPr>
          <p:cNvPr id="12" name="Google Shape;12;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3" name="Google Shape;13;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2"/>
          <p:cNvSpPr/>
          <p:nvPr/>
        </p:nvSpPr>
        <p:spPr>
          <a:xfrm rot="-5400000">
            <a:off x="5846" y="-4836"/>
            <a:ext cx="22914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flipH="1">
            <a:off x="652821" y="576768"/>
            <a:ext cx="2300100" cy="22914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5"/>
        <p:cNvGrpSpPr/>
        <p:nvPr/>
      </p:nvGrpSpPr>
      <p:grpSpPr>
        <a:xfrm>
          <a:off x="0" y="0"/>
          <a:ext cx="0" cy="0"/>
          <a:chOff x="0" y="0"/>
          <a:chExt cx="0" cy="0"/>
        </a:xfrm>
      </p:grpSpPr>
      <p:sp>
        <p:nvSpPr>
          <p:cNvPr id="136" name="Google Shape;136;p11">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1">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1">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11"/>
          <p:cNvGrpSpPr/>
          <p:nvPr/>
        </p:nvGrpSpPr>
        <p:grpSpPr>
          <a:xfrm>
            <a:off x="4406400" y="0"/>
            <a:ext cx="4737600" cy="5143500"/>
            <a:chOff x="4406400" y="0"/>
            <a:chExt cx="4737600" cy="5143500"/>
          </a:xfrm>
        </p:grpSpPr>
        <p:sp>
          <p:nvSpPr>
            <p:cNvPr id="141" name="Google Shape;141;p11"/>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1"/>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1"/>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11"/>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0" name="Google Shape;1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1"/>
        <p:cNvGrpSpPr/>
        <p:nvPr/>
      </p:nvGrpSpPr>
      <p:grpSpPr>
        <a:xfrm>
          <a:off x="0" y="0"/>
          <a:ext cx="0" cy="0"/>
          <a:chOff x="0" y="0"/>
          <a:chExt cx="0" cy="0"/>
        </a:xfrm>
      </p:grpSpPr>
      <p:sp>
        <p:nvSpPr>
          <p:cNvPr id="162" name="Google Shape;162;p12">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2">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2">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2">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12"/>
          <p:cNvGrpSpPr/>
          <p:nvPr/>
        </p:nvGrpSpPr>
        <p:grpSpPr>
          <a:xfrm>
            <a:off x="0" y="381001"/>
            <a:ext cx="1037850" cy="1016287"/>
            <a:chOff x="0" y="381001"/>
            <a:chExt cx="1037850" cy="1016287"/>
          </a:xfrm>
        </p:grpSpPr>
        <p:sp>
          <p:nvSpPr>
            <p:cNvPr id="167" name="Google Shape;167;p1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12"/>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70" name="Google Shape;170;p12"/>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71" name="Google Shape;171;p12"/>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72" name="Google Shape;17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3"/>
        <p:cNvGrpSpPr/>
        <p:nvPr/>
      </p:nvGrpSpPr>
      <p:grpSpPr>
        <a:xfrm>
          <a:off x="0" y="0"/>
          <a:ext cx="0" cy="0"/>
          <a:chOff x="0" y="0"/>
          <a:chExt cx="0" cy="0"/>
        </a:xfrm>
      </p:grpSpPr>
      <p:grpSp>
        <p:nvGrpSpPr>
          <p:cNvPr id="174" name="Google Shape;174;p13"/>
          <p:cNvGrpSpPr/>
          <p:nvPr/>
        </p:nvGrpSpPr>
        <p:grpSpPr>
          <a:xfrm>
            <a:off x="0" y="4128572"/>
            <a:ext cx="698925" cy="684657"/>
            <a:chOff x="0" y="3785672"/>
            <a:chExt cx="698925" cy="684657"/>
          </a:xfrm>
        </p:grpSpPr>
        <p:sp>
          <p:nvSpPr>
            <p:cNvPr id="175" name="Google Shape;175;p13"/>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3"/>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78" name="Google Shape;17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79" name="Google Shape;179;p13">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83"/>
        <p:cNvGrpSpPr/>
        <p:nvPr/>
      </p:nvGrpSpPr>
      <p:grpSpPr>
        <a:xfrm>
          <a:off x="0" y="0"/>
          <a:ext cx="0" cy="0"/>
          <a:chOff x="0" y="0"/>
          <a:chExt cx="0" cy="0"/>
        </a:xfrm>
      </p:grpSpPr>
      <p:grpSp>
        <p:nvGrpSpPr>
          <p:cNvPr id="184" name="Google Shape;184;p14"/>
          <p:cNvGrpSpPr/>
          <p:nvPr/>
        </p:nvGrpSpPr>
        <p:grpSpPr>
          <a:xfrm>
            <a:off x="4406400" y="0"/>
            <a:ext cx="4737600" cy="5143065"/>
            <a:chOff x="4406400" y="0"/>
            <a:chExt cx="4737600" cy="5143065"/>
          </a:xfrm>
        </p:grpSpPr>
        <p:sp>
          <p:nvSpPr>
            <p:cNvPr id="185" name="Google Shape;185;p1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4"/>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204" name="Google Shape;204;p14"/>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05" name="Google Shape;20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206" name="Google Shape;206;p14">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0"/>
        <p:cNvGrpSpPr/>
        <p:nvPr/>
      </p:nvGrpSpPr>
      <p:grpSpPr>
        <a:xfrm>
          <a:off x="0" y="0"/>
          <a:ext cx="0" cy="0"/>
          <a:chOff x="0" y="0"/>
          <a:chExt cx="0" cy="0"/>
        </a:xfrm>
      </p:grpSpPr>
      <p:sp>
        <p:nvSpPr>
          <p:cNvPr id="211" name="Google Shape;21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_alt3">
  <p:cSld name="TITLE_AND_BODY_1">
    <p:spTree>
      <p:nvGrpSpPr>
        <p:cNvPr id="1" name="Shape 212"/>
        <p:cNvGrpSpPr/>
        <p:nvPr/>
      </p:nvGrpSpPr>
      <p:grpSpPr>
        <a:xfrm>
          <a:off x="0" y="0"/>
          <a:ext cx="0" cy="0"/>
          <a:chOff x="0" y="0"/>
          <a:chExt cx="0" cy="0"/>
        </a:xfrm>
      </p:grpSpPr>
      <p:pic>
        <p:nvPicPr>
          <p:cNvPr id="213" name="Google Shape;213;p16" descr="offset_comp_343059.jpg"/>
          <p:cNvPicPr preferRelativeResize="0"/>
          <p:nvPr/>
        </p:nvPicPr>
        <p:blipFill rotWithShape="1">
          <a:blip r:embed="rId2">
            <a:alphaModFix amt="80000"/>
          </a:blip>
          <a:srcRect l="30474" t="11955" r="30474" b="25870"/>
          <a:stretch/>
        </p:blipFill>
        <p:spPr>
          <a:xfrm rot="-5400000">
            <a:off x="113630" y="-105700"/>
            <a:ext cx="5142300" cy="5364300"/>
          </a:xfrm>
          <a:prstGeom prst="diagStripe">
            <a:avLst>
              <a:gd name="adj" fmla="val 50343"/>
            </a:avLst>
          </a:prstGeom>
          <a:noFill/>
          <a:ln>
            <a:noFill/>
          </a:ln>
        </p:spPr>
      </p:pic>
      <p:sp>
        <p:nvSpPr>
          <p:cNvPr id="214" name="Google Shape;214;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6"/>
          <p:cNvSpPr txBox="1">
            <a:spLocks noGrp="1"/>
          </p:cNvSpPr>
          <p:nvPr>
            <p:ph type="body" idx="1"/>
          </p:nvPr>
        </p:nvSpPr>
        <p:spPr>
          <a:xfrm>
            <a:off x="4018025" y="1567550"/>
            <a:ext cx="4318500" cy="17667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dk2"/>
              </a:buClr>
              <a:buSzPts val="1300"/>
              <a:buChar char="●"/>
              <a:defRPr>
                <a:solidFill>
                  <a:schemeClr val="dk2"/>
                </a:solidFill>
              </a:defRPr>
            </a:lvl1pPr>
            <a:lvl2pPr marL="914400" lvl="1" indent="-298450" rtl="0">
              <a:spcBef>
                <a:spcPts val="1600"/>
              </a:spcBef>
              <a:spcAft>
                <a:spcPts val="0"/>
              </a:spcAft>
              <a:buClr>
                <a:schemeClr val="dk2"/>
              </a:buClr>
              <a:buSzPts val="1100"/>
              <a:buChar char="○"/>
              <a:defRPr>
                <a:solidFill>
                  <a:schemeClr val="dk2"/>
                </a:solidFill>
              </a:defRPr>
            </a:lvl2pPr>
            <a:lvl3pPr marL="1371600" lvl="2" indent="-298450" rtl="0">
              <a:spcBef>
                <a:spcPts val="1600"/>
              </a:spcBef>
              <a:spcAft>
                <a:spcPts val="0"/>
              </a:spcAft>
              <a:buClr>
                <a:schemeClr val="dk2"/>
              </a:buClr>
              <a:buSzPts val="1100"/>
              <a:buChar char="■"/>
              <a:defRPr>
                <a:solidFill>
                  <a:schemeClr val="dk2"/>
                </a:solidFill>
              </a:defRPr>
            </a:lvl3pPr>
            <a:lvl4pPr marL="1828800" lvl="3" indent="-298450" rtl="0">
              <a:spcBef>
                <a:spcPts val="1600"/>
              </a:spcBef>
              <a:spcAft>
                <a:spcPts val="0"/>
              </a:spcAft>
              <a:buClr>
                <a:schemeClr val="dk2"/>
              </a:buClr>
              <a:buSzPts val="1100"/>
              <a:buChar char="●"/>
              <a:defRPr>
                <a:solidFill>
                  <a:schemeClr val="dk2"/>
                </a:solidFill>
              </a:defRPr>
            </a:lvl4pPr>
            <a:lvl5pPr marL="2286000" lvl="4" indent="-298450" rtl="0">
              <a:spcBef>
                <a:spcPts val="1600"/>
              </a:spcBef>
              <a:spcAft>
                <a:spcPts val="0"/>
              </a:spcAft>
              <a:buClr>
                <a:schemeClr val="dk2"/>
              </a:buClr>
              <a:buSzPts val="1100"/>
              <a:buChar char="○"/>
              <a:defRPr>
                <a:solidFill>
                  <a:schemeClr val="dk2"/>
                </a:solidFill>
              </a:defRPr>
            </a:lvl5pPr>
            <a:lvl6pPr marL="2743200" lvl="5" indent="-298450" rtl="0">
              <a:spcBef>
                <a:spcPts val="1600"/>
              </a:spcBef>
              <a:spcAft>
                <a:spcPts val="0"/>
              </a:spcAft>
              <a:buClr>
                <a:schemeClr val="dk2"/>
              </a:buClr>
              <a:buSzPts val="1100"/>
              <a:buChar char="■"/>
              <a:defRPr>
                <a:solidFill>
                  <a:schemeClr val="dk2"/>
                </a:solidFill>
              </a:defRPr>
            </a:lvl6pPr>
            <a:lvl7pPr marL="3200400" lvl="6" indent="-298450" rtl="0">
              <a:spcBef>
                <a:spcPts val="1600"/>
              </a:spcBef>
              <a:spcAft>
                <a:spcPts val="0"/>
              </a:spcAft>
              <a:buClr>
                <a:schemeClr val="dk2"/>
              </a:buClr>
              <a:buSzPts val="1100"/>
              <a:buChar char="●"/>
              <a:defRPr>
                <a:solidFill>
                  <a:schemeClr val="dk2"/>
                </a:solidFill>
              </a:defRPr>
            </a:lvl7pPr>
            <a:lvl8pPr marL="3657600" lvl="7" indent="-298450" rtl="0">
              <a:spcBef>
                <a:spcPts val="1600"/>
              </a:spcBef>
              <a:spcAft>
                <a:spcPts val="0"/>
              </a:spcAft>
              <a:buClr>
                <a:schemeClr val="dk2"/>
              </a:buClr>
              <a:buSzPts val="1100"/>
              <a:buChar char="○"/>
              <a:defRPr>
                <a:solidFill>
                  <a:schemeClr val="dk2"/>
                </a:solidFill>
              </a:defRPr>
            </a:lvl8pPr>
            <a:lvl9pPr marL="4114800" lvl="8" indent="-298450" rtl="0">
              <a:spcBef>
                <a:spcPts val="1600"/>
              </a:spcBef>
              <a:spcAft>
                <a:spcPts val="1600"/>
              </a:spcAft>
              <a:buClr>
                <a:schemeClr val="dk2"/>
              </a:buClr>
              <a:buSzPts val="1100"/>
              <a:buChar char="■"/>
              <a:defRPr>
                <a:solidFill>
                  <a:schemeClr val="dk2"/>
                </a:solidFill>
              </a:defRPr>
            </a:lvl9pPr>
          </a:lstStyle>
          <a:p>
            <a:endParaRPr/>
          </a:p>
        </p:txBody>
      </p:sp>
      <p:sp>
        <p:nvSpPr>
          <p:cNvPr id="216" name="Google Shape;21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17" name="Google Shape;217;p16">
            <a:hlinkClick r:id="rId3"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a:hlinkClick r:id="rId3"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a:hlinkClick r:id="rId3"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a:hlinkClick r:id="rId3"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16"/>
          <p:cNvGrpSpPr/>
          <p:nvPr/>
        </p:nvGrpSpPr>
        <p:grpSpPr>
          <a:xfrm>
            <a:off x="0" y="381001"/>
            <a:ext cx="1037850" cy="1016287"/>
            <a:chOff x="0" y="381001"/>
            <a:chExt cx="1037850" cy="1016287"/>
          </a:xfrm>
        </p:grpSpPr>
        <p:sp>
          <p:nvSpPr>
            <p:cNvPr id="222" name="Google Shape;222;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4406400" y="0"/>
            <a:ext cx="4737600" cy="5143065"/>
            <a:chOff x="4406400" y="0"/>
            <a:chExt cx="4737600" cy="5143065"/>
          </a:xfrm>
        </p:grpSpPr>
        <p:sp>
          <p:nvSpPr>
            <p:cNvPr id="19" name="Google Shape;19;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 name="Google Shape;3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39" name="Google Shape;39;p3">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C">
  <p:cSld name="SECTION_HEADER_1">
    <p:spTree>
      <p:nvGrpSpPr>
        <p:cNvPr id="1" name="Shape 43"/>
        <p:cNvGrpSpPr/>
        <p:nvPr/>
      </p:nvGrpSpPr>
      <p:grpSpPr>
        <a:xfrm>
          <a:off x="0" y="0"/>
          <a:ext cx="0" cy="0"/>
          <a:chOff x="0" y="0"/>
          <a:chExt cx="0" cy="0"/>
        </a:xfrm>
      </p:grpSpPr>
      <p:grpSp>
        <p:nvGrpSpPr>
          <p:cNvPr id="44" name="Google Shape;44;p4"/>
          <p:cNvGrpSpPr/>
          <p:nvPr/>
        </p:nvGrpSpPr>
        <p:grpSpPr>
          <a:xfrm>
            <a:off x="4406400" y="0"/>
            <a:ext cx="4737600" cy="5143065"/>
            <a:chOff x="4406400" y="0"/>
            <a:chExt cx="4737600" cy="5143065"/>
          </a:xfrm>
        </p:grpSpPr>
        <p:sp>
          <p:nvSpPr>
            <p:cNvPr id="45" name="Google Shape;45;p4"/>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5">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5"/>
          <p:cNvGrpSpPr/>
          <p:nvPr/>
        </p:nvGrpSpPr>
        <p:grpSpPr>
          <a:xfrm>
            <a:off x="0" y="381001"/>
            <a:ext cx="1037850" cy="1016287"/>
            <a:chOff x="0" y="381001"/>
            <a:chExt cx="1037850" cy="1016287"/>
          </a:xfrm>
        </p:grpSpPr>
        <p:sp>
          <p:nvSpPr>
            <p:cNvPr id="71" name="Google Shape;71;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4" name="Google Shape;74;p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5" name="Google Shape;7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_alt1">
  <p:cSld name="TITLE_AND_BODY_2">
    <p:spTree>
      <p:nvGrpSpPr>
        <p:cNvPr id="1" name="Shape 76"/>
        <p:cNvGrpSpPr/>
        <p:nvPr/>
      </p:nvGrpSpPr>
      <p:grpSpPr>
        <a:xfrm>
          <a:off x="0" y="0"/>
          <a:ext cx="0" cy="0"/>
          <a:chOff x="0" y="0"/>
          <a:chExt cx="0" cy="0"/>
        </a:xfrm>
      </p:grpSpPr>
      <p:sp>
        <p:nvSpPr>
          <p:cNvPr id="77" name="Google Shape;77;p6"/>
          <p:cNvSpPr txBox="1">
            <a:spLocks noGrp="1"/>
          </p:cNvSpPr>
          <p:nvPr>
            <p:ph type="title"/>
          </p:nvPr>
        </p:nvSpPr>
        <p:spPr>
          <a:xfrm>
            <a:off x="361071" y="1924852"/>
            <a:ext cx="2304900" cy="1797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8" name="Google Shape;78;p6"/>
          <p:cNvSpPr/>
          <p:nvPr/>
        </p:nvSpPr>
        <p:spPr>
          <a:xfrm>
            <a:off x="4564200" y="0"/>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txBox="1">
            <a:spLocks noGrp="1"/>
          </p:cNvSpPr>
          <p:nvPr>
            <p:ph type="body" idx="1"/>
          </p:nvPr>
        </p:nvSpPr>
        <p:spPr>
          <a:xfrm>
            <a:off x="6451271" y="1924850"/>
            <a:ext cx="2304900" cy="1797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
        <p:nvSpPr>
          <p:cNvPr id="80" name="Google Shape;80;p6">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6"/>
          <p:cNvGrpSpPr/>
          <p:nvPr/>
        </p:nvGrpSpPr>
        <p:grpSpPr>
          <a:xfrm>
            <a:off x="0" y="381001"/>
            <a:ext cx="1037850" cy="1016287"/>
            <a:chOff x="0" y="381001"/>
            <a:chExt cx="1037850" cy="1016287"/>
          </a:xfrm>
        </p:grpSpPr>
        <p:sp>
          <p:nvSpPr>
            <p:cNvPr id="85" name="Google Shape;85;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88" name="Google Shape;8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_alt2">
  <p:cSld name="TITLE_AND_BODY_2_1">
    <p:spTree>
      <p:nvGrpSpPr>
        <p:cNvPr id="1" name="Shape 89"/>
        <p:cNvGrpSpPr/>
        <p:nvPr/>
      </p:nvGrpSpPr>
      <p:grpSpPr>
        <a:xfrm>
          <a:off x="0" y="0"/>
          <a:ext cx="0" cy="0"/>
          <a:chOff x="0" y="0"/>
          <a:chExt cx="0" cy="0"/>
        </a:xfrm>
      </p:grpSpPr>
      <p:sp>
        <p:nvSpPr>
          <p:cNvPr id="90" name="Google Shape;90;p7"/>
          <p:cNvSpPr txBox="1">
            <a:spLocks noGrp="1"/>
          </p:cNvSpPr>
          <p:nvPr>
            <p:ph type="title"/>
          </p:nvPr>
        </p:nvSpPr>
        <p:spPr>
          <a:xfrm>
            <a:off x="702850" y="1708619"/>
            <a:ext cx="3333300" cy="14709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91" name="Google Shape;91;p7"/>
          <p:cNvSpPr/>
          <p:nvPr/>
        </p:nvSpPr>
        <p:spPr>
          <a:xfrm>
            <a:off x="0" y="3486600"/>
            <a:ext cx="9144000" cy="1656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 name="Google Shape;96;p7"/>
          <p:cNvGrpSpPr/>
          <p:nvPr/>
        </p:nvGrpSpPr>
        <p:grpSpPr>
          <a:xfrm>
            <a:off x="0" y="381001"/>
            <a:ext cx="1037850" cy="1016287"/>
            <a:chOff x="0" y="381001"/>
            <a:chExt cx="1037850" cy="1016287"/>
          </a:xfrm>
        </p:grpSpPr>
        <p:sp>
          <p:nvSpPr>
            <p:cNvPr id="97" name="Google Shape;97;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 name="Google Shape;99;p7"/>
          <p:cNvSpPr txBox="1">
            <a:spLocks noGrp="1"/>
          </p:cNvSpPr>
          <p:nvPr>
            <p:ph type="title" idx="2"/>
          </p:nvPr>
        </p:nvSpPr>
        <p:spPr>
          <a:xfrm>
            <a:off x="1297500" y="459490"/>
            <a:ext cx="3005700" cy="510900"/>
          </a:xfrm>
          <a:prstGeom prst="rect">
            <a:avLst/>
          </a:prstGeom>
        </p:spPr>
        <p:txBody>
          <a:bodyPr spcFirstLastPara="1" wrap="square" lIns="91425" tIns="91425" rIns="91425" bIns="91425" anchor="t" anchorCtr="0">
            <a:no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100" name="Google Shape;10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01" name="Google Shape;101;p7"/>
          <p:cNvSpPr txBox="1">
            <a:spLocks noGrp="1"/>
          </p:cNvSpPr>
          <p:nvPr>
            <p:ph type="body" idx="1"/>
          </p:nvPr>
        </p:nvSpPr>
        <p:spPr>
          <a:xfrm>
            <a:off x="702850" y="3625275"/>
            <a:ext cx="3333300" cy="7653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dk1"/>
              </a:buClr>
              <a:buSzPts val="1100"/>
              <a:buChar char="●"/>
              <a:defRPr sz="1100">
                <a:solidFill>
                  <a:schemeClr val="dk1"/>
                </a:solidFill>
              </a:defRPr>
            </a:lvl1pPr>
            <a:lvl2pPr marL="914400" lvl="1" indent="-298450" rtl="0">
              <a:spcBef>
                <a:spcPts val="1600"/>
              </a:spcBef>
              <a:spcAft>
                <a:spcPts val="0"/>
              </a:spcAft>
              <a:buClr>
                <a:schemeClr val="dk1"/>
              </a:buClr>
              <a:buSzPts val="1100"/>
              <a:buChar char="○"/>
              <a:defRPr>
                <a:solidFill>
                  <a:schemeClr val="dk1"/>
                </a:solidFill>
              </a:defRPr>
            </a:lvl2pPr>
            <a:lvl3pPr marL="1371600" lvl="2" indent="-298450" rtl="0">
              <a:spcBef>
                <a:spcPts val="1600"/>
              </a:spcBef>
              <a:spcAft>
                <a:spcPts val="0"/>
              </a:spcAft>
              <a:buClr>
                <a:schemeClr val="dk1"/>
              </a:buClr>
              <a:buSzPts val="1100"/>
              <a:buChar char="■"/>
              <a:defRPr>
                <a:solidFill>
                  <a:schemeClr val="dk1"/>
                </a:solidFill>
              </a:defRPr>
            </a:lvl3pPr>
            <a:lvl4pPr marL="1828800" lvl="3" indent="-298450" rtl="0">
              <a:spcBef>
                <a:spcPts val="1600"/>
              </a:spcBef>
              <a:spcAft>
                <a:spcPts val="0"/>
              </a:spcAft>
              <a:buClr>
                <a:schemeClr val="dk1"/>
              </a:buClr>
              <a:buSzPts val="1100"/>
              <a:buChar char="●"/>
              <a:defRPr>
                <a:solidFill>
                  <a:schemeClr val="dk1"/>
                </a:solidFill>
              </a:defRPr>
            </a:lvl4pPr>
            <a:lvl5pPr marL="2286000" lvl="4" indent="-298450" rtl="0">
              <a:spcBef>
                <a:spcPts val="1600"/>
              </a:spcBef>
              <a:spcAft>
                <a:spcPts val="0"/>
              </a:spcAft>
              <a:buClr>
                <a:schemeClr val="dk1"/>
              </a:buClr>
              <a:buSzPts val="1100"/>
              <a:buChar char="○"/>
              <a:defRPr>
                <a:solidFill>
                  <a:schemeClr val="dk1"/>
                </a:solidFill>
              </a:defRPr>
            </a:lvl5pPr>
            <a:lvl6pPr marL="2743200" lvl="5" indent="-298450" rtl="0">
              <a:spcBef>
                <a:spcPts val="1600"/>
              </a:spcBef>
              <a:spcAft>
                <a:spcPts val="0"/>
              </a:spcAft>
              <a:buClr>
                <a:schemeClr val="dk1"/>
              </a:buClr>
              <a:buSzPts val="1100"/>
              <a:buChar char="■"/>
              <a:defRPr>
                <a:solidFill>
                  <a:schemeClr val="dk1"/>
                </a:solidFill>
              </a:defRPr>
            </a:lvl6pPr>
            <a:lvl7pPr marL="3200400" lvl="6" indent="-298450" rtl="0">
              <a:spcBef>
                <a:spcPts val="1600"/>
              </a:spcBef>
              <a:spcAft>
                <a:spcPts val="0"/>
              </a:spcAft>
              <a:buClr>
                <a:schemeClr val="dk1"/>
              </a:buClr>
              <a:buSzPts val="1100"/>
              <a:buChar char="●"/>
              <a:defRPr>
                <a:solidFill>
                  <a:schemeClr val="dk1"/>
                </a:solidFill>
              </a:defRPr>
            </a:lvl7pPr>
            <a:lvl8pPr marL="3657600" lvl="7" indent="-298450" rtl="0">
              <a:spcBef>
                <a:spcPts val="1600"/>
              </a:spcBef>
              <a:spcAft>
                <a:spcPts val="0"/>
              </a:spcAft>
              <a:buClr>
                <a:schemeClr val="dk1"/>
              </a:buClr>
              <a:buSzPts val="1100"/>
              <a:buChar char="○"/>
              <a:defRPr>
                <a:solidFill>
                  <a:schemeClr val="dk1"/>
                </a:solidFill>
              </a:defRPr>
            </a:lvl8pPr>
            <a:lvl9pPr marL="4114800" lvl="8" indent="-298450" rtl="0">
              <a:spcBef>
                <a:spcPts val="1600"/>
              </a:spcBef>
              <a:spcAft>
                <a:spcPts val="1600"/>
              </a:spcAft>
              <a:buClr>
                <a:schemeClr val="dk1"/>
              </a:buClr>
              <a:buSzPts val="1100"/>
              <a:buChar char="■"/>
              <a:defRPr>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8">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8">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8"/>
          <p:cNvGrpSpPr/>
          <p:nvPr/>
        </p:nvGrpSpPr>
        <p:grpSpPr>
          <a:xfrm>
            <a:off x="0" y="381001"/>
            <a:ext cx="1037850" cy="1016287"/>
            <a:chOff x="0" y="381001"/>
            <a:chExt cx="1037850" cy="1016287"/>
          </a:xfrm>
        </p:grpSpPr>
        <p:sp>
          <p:nvSpPr>
            <p:cNvPr id="108" name="Google Shape;108;p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1" name="Google Shape;111;p8"/>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2" name="Google Shape;112;p8"/>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3" name="Google Shape;11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9"/>
          <p:cNvGrpSpPr/>
          <p:nvPr/>
        </p:nvGrpSpPr>
        <p:grpSpPr>
          <a:xfrm>
            <a:off x="0" y="381001"/>
            <a:ext cx="1037850" cy="1016287"/>
            <a:chOff x="0" y="381001"/>
            <a:chExt cx="1037850" cy="1016287"/>
          </a:xfrm>
        </p:grpSpPr>
        <p:sp>
          <p:nvSpPr>
            <p:cNvPr id="120" name="Google Shape;120;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23" name="Google Shape;123;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4"/>
        <p:cNvGrpSpPr/>
        <p:nvPr/>
      </p:nvGrpSpPr>
      <p:grpSpPr>
        <a:xfrm>
          <a:off x="0" y="0"/>
          <a:ext cx="0" cy="0"/>
          <a:chOff x="0" y="0"/>
          <a:chExt cx="0" cy="0"/>
        </a:xfrm>
      </p:grpSpPr>
      <p:sp>
        <p:nvSpPr>
          <p:cNvPr id="125" name="Google Shape;125;p10">
            <a:hlinkClick r:id="rId2" action="ppaction://hlinksldjump"/>
          </p:cNvPr>
          <p:cNvSpPr/>
          <p:nvPr/>
        </p:nvSpPr>
        <p:spPr>
          <a:xfrm>
            <a:off x="0" y="0"/>
            <a:ext cx="632700" cy="588600"/>
          </a:xfrm>
          <a:prstGeom prst="rect">
            <a:avLst/>
          </a:prstGeom>
          <a:solidFill>
            <a:srgbClr val="1B2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a:hlinkClick r:id="rId2" action="ppaction://hlinksldjump"/>
          </p:cNvPr>
          <p:cNvSpPr/>
          <p:nvPr/>
        </p:nvSpPr>
        <p:spPr>
          <a:xfrm>
            <a:off x="212050" y="221751"/>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0">
            <a:hlinkClick r:id="rId2" action="ppaction://hlinksldjump"/>
          </p:cNvPr>
          <p:cNvSpPr/>
          <p:nvPr/>
        </p:nvSpPr>
        <p:spPr>
          <a:xfrm>
            <a:off x="212050" y="284225"/>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a:hlinkClick r:id="rId2" action="ppaction://hlinksldjump"/>
          </p:cNvPr>
          <p:cNvSpPr/>
          <p:nvPr/>
        </p:nvSpPr>
        <p:spPr>
          <a:xfrm>
            <a:off x="212050" y="346699"/>
            <a:ext cx="219600" cy="18900"/>
          </a:xfrm>
          <a:prstGeom prst="rect">
            <a:avLst/>
          </a:prstGeom>
          <a:solidFill>
            <a:srgbClr val="55688B">
              <a:alpha val="35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10"/>
          <p:cNvGrpSpPr/>
          <p:nvPr/>
        </p:nvGrpSpPr>
        <p:grpSpPr>
          <a:xfrm>
            <a:off x="0" y="381001"/>
            <a:ext cx="1037850" cy="1016287"/>
            <a:chOff x="0" y="381001"/>
            <a:chExt cx="1037850" cy="1016287"/>
          </a:xfrm>
        </p:grpSpPr>
        <p:sp>
          <p:nvSpPr>
            <p:cNvPr id="130" name="Google Shape;130;p1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10"/>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33" name="Google Shape;133;p10"/>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isabled-forum@abd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disabled-forum@abdn.ac.u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ctrTitle"/>
          </p:nvPr>
        </p:nvSpPr>
        <p:spPr>
          <a:xfrm>
            <a:off x="3167250" y="285775"/>
            <a:ext cx="5017500" cy="15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ic Sans MS"/>
                <a:ea typeface="Comic Sans MS"/>
                <a:cs typeface="Comic Sans MS"/>
                <a:sym typeface="Comic Sans MS"/>
              </a:rPr>
              <a:t>Dive even deeper- The student journey  </a:t>
            </a:r>
            <a:endParaRPr>
              <a:latin typeface="Comic Sans MS"/>
              <a:ea typeface="Comic Sans MS"/>
              <a:cs typeface="Comic Sans MS"/>
              <a:sym typeface="Comic Sans MS"/>
            </a:endParaRPr>
          </a:p>
        </p:txBody>
      </p:sp>
      <p:sp>
        <p:nvSpPr>
          <p:cNvPr id="229" name="Google Shape;229;p17"/>
          <p:cNvSpPr txBox="1">
            <a:spLocks noGrp="1"/>
          </p:cNvSpPr>
          <p:nvPr>
            <p:ph type="subTitle" idx="1"/>
          </p:nvPr>
        </p:nvSpPr>
        <p:spPr>
          <a:xfrm>
            <a:off x="5105150" y="2065650"/>
            <a:ext cx="3470700" cy="506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latin typeface="Comic Sans MS"/>
                <a:ea typeface="Comic Sans MS"/>
                <a:cs typeface="Comic Sans MS"/>
                <a:sym typeface="Comic Sans MS"/>
              </a:rPr>
              <a:t>Presented by Committee Members on behalf of the Disabled Students’ Forum</a:t>
            </a:r>
            <a:endParaRPr>
              <a:latin typeface="Comic Sans MS"/>
              <a:ea typeface="Comic Sans MS"/>
              <a:cs typeface="Comic Sans MS"/>
              <a:sym typeface="Comic Sans MS"/>
            </a:endParaRPr>
          </a:p>
          <a:p>
            <a:pPr marL="0" lvl="0" indent="0" algn="l" rtl="0">
              <a:lnSpc>
                <a:spcPct val="115000"/>
              </a:lnSpc>
              <a:spcBef>
                <a:spcPts val="1600"/>
              </a:spcBef>
              <a:spcAft>
                <a:spcPts val="0"/>
              </a:spcAft>
              <a:buNone/>
            </a:pPr>
            <a:r>
              <a:rPr lang="en-GB">
                <a:latin typeface="Comic Sans MS"/>
                <a:ea typeface="Comic Sans MS"/>
                <a:cs typeface="Comic Sans MS"/>
                <a:sym typeface="Comic Sans MS"/>
              </a:rPr>
              <a:t>Rian-James Hiney (Convener) He/Him,</a:t>
            </a:r>
            <a:br>
              <a:rPr lang="en-GB">
                <a:latin typeface="Comic Sans MS"/>
                <a:ea typeface="Comic Sans MS"/>
                <a:cs typeface="Comic Sans MS"/>
                <a:sym typeface="Comic Sans MS"/>
              </a:rPr>
            </a:br>
            <a:r>
              <a:rPr lang="en-GB">
                <a:latin typeface="Comic Sans MS"/>
                <a:ea typeface="Comic Sans MS"/>
                <a:cs typeface="Comic Sans MS"/>
                <a:sym typeface="Comic Sans MS"/>
              </a:rPr>
              <a:t> Sian Wallace (Education &amp; Welfare Officer) she/they, Roma (Ro) Dhasmana (Development Officer) they/them</a:t>
            </a:r>
            <a:endParaRPr>
              <a:latin typeface="Comic Sans MS"/>
              <a:ea typeface="Comic Sans MS"/>
              <a:cs typeface="Comic Sans MS"/>
              <a:sym typeface="Comic Sans MS"/>
            </a:endParaRPr>
          </a:p>
          <a:p>
            <a:pPr marL="0" lvl="0" indent="0" algn="l" rtl="0">
              <a:lnSpc>
                <a:spcPct val="115000"/>
              </a:lnSpc>
              <a:spcBef>
                <a:spcPts val="1600"/>
              </a:spcBef>
              <a:spcAft>
                <a:spcPts val="0"/>
              </a:spcAft>
              <a:buNone/>
            </a:pPr>
            <a:r>
              <a:rPr lang="en-GB">
                <a:latin typeface="Comic Sans MS"/>
                <a:ea typeface="Comic Sans MS"/>
                <a:cs typeface="Comic Sans MS"/>
                <a:sym typeface="Comic Sans MS"/>
              </a:rPr>
              <a:t>Email: </a:t>
            </a:r>
            <a:r>
              <a:rPr lang="en-GB" u="sng">
                <a:solidFill>
                  <a:schemeClr val="hlink"/>
                </a:solidFill>
                <a:latin typeface="Comic Sans MS"/>
                <a:ea typeface="Comic Sans MS"/>
                <a:cs typeface="Comic Sans MS"/>
                <a:sym typeface="Comic Sans MS"/>
                <a:hlinkClick r:id="rId3"/>
              </a:rPr>
              <a:t>disabled-forum@abdn.ac.uk</a:t>
            </a:r>
            <a:endParaRPr>
              <a:latin typeface="Comic Sans MS"/>
              <a:ea typeface="Comic Sans MS"/>
              <a:cs typeface="Comic Sans MS"/>
              <a:sym typeface="Comic Sans MS"/>
            </a:endParaRPr>
          </a:p>
          <a:p>
            <a:pPr marL="0" lvl="0" indent="0" algn="l" rtl="0">
              <a:lnSpc>
                <a:spcPct val="115000"/>
              </a:lnSpc>
              <a:spcBef>
                <a:spcPts val="1600"/>
              </a:spcBef>
              <a:spcAft>
                <a:spcPts val="0"/>
              </a:spcAft>
              <a:buNone/>
            </a:pPr>
            <a:r>
              <a:rPr lang="en-GB">
                <a:latin typeface="Comic Sans MS"/>
                <a:ea typeface="Comic Sans MS"/>
                <a:cs typeface="Comic Sans MS"/>
                <a:sym typeface="Comic Sans MS"/>
              </a:rPr>
              <a:t>Facebook page: AUSA Disabled Students</a:t>
            </a:r>
            <a:endParaRPr>
              <a:latin typeface="Comic Sans MS"/>
              <a:ea typeface="Comic Sans MS"/>
              <a:cs typeface="Comic Sans MS"/>
              <a:sym typeface="Comic Sans MS"/>
            </a:endParaRPr>
          </a:p>
          <a:p>
            <a:pPr marL="0" lvl="0" indent="0" algn="l" rtl="0">
              <a:lnSpc>
                <a:spcPct val="115000"/>
              </a:lnSpc>
              <a:spcBef>
                <a:spcPts val="1600"/>
              </a:spcBef>
              <a:spcAft>
                <a:spcPts val="1600"/>
              </a:spcAft>
              <a:buNone/>
            </a:pPr>
            <a:endParaRPr>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1297500" y="1132625"/>
            <a:ext cx="7038900" cy="48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ic Sans MS"/>
                <a:ea typeface="Comic Sans MS"/>
                <a:cs typeface="Comic Sans MS"/>
                <a:sym typeface="Comic Sans MS"/>
              </a:rPr>
              <a:t>Introduction</a:t>
            </a:r>
            <a:endParaRPr>
              <a:latin typeface="Comic Sans MS"/>
              <a:ea typeface="Comic Sans MS"/>
              <a:cs typeface="Comic Sans MS"/>
              <a:sym typeface="Comic Sans MS"/>
            </a:endParaRPr>
          </a:p>
        </p:txBody>
      </p:sp>
      <p:sp>
        <p:nvSpPr>
          <p:cNvPr id="235" name="Google Shape;235;p18"/>
          <p:cNvSpPr txBox="1"/>
          <p:nvPr/>
        </p:nvSpPr>
        <p:spPr>
          <a:xfrm>
            <a:off x="1294301" y="2748576"/>
            <a:ext cx="30183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ACACA"/>
              </a:solidFill>
              <a:latin typeface="Montserrat"/>
              <a:ea typeface="Montserrat"/>
              <a:cs typeface="Montserrat"/>
              <a:sym typeface="Montserrat"/>
            </a:endParaRPr>
          </a:p>
        </p:txBody>
      </p:sp>
      <p:sp>
        <p:nvSpPr>
          <p:cNvPr id="236" name="Google Shape;236;p18"/>
          <p:cNvSpPr txBox="1"/>
          <p:nvPr/>
        </p:nvSpPr>
        <p:spPr>
          <a:xfrm>
            <a:off x="1294298" y="3725075"/>
            <a:ext cx="30183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CACACA"/>
              </a:solidFill>
              <a:latin typeface="Average"/>
              <a:ea typeface="Average"/>
              <a:cs typeface="Average"/>
              <a:sym typeface="Average"/>
            </a:endParaRPr>
          </a:p>
        </p:txBody>
      </p:sp>
      <p:sp>
        <p:nvSpPr>
          <p:cNvPr id="237" name="Google Shape;237;p18"/>
          <p:cNvSpPr txBox="1"/>
          <p:nvPr/>
        </p:nvSpPr>
        <p:spPr>
          <a:xfrm>
            <a:off x="4443276" y="2097575"/>
            <a:ext cx="30183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solidFill>
                <a:srgbClr val="CACACA"/>
              </a:solidFill>
              <a:latin typeface="Average"/>
              <a:ea typeface="Average"/>
              <a:cs typeface="Average"/>
              <a:sym typeface="Average"/>
            </a:endParaRPr>
          </a:p>
        </p:txBody>
      </p:sp>
      <p:sp>
        <p:nvSpPr>
          <p:cNvPr id="238" name="Google Shape;238;p18"/>
          <p:cNvSpPr txBox="1"/>
          <p:nvPr/>
        </p:nvSpPr>
        <p:spPr>
          <a:xfrm>
            <a:off x="4443276" y="3725075"/>
            <a:ext cx="3018300" cy="32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ACACA"/>
              </a:solidFill>
              <a:latin typeface="Montserrat"/>
              <a:ea typeface="Montserrat"/>
              <a:cs typeface="Montserrat"/>
              <a:sym typeface="Montserrat"/>
            </a:endParaRPr>
          </a:p>
        </p:txBody>
      </p:sp>
      <p:sp>
        <p:nvSpPr>
          <p:cNvPr id="239" name="Google Shape;239;p18"/>
          <p:cNvSpPr txBox="1"/>
          <p:nvPr/>
        </p:nvSpPr>
        <p:spPr>
          <a:xfrm>
            <a:off x="1161425" y="1818550"/>
            <a:ext cx="4085700" cy="298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Comic Sans MS"/>
                <a:ea typeface="Comic Sans MS"/>
                <a:cs typeface="Comic Sans MS"/>
                <a:sym typeface="Comic Sans MS"/>
              </a:rPr>
              <a:t>Disabled Students Forum set up this event to hear from staff and students and help make clear best practices for in-class and social support for students requiring additional provisions.</a:t>
            </a:r>
            <a:endParaRPr>
              <a:solidFill>
                <a:schemeClr val="lt1"/>
              </a:solidFill>
              <a:latin typeface="Comic Sans MS"/>
              <a:ea typeface="Comic Sans MS"/>
              <a:cs typeface="Comic Sans MS"/>
              <a:sym typeface="Comic Sans MS"/>
            </a:endParaRPr>
          </a:p>
          <a:p>
            <a:pPr marL="0" lvl="0" indent="0" algn="l" rtl="0">
              <a:spcBef>
                <a:spcPts val="0"/>
              </a:spcBef>
              <a:spcAft>
                <a:spcPts val="0"/>
              </a:spcAft>
              <a:buNone/>
            </a:pPr>
            <a:endParaRPr>
              <a:solidFill>
                <a:schemeClr val="lt1"/>
              </a:solidFill>
              <a:latin typeface="Comic Sans MS"/>
              <a:ea typeface="Comic Sans MS"/>
              <a:cs typeface="Comic Sans MS"/>
              <a:sym typeface="Comic Sans MS"/>
            </a:endParaRPr>
          </a:p>
          <a:p>
            <a:pPr marL="0" lvl="0" indent="0" algn="l" rtl="0">
              <a:spcBef>
                <a:spcPts val="0"/>
              </a:spcBef>
              <a:spcAft>
                <a:spcPts val="0"/>
              </a:spcAft>
              <a:buNone/>
            </a:pPr>
            <a:r>
              <a:rPr lang="en-GB">
                <a:solidFill>
                  <a:schemeClr val="lt1"/>
                </a:solidFill>
                <a:latin typeface="Comic Sans MS"/>
                <a:ea typeface="Comic Sans MS"/>
                <a:cs typeface="Comic Sans MS"/>
                <a:sym typeface="Comic Sans MS"/>
              </a:rPr>
              <a:t>We are proud to support disabled students and bring forward issues that need to be addressed with existing processes. We create and host social events throughout the academic year and encourage self advocacy among disabled students during the period of their studies here. </a:t>
            </a:r>
            <a:endParaRPr>
              <a:solidFill>
                <a:schemeClr val="lt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title"/>
          </p:nvPr>
        </p:nvSpPr>
        <p:spPr>
          <a:xfrm>
            <a:off x="916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ic Sans MS"/>
                <a:ea typeface="Comic Sans MS"/>
                <a:cs typeface="Comic Sans MS"/>
                <a:sym typeface="Comic Sans MS"/>
              </a:rPr>
              <a:t>Disclosing, language and terms around disability </a:t>
            </a:r>
            <a:endParaRPr>
              <a:latin typeface="Comic Sans MS"/>
              <a:ea typeface="Comic Sans MS"/>
              <a:cs typeface="Comic Sans MS"/>
              <a:sym typeface="Comic Sans MS"/>
            </a:endParaRPr>
          </a:p>
        </p:txBody>
      </p:sp>
      <p:sp>
        <p:nvSpPr>
          <p:cNvPr id="245" name="Google Shape;245;p19"/>
          <p:cNvSpPr txBox="1"/>
          <p:nvPr/>
        </p:nvSpPr>
        <p:spPr>
          <a:xfrm>
            <a:off x="49475" y="1307850"/>
            <a:ext cx="6739800" cy="3503400"/>
          </a:xfrm>
          <a:prstGeom prst="rect">
            <a:avLst/>
          </a:prstGeom>
          <a:noFill/>
          <a:ln>
            <a:noFill/>
          </a:ln>
        </p:spPr>
        <p:txBody>
          <a:bodyPr spcFirstLastPara="1" wrap="square" lIns="91425" tIns="91425" rIns="91425" bIns="91425" anchor="t" anchorCtr="0">
            <a:spAutoFit/>
          </a:bodyPr>
          <a:lstStyle/>
          <a:p>
            <a:pPr marL="914400" lvl="0" indent="-317500" algn="l" rtl="0">
              <a:lnSpc>
                <a:spcPct val="120000"/>
              </a:lnSpc>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People will often refer to their disabilities using terms and language that suit them best.</a:t>
            </a:r>
            <a:endParaRPr>
              <a:solidFill>
                <a:schemeClr val="lt1"/>
              </a:solidFill>
              <a:latin typeface="Comic Sans MS"/>
              <a:ea typeface="Comic Sans MS"/>
              <a:cs typeface="Comic Sans MS"/>
              <a:sym typeface="Comic Sans MS"/>
            </a:endParaRPr>
          </a:p>
          <a:p>
            <a:pPr marL="914400" lvl="0" indent="-317500" algn="l" rtl="0">
              <a:lnSpc>
                <a:spcPct val="120000"/>
              </a:lnSpc>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It is important to respect that is an </a:t>
            </a:r>
            <a:r>
              <a:rPr lang="en-GB" b="1" u="sng">
                <a:solidFill>
                  <a:schemeClr val="lt1"/>
                </a:solidFill>
                <a:latin typeface="Comic Sans MS"/>
                <a:ea typeface="Comic Sans MS"/>
                <a:cs typeface="Comic Sans MS"/>
                <a:sym typeface="Comic Sans MS"/>
              </a:rPr>
              <a:t>individual </a:t>
            </a:r>
            <a:r>
              <a:rPr lang="en-GB">
                <a:solidFill>
                  <a:schemeClr val="lt1"/>
                </a:solidFill>
                <a:latin typeface="Comic Sans MS"/>
                <a:ea typeface="Comic Sans MS"/>
                <a:cs typeface="Comic Sans MS"/>
                <a:sym typeface="Comic Sans MS"/>
              </a:rPr>
              <a:t>choice and it varies from person to person.</a:t>
            </a:r>
            <a:endParaRPr>
              <a:solidFill>
                <a:schemeClr val="lt1"/>
              </a:solidFill>
              <a:latin typeface="Comic Sans MS"/>
              <a:ea typeface="Comic Sans MS"/>
              <a:cs typeface="Comic Sans MS"/>
              <a:sym typeface="Comic Sans MS"/>
            </a:endParaRPr>
          </a:p>
          <a:p>
            <a:pPr marL="914400" lvl="0" indent="-317500" algn="l" rtl="0">
              <a:lnSpc>
                <a:spcPct val="120000"/>
              </a:lnSpc>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Some people might say that they “have” a disability while others might simply identify as “being disabled”  or that they have “additional needs”.</a:t>
            </a:r>
            <a:endParaRPr>
              <a:solidFill>
                <a:schemeClr val="lt1"/>
              </a:solidFill>
              <a:latin typeface="Comic Sans MS"/>
              <a:ea typeface="Comic Sans MS"/>
              <a:cs typeface="Comic Sans MS"/>
              <a:sym typeface="Comic Sans MS"/>
            </a:endParaRPr>
          </a:p>
          <a:p>
            <a:pPr marL="914400" lvl="0" indent="-317500" algn="l" rtl="0">
              <a:lnSpc>
                <a:spcPct val="120000"/>
              </a:lnSpc>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There are multiple ways and terms one might use to disclose and identify their disability and none are necessarily wrong.  </a:t>
            </a:r>
            <a:endParaRPr>
              <a:solidFill>
                <a:schemeClr val="lt1"/>
              </a:solidFill>
              <a:latin typeface="Comic Sans MS"/>
              <a:ea typeface="Comic Sans MS"/>
              <a:cs typeface="Comic Sans MS"/>
              <a:sym typeface="Comic Sans MS"/>
            </a:endParaRPr>
          </a:p>
          <a:p>
            <a:pPr marL="914400" lvl="0" indent="-317500" algn="l" rtl="0">
              <a:lnSpc>
                <a:spcPct val="120000"/>
              </a:lnSpc>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Some might want to be more vague and some may go more in depth.</a:t>
            </a:r>
            <a:endParaRPr>
              <a:solidFill>
                <a:schemeClr val="lt1"/>
              </a:solidFill>
              <a:latin typeface="Comic Sans MS"/>
              <a:ea typeface="Comic Sans MS"/>
              <a:cs typeface="Comic Sans MS"/>
              <a:sym typeface="Comic Sans MS"/>
            </a:endParaRPr>
          </a:p>
          <a:p>
            <a:pPr marL="914400" lvl="0" indent="-317500" algn="l" rtl="0">
              <a:lnSpc>
                <a:spcPct val="120000"/>
              </a:lnSpc>
              <a:spcBef>
                <a:spcPts val="0"/>
              </a:spcBef>
              <a:spcAft>
                <a:spcPts val="0"/>
              </a:spcAft>
              <a:buClr>
                <a:schemeClr val="lt1"/>
              </a:buClr>
              <a:buSzPts val="1400"/>
              <a:buFont typeface="Comic Sans MS"/>
              <a:buChar char="●"/>
            </a:pPr>
            <a:r>
              <a:rPr lang="en-GB" b="1">
                <a:solidFill>
                  <a:schemeClr val="lt1"/>
                </a:solidFill>
                <a:latin typeface="Comic Sans MS"/>
                <a:ea typeface="Comic Sans MS"/>
                <a:cs typeface="Comic Sans MS"/>
                <a:sym typeface="Comic Sans MS"/>
              </a:rPr>
              <a:t>IT IS IMPORTANT TO NOT PROBE SOMEONE INTO FULLY DISCLOSING THEIR DISABILITY IF THEY DO NOT FEEL COMFORTABLE DOING SO.</a:t>
            </a:r>
            <a:endParaRPr b="1">
              <a:solidFill>
                <a:schemeClr val="lt1"/>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ic Sans MS"/>
                <a:ea typeface="Comic Sans MS"/>
                <a:cs typeface="Comic Sans MS"/>
                <a:sym typeface="Comic Sans MS"/>
              </a:rPr>
              <a:t>We’re recruiting!!</a:t>
            </a:r>
            <a:endParaRPr>
              <a:latin typeface="Comic Sans MS"/>
              <a:ea typeface="Comic Sans MS"/>
              <a:cs typeface="Comic Sans MS"/>
              <a:sym typeface="Comic Sans MS"/>
            </a:endParaRPr>
          </a:p>
        </p:txBody>
      </p:sp>
      <p:sp>
        <p:nvSpPr>
          <p:cNvPr id="251" name="Google Shape;251;p20"/>
          <p:cNvSpPr txBox="1"/>
          <p:nvPr/>
        </p:nvSpPr>
        <p:spPr>
          <a:xfrm>
            <a:off x="1455450" y="1349450"/>
            <a:ext cx="4069500" cy="2339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If you identify as having a disability or as a disabled student and want to be more involved with the forum and with what we do, then feel free to apply to join our committee! </a:t>
            </a:r>
            <a:endParaRPr>
              <a:solidFill>
                <a:schemeClr val="lt1"/>
              </a:solidFill>
              <a:latin typeface="Comic Sans MS"/>
              <a:ea typeface="Comic Sans MS"/>
              <a:cs typeface="Comic Sans MS"/>
              <a:sym typeface="Comic Sans MS"/>
            </a:endParaRPr>
          </a:p>
          <a:p>
            <a:pPr marL="457200" lvl="0" indent="-317500" algn="l" rtl="0">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There are several roles available </a:t>
            </a:r>
            <a:endParaRPr>
              <a:solidFill>
                <a:schemeClr val="lt1"/>
              </a:solidFill>
              <a:latin typeface="Comic Sans MS"/>
              <a:ea typeface="Comic Sans MS"/>
              <a:cs typeface="Comic Sans MS"/>
              <a:sym typeface="Comic Sans MS"/>
            </a:endParaRPr>
          </a:p>
          <a:p>
            <a:pPr marL="457200" lvl="0" indent="-317500" algn="l" rtl="0">
              <a:spcBef>
                <a:spcPts val="0"/>
              </a:spcBef>
              <a:spcAft>
                <a:spcPts val="0"/>
              </a:spcAft>
              <a:buClr>
                <a:schemeClr val="lt1"/>
              </a:buClr>
              <a:buSzPts val="1400"/>
              <a:buFont typeface="Comic Sans MS"/>
              <a:buChar char="●"/>
            </a:pPr>
            <a:r>
              <a:rPr lang="en-GB">
                <a:solidFill>
                  <a:schemeClr val="lt1"/>
                </a:solidFill>
                <a:latin typeface="Comic Sans MS"/>
                <a:ea typeface="Comic Sans MS"/>
                <a:cs typeface="Comic Sans MS"/>
                <a:sym typeface="Comic Sans MS"/>
              </a:rPr>
              <a:t>Feel free to message the page on Facebook @AUSA Disabled Students or email us at </a:t>
            </a:r>
            <a:r>
              <a:rPr lang="en-GB" u="sng">
                <a:solidFill>
                  <a:schemeClr val="hlink"/>
                </a:solidFill>
                <a:latin typeface="Comic Sans MS"/>
                <a:ea typeface="Comic Sans MS"/>
                <a:cs typeface="Comic Sans MS"/>
                <a:sym typeface="Comic Sans MS"/>
                <a:hlinkClick r:id="rId3"/>
              </a:rPr>
              <a:t>disabled-forum@abdn.ac.uk</a:t>
            </a:r>
            <a:r>
              <a:rPr lang="en-GB">
                <a:solidFill>
                  <a:schemeClr val="lt1"/>
                </a:solidFill>
                <a:latin typeface="Comic Sans MS"/>
                <a:ea typeface="Comic Sans MS"/>
                <a:cs typeface="Comic Sans MS"/>
                <a:sym typeface="Comic Sans MS"/>
              </a:rPr>
              <a:t> for more info! </a:t>
            </a:r>
            <a:endParaRPr>
              <a:solidFill>
                <a:schemeClr val="lt1"/>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ic Sans MS"/>
                <a:ea typeface="Comic Sans MS"/>
                <a:cs typeface="Comic Sans MS"/>
                <a:sym typeface="Comic Sans MS"/>
              </a:rPr>
              <a:t>Feedback from first session/ Questions to discuss</a:t>
            </a:r>
            <a:endParaRPr>
              <a:latin typeface="Comic Sans MS"/>
              <a:ea typeface="Comic Sans MS"/>
              <a:cs typeface="Comic Sans MS"/>
              <a:sym typeface="Comic Sans MS"/>
            </a:endParaRPr>
          </a:p>
        </p:txBody>
      </p:sp>
      <p:sp>
        <p:nvSpPr>
          <p:cNvPr id="257" name="Google Shape;257;p21"/>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Comic Sans MS"/>
                <a:ea typeface="Comic Sans MS"/>
                <a:cs typeface="Comic Sans MS"/>
                <a:sym typeface="Comic Sans MS"/>
              </a:rPr>
              <a:t>There are some of the points raised in the last session which still open to discussion: </a:t>
            </a:r>
            <a:endParaRPr>
              <a:latin typeface="Comic Sans MS"/>
              <a:ea typeface="Comic Sans MS"/>
              <a:cs typeface="Comic Sans MS"/>
              <a:sym typeface="Comic Sans MS"/>
            </a:endParaRPr>
          </a:p>
          <a:p>
            <a:pPr marL="457200" lvl="0" indent="-311150" algn="l" rtl="0">
              <a:spcBef>
                <a:spcPts val="1600"/>
              </a:spcBef>
              <a:spcAft>
                <a:spcPts val="0"/>
              </a:spcAft>
              <a:buSzPts val="1300"/>
              <a:buFont typeface="Comic Sans MS"/>
              <a:buChar char="●"/>
            </a:pPr>
            <a:r>
              <a:rPr lang="en-GB">
                <a:latin typeface="Comic Sans MS"/>
                <a:ea typeface="Comic Sans MS"/>
                <a:cs typeface="Comic Sans MS"/>
                <a:sym typeface="Comic Sans MS"/>
              </a:rPr>
              <a:t>Are you confident approaching and supporting students who may have undisclosed disabilities? </a:t>
            </a:r>
            <a:endParaRPr>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Char char="●"/>
            </a:pPr>
            <a:r>
              <a:rPr lang="en-GB">
                <a:latin typeface="Comic Sans MS"/>
                <a:ea typeface="Comic Sans MS"/>
                <a:cs typeface="Comic Sans MS"/>
                <a:sym typeface="Comic Sans MS"/>
              </a:rPr>
              <a:t>There may be many reasons disabilities are not disclosed, Are there ways you can think of to welcome disabled students into your classes and encourage openness around their needs?</a:t>
            </a:r>
            <a:endParaRPr>
              <a:latin typeface="Comic Sans MS"/>
              <a:ea typeface="Comic Sans MS"/>
              <a:cs typeface="Comic Sans MS"/>
              <a:sym typeface="Comic Sans MS"/>
            </a:endParaRPr>
          </a:p>
          <a:p>
            <a:pPr marL="457200" lvl="0" indent="-311150" algn="l" rtl="0">
              <a:spcBef>
                <a:spcPts val="0"/>
              </a:spcBef>
              <a:spcAft>
                <a:spcPts val="0"/>
              </a:spcAft>
              <a:buSzPts val="1300"/>
              <a:buFont typeface="Comic Sans MS"/>
              <a:buChar char="●"/>
            </a:pPr>
            <a:r>
              <a:rPr lang="en-GB">
                <a:latin typeface="Comic Sans MS"/>
                <a:ea typeface="Comic Sans MS"/>
                <a:cs typeface="Comic Sans MS"/>
                <a:sym typeface="Comic Sans MS"/>
              </a:rPr>
              <a:t>Are there resources students would like staff to be aware of to assist them in class? </a:t>
            </a:r>
            <a:endParaRPr>
              <a:latin typeface="Comic Sans MS"/>
              <a:ea typeface="Comic Sans MS"/>
              <a:cs typeface="Comic Sans MS"/>
              <a:sym typeface="Comic Sans MS"/>
            </a:endParaRPr>
          </a:p>
          <a:p>
            <a:pPr marL="0" lvl="0" indent="0" algn="l" rtl="0">
              <a:spcBef>
                <a:spcPts val="1600"/>
              </a:spcBef>
              <a:spcAft>
                <a:spcPts val="1600"/>
              </a:spcAft>
              <a:buNone/>
            </a:pP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On-screen Show (16:9)</PresentationFormat>
  <Paragraphs>25</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Montserrat</vt:lpstr>
      <vt:lpstr>Lato</vt:lpstr>
      <vt:lpstr>Average</vt:lpstr>
      <vt:lpstr>Comic Sans MS</vt:lpstr>
      <vt:lpstr>Focus</vt:lpstr>
      <vt:lpstr>Dive even deeper- The student journey  </vt:lpstr>
      <vt:lpstr>Introduction</vt:lpstr>
      <vt:lpstr>Disclosing, language and terms around disability </vt:lpstr>
      <vt:lpstr>We’re recruiting!!</vt:lpstr>
      <vt:lpstr>Feedback from first session/ Questions to 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 even deeper- The student journey  </dc:title>
  <dc:creator>Mckenzie, Lynn</dc:creator>
  <cp:lastModifiedBy>Mckenzie, Lynn</cp:lastModifiedBy>
  <cp:revision>1</cp:revision>
  <dcterms:modified xsi:type="dcterms:W3CDTF">2021-08-30T16:07:15Z</dcterms:modified>
</cp:coreProperties>
</file>