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321" r:id="rId3"/>
    <p:sldId id="258" r:id="rId4"/>
    <p:sldId id="260" r:id="rId5"/>
    <p:sldId id="329" r:id="rId6"/>
    <p:sldId id="261" r:id="rId7"/>
    <p:sldId id="331" r:id="rId8"/>
    <p:sldId id="291" r:id="rId9"/>
    <p:sldId id="333" r:id="rId10"/>
    <p:sldId id="334" r:id="rId11"/>
    <p:sldId id="332" r:id="rId12"/>
    <p:sldId id="271" r:id="rId13"/>
  </p:sldIdLst>
  <p:sldSz cx="9144000" cy="6858000" type="screen4x3"/>
  <p:notesSz cx="6797675" cy="9926638"/>
  <p:embeddedFontLst>
    <p:embeddedFont>
      <p:font typeface="Adobe Fan Heiti Std B" panose="020B0700000000000000" charset="-128"/>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4D"/>
    <a:srgbClr val="CA3D29"/>
    <a:srgbClr val="5A96A1"/>
    <a:srgbClr val="000066"/>
    <a:srgbClr val="0000FF"/>
    <a:srgbClr val="65A3AE"/>
    <a:srgbClr val="003399"/>
    <a:srgbClr val="0033CC"/>
    <a:srgbClr val="1116E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varScale="1">
        <p:scale>
          <a:sx n="65" d="100"/>
          <a:sy n="65" d="100"/>
        </p:scale>
        <p:origin x="133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5EC5C72-BE8B-4BB8-A63F-552031449A6B}" type="datetimeFigureOut">
              <a:rPr lang="en-GB" smtClean="0"/>
              <a:t>28/09/2017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E62771D-7DEE-47E9-9E58-756AAC0674C5}" type="slidenum">
              <a:rPr lang="en-GB" smtClean="0"/>
              <a:t>‹#›</a:t>
            </a:fld>
            <a:endParaRPr lang="en-GB"/>
          </a:p>
        </p:txBody>
      </p:sp>
    </p:spTree>
    <p:extLst>
      <p:ext uri="{BB962C8B-B14F-4D97-AF65-F5344CB8AC3E}">
        <p14:creationId xmlns:p14="http://schemas.microsoft.com/office/powerpoint/2010/main" val="99388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D9177C-B6BA-4E6D-AC47-49A7BE28A720}" type="datetimeFigureOut">
              <a:rPr lang="en-GB" smtClean="0"/>
              <a:t>28/09/2017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D52EAA-B8E0-424B-BB42-DD4E6A966133}" type="slidenum">
              <a:rPr lang="en-GB" smtClean="0"/>
              <a:t>‹#›</a:t>
            </a:fld>
            <a:endParaRPr lang="en-GB"/>
          </a:p>
        </p:txBody>
      </p:sp>
    </p:spTree>
    <p:extLst>
      <p:ext uri="{BB962C8B-B14F-4D97-AF65-F5344CB8AC3E}">
        <p14:creationId xmlns:p14="http://schemas.microsoft.com/office/powerpoint/2010/main" val="414241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D52EAA-B8E0-424B-BB42-DD4E6A96613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3489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52EAA-B8E0-424B-BB42-DD4E6A966133}" type="slidenum">
              <a:rPr lang="en-GB" smtClean="0"/>
              <a:t>9</a:t>
            </a:fld>
            <a:endParaRPr lang="en-GB"/>
          </a:p>
        </p:txBody>
      </p:sp>
    </p:spTree>
    <p:extLst>
      <p:ext uri="{BB962C8B-B14F-4D97-AF65-F5344CB8AC3E}">
        <p14:creationId xmlns:p14="http://schemas.microsoft.com/office/powerpoint/2010/main" val="191575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52EAA-B8E0-424B-BB42-DD4E6A966133}" type="slidenum">
              <a:rPr lang="en-GB" smtClean="0"/>
              <a:t>10</a:t>
            </a:fld>
            <a:endParaRPr lang="en-GB"/>
          </a:p>
        </p:txBody>
      </p:sp>
    </p:spTree>
    <p:extLst>
      <p:ext uri="{BB962C8B-B14F-4D97-AF65-F5344CB8AC3E}">
        <p14:creationId xmlns:p14="http://schemas.microsoft.com/office/powerpoint/2010/main" val="206597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336032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415777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238728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201686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355175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69496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159211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40403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94285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17567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3BAB0-9096-48A5-B0B0-D3F1F6B6FB1B}" type="datetimeFigureOut">
              <a:rPr lang="en-GB" smtClean="0"/>
              <a:t>28/09/2017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6660AE-18E7-4660-95E4-5802B5682323}" type="slidenum">
              <a:rPr lang="en-GB" smtClean="0"/>
              <a:t>‹#›</a:t>
            </a:fld>
            <a:endParaRPr lang="en-GB" dirty="0"/>
          </a:p>
        </p:txBody>
      </p:sp>
    </p:spTree>
    <p:extLst>
      <p:ext uri="{BB962C8B-B14F-4D97-AF65-F5344CB8AC3E}">
        <p14:creationId xmlns:p14="http://schemas.microsoft.com/office/powerpoint/2010/main" val="373971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3BAB0-9096-48A5-B0B0-D3F1F6B6FB1B}" type="datetimeFigureOut">
              <a:rPr lang="en-GB" smtClean="0"/>
              <a:t>28/09/2017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660AE-18E7-4660-95E4-5802B5682323}" type="slidenum">
              <a:rPr lang="en-GB" smtClean="0"/>
              <a:t>‹#›</a:t>
            </a:fld>
            <a:endParaRPr lang="en-GB" dirty="0"/>
          </a:p>
        </p:txBody>
      </p:sp>
    </p:spTree>
    <p:extLst>
      <p:ext uri="{BB962C8B-B14F-4D97-AF65-F5344CB8AC3E}">
        <p14:creationId xmlns:p14="http://schemas.microsoft.com/office/powerpoint/2010/main" val="121942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TOtwCz8vlh2U0M&amp;tbnid=kezpURKj22CwfM:&amp;ved=0CAUQjRw&amp;url=http://www.roslinbiocentre.com/about/what-we-offer/community/tenants/eulysis-uk&amp;ei=4EL_U50L58TsBsCOgMgL&amp;bvm=bv.74035653,d.ZGU&amp;psig=AFQjCNE50pFL3AIcqAdzy5CcqyU6-UHevg&amp;ust=1409324122363589"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docid=NlevvnaIkqd8xM&amp;tbnid=GPIqHixUakx19M:&amp;ved=0CAUQjRw&amp;url=http://www.setn.org.uk/wordpress/members/surface-active-solutions/&amp;ei=2ET_U7_oBq2p7AbJ2oCwAw&amp;bvm=bv.74035653,d.ZGU&amp;psig=AFQjCNF4VbtQ-x4U-Sglyw8vPbUyvfH0VA&amp;ust=14093246301823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24" y="1200494"/>
            <a:ext cx="7199376" cy="3282696"/>
          </a:xfrm>
          <a:prstGeom prst="rect">
            <a:avLst/>
          </a:prstGeom>
        </p:spPr>
      </p:pic>
      <p:sp>
        <p:nvSpPr>
          <p:cNvPr id="6" name="Title 1"/>
          <p:cNvSpPr txBox="1">
            <a:spLocks/>
          </p:cNvSpPr>
          <p:nvPr/>
        </p:nvSpPr>
        <p:spPr>
          <a:xfrm>
            <a:off x="412249" y="4509120"/>
            <a:ext cx="844064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AC004D"/>
                </a:solidFill>
                <a:latin typeface="Arial" panose="020B0604020202020204" pitchFamily="34" charset="0"/>
                <a:ea typeface="Adobe Fan Heiti Std B" pitchFamily="34" charset="-128"/>
                <a:cs typeface="Arial" panose="020B0604020202020204" pitchFamily="34" charset="0"/>
              </a:rPr>
              <a:t>Growing Successful Entrepreneurs </a:t>
            </a:r>
          </a:p>
        </p:txBody>
      </p:sp>
    </p:spTree>
    <p:extLst>
      <p:ext uri="{BB962C8B-B14F-4D97-AF65-F5344CB8AC3E}">
        <p14:creationId xmlns:p14="http://schemas.microsoft.com/office/powerpoint/2010/main" val="329895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75856" y="2132856"/>
            <a:ext cx="5410944" cy="4536504"/>
          </a:xfrm>
        </p:spPr>
        <p:txBody>
          <a:bodyPr>
            <a:noAutofit/>
          </a:bodyPr>
          <a:lstStyle/>
          <a:p>
            <a:pPr marL="0" indent="0">
              <a:buNone/>
            </a:pPr>
            <a:r>
              <a:rPr lang="en-GB" sz="2000" dirty="0" err="1">
                <a:latin typeface="Arial" panose="020B0604020202020204" pitchFamily="34" charset="0"/>
                <a:ea typeface="Adobe Fan Heiti Std B" pitchFamily="34" charset="-128"/>
                <a:cs typeface="Arial" panose="020B0604020202020204" pitchFamily="34" charset="0"/>
              </a:rPr>
              <a:t>Elasmogen</a:t>
            </a:r>
            <a:r>
              <a:rPr lang="en-GB" sz="2000" dirty="0">
                <a:latin typeface="Arial" panose="020B0604020202020204" pitchFamily="34" charset="0"/>
                <a:ea typeface="Adobe Fan Heiti Std B" pitchFamily="34" charset="-128"/>
                <a:cs typeface="Arial" panose="020B0604020202020204" pitchFamily="34" charset="0"/>
              </a:rPr>
              <a:t>, a next generation therapeutic biologics company which recently spun out of Aberdeen University, won the ‘Perfect Pitch’ biotechnology award at the </a:t>
            </a:r>
            <a:r>
              <a:rPr lang="en-GB" sz="2000" dirty="0" err="1">
                <a:latin typeface="Arial" panose="020B0604020202020204" pitchFamily="34" charset="0"/>
                <a:ea typeface="Adobe Fan Heiti Std B" pitchFamily="34" charset="-128"/>
                <a:cs typeface="Arial" panose="020B0604020202020204" pitchFamily="34" charset="0"/>
              </a:rPr>
              <a:t>BioTrinity</a:t>
            </a:r>
            <a:r>
              <a:rPr lang="en-GB" sz="2000" dirty="0">
                <a:latin typeface="Arial" panose="020B0604020202020204" pitchFamily="34" charset="0"/>
                <a:ea typeface="Adobe Fan Heiti Std B" pitchFamily="34" charset="-128"/>
                <a:cs typeface="Arial" panose="020B0604020202020204" pitchFamily="34" charset="0"/>
              </a:rPr>
              <a:t> 2016 conference in April last year.</a:t>
            </a:r>
          </a:p>
          <a:p>
            <a:pPr marL="0" indent="0">
              <a:buNone/>
            </a:pPr>
            <a:endParaRPr lang="en-GB" dirty="0">
              <a:latin typeface="Arial" panose="020B0604020202020204" pitchFamily="34" charset="0"/>
              <a:ea typeface="Adobe Fan Heiti Std B" pitchFamily="34" charset="-128"/>
              <a:cs typeface="Arial" panose="020B0604020202020204" pitchFamily="34" charset="0"/>
            </a:endParaRPr>
          </a:p>
          <a:p>
            <a:pPr marL="0" indent="0">
              <a:spcBef>
                <a:spcPts val="0"/>
              </a:spcBef>
              <a:buNone/>
            </a:pPr>
            <a:r>
              <a:rPr lang="en-GB" sz="2000" dirty="0">
                <a:latin typeface="Arial" panose="020B0604020202020204" pitchFamily="34" charset="0"/>
                <a:ea typeface="Adobe Fan Heiti Std B" pitchFamily="34" charset="-128"/>
                <a:cs typeface="Arial" panose="020B0604020202020204" pitchFamily="34" charset="0"/>
              </a:rPr>
              <a:t>Two Big Ears, a company that designs immersive and interactive virtual reality audio applications was acquired by social media giant Facebook in May 2016. Before the acquisition, the company had been working with filmmakers and musicians such as Massive Attack and </a:t>
            </a:r>
            <a:r>
              <a:rPr lang="en-GB" sz="2000" dirty="0" err="1">
                <a:latin typeface="Arial" panose="020B0604020202020204" pitchFamily="34" charset="0"/>
                <a:ea typeface="Adobe Fan Heiti Std B" pitchFamily="34" charset="-128"/>
                <a:cs typeface="Arial" panose="020B0604020202020204" pitchFamily="34" charset="0"/>
              </a:rPr>
              <a:t>Björk</a:t>
            </a:r>
            <a:r>
              <a:rPr lang="en-GB" sz="2000" dirty="0">
                <a:latin typeface="Arial" panose="020B0604020202020204" pitchFamily="34" charset="0"/>
                <a:ea typeface="Adobe Fan Heiti Std B" pitchFamily="34" charset="-128"/>
                <a:cs typeface="Arial" panose="020B0604020202020204" pitchFamily="34" charset="0"/>
              </a:rPr>
              <a:t>. </a:t>
            </a:r>
            <a:endParaRPr lang="en-GB" sz="1050" dirty="0">
              <a:latin typeface="Arial" panose="020B0604020202020204" pitchFamily="34" charset="0"/>
              <a:ea typeface="Adobe Fan Heiti Std B" pitchFamily="34" charset="-128"/>
              <a:cs typeface="Arial" panose="020B0604020202020204" pitchFamily="34" charset="0"/>
            </a:endParaRPr>
          </a:p>
        </p:txBody>
      </p:sp>
      <p:sp>
        <p:nvSpPr>
          <p:cNvPr id="5" name="AutoShape 4" descr="Image result for Two Big E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28" t="38278" r="31601" b="33884"/>
          <a:stretch/>
        </p:blipFill>
        <p:spPr bwMode="auto">
          <a:xfrm>
            <a:off x="497149" y="4313359"/>
            <a:ext cx="1303064" cy="141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28" t="67725" r="31601" b="6046"/>
          <a:stretch/>
        </p:blipFill>
        <p:spPr bwMode="auto">
          <a:xfrm>
            <a:off x="1833715" y="4313359"/>
            <a:ext cx="1382997" cy="141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descr="http://www.ophthalmology-futures.com/wp-content/uploads/2016/08/PC-elasmog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014" y="2769953"/>
            <a:ext cx="1607850" cy="42001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dr caroline barel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091" r="31220" b="28853"/>
          <a:stretch/>
        </p:blipFill>
        <p:spPr bwMode="auto">
          <a:xfrm>
            <a:off x="506102" y="2242884"/>
            <a:ext cx="1321068" cy="1402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
        <p:nvSpPr>
          <p:cNvPr id="11" name="Title 1"/>
          <p:cNvSpPr txBox="1">
            <a:spLocks/>
          </p:cNvSpPr>
          <p:nvPr/>
        </p:nvSpPr>
        <p:spPr>
          <a:xfrm>
            <a:off x="395536" y="373838"/>
            <a:ext cx="5184576" cy="14709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rgbClr val="AC004D"/>
                </a:solidFill>
                <a:latin typeface="Arial" panose="020B0604020202020204" pitchFamily="34" charset="0"/>
                <a:ea typeface="Adobe Fan Heiti Std B" pitchFamily="34" charset="-128"/>
                <a:cs typeface="Arial" panose="020B0604020202020204" pitchFamily="34" charset="0"/>
              </a:rPr>
              <a:t>Recent successes of </a:t>
            </a:r>
            <a:br>
              <a:rPr lang="en-GB" sz="3200" dirty="0">
                <a:solidFill>
                  <a:srgbClr val="AC004D"/>
                </a:solidFill>
                <a:latin typeface="Arial" panose="020B0604020202020204" pitchFamily="34" charset="0"/>
                <a:ea typeface="Adobe Fan Heiti Std B" pitchFamily="34" charset="-128"/>
                <a:cs typeface="Arial" panose="020B0604020202020204" pitchFamily="34" charset="0"/>
              </a:rPr>
            </a:br>
            <a:r>
              <a:rPr lang="en-GB" sz="3200" dirty="0">
                <a:solidFill>
                  <a:srgbClr val="AC004D"/>
                </a:solidFill>
                <a:latin typeface="Arial" panose="020B0604020202020204" pitchFamily="34" charset="0"/>
                <a:ea typeface="Adobe Fan Heiti Std B" pitchFamily="34" charset="-128"/>
                <a:cs typeface="Arial" panose="020B0604020202020204" pitchFamily="34" charset="0"/>
              </a:rPr>
              <a:t>former Enterprise Fellows</a:t>
            </a:r>
          </a:p>
        </p:txBody>
      </p:sp>
    </p:spTree>
    <p:extLst>
      <p:ext uri="{BB962C8B-B14F-4D97-AF65-F5344CB8AC3E}">
        <p14:creationId xmlns:p14="http://schemas.microsoft.com/office/powerpoint/2010/main" val="2139844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Autofit/>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Selection committee</a:t>
            </a:r>
          </a:p>
        </p:txBody>
      </p:sp>
      <p:sp>
        <p:nvSpPr>
          <p:cNvPr id="3" name="Content Placeholder 2"/>
          <p:cNvSpPr>
            <a:spLocks noGrp="1"/>
          </p:cNvSpPr>
          <p:nvPr>
            <p:ph idx="1"/>
          </p:nvPr>
        </p:nvSpPr>
        <p:spPr>
          <a:xfrm>
            <a:off x="493547" y="1916832"/>
            <a:ext cx="8229600" cy="4680520"/>
          </a:xfrm>
        </p:spPr>
        <p:txBody>
          <a:bodyPr>
            <a:normAutofit/>
          </a:bodyPr>
          <a:lstStyle/>
          <a:p>
            <a:pPr>
              <a:buNone/>
            </a:pPr>
            <a:r>
              <a:rPr lang="en-GB" altLang="en-US" sz="2800" dirty="0">
                <a:latin typeface="Arial" panose="020B0604020202020204" pitchFamily="34" charset="0"/>
                <a:ea typeface="Adobe Fan Heiti Std B" pitchFamily="34" charset="-128"/>
                <a:cs typeface="Arial" panose="020B0604020202020204" pitchFamily="34" charset="0"/>
              </a:rPr>
              <a:t>The selection committee looks for:</a:t>
            </a:r>
          </a:p>
          <a:p>
            <a:pPr>
              <a:buNone/>
            </a:pPr>
            <a:endParaRPr lang="en-GB" altLang="en-US" sz="2400" dirty="0">
              <a:latin typeface="Arial" panose="020B0604020202020204" pitchFamily="34" charset="0"/>
              <a:ea typeface="Adobe Fan Heiti Std B" pitchFamily="34" charset="-128"/>
              <a:cs typeface="Arial" panose="020B0604020202020204" pitchFamily="34" charset="0"/>
            </a:endParaRPr>
          </a:p>
          <a:p>
            <a:pPr>
              <a:defRP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Effectiveness of technology </a:t>
            </a:r>
            <a:r>
              <a:rPr lang="en-GB" altLang="en-US" sz="2400" dirty="0">
                <a:latin typeface="Arial" panose="020B0604020202020204" pitchFamily="34" charset="0"/>
                <a:ea typeface="Adobe Fan Heiti Std B" pitchFamily="34" charset="-128"/>
                <a:cs typeface="Arial" panose="020B0604020202020204" pitchFamily="34" charset="0"/>
              </a:rPr>
              <a:t>- what is it and does it work?</a:t>
            </a:r>
          </a:p>
          <a:p>
            <a:pPr>
              <a:defRP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Market potential </a:t>
            </a:r>
            <a:r>
              <a:rPr lang="en-GB" altLang="en-US" sz="2400" dirty="0">
                <a:latin typeface="Arial" panose="020B0604020202020204" pitchFamily="34" charset="0"/>
                <a:ea typeface="Adobe Fan Heiti Std B" pitchFamily="34" charset="-128"/>
                <a:cs typeface="Arial" panose="020B0604020202020204" pitchFamily="34" charset="0"/>
              </a:rPr>
              <a:t>- what problem is the individual providing a solution for?</a:t>
            </a:r>
          </a:p>
          <a:p>
            <a:pPr>
              <a:defRP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Commercialisation</a:t>
            </a:r>
            <a:r>
              <a:rPr lang="en-GB" altLang="en-US" sz="2400" dirty="0">
                <a:latin typeface="Arial" panose="020B0604020202020204" pitchFamily="34" charset="0"/>
                <a:ea typeface="Adobe Fan Heiti Std B" pitchFamily="34" charset="-128"/>
                <a:cs typeface="Arial" panose="020B0604020202020204" pitchFamily="34" charset="0"/>
              </a:rPr>
              <a:t> - how will the individual commercialise the </a:t>
            </a:r>
            <a:r>
              <a:rPr lang="en-GB" altLang="en-US" sz="2400">
                <a:latin typeface="Arial" panose="020B0604020202020204" pitchFamily="34" charset="0"/>
                <a:ea typeface="Adobe Fan Heiti Std B" pitchFamily="34" charset="-128"/>
                <a:cs typeface="Arial" panose="020B0604020202020204" pitchFamily="34" charset="0"/>
              </a:rPr>
              <a:t>technology and </a:t>
            </a:r>
            <a:r>
              <a:rPr lang="en-GB" altLang="en-US" sz="2400" dirty="0">
                <a:latin typeface="Arial" panose="020B0604020202020204" pitchFamily="34" charset="0"/>
                <a:ea typeface="Adobe Fan Heiti Std B" pitchFamily="34" charset="-128"/>
                <a:cs typeface="Arial" panose="020B0604020202020204" pitchFamily="34" charset="0"/>
              </a:rPr>
              <a:t>what business model will they use?</a:t>
            </a:r>
          </a:p>
          <a:p>
            <a:pPr>
              <a:defRP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Success in business</a:t>
            </a:r>
            <a:r>
              <a:rPr lang="en-GB" altLang="en-US" sz="2400" dirty="0">
                <a:latin typeface="Arial" panose="020B0604020202020204" pitchFamily="34" charset="0"/>
                <a:ea typeface="Adobe Fan Heiti Std B" pitchFamily="34" charset="-128"/>
                <a:cs typeface="Arial" panose="020B0604020202020204" pitchFamily="34" charset="0"/>
              </a:rPr>
              <a:t> - does the individual have the drive and ambition to succeed?</a:t>
            </a:r>
          </a:p>
          <a:p>
            <a:pPr>
              <a:buNone/>
            </a:pPr>
            <a:endParaRPr lang="en-GB" altLang="en-US" sz="1800" dirty="0">
              <a:latin typeface="Adobe Fan Heiti Std B" pitchFamily="34" charset="-128"/>
              <a:ea typeface="Adobe Fan Heiti Std B"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84303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rmAutofit/>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If you are interested…</a:t>
            </a:r>
          </a:p>
        </p:txBody>
      </p:sp>
      <p:sp>
        <p:nvSpPr>
          <p:cNvPr id="3" name="Content Placeholder 2"/>
          <p:cNvSpPr>
            <a:spLocks noGrp="1"/>
          </p:cNvSpPr>
          <p:nvPr>
            <p:ph idx="1"/>
          </p:nvPr>
        </p:nvSpPr>
        <p:spPr>
          <a:xfrm>
            <a:off x="493547" y="1988840"/>
            <a:ext cx="8229600" cy="4680520"/>
          </a:xfrm>
        </p:spPr>
        <p:txBody>
          <a:bodyPr>
            <a:noAutofit/>
          </a:bodyPr>
          <a:lstStyle/>
          <a:p>
            <a:pPr>
              <a:lnSpc>
                <a:spcPct val="90000"/>
              </a:lnSpc>
              <a:buNone/>
            </a:pPr>
            <a:endParaRPr lang="en-GB" altLang="en-US" sz="2000" b="1" dirty="0">
              <a:latin typeface="Arial" panose="020B0604020202020204" pitchFamily="34" charset="0"/>
              <a:ea typeface="Adobe Fan Heiti Std B"/>
              <a:cs typeface="Arial" panose="020B0604020202020204" pitchFamily="34" charset="0"/>
            </a:endParaRPr>
          </a:p>
          <a:p>
            <a:pPr>
              <a:lnSpc>
                <a:spcPct val="90000"/>
              </a:lnSpc>
              <a:buNone/>
            </a:pPr>
            <a:r>
              <a:rPr lang="en-GB" altLang="en-US" sz="2000" b="1" dirty="0">
                <a:latin typeface="Arial" panose="020B0604020202020204" pitchFamily="34" charset="0"/>
                <a:ea typeface="Adobe Fan Heiti Std B"/>
                <a:cs typeface="Arial" panose="020B0604020202020204" pitchFamily="34" charset="0"/>
              </a:rPr>
              <a:t>Next closing date:  </a:t>
            </a:r>
            <a:r>
              <a:rPr lang="en-GB" altLang="en-US" sz="2000" b="1" dirty="0">
                <a:solidFill>
                  <a:srgbClr val="AC004D"/>
                </a:solidFill>
                <a:latin typeface="Arial" panose="020B0604020202020204" pitchFamily="34" charset="0"/>
                <a:ea typeface="Adobe Fan Heiti Std B"/>
                <a:cs typeface="Arial" panose="020B0604020202020204" pitchFamily="34" charset="0"/>
              </a:rPr>
              <a:t>1 November 2017 </a:t>
            </a:r>
            <a:r>
              <a:rPr lang="en-GB" altLang="en-US" sz="2000" b="1" dirty="0">
                <a:latin typeface="Arial" panose="020B0604020202020204" pitchFamily="34" charset="0"/>
                <a:ea typeface="Adobe Fan Heiti Std B"/>
                <a:cs typeface="Arial" panose="020B0604020202020204" pitchFamily="34" charset="0"/>
              </a:rPr>
              <a:t>then </a:t>
            </a:r>
            <a:r>
              <a:rPr lang="en-GB" altLang="en-US" sz="2000" b="1" dirty="0">
                <a:solidFill>
                  <a:srgbClr val="AC004D"/>
                </a:solidFill>
                <a:latin typeface="Arial" panose="020B0604020202020204" pitchFamily="34" charset="0"/>
                <a:ea typeface="Adobe Fan Heiti Std B"/>
                <a:cs typeface="Arial" panose="020B0604020202020204" pitchFamily="34" charset="0"/>
              </a:rPr>
              <a:t>April 2018</a:t>
            </a:r>
          </a:p>
          <a:p>
            <a:pPr>
              <a:lnSpc>
                <a:spcPct val="90000"/>
              </a:lnSpc>
              <a:buNone/>
            </a:pPr>
            <a:endParaRPr lang="en-GB" altLang="en-US" sz="2000" dirty="0">
              <a:latin typeface="Arial" panose="020B0604020202020204" pitchFamily="34" charset="0"/>
              <a:ea typeface="Adobe Fan Heiti Std B"/>
              <a:cs typeface="Arial" panose="020B0604020202020204" pitchFamily="34" charset="0"/>
            </a:endParaRPr>
          </a:p>
          <a:p>
            <a:pPr>
              <a:lnSpc>
                <a:spcPct val="90000"/>
              </a:lnSpc>
              <a:buNone/>
            </a:pPr>
            <a:r>
              <a:rPr lang="en-GB" altLang="en-US" sz="2000" b="1" dirty="0">
                <a:latin typeface="Arial" panose="020B0604020202020204" pitchFamily="34" charset="0"/>
                <a:ea typeface="Adobe Fan Heiti Std B"/>
                <a:cs typeface="Arial" panose="020B0604020202020204" pitchFamily="34" charset="0"/>
              </a:rPr>
              <a:t>For further information, please contact:</a:t>
            </a:r>
          </a:p>
          <a:p>
            <a:pPr>
              <a:lnSpc>
                <a:spcPct val="90000"/>
              </a:lnSpc>
              <a:buNone/>
            </a:pPr>
            <a:endParaRPr lang="en-GB" altLang="en-US" sz="2000" dirty="0">
              <a:latin typeface="Arial" panose="020B0604020202020204" pitchFamily="34" charset="0"/>
              <a:ea typeface="Adobe Fan Heiti Std B"/>
              <a:cs typeface="Arial" panose="020B0604020202020204" pitchFamily="34" charset="0"/>
            </a:endParaRP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Anne Fraser, Awards Manager</a:t>
            </a: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The Royal Society of Edinburgh</a:t>
            </a: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22 - 26 George Street</a:t>
            </a: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Edinburgh , EH2 2PQ</a:t>
            </a: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Tel:  0131 240 5013</a:t>
            </a:r>
          </a:p>
          <a:p>
            <a:pPr>
              <a:lnSpc>
                <a:spcPct val="90000"/>
              </a:lnSpc>
              <a:buNone/>
            </a:pPr>
            <a:r>
              <a:rPr lang="en-GB" altLang="en-US" sz="2000" dirty="0">
                <a:latin typeface="Arial" panose="020B0604020202020204" pitchFamily="34" charset="0"/>
                <a:ea typeface="Adobe Fan Heiti Std B"/>
                <a:cs typeface="Arial" panose="020B0604020202020204" pitchFamily="34" charset="0"/>
              </a:rPr>
              <a:t>Email:  </a:t>
            </a:r>
            <a:r>
              <a:rPr lang="en-GB" altLang="en-US" sz="2000" dirty="0">
                <a:solidFill>
                  <a:srgbClr val="AC004D"/>
                </a:solidFill>
                <a:latin typeface="Arial" panose="020B0604020202020204" pitchFamily="34" charset="0"/>
                <a:ea typeface="Adobe Fan Heiti Std B"/>
                <a:cs typeface="Arial" panose="020B0604020202020204" pitchFamily="34" charset="0"/>
              </a:rPr>
              <a:t>afraser@theRSE.org.uk</a:t>
            </a:r>
            <a:r>
              <a:rPr lang="en-GB" altLang="en-US" sz="2000" dirty="0">
                <a:latin typeface="Arial" panose="020B0604020202020204" pitchFamily="34" charset="0"/>
                <a:ea typeface="Adobe Fan Heiti Std B"/>
                <a:cs typeface="Arial" panose="020B0604020202020204" pitchFamily="34" charset="0"/>
              </a:rPr>
              <a:t/>
            </a:r>
            <a:br>
              <a:rPr lang="en-GB" altLang="en-US" sz="2000" dirty="0">
                <a:latin typeface="Arial" panose="020B0604020202020204" pitchFamily="34" charset="0"/>
                <a:ea typeface="Adobe Fan Heiti Std B"/>
                <a:cs typeface="Arial" panose="020B0604020202020204" pitchFamily="34" charset="0"/>
              </a:rPr>
            </a:br>
            <a:endParaRPr lang="en-GB" altLang="en-US" sz="2000" dirty="0">
              <a:latin typeface="Arial" panose="020B0604020202020204" pitchFamily="34" charset="0"/>
              <a:ea typeface="Adobe Fan Heiti Std B"/>
              <a:cs typeface="Arial" panose="020B0604020202020204" pitchFamily="34" charset="0"/>
            </a:endParaRPr>
          </a:p>
          <a:p>
            <a:pPr algn="ctr">
              <a:lnSpc>
                <a:spcPct val="90000"/>
              </a:lnSpc>
              <a:spcBef>
                <a:spcPts val="600"/>
              </a:spcBef>
              <a:buNone/>
            </a:pPr>
            <a:r>
              <a:rPr lang="en-GB" altLang="en-US" sz="2000" b="1" dirty="0">
                <a:solidFill>
                  <a:srgbClr val="AC004D"/>
                </a:solidFill>
                <a:latin typeface="Arial" panose="020B0604020202020204" pitchFamily="34" charset="0"/>
                <a:ea typeface="Adobe Fan Heiti Std B"/>
                <a:cs typeface="Arial" panose="020B0604020202020204" pitchFamily="34" charset="0"/>
              </a:rPr>
              <a:t>www.rse.org.uk/awards/enterprise-fellowships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161916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93546" y="2924944"/>
            <a:ext cx="8326925"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altLang="en-US" sz="3800" dirty="0">
                <a:solidFill>
                  <a:srgbClr val="AC004D"/>
                </a:solidFill>
                <a:latin typeface="Arial" panose="020B0604020202020204" pitchFamily="34" charset="0"/>
                <a:ea typeface="Adobe Fan Heiti Std B" pitchFamily="34" charset="-128"/>
                <a:cs typeface="Arial" panose="020B0604020202020204" pitchFamily="34" charset="0"/>
              </a:rPr>
              <a:t>The Enterprise Fellowship scheme provides support to researchers and innovators who have promising science or technology-based business ideas.</a:t>
            </a:r>
          </a:p>
          <a:p>
            <a:endParaRPr lang="en-GB" altLang="en-US" sz="2800" b="1" dirty="0">
              <a:solidFill>
                <a:srgbClr val="000066"/>
              </a:solidFill>
              <a:latin typeface="Arial" panose="020B0604020202020204" pitchFamily="34" charset="0"/>
              <a:ea typeface="Adobe Fan Heiti Std B" pitchFamily="3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663" y="476672"/>
            <a:ext cx="4895609" cy="2232248"/>
          </a:xfrm>
          <a:prstGeom prst="rect">
            <a:avLst/>
          </a:prstGeom>
        </p:spPr>
      </p:pic>
    </p:spTree>
    <p:extLst>
      <p:ext uri="{BB962C8B-B14F-4D97-AF65-F5344CB8AC3E}">
        <p14:creationId xmlns:p14="http://schemas.microsoft.com/office/powerpoint/2010/main" val="61442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Autofit/>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Eligible technology areas . . .</a:t>
            </a:r>
          </a:p>
        </p:txBody>
      </p:sp>
      <p:sp>
        <p:nvSpPr>
          <p:cNvPr id="3" name="Content Placeholder 2"/>
          <p:cNvSpPr>
            <a:spLocks noGrp="1"/>
          </p:cNvSpPr>
          <p:nvPr>
            <p:ph idx="1"/>
          </p:nvPr>
        </p:nvSpPr>
        <p:spPr>
          <a:xfrm>
            <a:off x="307975" y="1988840"/>
            <a:ext cx="8836026" cy="3816424"/>
          </a:xfrm>
        </p:spPr>
        <p:txBody>
          <a:bodyPr numCol="2">
            <a:noAutofit/>
          </a:bodyPr>
          <a:lstStyle/>
          <a:p>
            <a:pPr marL="0" indent="0">
              <a:buNone/>
            </a:pPr>
            <a:endParaRPr lang="en-GB" altLang="en-US" sz="1100" dirty="0">
              <a:solidFill>
                <a:srgbClr val="5A96A1"/>
              </a:solidFill>
              <a:latin typeface="Adobe Fan Heiti Std B" pitchFamily="34" charset="-128"/>
              <a:ea typeface="Adobe Fan Heiti Std B" pitchFamily="34" charset="-128"/>
            </a:endParaRPr>
          </a:p>
          <a:p>
            <a:pPr lvl="0"/>
            <a:r>
              <a:rPr lang="en-US" sz="2400" dirty="0">
                <a:latin typeface="Arial" panose="020B0604020202020204" pitchFamily="34" charset="0"/>
                <a:ea typeface="Adobe Fan Heiti Std B" pitchFamily="34" charset="-128"/>
                <a:cs typeface="Arial" panose="020B0604020202020204" pitchFamily="34" charset="0"/>
              </a:rPr>
              <a:t>Aerospace, </a:t>
            </a:r>
            <a:r>
              <a:rPr lang="en-US" sz="2400" dirty="0" err="1">
                <a:latin typeface="Arial" panose="020B0604020202020204" pitchFamily="34" charset="0"/>
                <a:ea typeface="Adobe Fan Heiti Std B" pitchFamily="34" charset="-128"/>
                <a:cs typeface="Arial" panose="020B0604020202020204" pitchFamily="34" charset="0"/>
              </a:rPr>
              <a:t>defence</a:t>
            </a:r>
            <a:r>
              <a:rPr lang="en-US" sz="2400" dirty="0">
                <a:latin typeface="Arial" panose="020B0604020202020204" pitchFamily="34" charset="0"/>
                <a:ea typeface="Adobe Fan Heiti Std B" pitchFamily="34" charset="-128"/>
                <a:cs typeface="Arial" panose="020B0604020202020204" pitchFamily="34" charset="0"/>
              </a:rPr>
              <a:t> and marine</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Chemical sciences</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Construction</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Creative industries</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Energy</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Financial services</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Food and drink</a:t>
            </a:r>
            <a:endParaRPr lang="en-GB" sz="2400" dirty="0">
              <a:latin typeface="Arial" panose="020B0604020202020204" pitchFamily="34" charset="0"/>
              <a:ea typeface="Adobe Fan Heiti Std B" pitchFamily="34" charset="-128"/>
              <a:cs typeface="Arial" panose="020B0604020202020204" pitchFamily="34" charset="0"/>
            </a:endParaRPr>
          </a:p>
          <a:p>
            <a:pPr lvl="0"/>
            <a:endParaRPr lang="en-US" sz="2000" dirty="0">
              <a:latin typeface="Arial" panose="020B0604020202020204" pitchFamily="34" charset="0"/>
              <a:ea typeface="Adobe Fan Heiti Std B" pitchFamily="34" charset="-128"/>
              <a:cs typeface="Arial" panose="020B0604020202020204" pitchFamily="34" charset="0"/>
            </a:endParaRPr>
          </a:p>
          <a:p>
            <a:pPr lvl="0"/>
            <a:endParaRPr lang="en-US" sz="11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Forest and timber technologies </a:t>
            </a:r>
          </a:p>
          <a:p>
            <a:pPr lvl="0"/>
            <a:r>
              <a:rPr lang="en-US" sz="2400" dirty="0">
                <a:latin typeface="Arial" panose="020B0604020202020204" pitchFamily="34" charset="0"/>
                <a:ea typeface="Adobe Fan Heiti Std B" pitchFamily="34" charset="-128"/>
                <a:cs typeface="Arial" panose="020B0604020202020204" pitchFamily="34" charset="0"/>
              </a:rPr>
              <a:t>Life sciences</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Manufacturing</a:t>
            </a:r>
            <a:endParaRPr lang="en-GB" sz="2400" dirty="0">
              <a:latin typeface="Arial" panose="020B0604020202020204" pitchFamily="34" charset="0"/>
              <a:ea typeface="Adobe Fan Heiti Std B" pitchFamily="34" charset="-128"/>
              <a:cs typeface="Arial" panose="020B0604020202020204" pitchFamily="34" charset="0"/>
            </a:endParaRPr>
          </a:p>
          <a:p>
            <a:pPr lvl="0"/>
            <a:r>
              <a:rPr lang="en-US" sz="2400" dirty="0">
                <a:latin typeface="Arial" panose="020B0604020202020204" pitchFamily="34" charset="0"/>
                <a:ea typeface="Adobe Fan Heiti Std B" pitchFamily="34" charset="-128"/>
                <a:cs typeface="Arial" panose="020B0604020202020204" pitchFamily="34" charset="0"/>
              </a:rPr>
              <a:t>Textiles</a:t>
            </a:r>
            <a:endParaRPr lang="en-GB" sz="2400" dirty="0">
              <a:latin typeface="Arial" panose="020B0604020202020204" pitchFamily="34" charset="0"/>
              <a:ea typeface="Adobe Fan Heiti Std B" pitchFamily="34" charset="-128"/>
              <a:cs typeface="Arial" panose="020B0604020202020204" pitchFamily="34" charset="0"/>
            </a:endParaRPr>
          </a:p>
          <a:p>
            <a:r>
              <a:rPr lang="en-US" sz="2400" dirty="0">
                <a:latin typeface="Arial" panose="020B0604020202020204" pitchFamily="34" charset="0"/>
                <a:ea typeface="Adobe Fan Heiti Std B" pitchFamily="34" charset="-128"/>
                <a:cs typeface="Arial" panose="020B0604020202020204" pitchFamily="34" charset="0"/>
              </a:rPr>
              <a:t>Tourism</a:t>
            </a:r>
          </a:p>
          <a:p>
            <a:r>
              <a:rPr lang="en-US" sz="2400" b="1" dirty="0">
                <a:solidFill>
                  <a:srgbClr val="AC004D"/>
                </a:solidFill>
                <a:latin typeface="Arial" panose="020B0604020202020204" pitchFamily="34" charset="0"/>
                <a:ea typeface="Adobe Fan Heiti Std B" pitchFamily="34" charset="-128"/>
                <a:cs typeface="Arial" panose="020B0604020202020204" pitchFamily="34" charset="0"/>
              </a:rPr>
              <a:t>Enabling technologies &amp; convergent areas</a:t>
            </a:r>
            <a:endParaRPr lang="en-GB" sz="2400" b="1" dirty="0">
              <a:solidFill>
                <a:srgbClr val="AC004D"/>
              </a:solidFill>
              <a:latin typeface="Arial" panose="020B0604020202020204" pitchFamily="34" charset="0"/>
              <a:ea typeface="Adobe Fan Heiti Std B" pitchFamily="34" charset="-128"/>
              <a:cs typeface="Arial" panose="020B0604020202020204" pitchFamily="34" charset="0"/>
            </a:endParaRPr>
          </a:p>
          <a:p>
            <a:pPr lvl="0"/>
            <a:endParaRPr lang="en-GB" sz="2000" dirty="0">
              <a:latin typeface="Adobe Fan Heiti Std B" pitchFamily="34" charset="-128"/>
              <a:ea typeface="Adobe Fan Heiti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
        <p:nvSpPr>
          <p:cNvPr id="4" name="AutoShape 2" descr="Image result for highlands and islands enterpr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dobe Fan Heiti Std B" pitchFamily="34" charset="-128"/>
              <a:ea typeface="Adobe Fan Heiti Std B" pitchFamily="34" charset="-128"/>
            </a:endParaRPr>
          </a:p>
        </p:txBody>
      </p:sp>
      <p:sp>
        <p:nvSpPr>
          <p:cNvPr id="5" name="AutoShape 4" descr="Image result for highlands and islands enterpri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dobe Fan Heiti Std B" pitchFamily="34" charset="-128"/>
              <a:ea typeface="Adobe Fan Heiti Std B" pitchFamily="34" charset="-128"/>
            </a:endParaRPr>
          </a:p>
        </p:txBody>
      </p:sp>
      <p:sp>
        <p:nvSpPr>
          <p:cNvPr id="6" name="AutoShape 6" descr="Image result for highlands and islands enterpri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dobe Fan Heiti Std B" pitchFamily="34" charset="-128"/>
              <a:ea typeface="Adobe Fan Heiti Std B" pitchFamily="34" charset="-128"/>
            </a:endParaRPr>
          </a:p>
        </p:txBody>
      </p:sp>
      <p:sp>
        <p:nvSpPr>
          <p:cNvPr id="7" name="AutoShape 8" descr="Image result for highlands and islands enterpri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04742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rmAutofit/>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The programme . . .</a:t>
            </a:r>
          </a:p>
        </p:txBody>
      </p:sp>
      <p:sp>
        <p:nvSpPr>
          <p:cNvPr id="3" name="Content Placeholder 2"/>
          <p:cNvSpPr>
            <a:spLocks noGrp="1"/>
          </p:cNvSpPr>
          <p:nvPr>
            <p:ph idx="1"/>
          </p:nvPr>
        </p:nvSpPr>
        <p:spPr>
          <a:xfrm>
            <a:off x="251520" y="1916832"/>
            <a:ext cx="8640960" cy="4680520"/>
          </a:xfrm>
        </p:spPr>
        <p:txBody>
          <a:bodyPr>
            <a:normAutofit/>
          </a:bodyPr>
          <a:lstStyle/>
          <a:p>
            <a:pPr marL="0" indent="0">
              <a:buNone/>
              <a:defRPr/>
            </a:pPr>
            <a:r>
              <a:rPr lang="en-GB" sz="2800" dirty="0">
                <a:solidFill>
                  <a:srgbClr val="AC004D"/>
                </a:solidFill>
              </a:rPr>
              <a:t>✓</a:t>
            </a:r>
            <a:r>
              <a:rPr lang="en-GB" sz="2400" b="1" u="sng" dirty="0">
                <a:latin typeface="Arial" panose="020B0604020202020204" pitchFamily="34" charset="0"/>
                <a:ea typeface="Adobe Fan Heiti Std B" pitchFamily="34" charset="-128"/>
                <a:cs typeface="Arial" panose="020B0604020202020204" pitchFamily="34" charset="0"/>
              </a:rPr>
              <a:t>Buys you time:</a:t>
            </a:r>
            <a:r>
              <a:rPr lang="en-GB" sz="2400" b="1" dirty="0">
                <a:latin typeface="Arial" panose="020B0604020202020204" pitchFamily="34" charset="0"/>
                <a:ea typeface="Adobe Fan Heiti Std B" pitchFamily="34" charset="-128"/>
                <a:cs typeface="Arial" panose="020B0604020202020204" pitchFamily="34" charset="0"/>
              </a:rPr>
              <a:t> </a:t>
            </a:r>
            <a:r>
              <a:rPr lang="en-GB" sz="2400" dirty="0">
                <a:latin typeface="Arial" panose="020B0604020202020204" pitchFamily="34" charset="0"/>
                <a:ea typeface="Adobe Fan Heiti Std B" pitchFamily="34" charset="-128"/>
                <a:cs typeface="Arial" panose="020B0604020202020204" pitchFamily="34" charset="0"/>
              </a:rPr>
              <a:t>A 12 month salary will allow you to focus </a:t>
            </a:r>
          </a:p>
          <a:p>
            <a:pPr marL="0" indent="0">
              <a:buNone/>
              <a:defRPr/>
            </a:pPr>
            <a:r>
              <a:rPr lang="en-GB" sz="2400" dirty="0">
                <a:latin typeface="Arial" panose="020B0604020202020204" pitchFamily="34" charset="0"/>
                <a:ea typeface="Adobe Fan Heiti Std B" pitchFamily="34" charset="-128"/>
                <a:cs typeface="Arial" panose="020B0604020202020204" pitchFamily="34" charset="0"/>
              </a:rPr>
              <a:t>     on commercialising your research</a:t>
            </a:r>
          </a:p>
          <a:p>
            <a:pPr marL="0" indent="0">
              <a:buNone/>
              <a:defRPr/>
            </a:pPr>
            <a:endParaRPr lang="en-GB" sz="1800" dirty="0">
              <a:latin typeface="Adobe Fan Heiti Std B" pitchFamily="34" charset="-128"/>
              <a:ea typeface="Adobe Fan Heiti Std B" pitchFamily="34" charset="-128"/>
            </a:endParaRPr>
          </a:p>
          <a:p>
            <a:pPr marL="0" indent="0">
              <a:buNone/>
              <a:defRPr/>
            </a:pPr>
            <a:r>
              <a:rPr lang="en-GB" sz="2400" dirty="0">
                <a:solidFill>
                  <a:srgbClr val="AC004D"/>
                </a:solidFill>
              </a:rPr>
              <a:t>✓</a:t>
            </a:r>
            <a:r>
              <a:rPr lang="en-GB" sz="2400" dirty="0">
                <a:solidFill>
                  <a:srgbClr val="5A96A1"/>
                </a:solidFill>
              </a:rPr>
              <a:t> </a:t>
            </a:r>
            <a:r>
              <a:rPr lang="en-GB" sz="2400" b="1" u="sng" dirty="0">
                <a:latin typeface="Arial" panose="020B0604020202020204" pitchFamily="34" charset="0"/>
                <a:ea typeface="Adobe Fan Heiti Std B" pitchFamily="34" charset="-128"/>
                <a:cs typeface="Arial" panose="020B0604020202020204" pitchFamily="34" charset="0"/>
              </a:rPr>
              <a:t>Provides business training</a:t>
            </a:r>
          </a:p>
          <a:p>
            <a:pPr marL="0" indent="0">
              <a:buNone/>
              <a:defRPr/>
            </a:pPr>
            <a:endParaRPr lang="en-GB" sz="2400" dirty="0">
              <a:latin typeface="Adobe Fan Heiti Std B" pitchFamily="34" charset="-128"/>
              <a:ea typeface="Adobe Fan Heiti Std B" pitchFamily="34" charset="-128"/>
            </a:endParaRPr>
          </a:p>
          <a:p>
            <a:pPr marL="0" indent="0">
              <a:buNone/>
              <a:defRPr/>
            </a:pPr>
            <a:r>
              <a:rPr lang="en-GB" sz="2400" dirty="0">
                <a:solidFill>
                  <a:srgbClr val="AC004D"/>
                </a:solidFill>
              </a:rPr>
              <a:t>✓</a:t>
            </a:r>
            <a:r>
              <a:rPr lang="en-GB" sz="2400" dirty="0">
                <a:solidFill>
                  <a:srgbClr val="5A96A1"/>
                </a:solidFill>
              </a:rPr>
              <a:t> </a:t>
            </a:r>
            <a:r>
              <a:rPr lang="en-GB" sz="2400" b="1" u="sng" dirty="0">
                <a:latin typeface="Arial" panose="020B0604020202020204" pitchFamily="34" charset="0"/>
                <a:ea typeface="Adobe Fan Heiti Std B" pitchFamily="34" charset="-128"/>
                <a:cs typeface="Arial" panose="020B0604020202020204" pitchFamily="34" charset="0"/>
              </a:rPr>
              <a:t>Links you up with mentors</a:t>
            </a:r>
          </a:p>
          <a:p>
            <a:pPr marL="0" indent="0">
              <a:buNone/>
              <a:defRPr/>
            </a:pPr>
            <a:endParaRPr lang="en-GB" sz="2400" u="sng" dirty="0">
              <a:latin typeface="Adobe Fan Heiti Std B" pitchFamily="34" charset="-128"/>
              <a:ea typeface="Adobe Fan Heiti Std B" pitchFamily="34" charset="-128"/>
            </a:endParaRPr>
          </a:p>
          <a:p>
            <a:pPr marL="0" indent="0">
              <a:buNone/>
              <a:defRPr/>
            </a:pPr>
            <a:r>
              <a:rPr lang="en-GB" sz="2400" dirty="0">
                <a:solidFill>
                  <a:srgbClr val="AC004D"/>
                </a:solidFill>
              </a:rPr>
              <a:t>✓</a:t>
            </a:r>
            <a:r>
              <a:rPr lang="en-GB" sz="2400" dirty="0">
                <a:solidFill>
                  <a:srgbClr val="5A96A1"/>
                </a:solidFill>
              </a:rPr>
              <a:t> </a:t>
            </a:r>
            <a:r>
              <a:rPr lang="en-GB" sz="2400" b="1" u="sng" dirty="0">
                <a:latin typeface="Arial" panose="020B0604020202020204" pitchFamily="34" charset="0"/>
                <a:ea typeface="Adobe Fan Heiti Std B" pitchFamily="34" charset="-128"/>
                <a:cs typeface="Arial" panose="020B0604020202020204" pitchFamily="34" charset="0"/>
              </a:rPr>
              <a:t>Gives you access to entrepreneurial networks</a:t>
            </a:r>
          </a:p>
          <a:p>
            <a:pPr>
              <a:defRPr/>
            </a:pPr>
            <a:endParaRPr lang="en-GB" sz="2400" u="sng" dirty="0">
              <a:latin typeface="Adobe Fan Heiti Std B" pitchFamily="34" charset="-128"/>
              <a:ea typeface="Adobe Fan Heiti Std B" pitchFamily="34" charset="-128"/>
            </a:endParaRPr>
          </a:p>
          <a:p>
            <a:pPr marL="0" indent="0">
              <a:buNone/>
              <a:defRPr/>
            </a:pPr>
            <a:r>
              <a:rPr lang="en-GB" sz="2400" dirty="0">
                <a:solidFill>
                  <a:srgbClr val="AC004D"/>
                </a:solidFill>
              </a:rPr>
              <a:t>✓</a:t>
            </a:r>
            <a:r>
              <a:rPr lang="en-GB" sz="2400" dirty="0">
                <a:solidFill>
                  <a:srgbClr val="5A96A1"/>
                </a:solidFill>
              </a:rPr>
              <a:t> </a:t>
            </a:r>
            <a:r>
              <a:rPr lang="en-GB" sz="2400" b="1" u="sng" dirty="0">
                <a:latin typeface="Arial" panose="020B0604020202020204" pitchFamily="34" charset="0"/>
                <a:ea typeface="Adobe Fan Heiti Std B" pitchFamily="34" charset="-128"/>
                <a:cs typeface="Arial" panose="020B0604020202020204" pitchFamily="34" charset="0"/>
              </a:rPr>
              <a:t>Supports you with up to £10K development funding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386126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11760" y="2060848"/>
            <a:ext cx="6552728" cy="4320480"/>
          </a:xfrm>
        </p:spPr>
        <p:txBody>
          <a:bodyPr>
            <a:noAutofit/>
          </a:bodyPr>
          <a:lstStyle/>
          <a:p>
            <a:pPr marL="0" indent="0">
              <a:spcBef>
                <a:spcPts val="0"/>
              </a:spcBef>
              <a:buNone/>
            </a:pPr>
            <a:r>
              <a:rPr lang="en-GB" altLang="en-US" sz="1700" dirty="0">
                <a:latin typeface="Arial" panose="020B0604020202020204" pitchFamily="34" charset="0"/>
                <a:ea typeface="Adobe Fan Heiti Std B" pitchFamily="34" charset="-128"/>
                <a:cs typeface="Arial" panose="020B0604020202020204" pitchFamily="34" charset="0"/>
              </a:rPr>
              <a:t>Scottish Enterprise welcomes applications from individuals based in Scotland  who have a technology or science-based business idea.</a:t>
            </a:r>
          </a:p>
          <a:p>
            <a:pPr marL="0" indent="0">
              <a:spcBef>
                <a:spcPts val="0"/>
              </a:spcBef>
              <a:buNone/>
            </a:pPr>
            <a:endParaRPr lang="en-GB" altLang="en-US" sz="1200" dirty="0">
              <a:latin typeface="Adobe Fan Heiti Std B" pitchFamily="34" charset="-128"/>
              <a:ea typeface="Adobe Fan Heiti Std B" pitchFamily="34" charset="-128"/>
            </a:endParaRPr>
          </a:p>
          <a:p>
            <a:pPr marL="0" indent="0">
              <a:spcBef>
                <a:spcPts val="0"/>
              </a:spcBef>
              <a:buNone/>
            </a:pPr>
            <a:r>
              <a:rPr lang="en-GB" altLang="en-US" sz="1700" dirty="0">
                <a:latin typeface="Arial" panose="020B0604020202020204" pitchFamily="34" charset="0"/>
                <a:ea typeface="Adobe Fan Heiti Std B" pitchFamily="34" charset="-128"/>
                <a:cs typeface="Arial" panose="020B0604020202020204" pitchFamily="34" charset="0"/>
              </a:rPr>
              <a:t>New to the programme, </a:t>
            </a:r>
            <a:r>
              <a:rPr lang="en-GB" altLang="en-US" sz="1700" dirty="0" err="1">
                <a:latin typeface="Arial" panose="020B0604020202020204" pitchFamily="34" charset="0"/>
                <a:ea typeface="Adobe Fan Heiti Std B" pitchFamily="34" charset="-128"/>
                <a:cs typeface="Arial" panose="020B0604020202020204" pitchFamily="34" charset="0"/>
              </a:rPr>
              <a:t>QuantIC</a:t>
            </a:r>
            <a:r>
              <a:rPr lang="en-GB" altLang="en-US" sz="1800" dirty="0">
                <a:latin typeface="Arial" panose="020B0604020202020204" pitchFamily="34" charset="0"/>
                <a:ea typeface="Adobe Fan Heiti Std B" pitchFamily="34" charset="-128"/>
                <a:cs typeface="Arial" panose="020B0604020202020204" pitchFamily="34" charset="0"/>
              </a:rPr>
              <a:t> </a:t>
            </a:r>
            <a:r>
              <a:rPr lang="en-GB" altLang="en-US" sz="1700" dirty="0">
                <a:latin typeface="Arial" panose="020B0604020202020204" pitchFamily="34" charset="0"/>
                <a:ea typeface="Adobe Fan Heiti Std B" pitchFamily="34" charset="-128"/>
                <a:cs typeface="Arial" panose="020B0604020202020204" pitchFamily="34" charset="0"/>
              </a:rPr>
              <a:t>are supporting Fellowships for researchers working in the area of quantum technology.</a:t>
            </a:r>
          </a:p>
          <a:p>
            <a:pPr marL="0" indent="0">
              <a:spcBef>
                <a:spcPts val="0"/>
              </a:spcBef>
              <a:buNone/>
            </a:pPr>
            <a:endParaRPr lang="en-GB" altLang="en-US" sz="1200" dirty="0">
              <a:latin typeface="Adobe Fan Heiti Std B" pitchFamily="34" charset="-128"/>
              <a:ea typeface="Adobe Fan Heiti Std B" pitchFamily="34" charset="-128"/>
            </a:endParaRPr>
          </a:p>
          <a:p>
            <a:pPr marL="0" indent="0">
              <a:spcBef>
                <a:spcPts val="0"/>
              </a:spcBef>
              <a:buNone/>
            </a:pPr>
            <a:r>
              <a:rPr lang="en-GB" altLang="en-US" sz="1700" dirty="0">
                <a:latin typeface="Arial" panose="020B0604020202020204" pitchFamily="34" charset="0"/>
                <a:ea typeface="Adobe Fan Heiti Std B" pitchFamily="34" charset="-128"/>
                <a:cs typeface="Arial" panose="020B0604020202020204" pitchFamily="34" charset="0"/>
              </a:rPr>
              <a:t>BBSRC welcomes applications from individuals who have been connected to research previously funded by BBSRC.</a:t>
            </a:r>
            <a:br>
              <a:rPr lang="en-GB" altLang="en-US" sz="1700" dirty="0">
                <a:latin typeface="Arial" panose="020B0604020202020204" pitchFamily="34" charset="0"/>
                <a:ea typeface="Adobe Fan Heiti Std B" pitchFamily="34" charset="-128"/>
                <a:cs typeface="Arial" panose="020B0604020202020204" pitchFamily="34" charset="0"/>
              </a:rPr>
            </a:br>
            <a:r>
              <a:rPr lang="en-GB" altLang="en-US" sz="1700" dirty="0">
                <a:latin typeface="Arial" panose="020B0604020202020204" pitchFamily="34" charset="0"/>
                <a:ea typeface="Adobe Fan Heiti Std B" pitchFamily="34" charset="-128"/>
                <a:cs typeface="Arial" panose="020B0604020202020204" pitchFamily="34" charset="0"/>
              </a:rPr>
              <a:t/>
            </a:r>
            <a:br>
              <a:rPr lang="en-GB" altLang="en-US" sz="1700" dirty="0">
                <a:latin typeface="Arial" panose="020B0604020202020204" pitchFamily="34" charset="0"/>
                <a:ea typeface="Adobe Fan Heiti Std B" pitchFamily="34" charset="-128"/>
                <a:cs typeface="Arial" panose="020B0604020202020204" pitchFamily="34" charset="0"/>
              </a:rPr>
            </a:br>
            <a:r>
              <a:rPr lang="en-GB" altLang="en-US" sz="1700" dirty="0">
                <a:latin typeface="Arial" panose="020B0604020202020204" pitchFamily="34" charset="0"/>
                <a:ea typeface="Adobe Fan Heiti Std B" pitchFamily="34" charset="-128"/>
                <a:cs typeface="Arial" panose="020B0604020202020204" pitchFamily="34" charset="0"/>
              </a:rPr>
              <a:t>STFC welcomes applications from individuals who have been connected to research previously funded by STFC, PPARC, CERN and the EPSRC Nuclear Physics programme.</a:t>
            </a:r>
            <a:br>
              <a:rPr lang="en-GB" altLang="en-US" sz="1700" dirty="0">
                <a:latin typeface="Arial" panose="020B0604020202020204" pitchFamily="34" charset="0"/>
                <a:ea typeface="Adobe Fan Heiti Std B" pitchFamily="34" charset="-128"/>
                <a:cs typeface="Arial" panose="020B0604020202020204" pitchFamily="34" charset="0"/>
              </a:rPr>
            </a:br>
            <a:endParaRPr lang="en-GB" altLang="en-US" sz="1700" b="1" dirty="0">
              <a:latin typeface="Arial" panose="020B0604020202020204" pitchFamily="34" charset="0"/>
              <a:ea typeface="Adobe Fan Heiti Std B" pitchFamily="34" charset="-128"/>
              <a:cs typeface="Arial" panose="020B0604020202020204"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19" y="1844824"/>
            <a:ext cx="153125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68" y="4820658"/>
            <a:ext cx="1637452" cy="355182"/>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152" y="3981188"/>
            <a:ext cx="1533419" cy="38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67544" y="620688"/>
            <a:ext cx="487122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rgbClr val="AC004D"/>
                </a:solidFill>
                <a:latin typeface="Adobe Fan Heiti Std B" pitchFamily="34" charset="-128"/>
                <a:ea typeface="Adobe Fan Heiti Std B" pitchFamily="34" charset="-128"/>
              </a:rPr>
              <a:t>Funders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
        <p:nvSpPr>
          <p:cNvPr id="12" name="Rectangle 11"/>
          <p:cNvSpPr/>
          <p:nvPr/>
        </p:nvSpPr>
        <p:spPr>
          <a:xfrm>
            <a:off x="251520" y="5733256"/>
            <a:ext cx="8784976" cy="646331"/>
          </a:xfrm>
          <a:prstGeom prst="rect">
            <a:avLst/>
          </a:prstGeom>
        </p:spPr>
        <p:txBody>
          <a:bodyPr wrap="square">
            <a:spAutoFit/>
          </a:bodyPr>
          <a:lstStyle/>
          <a:p>
            <a:r>
              <a:rPr lang="en-GB" altLang="en-US" b="1" dirty="0">
                <a:solidFill>
                  <a:srgbClr val="AC004D"/>
                </a:solidFill>
                <a:latin typeface="Arial" panose="020B0604020202020204" pitchFamily="34" charset="0"/>
                <a:ea typeface="Adobe Fan Heiti Std B" pitchFamily="34" charset="-128"/>
                <a:cs typeface="Arial" panose="020B0604020202020204" pitchFamily="34" charset="0"/>
              </a:rPr>
              <a:t>For BBSRC and STFC funding, applicants do not have to be the lead on a previous funded project but must have played some part in the research team.</a:t>
            </a: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781" y="3093670"/>
            <a:ext cx="1440160" cy="48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94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rmAutofit/>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Business training </a:t>
            </a:r>
          </a:p>
        </p:txBody>
      </p:sp>
      <p:sp>
        <p:nvSpPr>
          <p:cNvPr id="3" name="Content Placeholder 2"/>
          <p:cNvSpPr>
            <a:spLocks noGrp="1"/>
          </p:cNvSpPr>
          <p:nvPr>
            <p:ph idx="1"/>
          </p:nvPr>
        </p:nvSpPr>
        <p:spPr>
          <a:xfrm>
            <a:off x="493547" y="1772816"/>
            <a:ext cx="8229600" cy="4680520"/>
          </a:xfrm>
        </p:spPr>
        <p:txBody>
          <a:bodyPr>
            <a:normAutofit/>
          </a:bodyPr>
          <a:lstStyle/>
          <a:p>
            <a:pPr marL="0" indent="0">
              <a:spcBef>
                <a:spcPts val="600"/>
              </a:spcBef>
              <a:buNone/>
              <a:defRPr/>
            </a:pPr>
            <a:endParaRPr lang="en-GB" sz="400" dirty="0">
              <a:latin typeface="Arial" panose="020B0604020202020204" pitchFamily="34" charset="0"/>
              <a:ea typeface="Adobe Fan Heiti Std B" pitchFamily="34" charset="-128"/>
              <a:cs typeface="Arial" panose="020B0604020202020204" pitchFamily="34" charset="0"/>
            </a:endParaRPr>
          </a:p>
          <a:p>
            <a:pPr marL="0" indent="0">
              <a:spcBef>
                <a:spcPts val="600"/>
              </a:spcBef>
              <a:buNone/>
              <a:defRPr/>
            </a:pPr>
            <a:r>
              <a:rPr lang="en-GB" sz="2000" dirty="0">
                <a:latin typeface="Arial" panose="020B0604020202020204" pitchFamily="34" charset="0"/>
                <a:ea typeface="Adobe Fan Heiti Std B" pitchFamily="34" charset="-128"/>
                <a:cs typeface="Arial" panose="020B0604020202020204" pitchFamily="34" charset="0"/>
              </a:rPr>
              <a:t>Business training is provided by the Entrepreneur Business School. </a:t>
            </a:r>
          </a:p>
          <a:p>
            <a:pPr marL="0" indent="0">
              <a:buNone/>
              <a:defRPr/>
            </a:pPr>
            <a:endParaRPr lang="en-GB" sz="800" dirty="0">
              <a:latin typeface="Arial" panose="020B0604020202020204" pitchFamily="34" charset="0"/>
              <a:ea typeface="Adobe Fan Heiti Std B" pitchFamily="34" charset="-128"/>
              <a:cs typeface="Arial" panose="020B0604020202020204" pitchFamily="34" charset="0"/>
            </a:endParaRPr>
          </a:p>
          <a:p>
            <a:pPr marL="0" indent="0">
              <a:buNone/>
              <a:defRPr/>
            </a:pPr>
            <a:r>
              <a:rPr lang="en-GB" sz="2000" dirty="0">
                <a:latin typeface="Arial" panose="020B0604020202020204" pitchFamily="34" charset="0"/>
                <a:ea typeface="Adobe Fan Heiti Std B" pitchFamily="34" charset="-128"/>
                <a:cs typeface="Arial" panose="020B0604020202020204" pitchFamily="34" charset="0"/>
              </a:rPr>
              <a:t>It includes a 4-day Entrepreneur boot-camp , followed by 10 workshops spread throughout the year. </a:t>
            </a:r>
          </a:p>
          <a:p>
            <a:pPr marL="0" indent="0">
              <a:buNone/>
              <a:defRPr/>
            </a:pPr>
            <a:endParaRPr lang="en-GB" sz="800" dirty="0">
              <a:latin typeface="Arial" panose="020B0604020202020204" pitchFamily="34" charset="0"/>
              <a:ea typeface="Adobe Fan Heiti Std B" pitchFamily="34" charset="-128"/>
              <a:cs typeface="Arial" panose="020B0604020202020204" pitchFamily="34" charset="0"/>
            </a:endParaRPr>
          </a:p>
          <a:p>
            <a:pPr marL="0" indent="0">
              <a:spcBef>
                <a:spcPts val="0"/>
              </a:spcBef>
              <a:buNone/>
              <a:defRPr/>
            </a:pPr>
            <a:r>
              <a:rPr lang="en-GB" sz="2000" dirty="0">
                <a:latin typeface="Arial" panose="020B0604020202020204" pitchFamily="34" charset="0"/>
                <a:ea typeface="Adobe Fan Heiti Std B" pitchFamily="34" charset="-128"/>
                <a:cs typeface="Arial" panose="020B0604020202020204" pitchFamily="34" charset="0"/>
              </a:rPr>
              <a:t>These sessions are based in different locations, determined by the geography of the cohort.</a:t>
            </a:r>
          </a:p>
          <a:p>
            <a:pPr marL="0" indent="0">
              <a:buNone/>
              <a:defRPr/>
            </a:pPr>
            <a:endParaRPr lang="en-GB" sz="2800" dirty="0">
              <a:latin typeface="Adobe Fan Heiti Std B" pitchFamily="34" charset="-128"/>
              <a:ea typeface="Adobe Fan Heiti Std B" pitchFamily="34" charset="-128"/>
            </a:endParaRPr>
          </a:p>
          <a:p>
            <a:pPr marL="0" indent="0">
              <a:buNone/>
              <a:defRPr/>
            </a:pPr>
            <a:endParaRPr lang="en-GB" sz="2800" dirty="0">
              <a:latin typeface="Adobe Fan Heiti Std B" pitchFamily="34" charset="-128"/>
              <a:ea typeface="Adobe Fan Heiti Std B" pitchFamily="34" charset="-128"/>
            </a:endParaRPr>
          </a:p>
          <a:p>
            <a:pPr marL="0" indent="0">
              <a:buNone/>
              <a:defRPr/>
            </a:pPr>
            <a:endParaRPr lang="en-GB" sz="2800" dirty="0">
              <a:latin typeface="Adobe Fan Heiti Std B" pitchFamily="34" charset="-128"/>
              <a:ea typeface="Adobe Fan Heiti Std B" pitchFamily="34"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021287"/>
            <a:ext cx="568863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966276319"/>
              </p:ext>
            </p:extLst>
          </p:nvPr>
        </p:nvGraphicFramePr>
        <p:xfrm>
          <a:off x="468313" y="5589588"/>
          <a:ext cx="827087" cy="890587"/>
        </p:xfrm>
        <a:graphic>
          <a:graphicData uri="http://schemas.openxmlformats.org/presentationml/2006/ole">
            <mc:AlternateContent xmlns:mc="http://schemas.openxmlformats.org/markup-compatibility/2006">
              <mc:Choice xmlns:v="urn:schemas-microsoft-com:vml" Requires="v">
                <p:oleObj spid="_x0000_s22606" name="Picture" r:id="rId4" imgW="1854200" imgH="1993900" progId="Word.Picture.8">
                  <p:embed/>
                </p:oleObj>
              </mc:Choice>
              <mc:Fallback>
                <p:oleObj name="Picture" r:id="rId4" imgW="1854200" imgH="19939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589588"/>
                        <a:ext cx="827087" cy="8905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descr="Fotolia_14620202_X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9" y="4056593"/>
            <a:ext cx="2160240" cy="14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otolia_33498913_XS rotated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3686894"/>
            <a:ext cx="3653927" cy="244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3131840" y="4522195"/>
            <a:ext cx="1807562" cy="521328"/>
          </a:xfrm>
          <a:prstGeom prst="rightArrow">
            <a:avLst>
              <a:gd name="adj1" fmla="val 50000"/>
              <a:gd name="adj2" fmla="val 152458"/>
            </a:avLst>
          </a:prstGeom>
          <a:gradFill rotWithShape="1">
            <a:gsLst>
              <a:gs pos="0">
                <a:srgbClr val="8DB3E2"/>
              </a:gs>
              <a:gs pos="100000">
                <a:srgbClr val="FF0000">
                  <a:alpha val="46999"/>
                </a:srgbClr>
              </a:gs>
            </a:gsLst>
            <a:lin ang="0" scaled="1"/>
          </a:gradFill>
          <a:ln w="9525">
            <a:no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379626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32" y="1772816"/>
            <a:ext cx="8229600" cy="5400600"/>
          </a:xfrm>
        </p:spPr>
        <p:txBody>
          <a:bodyPr>
            <a:normAutofit/>
          </a:bodyPr>
          <a:lstStyle/>
          <a:p>
            <a:pPr marL="0" indent="0">
              <a:buNone/>
            </a:pPr>
            <a:r>
              <a:rPr lang="en-GB" altLang="en-US" sz="2300" dirty="0">
                <a:latin typeface="Arial" panose="020B0604020202020204" pitchFamily="34" charset="0"/>
                <a:ea typeface="Adobe Fan Heiti Std B" pitchFamily="34" charset="-128"/>
                <a:cs typeface="Arial" panose="020B0604020202020204" pitchFamily="34" charset="0"/>
              </a:rPr>
              <a:t>For the 20 years that the RSE Enterprise Fellowship scheme has been running, it has supported over 200 fellowships.</a:t>
            </a:r>
          </a:p>
          <a:p>
            <a:pPr marL="0" indent="0">
              <a:buNone/>
            </a:pPr>
            <a:endParaRPr lang="en-GB" altLang="en-US" sz="1400" dirty="0">
              <a:latin typeface="Arial" panose="020B0604020202020204" pitchFamily="34" charset="0"/>
              <a:ea typeface="Adobe Fan Heiti Std B" pitchFamily="34" charset="-128"/>
              <a:cs typeface="Arial" panose="020B0604020202020204" pitchFamily="34" charset="0"/>
            </a:endParaRPr>
          </a:p>
          <a:p>
            <a:pPr>
              <a:buNone/>
            </a:pPr>
            <a:r>
              <a:rPr lang="en-GB" altLang="en-US" sz="2300" dirty="0">
                <a:latin typeface="Arial" panose="020B0604020202020204" pitchFamily="34" charset="0"/>
                <a:ea typeface="Adobe Fan Heiti Std B" pitchFamily="34" charset="-128"/>
                <a:cs typeface="Arial" panose="020B0604020202020204" pitchFamily="34" charset="0"/>
              </a:rPr>
              <a:t>In a recent survey:</a:t>
            </a:r>
          </a:p>
          <a:p>
            <a:pPr>
              <a:buClr>
                <a:srgbClr val="AC004D"/>
              </a:buClr>
              <a:buNone/>
            </a:pPr>
            <a:endParaRPr lang="en-GB" altLang="en-US" sz="1400" dirty="0">
              <a:latin typeface="Arial" panose="020B0604020202020204" pitchFamily="34" charset="0"/>
              <a:ea typeface="Adobe Fan Heiti Std B" pitchFamily="34" charset="-128"/>
              <a:cs typeface="Arial" panose="020B0604020202020204" pitchFamily="34" charset="0"/>
            </a:endParaRPr>
          </a:p>
          <a:p>
            <a:pPr lvl="1">
              <a:buClr>
                <a:srgbClr val="AC004D"/>
              </a:buClr>
              <a:buFont typeface="Arial" panose="020B0604020202020204" pitchFamily="34" charset="0"/>
              <a:buChar cha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92.5% </a:t>
            </a:r>
            <a:r>
              <a:rPr lang="en-GB" altLang="en-US" sz="2400" dirty="0">
                <a:latin typeface="Arial" panose="020B0604020202020204" pitchFamily="34" charset="0"/>
                <a:ea typeface="Adobe Fan Heiti Std B" pitchFamily="34" charset="-128"/>
                <a:cs typeface="Arial" panose="020B0604020202020204" pitchFamily="34" charset="0"/>
              </a:rPr>
              <a:t>of participants said the scheme gave them the confidence and skills to spin-out or start up their company</a:t>
            </a:r>
          </a:p>
          <a:p>
            <a:pPr lvl="1">
              <a:buClr>
                <a:srgbClr val="AC004D"/>
              </a:buClr>
              <a:buFont typeface="Arial" panose="020B0604020202020204" pitchFamily="34" charset="0"/>
              <a:buChar char="•"/>
            </a:pP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75% </a:t>
            </a:r>
            <a:r>
              <a:rPr lang="en-GB" altLang="en-US" sz="2400" dirty="0">
                <a:latin typeface="Arial" panose="020B0604020202020204" pitchFamily="34" charset="0"/>
                <a:ea typeface="Adobe Fan Heiti Std B" pitchFamily="34" charset="-128"/>
                <a:cs typeface="Arial" panose="020B0604020202020204" pitchFamily="34" charset="0"/>
              </a:rPr>
              <a:t>of those who set up businesses are either still trading or have sold their company</a:t>
            </a:r>
          </a:p>
          <a:p>
            <a:pPr lvl="1">
              <a:buClr>
                <a:srgbClr val="AC004D"/>
              </a:buClr>
              <a:buFont typeface="Arial" panose="020B0604020202020204" pitchFamily="34" charset="0"/>
              <a:buChar char="•"/>
            </a:pPr>
            <a:r>
              <a:rPr lang="en-GB" altLang="en-US" sz="2400" dirty="0">
                <a:latin typeface="Arial" panose="020B0604020202020204" pitchFamily="34" charset="0"/>
                <a:ea typeface="Adobe Fan Heiti Std B" pitchFamily="34" charset="-128"/>
                <a:cs typeface="Arial" panose="020B0604020202020204" pitchFamily="34" charset="0"/>
              </a:rPr>
              <a:t>Over</a:t>
            </a:r>
            <a:r>
              <a:rPr lang="en-GB" altLang="en-US" sz="2400" dirty="0">
                <a:solidFill>
                  <a:srgbClr val="AC004D"/>
                </a:solidFill>
                <a:latin typeface="Arial" panose="020B0604020202020204" pitchFamily="34" charset="0"/>
                <a:ea typeface="Adobe Fan Heiti Std B" pitchFamily="34" charset="-128"/>
                <a:cs typeface="Arial" panose="020B0604020202020204" pitchFamily="34" charset="0"/>
              </a:rPr>
              <a:t> £63.24M </a:t>
            </a:r>
            <a:r>
              <a:rPr lang="en-GB" altLang="en-US" sz="2400" dirty="0">
                <a:latin typeface="Arial" panose="020B0604020202020204" pitchFamily="34" charset="0"/>
                <a:ea typeface="Adobe Fan Heiti Std B" pitchFamily="34" charset="-128"/>
                <a:cs typeface="Arial" panose="020B0604020202020204" pitchFamily="34" charset="0"/>
              </a:rPr>
              <a:t>follow-on investment was secured by survey respondents (50%)</a:t>
            </a:r>
          </a:p>
        </p:txBody>
      </p:sp>
      <p:sp>
        <p:nvSpPr>
          <p:cNvPr id="6" name="Title 1"/>
          <p:cNvSpPr txBox="1">
            <a:spLocks/>
          </p:cNvSpPr>
          <p:nvPr/>
        </p:nvSpPr>
        <p:spPr>
          <a:xfrm>
            <a:off x="467544" y="620688"/>
            <a:ext cx="487122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rgbClr val="AC004D"/>
                </a:solidFill>
                <a:latin typeface="Arial" panose="020B0604020202020204" pitchFamily="34" charset="0"/>
                <a:ea typeface="Adobe Fan Heiti Std B" pitchFamily="34" charset="-128"/>
                <a:cs typeface="Arial" panose="020B0604020202020204" pitchFamily="34" charset="0"/>
              </a:rPr>
              <a:t>Strong record of success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183808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4871226" cy="1143000"/>
          </a:xfrm>
        </p:spPr>
        <p:txBody>
          <a:bodyPr>
            <a:normAutofit fontScale="90000"/>
          </a:bodyPr>
          <a:lstStyle/>
          <a:p>
            <a:pPr algn="l"/>
            <a:r>
              <a:rPr lang="en-GB" sz="3600" dirty="0">
                <a:solidFill>
                  <a:srgbClr val="AC004D"/>
                </a:solidFill>
                <a:latin typeface="Arial" panose="020B0604020202020204" pitchFamily="34" charset="0"/>
                <a:ea typeface="Adobe Fan Heiti Std B" pitchFamily="34" charset="-128"/>
                <a:cs typeface="Arial" panose="020B0604020202020204" pitchFamily="34" charset="0"/>
              </a:rPr>
              <a:t>Strong record of success</a:t>
            </a:r>
          </a:p>
        </p:txBody>
      </p:sp>
      <p:sp>
        <p:nvSpPr>
          <p:cNvPr id="3" name="Content Placeholder 2"/>
          <p:cNvSpPr>
            <a:spLocks noGrp="1"/>
          </p:cNvSpPr>
          <p:nvPr>
            <p:ph idx="1"/>
          </p:nvPr>
        </p:nvSpPr>
        <p:spPr>
          <a:xfrm>
            <a:off x="493547" y="1916832"/>
            <a:ext cx="8229600" cy="4680520"/>
          </a:xfrm>
        </p:spPr>
        <p:txBody>
          <a:bodyPr>
            <a:normAutofit/>
          </a:bodyPr>
          <a:lstStyle/>
          <a:p>
            <a:pPr marL="0" indent="0">
              <a:buNone/>
            </a:pPr>
            <a:r>
              <a:rPr lang="en-GB" altLang="en-US" sz="2800" dirty="0">
                <a:latin typeface="Arial" panose="020B0604020202020204" pitchFamily="34" charset="0"/>
                <a:ea typeface="Adobe Fan Heiti Std B" pitchFamily="34" charset="-128"/>
                <a:cs typeface="Arial" panose="020B0604020202020204" pitchFamily="34" charset="0"/>
              </a:rPr>
              <a:t>What do former Enterprise Fellows say about the programme? </a:t>
            </a:r>
          </a:p>
          <a:p>
            <a:pPr marL="0" indent="0">
              <a:buNone/>
            </a:pPr>
            <a:endParaRPr lang="en-GB" altLang="en-US" sz="2800" dirty="0">
              <a:latin typeface="Arial" panose="020B0604020202020204" pitchFamily="34" charset="0"/>
              <a:ea typeface="Adobe Fan Heiti Std B" pitchFamily="34" charset="-128"/>
              <a:cs typeface="Arial" panose="020B0604020202020204" pitchFamily="34" charset="0"/>
            </a:endParaRPr>
          </a:p>
          <a:p>
            <a:pPr marL="0" indent="0">
              <a:buNone/>
            </a:pPr>
            <a:r>
              <a:rPr lang="en-GB" altLang="en-US" sz="2800" dirty="0">
                <a:latin typeface="Arial" panose="020B0604020202020204" pitchFamily="34" charset="0"/>
                <a:ea typeface="Adobe Fan Heiti Std B" pitchFamily="34" charset="-128"/>
                <a:cs typeface="Arial" panose="020B0604020202020204" pitchFamily="34" charset="0"/>
              </a:rPr>
              <a:t>Lets hear about their experiences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spTree>
    <p:extLst>
      <p:ext uri="{BB962C8B-B14F-4D97-AF65-F5344CB8AC3E}">
        <p14:creationId xmlns:p14="http://schemas.microsoft.com/office/powerpoint/2010/main" val="110240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4" descr="data:image/jpeg;base64,/9j/4AAQSkZJRgABAQAAAQABAAD/2wCEAAkGBhAPDhENEBAQEBAQEBUXFRUWFREUFBQVFRQVFBUUFBUXGyseGRkjGhQVHy8gJicpLiwsFR42NjAqNSYrLCkBCQoKDgwOGg8PGjEkHyUxLDUvNS0sKS80NSwtMCk1MCwsLC4pLC0sLCw0NCwsNCwsKywpNSwsLCosKjQsNSkyLP/AABEIAIAA8AMBIgACEQEDEQH/xAAcAAEAAgMBAQEAAAAAAAAAAAAABgcEBQgDAgH/xABNEAABAwICBQYICQkGBwAAAAABAAIDBBEFEgYHITFREyJBYXGBCBQyNHJzssEXIzVCUlORobEVM2J0gpLC0eEkRKLD0uIWJUNUY2Sj/8QAGwEBAAIDAQEAAAAAAAAAAAAAAAUGAQMEBwL/xAA0EQACAgECAgYIBQUAAAAAAAAAAQIDBBESBSExQWFxgZETFDIzUbHB8BUiQtHhIyQ0UqH/2gAMAwEAAhEDEQA/ALxREQBERAEREARF+XQH6iIgCIiAIiIAiIgCIiAIiIAiIgCIiAIiIAiIgCIiAIiIAi/CozpNpm2mJhitJN0/RZ28T1LZXXKyW2KNF99dEN9j0Rv6uujhbnle1jeJNvs4qM1+saBmyGN8p4k5G/eCfuUCra6Sd5kleXuPSejqA6AsdTFXDoL23qVfI45bJ6VLavN/sS+XWROfJiiaP2ivlmseoG+OJ37w96iSLq9Up/1I/wDE8vXXe/8AhP6LWVGTaaFzOtpzjvBAP4qT4djENQM0MjX8R0jtB2hUyvuGZzHB7HFrgdhBsR3hc9vD65exyO3H45dB6W/mXk/vwLwCKE6Nad5iIaogE7GybAD1P4dqmwUNbTKqW2RacbKryYb62ERFqOkIiIAiIgCIiAIiIAiIgCIiAIiIAiIgCIvKqqGxxukcbNY0k9gF0XMw3otWR/TLSXxWMRRn46QGx+g36XbwVZE3NztJWTieIPqJnzv3vN7cB0NHYFiqzY1Cphp19ZQOIZksq1y/Suj77QikuG6DTVELJ2yRgPFwDmv+Cyfg3qPrYv8AF/JHlUp6ORiPDcqSUlB6PuIiil3wb1H1sX+L+Swca0OlpIeWe+NwDgLDNfb2rMcqqT0UjE+HZMIuUocl3EfREXQcIU70G0mLrUcpuQPinHpt8w925QRfUby1wc0kOBBBG8EHYQtN9KuhtZ14eVLGsU4+Pai8UVBVnhFVkUskXilM7k3ube8gvlJF7X6lN9VGs6fGpKlk0MUQgZGRkLjcvLwb3P6Kq7Wj0PRIvck0WMiIsGQiIgCIiAIip/WBrqqsMxGWhjpoJGMDSHOLw7nNvtsbIC4EVTatdcVTi2ICilp4Ymck9+ZpeTzbWG09atlAEREAREQBERAFGNYFdydHyY3zPDe4c4/gB3qTqBazJOfTt4NkP2lg9y6sOO66KZHcUsdeLNru8+RCURFZSgFt6I+YQeh7ytlV1bIWGSRwYwWuTuF9gWt0R8wg9D3lZOOYZ41TugzZM9udbNaxvuuFV5pO57ujX6notTksaLgtXtWnfoY//FdF/wBxH9pWi00x2mmpDHFKx7s7TYb7A7V5fBl/7X/y/wB6i+P4R4pOYM/KWaDmy5d/VcqQx6cd2Jwk21z++RB5uXmxpatrST5dPx8TWoriw6giMERMUZJiZ81v0R1KM6xqZjIIS1jWkyHc0D5p4LorzlOxQ2nHfwd00u3frp2fyQO6/Qrniw+HK34qPcPmN4dih2senYzxbIxrbmS9gBf83wSnOVtihtMZXCHj0u1z1006vi0vicyYx51P6+T2yre8Gj89iHq4fakVQ4x51P6+T2yrZ8HOn5R2JxEubngibdpIcLmUXBG4qCn7TLhV7uPci/kXH+LaQYrS1E1LJX1okhlcx39oqLEtJFxd242uOoq3fB90pnnir4qmeWbkTHIHSPfI4Nc14cLuOwDkwf2ivk2FxouO67TvEZZpJRW1jBJI5wa2omDW5nE5WgO3C9lbmo6vqBSV+LVtTUTQxjKwSSSPA5NpkkcA82ubsAPUUBdCLk3S3WriOIyOJnfBDc5YYnOa0DoDnCxebcdnUFFqbEZonGSKWSN53uY9zXHtIN0B22qS1k6qpsQxOarbV0cTXBgDXvs8WaBtHQmojS7E62olp56gz00EIJMgzSBxNmASbzezib3OxQfXgP8AntR6EfsBAWBqr1YS4biQqn1VJM3kZG5Y33fzsu23DYrlXM3g/fLg/Vpf4VMddOtSppKgYZRP5JwYHSyixeC7cxl/J2C5O/nC1kBdCLiWsxOedwkmmlleNznve9w73G632jun+K0kjW01VO65AETnOlY43sGhjr2uT0WQHXi/FpcRnfH4k+XMS2X4wxse5t+QkBNmgkNzcepa+pw2Mvrp4YbOkoWmNwY5ri9wqc2XZfMeZfp3dSAlaKP4HEwVBNNG6Kn5AB4LHxsdLcZSxjgNobmzEDbdu+2yQIAoFrMj59O7i2QfYWH3qeqMawKEyUfKDfC8O7jzT+IPcurDltui2R3FK3ZizS7/AC5lZoiKylALb0R8wg9D3lZuJ4iynidNJfK217C52mywtEfMIPQ95WXjGGCqgdA5xaHW2i19hv09iq89vpnu6Nfqei1b/Vo7OnatO/Q0nwhUn/l/d/qoXpTijKmpdNHmylrRtFjsUr+DSH6+X7GfyWq0l0MjpKcztkkcQ5osQ223sCkseWNCa2N6vkQGdDPtpfpUtq58uzxJ5hnm8PqmeyFF9Zfm8PrT7JUoww/2eH1TPZCxscwGOsY1kpcAx2YZSAdxFjcbtqj6Zqu5SfRqTmVVK7FdcelpfQ2EPkt7B+ChWs3+69sn+WpswWFuChOs3+69sn+WvvC9/Hx+TNHF/wDCn4fNHMGMedT+vk9sq3vBo/PYh6uD2pFUOMedT+vk9sq3vBo/PYh6uH2pFyz9pkjV7uPcjT+EHgHi+KMq2izayK59OOzXfcWLQ6t9JhQjErkAzYfI1tza7xbK3tNyrq166O+N4O6Zo+Mo3iUbvItlkF+FjftaFzCvk2BdUYboa6PRg4WwWlkon365JGlx+82XPmrnR38oYrTUxbmj5QPkBFxycfOcCOBsG/tLretq2wxSTvNmRsc5x6mgk/ggOJZIy1xa4FrmkgggggjYQQdxU00T1r1eG0wo2RU01OC45ZI7k5iXG7gdo29K3susjB8ScXYthRbKf+vTus53pjmnZs6XX4KB6U+IeNO/J3L+LWFuWtmDum1vm7t+3egL71Qac4fWy1EUVHFQVjw18jWWyTNZcBzdgsW5jsI+dvO21V68fl2o9CP2Vi6nGvOPUWS/lPzWvbLyb75urd32WVrx+Xaj0I/ZCAzPB++XB+rS/wAK8deuCyQY1LO4HJVNY9jrbDlY2NzQeIyj94L28H75cH6tL/Cp7rY1kU1LWMw2poYq6Dk2vkDiA5jnE2LDYi4aN2ztCAo/RfSefDakVdOIzIGlvPbnbZ1r7OOzerEwrXPS1FTC/E8Np3cnI1wqI2/GROaQQ/LbnAGxsDft3KNaWVWj8tNnw+Gtp6rMLMeWmO1+dmJcdlr2ynfZQlAdwQyte0PaQ5rgCCNoIIuCF9qNatg/8i0HKXzeLM33va2y9+m1lJUAREQBeVTA2Rjo3C7XtIPYRZeqJ0GGteTKWxPDn08z4H72HfxHQ4doWKrP0y0a8ajEsY+OjBt+m36Pbw/qqxc0gkEEEGxB2EHgVZsa9XQ16+soHEMN4trX6X0ffYTfA9Oaenpo4HRzFzG2JAZbuu5Z/wAJFL9XP9jP9SrhFrlg1SbbN0OMZMIqKa0XYWP8JFL9XP8AYz/UtRpRpjDV0xhjZK12dpu4NA2dhKh6LMMKqElJdRizi2TZBwk1o+wmujWnLIYmwVAdZgs17duzg4dXFZuJ6xYg0iBjnvI2F3NaOu289ir1ElhVSluaEeL5Ma/Rp+OnMsODWRT5G545s1hmsGWvbbbnLRaV6Qx15gbCyQOY5ws4Nu4vyAAWJ4KNKd6C6MltqyUWJHxTT0A/PPuWqdVOL/VXT1HRVk5XEP7dv8r015dSK6rPB1rJZZJfHKZvKPc62WQ2zEm17dam2qnVjPgslS+WeKYTsjAyBwsWFxN7+krGX4RcW4qCb1epcoratERPWLppSYfRTNnex0ssT2shuM7y4Zd28N2i5XJK22leGyUuIVVNK573xTvbmebueAea9x6SW2PepNoHqircTe2SRjqakuC6V7SHObv+KafKPXu29O5YMk48HLRhwFRikjQA4CGEnebG8rh1XDB2h3BXDjeER1lNLSS5uTmYWuynKbHgV94XhkVLBHTQtDIomBrRwAH3lZaAobGPBtlDiaStY9l9jZWFrh1Fzdju2w7FqYPB2xMkB0tK0HecznW7su1dHogIBq11TQ4M59Q6Xxipkblz5crY27y1guTt2XJPQNg6Y/rA1KVOKYjLXR1MEbHhoDXB5cMrbbbK30QFTattTlRhOICtkqYZWck9mVoeDzrWO0W6F76eajIsSqX1sNU+CeU3eHt5SNxAsLbQW7AOI2blaSIDnCbwdsTDiGy0rhbYcz237sq3ejng4uEjZK+qaY2kExRB13/omQ2yjsF+zer0RAfMcYa0NaAGtAAA3AAWAC+kRAEREAREQBRnSbQ1lVeaIiObp+i/0uB61JkWyuyVct0Wab6K74bLFqilK6gkgeY5WFjuvp6wekLHV2VdFHM3JKxr28CLqM1+rqB+2KR8J4eW37DY/epiriMHymtCrZHArYvWl6ryf7fIrlFLp9W9QPIljf25m/zXzBq5qT5T4md5d7l1et06a7iO/DMrXTYyJr0hhc9wYxpc52wAC5Pcp7Ratomm80zpOpoDB3m5P4KTYfhMNOMsUbWX3kDae07yuaziFcfY5ndj8Dum9bXtXmyLaNaCZCJqqznDa2PeAeLz0nqU1CIoe26dst0i042LXjQ2VoIiLUdJr24BSiZ9SKeHl5CC6TI0vJAABLiL3sAO5bBEQBERAEREAREQBERAEREAREQBERAEREAREQBERAEsiIAiIgCIiAIiIAiIgCIiAIiIAiIgCIiAIiIAiIgCIiA//9k=">
            <a:hlinkClick r:id="rId3"/>
          </p:cNvPr>
          <p:cNvSpPr>
            <a:spLocks noChangeAspect="1" noChangeArrowheads="1"/>
          </p:cNvSpPr>
          <p:nvPr/>
        </p:nvSpPr>
        <p:spPr bwMode="auto">
          <a:xfrm>
            <a:off x="38100" y="-731838"/>
            <a:ext cx="28575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6" descr="data:image/jpeg;base64,/9j/4AAQSkZJRgABAQAAAQABAAD/2wCEAAkGBhAPDhENEBAQEBAQEBUXFRUWFREUFBQVFRQVFBUUFBUXGyseGRkjGhQVHy8gJicpLiwsFR42NjAqNSYrLCkBCQoKDgwOGg8PGjEkHyUxLDUvNS0sKS80NSwtMCk1MCwsLC4pLC0sLCw0NCwsNCwsKywpNSwsLCosKjQsNSkyLP/AABEIAIAA8AMBIgACEQEDEQH/xAAcAAEAAgMBAQEAAAAAAAAAAAAABgcEBQgDAgH/xABNEAABAwICBQYICQkGBwAAAAABAAIDBBEFEgYHITFREyJBYXGBCBQyNHJzssEXIzVCUlORobEVM2J0gpLC0eEkRKLD0uIWJUNUY2Sj/8QAGwEBAAIDAQEAAAAAAAAAAAAAAAUGAQMEBwL/xAA0EQACAgECAgYIBQUAAAAAAAAAAQIDBBESBSExQWFxgZETFDIzUbHB8BUiQtHhIyQ0UqH/2gAMAwEAAhEDEQA/ALxREQBERAEREARF+XQH6iIgCIiAIiIAiIgCIiAIiIAiIgCIiAIiIAiIgCIiAIiIAi/CozpNpm2mJhitJN0/RZ28T1LZXXKyW2KNF99dEN9j0Rv6uujhbnle1jeJNvs4qM1+saBmyGN8p4k5G/eCfuUCra6Sd5kleXuPSejqA6AsdTFXDoL23qVfI45bJ6VLavN/sS+XWROfJiiaP2ivlmseoG+OJ37w96iSLq9Up/1I/wDE8vXXe/8AhP6LWVGTaaFzOtpzjvBAP4qT4djENQM0MjX8R0jtB2hUyvuGZzHB7HFrgdhBsR3hc9vD65exyO3H45dB6W/mXk/vwLwCKE6Nad5iIaogE7GybAD1P4dqmwUNbTKqW2RacbKryYb62ERFqOkIiIAiIgCIiAIiIAiIgCIiAIiIAiIgCIvKqqGxxukcbNY0k9gF0XMw3otWR/TLSXxWMRRn46QGx+g36XbwVZE3NztJWTieIPqJnzv3vN7cB0NHYFiqzY1Cphp19ZQOIZksq1y/Suj77QikuG6DTVELJ2yRgPFwDmv+Cyfg3qPrYv8AF/JHlUp6ORiPDcqSUlB6PuIiil3wb1H1sX+L+Swca0OlpIeWe+NwDgLDNfb2rMcqqT0UjE+HZMIuUocl3EfREXQcIU70G0mLrUcpuQPinHpt8w925QRfUby1wc0kOBBBG8EHYQtN9KuhtZ14eVLGsU4+Pai8UVBVnhFVkUskXilM7k3ube8gvlJF7X6lN9VGs6fGpKlk0MUQgZGRkLjcvLwb3P6Kq7Wj0PRIvck0WMiIsGQiIgCIiAIip/WBrqqsMxGWhjpoJGMDSHOLw7nNvtsbIC4EVTatdcVTi2ICilp4Ymck9+ZpeTzbWG09atlAEREAREQBERAFGNYFdydHyY3zPDe4c4/gB3qTqBazJOfTt4NkP2lg9y6sOO66KZHcUsdeLNru8+RCURFZSgFt6I+YQeh7ytlV1bIWGSRwYwWuTuF9gWt0R8wg9D3lZOOYZ41TugzZM9udbNaxvuuFV5pO57ujX6notTksaLgtXtWnfoY//FdF/wBxH9pWi00x2mmpDHFKx7s7TYb7A7V5fBl/7X/y/wB6i+P4R4pOYM/KWaDmy5d/VcqQx6cd2Jwk21z++RB5uXmxpatrST5dPx8TWoriw6giMERMUZJiZ81v0R1KM6xqZjIIS1jWkyHc0D5p4LorzlOxQ2nHfwd00u3frp2fyQO6/Qrniw+HK34qPcPmN4dih2senYzxbIxrbmS9gBf83wSnOVtihtMZXCHj0u1z1006vi0vicyYx51P6+T2yre8Gj89iHq4fakVQ4x51P6+T2yrZ8HOn5R2JxEubngibdpIcLmUXBG4qCn7TLhV7uPci/kXH+LaQYrS1E1LJX1okhlcx39oqLEtJFxd242uOoq3fB90pnnir4qmeWbkTHIHSPfI4Nc14cLuOwDkwf2ivk2FxouO67TvEZZpJRW1jBJI5wa2omDW5nE5WgO3C9lbmo6vqBSV+LVtTUTQxjKwSSSPA5NpkkcA82ubsAPUUBdCLk3S3WriOIyOJnfBDc5YYnOa0DoDnCxebcdnUFFqbEZonGSKWSN53uY9zXHtIN0B22qS1k6qpsQxOarbV0cTXBgDXvs8WaBtHQmojS7E62olp56gz00EIJMgzSBxNmASbzezib3OxQfXgP8AntR6EfsBAWBqr1YS4biQqn1VJM3kZG5Y33fzsu23DYrlXM3g/fLg/Vpf4VMddOtSppKgYZRP5JwYHSyixeC7cxl/J2C5O/nC1kBdCLiWsxOedwkmmlleNznve9w73G632jun+K0kjW01VO65AETnOlY43sGhjr2uT0WQHXi/FpcRnfH4k+XMS2X4wxse5t+QkBNmgkNzcepa+pw2Mvrp4YbOkoWmNwY5ri9wqc2XZfMeZfp3dSAlaKP4HEwVBNNG6Kn5AB4LHxsdLcZSxjgNobmzEDbdu+2yQIAoFrMj59O7i2QfYWH3qeqMawKEyUfKDfC8O7jzT+IPcurDltui2R3FK3ZizS7/AC5lZoiKylALb0R8wg9D3lZuJ4iynidNJfK217C52mywtEfMIPQ95WXjGGCqgdA5xaHW2i19hv09iq89vpnu6Nfqei1b/Vo7OnatO/Q0nwhUn/l/d/qoXpTijKmpdNHmylrRtFjsUr+DSH6+X7GfyWq0l0MjpKcztkkcQ5osQ223sCkseWNCa2N6vkQGdDPtpfpUtq58uzxJ5hnm8PqmeyFF9Zfm8PrT7JUoww/2eH1TPZCxscwGOsY1kpcAx2YZSAdxFjcbtqj6Zqu5SfRqTmVVK7FdcelpfQ2EPkt7B+ChWs3+69sn+WpswWFuChOs3+69sn+WvvC9/Hx+TNHF/wDCn4fNHMGMedT+vk9sq3vBo/PYh6uD2pFUOMedT+vk9sq3vBo/PYh6uH2pFyz9pkjV7uPcjT+EHgHi+KMq2izayK59OOzXfcWLQ6t9JhQjErkAzYfI1tza7xbK3tNyrq166O+N4O6Zo+Mo3iUbvItlkF+FjftaFzCvk2BdUYboa6PRg4WwWlkon365JGlx+82XPmrnR38oYrTUxbmj5QPkBFxycfOcCOBsG/tLretq2wxSTvNmRsc5x6mgk/ggOJZIy1xa4FrmkgggggjYQQdxU00T1r1eG0wo2RU01OC45ZI7k5iXG7gdo29K3susjB8ScXYthRbKf+vTus53pjmnZs6XX4KB6U+IeNO/J3L+LWFuWtmDum1vm7t+3egL71Qac4fWy1EUVHFQVjw18jWWyTNZcBzdgsW5jsI+dvO21V68fl2o9CP2Vi6nGvOPUWS/lPzWvbLyb75urd32WVrx+Xaj0I/ZCAzPB++XB+rS/wAK8deuCyQY1LO4HJVNY9jrbDlY2NzQeIyj94L28H75cH6tL/Cp7rY1kU1LWMw2poYq6Dk2vkDiA5jnE2LDYi4aN2ztCAo/RfSefDakVdOIzIGlvPbnbZ1r7OOzerEwrXPS1FTC/E8Np3cnI1wqI2/GROaQQ/LbnAGxsDft3KNaWVWj8tNnw+Gtp6rMLMeWmO1+dmJcdlr2ynfZQlAdwQyte0PaQ5rgCCNoIIuCF9qNatg/8i0HKXzeLM33va2y9+m1lJUAREQBeVTA2Rjo3C7XtIPYRZeqJ0GGteTKWxPDn08z4H72HfxHQ4doWKrP0y0a8ajEsY+OjBt+m36Pbw/qqxc0gkEEEGxB2EHgVZsa9XQ16+soHEMN4trX6X0ffYTfA9Oaenpo4HRzFzG2JAZbuu5Z/wAJFL9XP9jP9SrhFrlg1SbbN0OMZMIqKa0XYWP8JFL9XP8AYz/UtRpRpjDV0xhjZK12dpu4NA2dhKh6LMMKqElJdRizi2TZBwk1o+wmujWnLIYmwVAdZgs17duzg4dXFZuJ6xYg0iBjnvI2F3NaOu289ir1ElhVSluaEeL5Ma/Rp+OnMsODWRT5G545s1hmsGWvbbbnLRaV6Qx15gbCyQOY5ws4Nu4vyAAWJ4KNKd6C6MltqyUWJHxTT0A/PPuWqdVOL/VXT1HRVk5XEP7dv8r015dSK6rPB1rJZZJfHKZvKPc62WQ2zEm17dam2qnVjPgslS+WeKYTsjAyBwsWFxN7+krGX4RcW4qCb1epcoratERPWLppSYfRTNnex0ssT2shuM7y4Zd28N2i5XJK22leGyUuIVVNK573xTvbmebueAea9x6SW2PepNoHqircTe2SRjqakuC6V7SHObv+KafKPXu29O5YMk48HLRhwFRikjQA4CGEnebG8rh1XDB2h3BXDjeER1lNLSS5uTmYWuynKbHgV94XhkVLBHTQtDIomBrRwAH3lZaAobGPBtlDiaStY9l9jZWFrh1Fzdju2w7FqYPB2xMkB0tK0HecznW7su1dHogIBq11TQ4M59Q6Xxipkblz5crY27y1guTt2XJPQNg6Y/rA1KVOKYjLXR1MEbHhoDXB5cMrbbbK30QFTattTlRhOICtkqYZWck9mVoeDzrWO0W6F76eajIsSqX1sNU+CeU3eHt5SNxAsLbQW7AOI2blaSIDnCbwdsTDiGy0rhbYcz237sq3ejng4uEjZK+qaY2kExRB13/omQ2yjsF+zer0RAfMcYa0NaAGtAAA3AAWAC+kRAEREAREQBRnSbQ1lVeaIiObp+i/0uB61JkWyuyVct0Wab6K74bLFqilK6gkgeY5WFjuvp6wekLHV2VdFHM3JKxr28CLqM1+rqB+2KR8J4eW37DY/epiriMHymtCrZHArYvWl6ryf7fIrlFLp9W9QPIljf25m/zXzBq5qT5T4md5d7l1et06a7iO/DMrXTYyJr0hhc9wYxpc52wAC5Pcp7Ratomm80zpOpoDB3m5P4KTYfhMNOMsUbWX3kDae07yuaziFcfY5ndj8Dum9bXtXmyLaNaCZCJqqznDa2PeAeLz0nqU1CIoe26dst0i042LXjQ2VoIiLUdJr24BSiZ9SKeHl5CC6TI0vJAABLiL3sAO5bBEQBERAEREAREQBERAEREAREQBERAEREAREQBERAEsiIAiIgCIiAIiIAiIgCIiAIiIAiIgCIiAIiIAiIgCIiA//9k=">
            <a:hlinkClick r:id="rId3"/>
          </p:cNvPr>
          <p:cNvSpPr>
            <a:spLocks noChangeAspect="1" noChangeArrowheads="1"/>
          </p:cNvSpPr>
          <p:nvPr/>
        </p:nvSpPr>
        <p:spPr bwMode="auto">
          <a:xfrm>
            <a:off x="190500" y="-579438"/>
            <a:ext cx="28575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8" descr="data:image/jpeg;base64,/9j/4AAQSkZJRgABAQAAAQABAAD/2wCEAAkGBhAPDhENEBAQEBAQEBUXFRUWFREUFBQVFRQVFBUUFBUXGyseGRkjGhQVHy8gJicpLiwsFR42NjAqNSYrLCkBCQoKDgwOGg8PGjEkHyUxLDUvNS0sKS80NSwtMCk1MCwsLC4pLC0sLCw0NCwsNCwsKywpNSwsLCosKjQsNSkyLP/AABEIAIAA8AMBIgACEQEDEQH/xAAcAAEAAgMBAQEAAAAAAAAAAAAABgcEBQgDAgH/xABNEAABAwICBQYICQkGBwAAAAABAAIDBBEFEgYHITFREyJBYXGBCBQyNHJzssEXIzVCUlORobEVM2J0gpLC0eEkRKLD0uIWJUNUY2Sj/8QAGwEBAAIDAQEAAAAAAAAAAAAAAAUGAQMEBwL/xAA0EQACAgECAgYIBQUAAAAAAAAAAQIDBBESBSExQWFxgZETFDIzUbHB8BUiQtHhIyQ0UqH/2gAMAwEAAhEDEQA/ALxREQBERAEREARF+XQH6iIgCIiAIiIAiIgCIiAIiIAiIgCIiAIiIAiIgCIiAIiIAi/CozpNpm2mJhitJN0/RZ28T1LZXXKyW2KNF99dEN9j0Rv6uujhbnle1jeJNvs4qM1+saBmyGN8p4k5G/eCfuUCra6Sd5kleXuPSejqA6AsdTFXDoL23qVfI45bJ6VLavN/sS+XWROfJiiaP2ivlmseoG+OJ37w96iSLq9Up/1I/wDE8vXXe/8AhP6LWVGTaaFzOtpzjvBAP4qT4djENQM0MjX8R0jtB2hUyvuGZzHB7HFrgdhBsR3hc9vD65exyO3H45dB6W/mXk/vwLwCKE6Nad5iIaogE7GybAD1P4dqmwUNbTKqW2RacbKryYb62ERFqOkIiIAiIgCIiAIiIAiIgCIiAIiIAiIgCIvKqqGxxukcbNY0k9gF0XMw3otWR/TLSXxWMRRn46QGx+g36XbwVZE3NztJWTieIPqJnzv3vN7cB0NHYFiqzY1Cphp19ZQOIZksq1y/Suj77QikuG6DTVELJ2yRgPFwDmv+Cyfg3qPrYv8AF/JHlUp6ORiPDcqSUlB6PuIiil3wb1H1sX+L+Swca0OlpIeWe+NwDgLDNfb2rMcqqT0UjE+HZMIuUocl3EfREXQcIU70G0mLrUcpuQPinHpt8w925QRfUby1wc0kOBBBG8EHYQtN9KuhtZ14eVLGsU4+Pai8UVBVnhFVkUskXilM7k3ube8gvlJF7X6lN9VGs6fGpKlk0MUQgZGRkLjcvLwb3P6Kq7Wj0PRIvck0WMiIsGQiIgCIiAIip/WBrqqsMxGWhjpoJGMDSHOLw7nNvtsbIC4EVTatdcVTi2ICilp4Ymck9+ZpeTzbWG09atlAEREAREQBERAFGNYFdydHyY3zPDe4c4/gB3qTqBazJOfTt4NkP2lg9y6sOO66KZHcUsdeLNru8+RCURFZSgFt6I+YQeh7ytlV1bIWGSRwYwWuTuF9gWt0R8wg9D3lZOOYZ41TugzZM9udbNaxvuuFV5pO57ujX6notTksaLgtXtWnfoY//FdF/wBxH9pWi00x2mmpDHFKx7s7TYb7A7V5fBl/7X/y/wB6i+P4R4pOYM/KWaDmy5d/VcqQx6cd2Jwk21z++RB5uXmxpatrST5dPx8TWoriw6giMERMUZJiZ81v0R1KM6xqZjIIS1jWkyHc0D5p4LorzlOxQ2nHfwd00u3frp2fyQO6/Qrniw+HK34qPcPmN4dih2senYzxbIxrbmS9gBf83wSnOVtihtMZXCHj0u1z1006vi0vicyYx51P6+T2yre8Gj89iHq4fakVQ4x51P6+T2yrZ8HOn5R2JxEubngibdpIcLmUXBG4qCn7TLhV7uPci/kXH+LaQYrS1E1LJX1okhlcx39oqLEtJFxd242uOoq3fB90pnnir4qmeWbkTHIHSPfI4Nc14cLuOwDkwf2ivk2FxouO67TvEZZpJRW1jBJI5wa2omDW5nE5WgO3C9lbmo6vqBSV+LVtTUTQxjKwSSSPA5NpkkcA82ubsAPUUBdCLk3S3WriOIyOJnfBDc5YYnOa0DoDnCxebcdnUFFqbEZonGSKWSN53uY9zXHtIN0B22qS1k6qpsQxOarbV0cTXBgDXvs8WaBtHQmojS7E62olp56gz00EIJMgzSBxNmASbzezib3OxQfXgP8AntR6EfsBAWBqr1YS4biQqn1VJM3kZG5Y33fzsu23DYrlXM3g/fLg/Vpf4VMddOtSppKgYZRP5JwYHSyixeC7cxl/J2C5O/nC1kBdCLiWsxOedwkmmlleNznve9w73G632jun+K0kjW01VO65AETnOlY43sGhjr2uT0WQHXi/FpcRnfH4k+XMS2X4wxse5t+QkBNmgkNzcepa+pw2Mvrp4YbOkoWmNwY5ri9wqc2XZfMeZfp3dSAlaKP4HEwVBNNG6Kn5AB4LHxsdLcZSxjgNobmzEDbdu+2yQIAoFrMj59O7i2QfYWH3qeqMawKEyUfKDfC8O7jzT+IPcurDltui2R3FK3ZizS7/AC5lZoiKylALb0R8wg9D3lZuJ4iynidNJfK217C52mywtEfMIPQ95WXjGGCqgdA5xaHW2i19hv09iq89vpnu6Nfqei1b/Vo7OnatO/Q0nwhUn/l/d/qoXpTijKmpdNHmylrRtFjsUr+DSH6+X7GfyWq0l0MjpKcztkkcQ5osQ223sCkseWNCa2N6vkQGdDPtpfpUtq58uzxJ5hnm8PqmeyFF9Zfm8PrT7JUoww/2eH1TPZCxscwGOsY1kpcAx2YZSAdxFjcbtqj6Zqu5SfRqTmVVK7FdcelpfQ2EPkt7B+ChWs3+69sn+WpswWFuChOs3+69sn+WvvC9/Hx+TNHF/wDCn4fNHMGMedT+vk9sq3vBo/PYh6uD2pFUOMedT+vk9sq3vBo/PYh6uH2pFyz9pkjV7uPcjT+EHgHi+KMq2izayK59OOzXfcWLQ6t9JhQjErkAzYfI1tza7xbK3tNyrq166O+N4O6Zo+Mo3iUbvItlkF+FjftaFzCvk2BdUYboa6PRg4WwWlkon365JGlx+82XPmrnR38oYrTUxbmj5QPkBFxycfOcCOBsG/tLretq2wxSTvNmRsc5x6mgk/ggOJZIy1xa4FrmkgggggjYQQdxU00T1r1eG0wo2RU01OC45ZI7k5iXG7gdo29K3susjB8ScXYthRbKf+vTus53pjmnZs6XX4KB6U+IeNO/J3L+LWFuWtmDum1vm7t+3egL71Qac4fWy1EUVHFQVjw18jWWyTNZcBzdgsW5jsI+dvO21V68fl2o9CP2Vi6nGvOPUWS/lPzWvbLyb75urd32WVrx+Xaj0I/ZCAzPB++XB+rS/wAK8deuCyQY1LO4HJVNY9jrbDlY2NzQeIyj94L28H75cH6tL/Cp7rY1kU1LWMw2poYq6Dk2vkDiA5jnE2LDYi4aN2ztCAo/RfSefDakVdOIzIGlvPbnbZ1r7OOzerEwrXPS1FTC/E8Np3cnI1wqI2/GROaQQ/LbnAGxsDft3KNaWVWj8tNnw+Gtp6rMLMeWmO1+dmJcdlr2ynfZQlAdwQyte0PaQ5rgCCNoIIuCF9qNatg/8i0HKXzeLM33va2y9+m1lJUAREQBeVTA2Rjo3C7XtIPYRZeqJ0GGteTKWxPDn08z4H72HfxHQ4doWKrP0y0a8ajEsY+OjBt+m36Pbw/qqxc0gkEEEGxB2EHgVZsa9XQ16+soHEMN4trX6X0ffYTfA9Oaenpo4HRzFzG2JAZbuu5Z/wAJFL9XP9jP9SrhFrlg1SbbN0OMZMIqKa0XYWP8JFL9XP8AYz/UtRpRpjDV0xhjZK12dpu4NA2dhKh6LMMKqElJdRizi2TZBwk1o+wmujWnLIYmwVAdZgs17duzg4dXFZuJ6xYg0iBjnvI2F3NaOu289ir1ElhVSluaEeL5Ma/Rp+OnMsODWRT5G545s1hmsGWvbbbnLRaV6Qx15gbCyQOY5ws4Nu4vyAAWJ4KNKd6C6MltqyUWJHxTT0A/PPuWqdVOL/VXT1HRVk5XEP7dv8r015dSK6rPB1rJZZJfHKZvKPc62WQ2zEm17dam2qnVjPgslS+WeKYTsjAyBwsWFxN7+krGX4RcW4qCb1epcoratERPWLppSYfRTNnex0ssT2shuM7y4Zd28N2i5XJK22leGyUuIVVNK573xTvbmebueAea9x6SW2PepNoHqircTe2SRjqakuC6V7SHObv+KafKPXu29O5YMk48HLRhwFRikjQA4CGEnebG8rh1XDB2h3BXDjeER1lNLSS5uTmYWuynKbHgV94XhkVLBHTQtDIomBrRwAH3lZaAobGPBtlDiaStY9l9jZWFrh1Fzdju2w7FqYPB2xMkB0tK0HecznW7su1dHogIBq11TQ4M59Q6Xxipkblz5crY27y1guTt2XJPQNg6Y/rA1KVOKYjLXR1MEbHhoDXB5cMrbbbK30QFTattTlRhOICtkqYZWck9mVoeDzrWO0W6F76eajIsSqX1sNU+CeU3eHt5SNxAsLbQW7AOI2blaSIDnCbwdsTDiGy0rhbYcz237sq3ejng4uEjZK+qaY2kExRB13/omQ2yjsF+zer0RAfMcYa0NaAGtAAA3AAWAC+kRAEREAREQBRnSbQ1lVeaIiObp+i/0uB61JkWyuyVct0Wab6K74bLFqilK6gkgeY5WFjuvp6wekLHV2VdFHM3JKxr28CLqM1+rqB+2KR8J4eW37DY/epiriMHymtCrZHArYvWl6ryf7fIrlFLp9W9QPIljf25m/zXzBq5qT5T4md5d7l1et06a7iO/DMrXTYyJr0hhc9wYxpc52wAC5Pcp7Ratomm80zpOpoDB3m5P4KTYfhMNOMsUbWX3kDae07yuaziFcfY5ndj8Dum9bXtXmyLaNaCZCJqqznDa2PeAeLz0nqU1CIoe26dst0i042LXjQ2VoIiLUdJr24BSiZ9SKeHl5CC6TI0vJAABLiL3sAO5bBEQBERAEREAREQBERAEREAREQBERAEREAREQBERAEsiIAiIgCIiAIiIAiIgCIiAIiIAiIgCIiAIiIAiIgCIiA//9k=">
            <a:hlinkClick r:id="rId3"/>
          </p:cNvPr>
          <p:cNvSpPr>
            <a:spLocks noChangeAspect="1" noChangeArrowheads="1"/>
          </p:cNvSpPr>
          <p:nvPr/>
        </p:nvSpPr>
        <p:spPr bwMode="auto">
          <a:xfrm>
            <a:off x="342900" y="-427038"/>
            <a:ext cx="28575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4" descr="data:image/jpeg;base64,/9j/4AAQSkZJRgABAQAAAQABAAD/2wCEAAkGBxQTEhUUEhQVFhUVFRQXFBUXFRQVFRcVFxcYFhUUGBUYHighGBolHBQUITEhJikrLi4uFx8zODMsNygtLisBCgoKDg0OGxAQGywkHyUsLCwsLCwsLCwsLCwsLCwsLCwsLCwsLCwsLCwsLCwsLCwsLCwsLCwsLCwsLCwsLCwsLP/AABEIAFsCKwMBEQACEQEDEQH/xAAbAAACAgMBAAAAAAAAAAAAAAAABgQFAQMHAv/EAEoQAAEDAgIEBwwGCQQDAQEAAAEAAgMEEQUhBhIxURMyQWFxgZEHFiI0U3JzkqGxstEUM0JSwcIVIyRUYoKTotI1Y+HwQ7PDgyX/xAAaAQEAAwEBAQAAAAAAAAAAAAAAAQMEAgUG/8QALhEBAAICAQEHAwQDAAMAAAAAAAECAxEEEhMUITEzUVIiMkEVI2FxQoGRBSQ0/9oADAMBAAIRAxEAPwDuKAQCAQCAQCAQCAQCAQCAQCAQCAQCAQCAQCAQCAQCAQCAQCAQCAQCAQCAQCAQCAQCAQCAQCDBKCsq9IKaM2fMy+4eEext00ILtNaT77vUd8k0JNNpRSvyEzQf4gW+8JoW0cgcLggjeDcdqD0gX9I8Uqaca7I2SR8p8LWb0gbRzqjLktXxiNs2bLenjWNlzv8A5vJR9rll77b4sX6hf4jv/m8lH2uTvtvZP6hf4jv/AJvJR9rk77b4nf7/ABHf/N5KPtcnfbex+oX+I7/5vJR9rk77b4n6hf4jv/m8lH2uTvtvifqF/iO/+byUfa5O+29j9Qv8R3/zeSj7XJ323xP1C/xHf/N5KPtcnfbex+oX+I7/AObyUfa5O+29j9Qv8R3/AM3ko+1yd9t8T9Qv8R3/AM3ko+1yd9t7H6hf4jv/AJvJR9rk77b4n6hf4jv/AJvJR9rk77b2P1C/xW2jWkk9VLq8GwMaLvcNbLcBzn8Fdhz2yT5L+Pyb5beXgbQtbcjYhWthjdI82a0XPyHOub2isblxe8Ur1SVI9KaubOnpbt5C659uQ7Fk7xe321Yo5Oa3jWvg9Ox7EGDWfSN1RmbX2cuxxTtssedUznzx4zVdaOY62qjLgC1zTZzdtjyZ8oKvw5e0jbRgzdrXaPgePPnqJ4nNAERIBBNzZxbn2KMebrvNfZzhz9d5r7GFXtKs0ixF1PTvlaA4t1cjkM3Bv4qrLeaVmVOfJ2dJs8YfijpKQTloDjG5+ryXF8r9SVybx9SaZOrHF59i5R6W1crdaOlD23tcE2vu9oWevIyW8qsdOXkvG4qkd8Nf+5e0qe2y/F13jN8ErBtK+El4GeIwyHig3sebMAjYexd4+R1T02jUu8XK6p6bxqW7S3H3UjYy1odrlwNyRawvyKc+WcetO+TnnFEaV/fDX/uXtKr7fL8VPeM3we4cfri4A0dgSATc5C+ZUxmyb+11XPlmfGptutbaU9JNK3083BRsD7M1nkk5cvJzZrLm5PROohiz8rov0xC+wbEBPCyUZawzG4jJw7QVfS8XruGnFkjJSLQlTzBjS5xsACSdwC6memNy6m0RG5KR0wllJFLTOkaDbXN7HqAy7Vknk2mdVhi73a06pXY/TGJfujLf9/jSMub81O25H5olYDpSZZuAnjMUudhnY2zIz2ZZrrFn3bpt5rMPJ6rdFo1KPiOlM7amSCKASFmzM3I1QSbda5vyLReaxDi/KtGSaVjbHfDX/uXtKdvl+KO8ZvgmYRjFXJKGy03BsIN3XOVhce1d48uS1tTXSzFmyWtq1dGULS1hRIqNJcY+jQmSwLrhrWnIEn/gFV5snZ12pz5eyr1IOi2kjqlz2SMDHsAIAJzB23v1dqrwZ+0npmPFVx+R2k6mPEyrS1lrHNKhFJwMUbpZeVrb2HLY2BJNtyzZORFbdMeLJl5PTbprG5Qv01iRzbSNA57/AIuC47TN+Kq+25E/4PDtLamEt+l02q0m2s2/zIPRdRPIvT74RPKyU9SvgssXxmpa5v0eDho3MDg7Pl5Oy3arcmW0T9EbhdmzZKzHRXcKqs0tq4m60tKGNva5Jtfbb2FVX5OSsbmqi3Ly0jdqtrNJK4gEUdwRcG5zB2KYzZZ/xTHJzTG+hNqMenjpHTywhjw8N1CTaxIAN+sructop1TC2/ItTF12jxa8T0llipoJxG0iUDXFz4JIuLe1RfPNaRfSMnJmlIvrwkyUs4exrhsc0OHQRdaIncRLVWdxEtxXToty6QvNaKaNgIA8NxJuMtY5dY7Vm7eZv0xDJPI/e6IhV02l9VI5wipg/VNjYnLM29yr7zeZnphTXl5LTPTVv74a/wDcvaVPbZfi67xm+C20fxKolLxPBwQAbqnPwib3HVYdquxXtbfVGl+HJe++qNLpXNDKAQUmP6Rx0wsfCkOxg97jyBAgYnjc9RfXcQORjcmdY5V1pEoUVATyICTDzuQRZICEG7DsVmgdeN5bzX8E9LdhUDoOjmmDJrMlsyTkP2XfIqEmhzQcionx8ET4+Dm2mWjnAO4WIfq3HMfcJ/KfYvN5ODX1Q8jl8bo+qpXWP8MOtwE0aCaAmgJoCaAmjQTQE0BNATQE0PUcZcQ1ouSQAN5OQUxXc6hMVm1tQ63o5hIp4Qz7Rzed7jt6uTqXs4ccY66e/gxdnTX5WwVq4t6fA/Q32+8y/RrD/hZuTH7bLzfRlP0Zc00sGra3Bs7QBfrvdWYZjojTvj67ONLIq3xX6/ClwDABTPlcHlwlN9XVtq2LiBe+fGsqcWHs5nx82fDg7OZ8fNS6H+PVnnO/9hVHH9SzNxfWud1teiX9OvEpf5Pjas/I9OWXm+jLXgn+mD0MnucmOP2f9GP0P9I3c28Vd6V3wtXHEmejxccDfZf7NdlrbNkrTJtqyjLeMXAHo122957Vi5EfuRMMHKj92uvNjuncSHzn+4KeX/ic/wAqz/J1bsWuvk3x5MqTbxNIGtLibBoJJ5gLlRadRstOiRojS/SZamokFxJrRi+523sAaFiwV7SbTLzuNTtbWvb+m/QOYxvmpXnNji5vRsd+U9a641tTNHXDt02nH7LjTZ1qKa25o7XtCt5E6xy0cqdYpedCYQ2jit9rWJ6S4/IJxo1jhHEjWKF9ZXtOy1ieByPrYahhaGs1de5OsbE3tluKzXxTOSLMl8E2yxeFZh3+sS+afgYq6b7xKmn/ANVjutr0An5TvxZCAKBG0pd9JrYaYZtaQ6Tr8J39o/uWHN9eSKw87kT2uWKQMc/ZcQinGTJQGv3cjXezVPUUyft5YsZf2s0Wg8ay3PRI2h7Q6uqnnaC63W8/ILDg1bLaXm8X6s1pPIW7zekqdKcMdUU7o2ausS0gu2ZG52c11Tnx9dNQo5GLtKahJwaldHBHG+xcxgBtsyyyXeOJisQ7xVmtIhQd0ofsrfSt+F6o5cz0M3On9sw4T9TF6NnwhaKfa1Y5+iFRp/4k/wA6P4wqeV6cs/N9KWuOg4fC2R8pgYW+c0Xb7QuYr1YIj+CKdpx4j+GO59X69PqHjRHVI5dU5t/EdScW8zTU/hHBv1Y9T5wY6uoEbHPdsa0uPQBcrTaemu5ar26a7knaAQGR89U/a9xaOs6zvwHUsnGjczaWHhxu1skvPc549T5zfe5RxPOf7OD/AJf2dwtvi9DcshBlAIKPSnHRTR2bYyO4o3fxHmQczu6Rxc4kuJuScySu4F9hWF32qXMmanwgW2KEtNbhgA2KAr4jSAXQUM8SSNAdYqB0fQnSHhQIZT4YHgOJ4w3HnChJqq6dsjHMeLtcCCOYqLV6o05tWLRqXH8Yw8wTPjP2T4J3tOYP/dxXjZadFtPBzY+i8whKtSEAgEAgEAgEAgEAgde5/g1yah4yFxH07HO6tnat3Exf5S9Pg4f85PtlvnxemypGipga9hY8AtcLEHYQubRExqXNqxMakpO0Ic0ngKmSNp+z4WXW1wuss8Wf8bMM8Kd/TbTJ0crmZsrCTyBxfn23UTgyx5WO75q+MXSdEMYlkfLBUW4SL7QyvnYg2258vOu+PktaZrbzhZxc1rTNbecIWh5/bqzznf8AsK44/qWV8X1rndbXoF/TrxKXpj+Nqz8nwxyy8z0pa8D/ANMHoJPc5Mc/sx/Ri9D/AEWNFKqtbCRTRNezXNybX1rC4zcOZZOPbLFPpj8sPFvmin0RvxXDsQxTyEfs/wA1fOTP7NPacn4q7A3GatBrHOE7OJGWhrbjMAG/Sbcu9V4/ryfX5qsMzfNE5PNN7p3Eh89/uC75vlDv/wAj41j+20aLVf78/tf/AJJ3fJ8nfd8s+MXbqTRqqa9jnVj3Na5pLfDzANyONyrquC9Z3Ntprx8sTubtunuIcHTFg40p1P5drvZl1rrk3mKaj8uubea49R5ysNGsP4CmjZbO2s7znZnsvbqXeCnTSF2DH0UiILmko+i10NSMmSeDJ1eC7+2x/lWfLHZ5ovHkx547PNF48pXWm5/Ypf5PjaruT6ctHK9KWzQw/sUPmn4iuuP6cHEn9qF2rmhglNpc5qqJ82KTMjkMTrX1xe9gxlxkR/0LzZpNs8xE+LyJpa/ImInS371qv9+f2v8A8lb3fJ82nu2X5rDA8Enhk1pal0rdUjVOta5tnmTuParceK9Z3NtrcOHJSd2tswBaGlrqpgxrnOyDQXE8wFyotMRG5RadRMk3QSEyyz1T9rnFres3d2DVHUsfGjdpuwcOOq05JWunOH8LSuIHhR+G3qB1h2Eq3k06qLuZTrx+HmkaKYjw9Mxx4wGo7zm5e0WPWusF+qu3XGydeOJL+hB/bKsc7vZIfms/F9SzNxPDLc8tW6PJ6IKDAKIKfdL8Vb6VvwvWTl+mx870jFhP1MXo2fCFop9rVj+yFP3QPEn+dH8YVXK9OWfm+knaMD9kg9Ez3LvB6cf0t4/pVLWHfsuJvj2Mnzbuu67m+3WHWs1Poza92On7XImPxKw7oNfqU/BjjSu1efVGbvwHWreVb6Ne67m31Tp91xo/Q8DTxx8ob4XnHN3tJVmGvTTS7FToxxBC0ZwuWd83BTuh1XZ21vCuXW2EbvasOHHa021bTzsGK17W6Z14r/vWq/35/a//ACV/d8nyae7ZfmutH8MlgD+FndNrEEX1vBtfLMlX4qWr5ztow47U+6drdWrniR4AJOwAk9AQcixzEDPM552E2aNzRsUwPWHszC6hBzwgDJTKDHEzJVy6VuJOsu4QUMTdtQL9QFEiE8KBuw+pLJGuBsQQQUS7LhdWJYmvH2hn08oUBU7o9BdjJhtadR3QcwT1j+5YuZTdYl53Px/TFoIS855QQCAQCAQCAQCAQTsFw11RM2NvLm4/daNpVmLH120uw4pyX06/S04jY1jRZrQABzBezWNRqHvVrFY1DcpdMIF7TkvFI50Zc0tcwktJBtexzHSs/JmYxzMMvLm0Ypmrdo5jEb6eK8jdcMaHguGtrAWN7m66xZKzSNy7w5azSNysZsRiaLukYBzub811OSkeMysnLWI3MlLQ+Tha2qmbxDcA77uy9jbrLx56strQw8b6s1rR5NGCVbafEahspDA8us45C5cHtF+cE9ijHboyztGK8Y89ur8ncV0Z/wDIz1mrb1192/tK+5Y07xaL6M6Nr2ue8tyaQSAHBxJts2LLyslZpMRPiycvLXomsT4rDDYSzDg05EU7rjcS0m3tVtY1ij+luOOnB/pB7m3irvSu+Fqr4kfQq4Pp/wCzWQtbcSNJgBidKRtPB3P85CwZYiM1Xncif/Yqz3T+JD57/cF1zPtr/aef5V/s7t2LZHk3x5AqUuf4+x1ZXtgY7VETTd23VORcbdOqOpeflicuTpifJ5maJzZuiJ8lp3rVP79L2H/JW93v8lvdsmvulX47opNwL3OqXy6gLgxwOdttszY2uuMnHnp3uVWbiX6Znq8kyin+lYW5oze1had5cyxb2gN7V3W3aYVtLdrgn3GgmMxfRxE97WuYXZOIFwTcEX27VHFyxFOmUcPNWKdMyaDXRj/yM9ZvzWrrr7tnaV9yXj1Y2fEKZsTg4Mc3WLTduTw4i425NKyZMnVliKsGXL15qxWWaSZrcYlLnBo1TmSAOIzlK5rMV5E7K3iOVOzj+k4fKx+u35rb1192/tK+71FXRuNmyMJ3BzSewFIvWfKUxes+UpC6dFfug4hwdNqA+FKdXn1Rm78B1rNyb6rr3Y+Zl6adMecoWHaIztjaG1b47gEsaDYE5kcZVU494r4WVY+JkivhbSS7RWoIsa6UjlFj/krOwvPhNnfdbz4TeUHQ0mmqpqR5yPhNOy5HL1tI7FVx57PJOOVfFnssk4paqCpbS4nOJTqtk1rOOQ8Ih7STyDaOpRWYx5534Qilow8i3V5Sd2V8RFxIwjzm/NbYvX3ehGSuvNQaa4tEKZ7GyNL3WAa1wJ2gk5dCp5GWIp4T4s/KzRGOdT4p+iUZbSQg3uWX7ST+Kswb7ONrOPE9nG1V3Sz+yt9K34Xqrl/Yp5/pmLCPqYvRs+EK+n2tWP7IU/dA8Sf50fxhVcr05Z+b6Sfov4pB6JnuXWD04W8f0qqLuhUhDYqhnGieLnmJBaeogdqp5VdatHuzc2uoi8IJnFdiEIGccTGvO69g8j1i0dS4i3a5Y9oVdUZ81faIP1lven+CHoBUsY+p13tbdzbazgL5u3rDxpis228/h2is23JzGJw+Vj9dvzWzrr7t3aV922CqY/iPa623VcDbsUxMT5Ji0T5Nyl0pdL6nUpX22us3t2+wIOVjauoQsKN9lIY8Oq7WXTkwQ4r4K4mE7VeI1113CC3WTXXMuoVUygQ5FA1x7US6doDUEwub90gjrUCz0qp9ekmG5hcOlvhfgqc9d45UcmvVjlyNeO8AIBAIBAIBAIBEhP4R5+TqGhmC8BFrOH6ySxdzD7Lfbnzr1ePi6K7/AC9viYezpufMxrS1hBhB5ljDgQQCCLEHYRuUTET4SiaxMaLk+hFK43DXN5muNuw3WeeLjmWW3CxTO9PDNBaUHMSHpf8AIJHEpDnuOL8xK+w/Do4W6kTQ0bcuU7yeVXVpFfCGqlK0jVYR8VwKCo+tYCQLBwuHAbrhc3xVv5ucmGmTzhUHQOl/3PWHyVPc8f8AKjuOL2SqHRClicHBhcRs1yXZ9GxWU49K+LunFx1ncLuaEOaWnY4EHoIsrpjcaaJjcTEouD4VHTM1IgQ0m+ZJzOW09AUUpFY1DjHjikahPK6WKyswWKWZkzwdeO2qQSBkbi45VxOOtrdSq2KtrdUjGMFiqQ0SgkNJIsSNu3Yovji/mZMUZNbWQC7haCpFZh2BxQyPkYDrScYlxO03O3ZmVXXHETuFVcNYtNoWasWsObdRPiiY2rsIwSKm1hECA8gkFxIuN11xTHFfCFePFXH5IddolSyuLiwtJ2lpLc+jYq7cfHP4V24uK070iDQOl/3D/P8A8LnueP8Alx3LH/KzwrR6npzrRMs61tYkk269isphpSdxC3Hx8eOd1hHxDROnmkdI9ri51ibOIGQA2dACWwUtO5Rfi47z1S0d49J91/ruXHdcfs47li9knDdFqeCQSRtcHC9ruJGYsclZXBWvk6xcbHjtuq8VrSrMRwOKeRkkgJMfFFyBtBzHLmAq7Y4tO5VXw1tMTP4WYVi0FBWVGBxPnbOQeEbaxBIGV9o5dpCrnHE26vyqnDWb9X5esUwWGoA4VgcRsOYcOghL4q3+6DJirk+5TnQOl/3B/MPkqe6UlR3HE302hdIwg6hdb7ziR2bFNeLjrLqvDxVnejC1thYbAtGmqI1HghYvhMdSwMlBLQ4OFiRmARtHSVzekXjUq8mOLxqUqniDGho2NAA6ALBdRGncRpoxTDmTxmOS5aSCbGxyNxn0hc3pFo1Lm9IvGrNlFStiY2NnFYAG3zyGzNTWvTGk1rFY1Ar6Nssbo3i7XCx5Ow70tWLRqS1YtGpQcH0fhpi4xAgusCSSch0rjHirTyV48FcfktSFatLj9CaUkktfmSeO7lWaeLj3tlnhYt708949J91/ruTuuP2O5YvZY4NgENMXGEEF4AddxOy9tvSVZjxVx/bC3Fgpi+1aK1cWNPz+ob5/4FBzgbV1CEmF6bFhBUWXWxNZW5JtGmqaqukynSvmeudpQ5HKEIcpQeWDNEuidz0cfoCgNWJj9TJ6N/wlcZPtlxl+yf6cWC8T8y+dnzkIgIBAIBAIBAIb0ZtCMF4aXhXj9XGbjc5/IOrI9i18XDu25buFg6p6p8nTAvTewygwgEGUEWbEImGz5GNO4vaD2EoCHEInGzZGOO4PaT7CglIPL3gC5IA3nIIIhxWDy0X9RnzQSIahj+I5rvNIPuQbUGuOdpJAcCRtAIJHSORBsQYQaxM3W1Q4aw2tuL9iDag1yztbxnBt9lyBftQei4AXOzeg0fT4vKR+u35oD6fF5SP12/NB7hqWO4rmutts4H3IMyTNaRrOAvsuQL9F9qDZdB4lma0XcQ0byQB2lBG/S0Hlov6jPmglRShwu0gjeCCPYg9ONgg1RVTHZNe1x3BwPXkg3INck7WkBzgCdgJAJ6N6D2g1T1LGcd7W+c4N96DQ3FYDkJovXb80EtrgdiD0gEGqadreM4NvsuQL9qDagEGmWqY02c9rTuLgD2FB4+nxeVj9dvzQH0+Lykfrt+aCRdBG+nxeUj9dvzQZFdF5Rnrt+aDe1yD0goNNINanP8LgfeEHL3ixUoZY5SJMcibS3CVRsAlHKoEd70EaRyIR3lSPcDc1CXTdBqfVjc7fZBb6QTalNM7dG/tsQPaVVmnVJU551jn+nHQvGl4E+YRAQCAQCAQCDdR0rpXtjYLucQB+J6AM+pTWs2tqHdKza0RDsGD4e2CJsbdjRmd55XHpK9rHSKV6Ye/ixxjrFYTV2sCAQYQU2mFW6KkkcwkO8FoI2jWcASOq6CDgmitNwMbnxh73Ma5znFxuXAHfzoPGP6KQ8C90EWrI0XZqa1yRyWugusAdIaeLhQ4P1QHBws64yub8pACBdEAra6ZkpJhgADWAkAuuBc25w72ILoaLUnkGf3fNBQ6SYQyjDKmmuwte0OaHHVc09PZ1oHWN1wCNhAPagUdEvHa70n53oHBAIFLD/wDVqj0Q90aBtQKHdD4tP6b8EDXNEHNLTscCD0EWKCh7y6Tybv6j/mgXtD8AgnbKZWklkmq2znCwtzHNA44TgcNMXGFpbrAB13OOy9tvSUFFpyP11H6X80aBtcbIErR/D2VzpZ6m7xwhbGzWIa1ozyAO4hBfHRak8g3+6/vQUc9E2irKcwktimJY9lyW3yF8+kHqQNuIfVSeY/4Sg5jhEb6eKKsjuQ2RzJW/w5W6jcjpsg6fR1LZGNew3a4Ag8xQK+mPjdB6X/6RIG5AjaM4ZHWGaeoBeeELWgk2aLA/iB1IL+TRSkItwLR0FwPbdBC0MppYjPE9rwxj/wBUXA2Iu4HVvyWDT1oGhAIFDujfVwel/KUDegEFTimjsFQ/XlYS4ANuHOGQJOwHnKBS0k0fghnpWRtIbK+z/CcbjWYNpOWTigYhoZSeTPrv+aC8qOI7zT7kCNoRgME9OXyx6zhIW3u4ZBrTbI85QMDtEKTyX9z/AJoKvDWGjrhTtc4wzNuxrjfVcL5D1bdYQOIQaa2ASMcw/aFkHI8VpDG8gjYVIgayIe2vUDZwiJY4RBsrGABpbexAzItn9oDmumpRtCcg8gKUrLC6QucBblUDrGFUvBxNbzZ9JQUXdCrdSnDOWRwH8rcyfcOtZOXfVNMXOv049e7my8x4wQCAQCAQCAUb0Og6A4LqM4d48J/EvtDN/X7l6XFw9P1S9fhYOmOqfM4hbW9lBhAIBBCxvDxUQPiJtrDI7iDcHtCBXpqjEqdoj4BsjWABrhnkMhmD+CDY/SupjF5qNwbyuGsAOsghA0YbWtmjbIziuFxv3EHnByQLminjlb54+JyBtQLXdA8Td57PegvcP+qj8xnwhAsaJeO13pPzvQN6DCBTw/8A1ao9EPdGgbUCh3Q+LT+m/BA3IMoE/uecWo9L+CBwQKGnP11H6X80aBsm4p6D7kCx3OR+yu9K73NQNSBT02+to9/DD3tQMmIfVSeY/wCEoFrQanbJQuY8Xa57wRzEBBq0XqHU076OU5XLoXHlvn7Rn0goPemPjdB6X/6RIG5AlDD6yjkk+itbLE92sGm1wd1rj/oQbe+GubxqInzQ/wDC6C30dx9tUHWaWPYQHsOdr35bDceRBdIBAod0X6uD0v5SgbkGUAgUNMvGqH0v54kDcg11HEd5p9yBZ7m/irvSu+FiBrQKWkI//oUfX70DagECtpbgnCDhGDMbQg55UQEFSI6DOsoA1BIAyQa5Y0HumpiSgftEsE1f1jh5qBsJQcp0vxTh6g6p8Bngs5/vHrPuC8nkZOu3g8Pl5evJr8QpFnZQgEAgEAgEFxovg5qZgD9W3wpDzcjev5q/Bi67NXFxdpf+HWI22FhkBsHMvWiNRqHtx7Q9qUhAIMIBBU6VV8kFO6SK2s0t2i4sTY5daCbhlTwkUb7g6zGk22XIz9qDVjr2inmLtnBP287SAO1BW6CNIoo775COjXKCHgDgzEathyLrObfl2HLfx0DZdArd0KUfR2sHGfI0Acptfk6bIGaBmq1rdwA7BZAqaJeOV3pPzvQNyAQKFK/VxeUOy14gG8/gsOXqnsQN90Chp+4E00YzcZbgctsm+8oG9BlAn9zzi1HpvwQOCBQ05+uo/S/mjQNrxcEbwgVe5+8NjmiPGZM645d2z+UoGu6BT0pcH1lHGMyH6xG4Ag+5ruxAy1/1UnmP+EoF/ud+Kf8A6P8AcEG3TLCTLGJY8pYfCaRtIGZHTlcdHOgX63FhUyYe/wC0JbPG5wfF7DtHSg6C7YgoNDsYfURvMpbrsfYgC1hYWy6dZAwXQKOjRBxCsc3i5DLZe/zDkDegECh3Rfq4PS/lKBuQCDKBQ0y8aofS/niQN4QaqniO813uQLPc38Vd6V3wMQNSBQqJhPikQYQ5sDHFxGYBzyv0loQN4QZQYIQK+PaMh93RjPcgSazC3MNiCpEF1OVA8iEoJMcfMglwYe55yBQN+BaM6tnSDqQNIAAsNiEFPTfSDg2mGM/rHDwiPstP4lY+Tn6Y6Y82Dmcjpjpjzc7Xm/y8n8BAIBAIBAIh6YwkgAXJNgBtJOwKYjc6dVjc6da0awgU0IZ9o+E873EbOgbF7GHH0V/l7vHxRjppbK1eygEAgwgEGqpgbI0seLtcLEbwgX+82Nv1c08Y3Nky9yAGhkR+slnkG5z8vYEDDTwNY0NaLNaAAByAIK3GNHoaghzwQ8Cwe06rrbudBA70ByVVSBu4QfJBIoNFII3iQl8jxmHSO1rHfZBehAt1WhkEkj5C+UF7i42c0C5Nz9nnQau8WDyk3rt/xQXmEYa2nj4NhcWgk+EQTnzgBBoxjAYaixkBDhkHtNnAbkFd3oDkqqkDdwg+SCThmisMLxJ4b3jY57rkHeBvQXqAKCswbBmUweIy467tY6xBz5rAZILNBW4tgzJ3RueXAxO1m6pAzuDncH7oQWIQUeJaLQSvMnhxvOZdG7VJO+2y6CN3oD96qf6g+SCdhGjkNO7XaHOeRbXe7Wdz23ILWaPWaWnY4EHoIsgh4LhTKaPg4y4tuXeEQTc23AbkE4hAvDRCATCYF4cJBIGgt1Lg62y2y43oGFBQV2iUL3mRrpInOzJjdq3PKbWQaToe08apqXDlBkGfsQW+E4RFTtLYm2ubkk3JPOUE9AIKzHMFZVNa2QuAabjVIBva3KCgqe8WDyk3rt/xQScL0TiglbIx8pLb2DnAjMEZgAb0DAgrMTwdk8kUjy4GF2s2xABN2nO4/hCCzCDzI24I3gjtQLUWhMLRZstQBzSAD2NQZfoXEdstQemQEfCgtcIwWGnBETbE21nE3cbbyfcgsUAgEAgjVNEx/GaCgqajRaJ2y4QRe9Bv3kEmDRaNu03QW1NQsj4rR08qCSgXNJcdfGCyCN75DtcGOLW9dsys+bLMRqIZeRmtWNVhzySincS50cpJJJJY8kk7TsXmzS8+Mw8i1Mlp3MS8fo+byUnqP+SjsreyOyv7T/wfo+byUn9N/wAk7K3sdlf2n/jP6Om8lJ6j/knZW9jsr+0j9HTeSk9R/wAk7K3sdlf2n/jH6Pm8lJ/Tf8k7K3sdlf2n/g/R83kpP6b/AJJ2VvY7K/tP/Gf0dN5KT1H/ACTsrex2V/aTVoLgLtczStI1cmNcCDrcrrHdn2rXxcPjuzdw+P49Vj8F6D1GUAgEAgEAgwEAgCgygwgEAgEAgEGUAgEAgEAgEAgEAgEAgEAgEAgEAgEAgEAgEAgEAgEAgEAgEAgEAgEAgEAgEAgEAgEGEAgFAEApAoAgEAFIygEAgEAgEAUAg//Z">
            <a:hlinkClick r:id="rId4"/>
          </p:cNvPr>
          <p:cNvSpPr>
            <a:spLocks noChangeAspect="1" noChangeArrowheads="1"/>
          </p:cNvSpPr>
          <p:nvPr/>
        </p:nvSpPr>
        <p:spPr bwMode="auto">
          <a:xfrm>
            <a:off x="38100" y="-685800"/>
            <a:ext cx="87058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6" descr="data:image/jpeg;base64,/9j/4AAQSkZJRgABAQAAAQABAAD/2wCEAAkGBxQTEhUUEhQVFhUVFRQXFBUXFRQVFRcVFxcYFhUUGBUYHighGBolHBQUITEhJikrLi4uFx8zODMsNygtLisBCgoKDg0OGxAQGywkHyUsLCwsLCwsLCwsLCwsLCwsLCwsLCwsLCwsLCwsLCwsLCwsLCwsLCwsLCwsLCwsLCwsLP/AABEIAFsCKwMBEQACEQEDEQH/xAAbAAACAgMBAAAAAAAAAAAAAAAABgQFAQMHAv/EAEoQAAEDAgIEBwwGCQQDAQEAAAEAAgMEEQUhBhIxURMyQWFxgZEHFiI0U3JzkqGxstEUM0JSwcIVIyRUYoKTotI1Y+HwQ7PDgyX/xAAaAQEAAwEBAQAAAAAAAAAAAAAAAQMEAgUG/8QALhEBAAICAQEHAwQDAAMAAAAAAAECAxEEEhMUITEzUVIiMkEVI2FxQoGRBSQ0/9oADAMBAAIRAxEAPwDuKAQCAQCAQCAQCAQCAQCAQCAQCAQCAQCAQCAQCAQCAQCAQCAQCAQCAQCAQCAQCAQCAQCAQCDBKCsq9IKaM2fMy+4eEext00ILtNaT77vUd8k0JNNpRSvyEzQf4gW+8JoW0cgcLggjeDcdqD0gX9I8Uqaca7I2SR8p8LWb0gbRzqjLktXxiNs2bLenjWNlzv8A5vJR9rll77b4sX6hf4jv/m8lH2uTvtvZP6hf4jv/AJvJR9rk77b4nf7/ABHf/N5KPtcnfbex+oX+I7/5vJR9rk77b4n6hf4jv/m8lH2uTvtvifqF/iO/+byUfa5O+29j9Qv8R3/zeSj7XJ323xP1C/xHf/N5KPtcnfbex+oX+I7/AObyUfa5O+29j9Qv8R3/AM3ko+1yd9t8T9Qv8R3/AM3ko+1yd9t7H6hf4jv/AJvJR9rk77b4n6hf4jv/AJvJR9rk77b2P1C/xW2jWkk9VLq8GwMaLvcNbLcBzn8Fdhz2yT5L+Pyb5beXgbQtbcjYhWthjdI82a0XPyHOub2isblxe8Ur1SVI9KaubOnpbt5C659uQ7Fk7xe321Yo5Oa3jWvg9Ox7EGDWfSN1RmbX2cuxxTtssedUznzx4zVdaOY62qjLgC1zTZzdtjyZ8oKvw5e0jbRgzdrXaPgePPnqJ4nNAERIBBNzZxbn2KMebrvNfZzhz9d5r7GFXtKs0ixF1PTvlaA4t1cjkM3Bv4qrLeaVmVOfJ2dJs8YfijpKQTloDjG5+ryXF8r9SVybx9SaZOrHF59i5R6W1crdaOlD23tcE2vu9oWevIyW8qsdOXkvG4qkd8Nf+5e0qe2y/F13jN8ErBtK+El4GeIwyHig3sebMAjYexd4+R1T02jUu8XK6p6bxqW7S3H3UjYy1odrlwNyRawvyKc+WcetO+TnnFEaV/fDX/uXtKr7fL8VPeM3we4cfri4A0dgSATc5C+ZUxmyb+11XPlmfGptutbaU9JNK3083BRsD7M1nkk5cvJzZrLm5PROohiz8rov0xC+wbEBPCyUZawzG4jJw7QVfS8XruGnFkjJSLQlTzBjS5xsACSdwC6memNy6m0RG5KR0wllJFLTOkaDbXN7HqAy7Vknk2mdVhi73a06pXY/TGJfujLf9/jSMub81O25H5olYDpSZZuAnjMUudhnY2zIz2ZZrrFn3bpt5rMPJ6rdFo1KPiOlM7amSCKASFmzM3I1QSbda5vyLReaxDi/KtGSaVjbHfDX/uXtKdvl+KO8ZvgmYRjFXJKGy03BsIN3XOVhce1d48uS1tTXSzFmyWtq1dGULS1hRIqNJcY+jQmSwLrhrWnIEn/gFV5snZ12pz5eyr1IOi2kjqlz2SMDHsAIAJzB23v1dqrwZ+0npmPFVx+R2k6mPEyrS1lrHNKhFJwMUbpZeVrb2HLY2BJNtyzZORFbdMeLJl5PTbprG5Qv01iRzbSNA57/AIuC47TN+Kq+25E/4PDtLamEt+l02q0m2s2/zIPRdRPIvT74RPKyU9SvgssXxmpa5v0eDho3MDg7Pl5Oy3arcmW0T9EbhdmzZKzHRXcKqs0tq4m60tKGNva5Jtfbb2FVX5OSsbmqi3Ly0jdqtrNJK4gEUdwRcG5zB2KYzZZ/xTHJzTG+hNqMenjpHTywhjw8N1CTaxIAN+sructop1TC2/ItTF12jxa8T0llipoJxG0iUDXFz4JIuLe1RfPNaRfSMnJmlIvrwkyUs4exrhsc0OHQRdaIncRLVWdxEtxXToty6QvNaKaNgIA8NxJuMtY5dY7Vm7eZv0xDJPI/e6IhV02l9VI5wipg/VNjYnLM29yr7zeZnphTXl5LTPTVv74a/wDcvaVPbZfi67xm+C20fxKolLxPBwQAbqnPwib3HVYdquxXtbfVGl+HJe++qNLpXNDKAQUmP6Rx0wsfCkOxg97jyBAgYnjc9RfXcQORjcmdY5V1pEoUVATyICTDzuQRZICEG7DsVmgdeN5bzX8E9LdhUDoOjmmDJrMlsyTkP2XfIqEmhzQcionx8ET4+Dm2mWjnAO4WIfq3HMfcJ/KfYvN5ODX1Q8jl8bo+qpXWP8MOtwE0aCaAmgJoCaAmjQTQE0BNATQE0PUcZcQ1ouSQAN5OQUxXc6hMVm1tQ63o5hIp4Qz7Rzed7jt6uTqXs4ccY66e/gxdnTX5WwVq4t6fA/Q32+8y/RrD/hZuTH7bLzfRlP0Zc00sGra3Bs7QBfrvdWYZjojTvj67ONLIq3xX6/ClwDABTPlcHlwlN9XVtq2LiBe+fGsqcWHs5nx82fDg7OZ8fNS6H+PVnnO/9hVHH9SzNxfWud1teiX9OvEpf5Pjas/I9OWXm+jLXgn+mD0MnucmOP2f9GP0P9I3c28Vd6V3wtXHEmejxccDfZf7NdlrbNkrTJtqyjLeMXAHo122957Vi5EfuRMMHKj92uvNjuncSHzn+4KeX/ic/wAqz/J1bsWuvk3x5MqTbxNIGtLibBoJJ5gLlRadRstOiRojS/SZamokFxJrRi+523sAaFiwV7SbTLzuNTtbWvb+m/QOYxvmpXnNji5vRsd+U9a641tTNHXDt02nH7LjTZ1qKa25o7XtCt5E6xy0cqdYpedCYQ2jit9rWJ6S4/IJxo1jhHEjWKF9ZXtOy1ieByPrYahhaGs1de5OsbE3tluKzXxTOSLMl8E2yxeFZh3+sS+afgYq6b7xKmn/ANVjutr0An5TvxZCAKBG0pd9JrYaYZtaQ6Tr8J39o/uWHN9eSKw87kT2uWKQMc/ZcQinGTJQGv3cjXezVPUUyft5YsZf2s0Wg8ay3PRI2h7Q6uqnnaC63W8/ILDg1bLaXm8X6s1pPIW7zekqdKcMdUU7o2ausS0gu2ZG52c11Tnx9dNQo5GLtKahJwaldHBHG+xcxgBtsyyyXeOJisQ7xVmtIhQd0ofsrfSt+F6o5cz0M3On9sw4T9TF6NnwhaKfa1Y5+iFRp/4k/wA6P4wqeV6cs/N9KWuOg4fC2R8pgYW+c0Xb7QuYr1YIj+CKdpx4j+GO59X69PqHjRHVI5dU5t/EdScW8zTU/hHBv1Y9T5wY6uoEbHPdsa0uPQBcrTaemu5ar26a7knaAQGR89U/a9xaOs6zvwHUsnGjczaWHhxu1skvPc549T5zfe5RxPOf7OD/AJf2dwtvi9DcshBlAIKPSnHRTR2bYyO4o3fxHmQczu6Rxc4kuJuScySu4F9hWF32qXMmanwgW2KEtNbhgA2KAr4jSAXQUM8SSNAdYqB0fQnSHhQIZT4YHgOJ4w3HnChJqq6dsjHMeLtcCCOYqLV6o05tWLRqXH8Yw8wTPjP2T4J3tOYP/dxXjZadFtPBzY+i8whKtSEAgEAgEAgEAgEAgde5/g1yah4yFxH07HO6tnat3Exf5S9Pg4f85PtlvnxemypGipga9hY8AtcLEHYQubRExqXNqxMakpO0Ic0ngKmSNp+z4WXW1wuss8Wf8bMM8Kd/TbTJ0crmZsrCTyBxfn23UTgyx5WO75q+MXSdEMYlkfLBUW4SL7QyvnYg2258vOu+PktaZrbzhZxc1rTNbecIWh5/bqzznf8AsK44/qWV8X1rndbXoF/TrxKXpj+Nqz8nwxyy8z0pa8D/ANMHoJPc5Mc/sx/Ri9D/AEWNFKqtbCRTRNezXNybX1rC4zcOZZOPbLFPpj8sPFvmin0RvxXDsQxTyEfs/wA1fOTP7NPacn4q7A3GatBrHOE7OJGWhrbjMAG/Sbcu9V4/ryfX5qsMzfNE5PNN7p3Eh89/uC75vlDv/wAj41j+20aLVf78/tf/AJJ3fJ8nfd8s+MXbqTRqqa9jnVj3Na5pLfDzANyONyrquC9Z3Ntprx8sTubtunuIcHTFg40p1P5drvZl1rrk3mKaj8uubea49R5ysNGsP4CmjZbO2s7znZnsvbqXeCnTSF2DH0UiILmko+i10NSMmSeDJ1eC7+2x/lWfLHZ5ovHkx547PNF48pXWm5/Ypf5PjaruT6ctHK9KWzQw/sUPmn4iuuP6cHEn9qF2rmhglNpc5qqJ82KTMjkMTrX1xe9gxlxkR/0LzZpNs8xE+LyJpa/ImInS371qv9+f2v8A8lb3fJ82nu2X5rDA8Enhk1pal0rdUjVOta5tnmTuParceK9Z3NtrcOHJSd2tswBaGlrqpgxrnOyDQXE8wFyotMRG5RadRMk3QSEyyz1T9rnFres3d2DVHUsfGjdpuwcOOq05JWunOH8LSuIHhR+G3qB1h2Eq3k06qLuZTrx+HmkaKYjw9Mxx4wGo7zm5e0WPWusF+qu3XGydeOJL+hB/bKsc7vZIfms/F9SzNxPDLc8tW6PJ6IKDAKIKfdL8Vb6VvwvWTl+mx870jFhP1MXo2fCFop9rVj+yFP3QPEn+dH8YVXK9OWfm+knaMD9kg9Ez3LvB6cf0t4/pVLWHfsuJvj2Mnzbuu67m+3WHWs1Poza92On7XImPxKw7oNfqU/BjjSu1efVGbvwHWreVb6Ne67m31Tp91xo/Q8DTxx8ob4XnHN3tJVmGvTTS7FToxxBC0ZwuWd83BTuh1XZ21vCuXW2EbvasOHHa021bTzsGK17W6Z14r/vWq/35/a//ACV/d8nyae7ZfmutH8MlgD+FndNrEEX1vBtfLMlX4qWr5ztow47U+6drdWrniR4AJOwAk9AQcixzEDPM552E2aNzRsUwPWHszC6hBzwgDJTKDHEzJVy6VuJOsu4QUMTdtQL9QFEiE8KBuw+pLJGuBsQQQUS7LhdWJYmvH2hn08oUBU7o9BdjJhtadR3QcwT1j+5YuZTdYl53Px/TFoIS855QQCAQCAQCAQCAQTsFw11RM2NvLm4/daNpVmLH120uw4pyX06/S04jY1jRZrQABzBezWNRqHvVrFY1DcpdMIF7TkvFI50Zc0tcwktJBtexzHSs/JmYxzMMvLm0Ypmrdo5jEb6eK8jdcMaHguGtrAWN7m66xZKzSNy7w5azSNysZsRiaLukYBzub811OSkeMysnLWI3MlLQ+Tha2qmbxDcA77uy9jbrLx56strQw8b6s1rR5NGCVbafEahspDA8us45C5cHtF+cE9ijHboyztGK8Y89ur8ncV0Z/wDIz1mrb1192/tK+5Y07xaL6M6Nr2ue8tyaQSAHBxJts2LLyslZpMRPiycvLXomsT4rDDYSzDg05EU7rjcS0m3tVtY1ij+luOOnB/pB7m3irvSu+Fqr4kfQq4Pp/wCzWQtbcSNJgBidKRtPB3P85CwZYiM1Xncif/Yqz3T+JD57/cF1zPtr/aef5V/s7t2LZHk3x5AqUuf4+x1ZXtgY7VETTd23VORcbdOqOpeflicuTpifJ5maJzZuiJ8lp3rVP79L2H/JW93v8lvdsmvulX47opNwL3OqXy6gLgxwOdttszY2uuMnHnp3uVWbiX6Znq8kyin+lYW5oze1had5cyxb2gN7V3W3aYVtLdrgn3GgmMxfRxE97WuYXZOIFwTcEX27VHFyxFOmUcPNWKdMyaDXRj/yM9ZvzWrrr7tnaV9yXj1Y2fEKZsTg4Mc3WLTduTw4i425NKyZMnVliKsGXL15qxWWaSZrcYlLnBo1TmSAOIzlK5rMV5E7K3iOVOzj+k4fKx+u35rb1192/tK+71FXRuNmyMJ3BzSewFIvWfKUxes+UpC6dFfug4hwdNqA+FKdXn1Rm78B1rNyb6rr3Y+Zl6adMecoWHaIztjaG1b47gEsaDYE5kcZVU494r4WVY+JkivhbSS7RWoIsa6UjlFj/krOwvPhNnfdbz4TeUHQ0mmqpqR5yPhNOy5HL1tI7FVx57PJOOVfFnssk4paqCpbS4nOJTqtk1rOOQ8Ih7STyDaOpRWYx5534Qilow8i3V5Sd2V8RFxIwjzm/NbYvX3ehGSuvNQaa4tEKZ7GyNL3WAa1wJ2gk5dCp5GWIp4T4s/KzRGOdT4p+iUZbSQg3uWX7ST+Kswb7ONrOPE9nG1V3Sz+yt9K34Xqrl/Yp5/pmLCPqYvRs+EK+n2tWP7IU/dA8Sf50fxhVcr05Z+b6Sfov4pB6JnuXWD04W8f0qqLuhUhDYqhnGieLnmJBaeogdqp5VdatHuzc2uoi8IJnFdiEIGccTGvO69g8j1i0dS4i3a5Y9oVdUZ81faIP1lven+CHoBUsY+p13tbdzbazgL5u3rDxpis228/h2is23JzGJw+Vj9dvzWzrr7t3aV922CqY/iPa623VcDbsUxMT5Ji0T5Nyl0pdL6nUpX22us3t2+wIOVjauoQsKN9lIY8Oq7WXTkwQ4r4K4mE7VeI1113CC3WTXXMuoVUygQ5FA1x7US6doDUEwub90gjrUCz0qp9ekmG5hcOlvhfgqc9d45UcmvVjlyNeO8AIBAIBAIBAIBEhP4R5+TqGhmC8BFrOH6ySxdzD7Lfbnzr1ePi6K7/AC9viYezpufMxrS1hBhB5ljDgQQCCLEHYRuUTET4SiaxMaLk+hFK43DXN5muNuw3WeeLjmWW3CxTO9PDNBaUHMSHpf8AIJHEpDnuOL8xK+w/Do4W6kTQ0bcuU7yeVXVpFfCGqlK0jVYR8VwKCo+tYCQLBwuHAbrhc3xVv5ucmGmTzhUHQOl/3PWHyVPc8f8AKjuOL2SqHRClicHBhcRs1yXZ9GxWU49K+LunFx1ncLuaEOaWnY4EHoIsrpjcaaJjcTEouD4VHTM1IgQ0m+ZJzOW09AUUpFY1DjHjikahPK6WKyswWKWZkzwdeO2qQSBkbi45VxOOtrdSq2KtrdUjGMFiqQ0SgkNJIsSNu3Yovji/mZMUZNbWQC7haCpFZh2BxQyPkYDrScYlxO03O3ZmVXXHETuFVcNYtNoWasWsObdRPiiY2rsIwSKm1hECA8gkFxIuN11xTHFfCFePFXH5IddolSyuLiwtJ2lpLc+jYq7cfHP4V24uK070iDQOl/3D/P8A8LnueP8Alx3LH/KzwrR6npzrRMs61tYkk269isphpSdxC3Hx8eOd1hHxDROnmkdI9ri51ibOIGQA2dACWwUtO5Rfi47z1S0d49J91/ruXHdcfs47li9knDdFqeCQSRtcHC9ruJGYsclZXBWvk6xcbHjtuq8VrSrMRwOKeRkkgJMfFFyBtBzHLmAq7Y4tO5VXw1tMTP4WYVi0FBWVGBxPnbOQeEbaxBIGV9o5dpCrnHE26vyqnDWb9X5esUwWGoA4VgcRsOYcOghL4q3+6DJirk+5TnQOl/3B/MPkqe6UlR3HE302hdIwg6hdb7ziR2bFNeLjrLqvDxVnejC1thYbAtGmqI1HghYvhMdSwMlBLQ4OFiRmARtHSVzekXjUq8mOLxqUqniDGho2NAA6ALBdRGncRpoxTDmTxmOS5aSCbGxyNxn0hc3pFo1Lm9IvGrNlFStiY2NnFYAG3zyGzNTWvTGk1rFY1Ar6Nssbo3i7XCx5Ow70tWLRqS1YtGpQcH0fhpi4xAgusCSSch0rjHirTyV48FcfktSFatLj9CaUkktfmSeO7lWaeLj3tlnhYt708949J91/ruTuuP2O5YvZY4NgENMXGEEF4AddxOy9tvSVZjxVx/bC3Fgpi+1aK1cWNPz+ob5/4FBzgbV1CEmF6bFhBUWXWxNZW5JtGmqaqukynSvmeudpQ5HKEIcpQeWDNEuidz0cfoCgNWJj9TJ6N/wlcZPtlxl+yf6cWC8T8y+dnzkIgIBAIBAIBAIb0ZtCMF4aXhXj9XGbjc5/IOrI9i18XDu25buFg6p6p8nTAvTewygwgEGUEWbEImGz5GNO4vaD2EoCHEInGzZGOO4PaT7CglIPL3gC5IA3nIIIhxWDy0X9RnzQSIahj+I5rvNIPuQbUGuOdpJAcCRtAIJHSORBsQYQaxM3W1Q4aw2tuL9iDag1yztbxnBt9lyBftQei4AXOzeg0fT4vKR+u35oD6fF5SP12/NB7hqWO4rmutts4H3IMyTNaRrOAvsuQL9F9qDZdB4lma0XcQ0byQB2lBG/S0Hlov6jPmglRShwu0gjeCCPYg9ONgg1RVTHZNe1x3BwPXkg3INck7WkBzgCdgJAJ6N6D2g1T1LGcd7W+c4N96DQ3FYDkJovXb80EtrgdiD0gEGqadreM4NvsuQL9qDagEGmWqY02c9rTuLgD2FB4+nxeVj9dvzQH0+Lykfrt+aCRdBG+nxeUj9dvzQZFdF5Rnrt+aDe1yD0goNNINanP8LgfeEHL3ixUoZY5SJMcibS3CVRsAlHKoEd70EaRyIR3lSPcDc1CXTdBqfVjc7fZBb6QTalNM7dG/tsQPaVVmnVJU551jn+nHQvGl4E+YRAQCAQCAQCDdR0rpXtjYLucQB+J6AM+pTWs2tqHdKza0RDsGD4e2CJsbdjRmd55XHpK9rHSKV6Ye/ixxjrFYTV2sCAQYQU2mFW6KkkcwkO8FoI2jWcASOq6CDgmitNwMbnxh73Ma5znFxuXAHfzoPGP6KQ8C90EWrI0XZqa1yRyWugusAdIaeLhQ4P1QHBws64yub8pACBdEAra6ZkpJhgADWAkAuuBc25w72ILoaLUnkGf3fNBQ6SYQyjDKmmuwte0OaHHVc09PZ1oHWN1wCNhAPagUdEvHa70n53oHBAIFLD/wDVqj0Q90aBtQKHdD4tP6b8EDXNEHNLTscCD0EWKCh7y6Tybv6j/mgXtD8AgnbKZWklkmq2znCwtzHNA44TgcNMXGFpbrAB13OOy9tvSUFFpyP11H6X80aBtcbIErR/D2VzpZ6m7xwhbGzWIa1ozyAO4hBfHRak8g3+6/vQUc9E2irKcwktimJY9lyW3yF8+kHqQNuIfVSeY/4Sg5jhEb6eKKsjuQ2RzJW/w5W6jcjpsg6fR1LZGNew3a4Ag8xQK+mPjdB6X/6RIG5AjaM4ZHWGaeoBeeELWgk2aLA/iB1IL+TRSkItwLR0FwPbdBC0MppYjPE9rwxj/wBUXA2Iu4HVvyWDT1oGhAIFDujfVwel/KUDegEFTimjsFQ/XlYS4ANuHOGQJOwHnKBS0k0fghnpWRtIbK+z/CcbjWYNpOWTigYhoZSeTPrv+aC8qOI7zT7kCNoRgME9OXyx6zhIW3u4ZBrTbI85QMDtEKTyX9z/AJoKvDWGjrhTtc4wzNuxrjfVcL5D1bdYQOIQaa2ASMcw/aFkHI8VpDG8gjYVIgayIe2vUDZwiJY4RBsrGABpbexAzItn9oDmumpRtCcg8gKUrLC6QucBblUDrGFUvBxNbzZ9JQUXdCrdSnDOWRwH8rcyfcOtZOXfVNMXOv049e7my8x4wQCAQCAQCAUb0Og6A4LqM4d48J/EvtDN/X7l6XFw9P1S9fhYOmOqfM4hbW9lBhAIBBCxvDxUQPiJtrDI7iDcHtCBXpqjEqdoj4BsjWABrhnkMhmD+CDY/SupjF5qNwbyuGsAOsghA0YbWtmjbIziuFxv3EHnByQLminjlb54+JyBtQLXdA8Td57PegvcP+qj8xnwhAsaJeO13pPzvQN6DCBTw/8A1ao9EPdGgbUCh3Q+LT+m/BA3IMoE/uecWo9L+CBwQKGnP11H6X80aBsm4p6D7kCx3OR+yu9K73NQNSBT02+to9/DD3tQMmIfVSeY/wCEoFrQanbJQuY8Xa57wRzEBBq0XqHU076OU5XLoXHlvn7Rn0goPemPjdB6X/6RIG5AlDD6yjkk+itbLE92sGm1wd1rj/oQbe+GubxqInzQ/wDC6C30dx9tUHWaWPYQHsOdr35bDceRBdIBAod0X6uD0v5SgbkGUAgUNMvGqH0v54kDcg11HEd5p9yBZ7m/irvSu+FiBrQKWkI//oUfX70DagECtpbgnCDhGDMbQg55UQEFSI6DOsoA1BIAyQa5Y0HumpiSgftEsE1f1jh5qBsJQcp0vxTh6g6p8Bngs5/vHrPuC8nkZOu3g8Pl5evJr8QpFnZQgEAgEAgEFxovg5qZgD9W3wpDzcjev5q/Bi67NXFxdpf+HWI22FhkBsHMvWiNRqHtx7Q9qUhAIMIBBU6VV8kFO6SK2s0t2i4sTY5daCbhlTwkUb7g6zGk22XIz9qDVjr2inmLtnBP287SAO1BW6CNIoo775COjXKCHgDgzEathyLrObfl2HLfx0DZdArd0KUfR2sHGfI0Acptfk6bIGaBmq1rdwA7BZAqaJeOV3pPzvQNyAQKFK/VxeUOy14gG8/gsOXqnsQN90Chp+4E00YzcZbgctsm+8oG9BlAn9zzi1HpvwQOCBQ05+uo/S/mjQNrxcEbwgVe5+8NjmiPGZM645d2z+UoGu6BT0pcH1lHGMyH6xG4Ag+5ruxAy1/1UnmP+EoF/ud+Kf8A6P8AcEG3TLCTLGJY8pYfCaRtIGZHTlcdHOgX63FhUyYe/wC0JbPG5wfF7DtHSg6C7YgoNDsYfURvMpbrsfYgC1hYWy6dZAwXQKOjRBxCsc3i5DLZe/zDkDegECh3Rfq4PS/lKBuQCDKBQ0y8aofS/niQN4QaqniO813uQLPc38Vd6V3wMQNSBQqJhPikQYQ5sDHFxGYBzyv0loQN4QZQYIQK+PaMh93RjPcgSazC3MNiCpEF1OVA8iEoJMcfMglwYe55yBQN+BaM6tnSDqQNIAAsNiEFPTfSDg2mGM/rHDwiPstP4lY+Tn6Y6Y82Dmcjpjpjzc7Xm/y8n8BAIBAIBAIh6YwkgAXJNgBtJOwKYjc6dVjc6da0awgU0IZ9o+E873EbOgbF7GHH0V/l7vHxRjppbK1eygEAgwgEGqpgbI0seLtcLEbwgX+82Nv1c08Y3Nky9yAGhkR+slnkG5z8vYEDDTwNY0NaLNaAAByAIK3GNHoaghzwQ8Cwe06rrbudBA70ByVVSBu4QfJBIoNFII3iQl8jxmHSO1rHfZBehAt1WhkEkj5C+UF7i42c0C5Nz9nnQau8WDyk3rt/xQXmEYa2nj4NhcWgk+EQTnzgBBoxjAYaixkBDhkHtNnAbkFd3oDkqqkDdwg+SCThmisMLxJ4b3jY57rkHeBvQXqAKCswbBmUweIy467tY6xBz5rAZILNBW4tgzJ3RueXAxO1m6pAzuDncH7oQWIQUeJaLQSvMnhxvOZdG7VJO+2y6CN3oD96qf6g+SCdhGjkNO7XaHOeRbXe7Wdz23ILWaPWaWnY4EHoIsgh4LhTKaPg4y4tuXeEQTc23AbkE4hAvDRCATCYF4cJBIGgt1Lg62y2y43oGFBQV2iUL3mRrpInOzJjdq3PKbWQaToe08apqXDlBkGfsQW+E4RFTtLYm2ubkk3JPOUE9AIKzHMFZVNa2QuAabjVIBva3KCgqe8WDyk3rt/xQScL0TiglbIx8pLb2DnAjMEZgAb0DAgrMTwdk8kUjy4GF2s2xABN2nO4/hCCzCDzI24I3gjtQLUWhMLRZstQBzSAD2NQZfoXEdstQemQEfCgtcIwWGnBETbE21nE3cbbyfcgsUAgEAgjVNEx/GaCgqajRaJ2y4QRe9Bv3kEmDRaNu03QW1NQsj4rR08qCSgXNJcdfGCyCN75DtcGOLW9dsys+bLMRqIZeRmtWNVhzySincS50cpJJJJY8kk7TsXmzS8+Mw8i1Mlp3MS8fo+byUnqP+SjsreyOyv7T/wfo+byUn9N/wAk7K3sdlf2n/jP6Om8lJ6j/knZW9jsr+0j9HTeSk9R/wAk7K3sdlf2n/jH6Pm8lJ/Tf8k7K3sdlf2n/g/R83kpP6b/AJJ2VvY7K/tP/Gf0dN5KT1H/ACTsrex2V/aTVoLgLtczStI1cmNcCDrcrrHdn2rXxcPjuzdw+P49Vj8F6D1GUAgEAgEAgwEAgCgygwgEAgEAgEGUAgEAgEAgEAgEAgEAgEAgEAgEAgEAgEAgEAgEAgEAgEAgEAgEAgEAgEAgEAgEAgEGEAgFAEApAoAgEAFIygEAgEAgEAUAg//Z">
            <a:hlinkClick r:id="rId4"/>
          </p:cNvPr>
          <p:cNvSpPr>
            <a:spLocks noChangeAspect="1" noChangeArrowheads="1"/>
          </p:cNvSpPr>
          <p:nvPr/>
        </p:nvSpPr>
        <p:spPr bwMode="auto">
          <a:xfrm>
            <a:off x="190500" y="-550665"/>
            <a:ext cx="87058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itle 1"/>
          <p:cNvSpPr>
            <a:spLocks noGrp="1"/>
          </p:cNvSpPr>
          <p:nvPr>
            <p:ph type="title"/>
          </p:nvPr>
        </p:nvSpPr>
        <p:spPr>
          <a:xfrm>
            <a:off x="395536" y="373838"/>
            <a:ext cx="5184576" cy="1361382"/>
          </a:xfrm>
        </p:spPr>
        <p:txBody>
          <a:bodyPr>
            <a:normAutofit/>
          </a:bodyPr>
          <a:lstStyle/>
          <a:p>
            <a:pPr algn="l"/>
            <a:r>
              <a:rPr lang="en-GB" sz="3200" dirty="0">
                <a:solidFill>
                  <a:srgbClr val="AC004D"/>
                </a:solidFill>
                <a:latin typeface="Arial" panose="020B0604020202020204" pitchFamily="34" charset="0"/>
                <a:ea typeface="Adobe Fan Heiti Std B" pitchFamily="34" charset="-128"/>
                <a:cs typeface="Arial" panose="020B0604020202020204" pitchFamily="34" charset="0"/>
              </a:rPr>
              <a:t>University of Aberdeen</a:t>
            </a:r>
            <a:br>
              <a:rPr lang="en-GB" sz="3200" dirty="0">
                <a:solidFill>
                  <a:srgbClr val="AC004D"/>
                </a:solidFill>
                <a:latin typeface="Arial" panose="020B0604020202020204" pitchFamily="34" charset="0"/>
                <a:ea typeface="Adobe Fan Heiti Std B" pitchFamily="34" charset="-128"/>
                <a:cs typeface="Arial" panose="020B0604020202020204" pitchFamily="34" charset="0"/>
              </a:rPr>
            </a:br>
            <a:r>
              <a:rPr lang="en-GB" sz="3200" dirty="0">
                <a:solidFill>
                  <a:srgbClr val="AC004D"/>
                </a:solidFill>
                <a:latin typeface="Arial" panose="020B0604020202020204" pitchFamily="34" charset="0"/>
                <a:ea typeface="Adobe Fan Heiti Std B" pitchFamily="34" charset="-128"/>
                <a:cs typeface="Arial" panose="020B0604020202020204" pitchFamily="34" charset="0"/>
              </a:rPr>
              <a:t>entrepreneur . . .</a:t>
            </a:r>
          </a:p>
        </p:txBody>
      </p:sp>
      <p:sp>
        <p:nvSpPr>
          <p:cNvPr id="8" name="Rectangle 7"/>
          <p:cNvSpPr/>
          <p:nvPr/>
        </p:nvSpPr>
        <p:spPr>
          <a:xfrm>
            <a:off x="3275856" y="1952104"/>
            <a:ext cx="5688632" cy="4970591"/>
          </a:xfrm>
          <a:prstGeom prst="rect">
            <a:avLst/>
          </a:prstGeom>
        </p:spPr>
        <p:txBody>
          <a:bodyPr wrap="square">
            <a:spAutoFit/>
          </a:bodyPr>
          <a:lstStyle/>
          <a:p>
            <a:r>
              <a:rPr lang="en-GB" sz="2000" b="1" dirty="0">
                <a:latin typeface="Arial" panose="020B0604020202020204" pitchFamily="34" charset="0"/>
                <a:ea typeface="Adobe Fan Heiti Std B" pitchFamily="34" charset="-128"/>
                <a:cs typeface="Arial" panose="020B0604020202020204" pitchFamily="34" charset="0"/>
              </a:rPr>
              <a:t>James McIlroy, Enterprise Fellow 2017</a:t>
            </a:r>
          </a:p>
          <a:p>
            <a:r>
              <a:rPr lang="en-GB" sz="2000" dirty="0">
                <a:latin typeface="Arial" panose="020B0604020202020204" pitchFamily="34" charset="0"/>
                <a:ea typeface="Adobe Fan Heiti Std B" pitchFamily="34" charset="-128"/>
                <a:cs typeface="Arial" panose="020B0604020202020204" pitchFamily="34" charset="0"/>
              </a:rPr>
              <a:t>Founder of </a:t>
            </a:r>
            <a:r>
              <a:rPr lang="en-GB" sz="2000" dirty="0" err="1">
                <a:latin typeface="Arial" panose="020B0604020202020204" pitchFamily="34" charset="0"/>
                <a:ea typeface="Adobe Fan Heiti Std B" pitchFamily="34" charset="-128"/>
                <a:cs typeface="Arial" panose="020B0604020202020204" pitchFamily="34" charset="0"/>
              </a:rPr>
              <a:t>EnteroBiotix</a:t>
            </a:r>
            <a:r>
              <a:rPr lang="en-GB" sz="2000" dirty="0">
                <a:latin typeface="Arial" panose="020B0604020202020204" pitchFamily="34" charset="0"/>
                <a:ea typeface="Adobe Fan Heiti Std B" pitchFamily="34" charset="-128"/>
                <a:cs typeface="Arial" panose="020B0604020202020204" pitchFamily="34" charset="0"/>
              </a:rPr>
              <a:t> Ltd </a:t>
            </a:r>
          </a:p>
          <a:p>
            <a:endParaRPr lang="en-GB" sz="1050" dirty="0">
              <a:latin typeface="Arial" panose="020B0604020202020204" pitchFamily="34" charset="0"/>
              <a:ea typeface="Adobe Fan Heiti Std B" pitchFamily="34" charset="-128"/>
              <a:cs typeface="Arial" panose="020B0604020202020204" pitchFamily="34" charset="0"/>
            </a:endParaRPr>
          </a:p>
          <a:p>
            <a:r>
              <a:rPr lang="en-GB" sz="1700" dirty="0">
                <a:latin typeface="Arial" panose="020B0604020202020204" pitchFamily="34" charset="0"/>
                <a:ea typeface="Adobe Fan Heiti Std B" pitchFamily="34" charset="-128"/>
                <a:cs typeface="Arial" panose="020B0604020202020204" pitchFamily="34" charset="0"/>
              </a:rPr>
              <a:t>James McIlroy is the CEO of </a:t>
            </a:r>
            <a:r>
              <a:rPr lang="en-GB" sz="1700" dirty="0" err="1">
                <a:latin typeface="Arial" panose="020B0604020202020204" pitchFamily="34" charset="0"/>
                <a:ea typeface="Adobe Fan Heiti Std B" pitchFamily="34" charset="-128"/>
                <a:cs typeface="Arial" panose="020B0604020202020204" pitchFamily="34" charset="0"/>
              </a:rPr>
              <a:t>EnteroBiotix</a:t>
            </a:r>
            <a:r>
              <a:rPr lang="en-GB" sz="1700" dirty="0">
                <a:latin typeface="Arial" panose="020B0604020202020204" pitchFamily="34" charset="0"/>
                <a:ea typeface="Adobe Fan Heiti Std B" pitchFamily="34" charset="-128"/>
                <a:cs typeface="Arial" panose="020B0604020202020204" pitchFamily="34" charset="0"/>
              </a:rPr>
              <a:t>; a company he founded during his Scottish Enterprise funded RSE Enterprise Fellowship. </a:t>
            </a:r>
          </a:p>
          <a:p>
            <a:endParaRPr lang="en-GB" sz="1050" dirty="0">
              <a:latin typeface="Arial" panose="020B0604020202020204" pitchFamily="34" charset="0"/>
              <a:ea typeface="Adobe Fan Heiti Std B" pitchFamily="34" charset="-128"/>
              <a:cs typeface="Arial" panose="020B0604020202020204" pitchFamily="34" charset="0"/>
            </a:endParaRPr>
          </a:p>
          <a:p>
            <a:r>
              <a:rPr lang="en-GB" sz="1700" dirty="0" err="1">
                <a:latin typeface="Arial" panose="020B0604020202020204" pitchFamily="34" charset="0"/>
                <a:ea typeface="Adobe Fan Heiti Std B" pitchFamily="34" charset="-128"/>
                <a:cs typeface="Arial" panose="020B0604020202020204" pitchFamily="34" charset="0"/>
              </a:rPr>
              <a:t>EnteroBiotix</a:t>
            </a:r>
            <a:r>
              <a:rPr lang="en-GB" sz="1700" dirty="0">
                <a:latin typeface="Arial" panose="020B0604020202020204" pitchFamily="34" charset="0"/>
                <a:ea typeface="Adobe Fan Heiti Std B" pitchFamily="34" charset="-128"/>
                <a:cs typeface="Arial" panose="020B0604020202020204" pitchFamily="34" charset="0"/>
              </a:rPr>
              <a:t> is an award winning biotechnology company that was established to support doctors treat a wide range of diseases by tapping into the power of the bacterial populations flourishing inside the human gut. </a:t>
            </a:r>
          </a:p>
          <a:p>
            <a:endParaRPr lang="en-GB" sz="1050" dirty="0">
              <a:latin typeface="Arial" panose="020B0604020202020204" pitchFamily="34" charset="0"/>
              <a:ea typeface="Adobe Fan Heiti Std B" pitchFamily="34" charset="-128"/>
              <a:cs typeface="Arial" panose="020B0604020202020204" pitchFamily="34" charset="0"/>
            </a:endParaRPr>
          </a:p>
          <a:p>
            <a:r>
              <a:rPr lang="en-GB" sz="1700" dirty="0">
                <a:latin typeface="Arial" panose="020B0604020202020204" pitchFamily="34" charset="0"/>
                <a:ea typeface="Adobe Fan Heiti Std B" pitchFamily="34" charset="-128"/>
                <a:cs typeface="Arial" panose="020B0604020202020204" pitchFamily="34" charset="0"/>
              </a:rPr>
              <a:t>During his Fellowship, whist working out of the University of Aberdeen, James has been busy building his team, launching a new website and pitching to investors. In July last year he won £40K in the Scottish EDGE Awards and he was the </a:t>
            </a:r>
            <a:r>
              <a:rPr lang="en-GB" sz="1700" dirty="0">
                <a:latin typeface="Arial" panose="020B0604020202020204" pitchFamily="34" charset="0"/>
                <a:cs typeface="Arial" panose="020B0604020202020204" pitchFamily="34" charset="0"/>
              </a:rPr>
              <a:t>Converge Challenge Social Enterprise Winner in 2015.</a:t>
            </a:r>
          </a:p>
          <a:p>
            <a:endParaRPr lang="en-GB" sz="2000" dirty="0">
              <a:latin typeface="Adobe Fan Heiti Std B" pitchFamily="34" charset="-128"/>
              <a:ea typeface="Adobe Fan Heiti Std B" pitchFamily="34" charset="-128"/>
            </a:endParaRPr>
          </a:p>
        </p:txBody>
      </p:sp>
      <p:sp>
        <p:nvSpPr>
          <p:cNvPr id="7" name="AutoShape 2" descr="Image result for eurobiot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557" name="Picture 5" descr="James McIlroy"/>
          <p:cNvPicPr>
            <a:picLocks noChangeAspect="1" noChangeArrowheads="1"/>
          </p:cNvPicPr>
          <p:nvPr/>
        </p:nvPicPr>
        <p:blipFill rotWithShape="1">
          <a:blip r:embed="rId5">
            <a:extLst>
              <a:ext uri="{28A0092B-C50C-407E-A947-70E740481C1C}">
                <a14:useLocalDpi xmlns:a14="http://schemas.microsoft.com/office/drawing/2010/main" val="0"/>
              </a:ext>
            </a:extLst>
          </a:blip>
          <a:srcRect l="4291" r="5309"/>
          <a:stretch/>
        </p:blipFill>
        <p:spPr bwMode="auto">
          <a:xfrm>
            <a:off x="559860" y="1981619"/>
            <a:ext cx="2353018" cy="26028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9946" y="312737"/>
            <a:ext cx="3119688" cy="1422483"/>
          </a:xfrm>
          <a:prstGeom prst="rect">
            <a:avLst/>
          </a:prstGeom>
        </p:spPr>
      </p:pic>
      <p:pic>
        <p:nvPicPr>
          <p:cNvPr id="23554" name="Picture 2" descr="Image result for EnteroBiotix Lt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 y="4736950"/>
            <a:ext cx="3422558" cy="9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07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 Template</Template>
  <TotalTime>4498</TotalTime>
  <Words>662</Words>
  <Application>Microsoft Office PowerPoint</Application>
  <PresentationFormat>On-screen Show (4:3)</PresentationFormat>
  <Paragraphs>93</Paragraphs>
  <Slides>12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Adobe Fan Heiti Std B</vt:lpstr>
      <vt:lpstr>Calibri</vt:lpstr>
      <vt:lpstr>Arial</vt:lpstr>
      <vt:lpstr>PPP Template</vt:lpstr>
      <vt:lpstr>Picture</vt:lpstr>
      <vt:lpstr>PowerPoint Presentation</vt:lpstr>
      <vt:lpstr>PowerPoint Presentation</vt:lpstr>
      <vt:lpstr>Eligible technology areas . . .</vt:lpstr>
      <vt:lpstr>The programme . . .</vt:lpstr>
      <vt:lpstr>PowerPoint Presentation</vt:lpstr>
      <vt:lpstr>Business training </vt:lpstr>
      <vt:lpstr>PowerPoint Presentation</vt:lpstr>
      <vt:lpstr>Strong record of success</vt:lpstr>
      <vt:lpstr>University of Aberdeen entrepreneur . . .</vt:lpstr>
      <vt:lpstr>PowerPoint Presentation</vt:lpstr>
      <vt:lpstr>Selection committee</vt:lpstr>
      <vt:lpstr>If you are interested…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Ogg</dc:creator>
  <cp:lastModifiedBy>Duncan, Dr James S</cp:lastModifiedBy>
  <cp:revision>229</cp:revision>
  <cp:lastPrinted>2016-02-04T10:47:11Z</cp:lastPrinted>
  <dcterms:created xsi:type="dcterms:W3CDTF">2014-08-22T15:22:19Z</dcterms:created>
  <dcterms:modified xsi:type="dcterms:W3CDTF">2017-09-28T12:09:55Z</dcterms:modified>
</cp:coreProperties>
</file>