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66" r:id="rId4"/>
    <p:sldId id="269" r:id="rId5"/>
    <p:sldId id="270" r:id="rId6"/>
    <p:sldId id="268" r:id="rId7"/>
    <p:sldId id="258" r:id="rId8"/>
    <p:sldId id="271" r:id="rId9"/>
    <p:sldId id="267" r:id="rId10"/>
    <p:sldId id="259" r:id="rId11"/>
    <p:sldId id="260" r:id="rId12"/>
    <p:sldId id="261" r:id="rId13"/>
    <p:sldId id="272" r:id="rId14"/>
    <p:sldId id="262" r:id="rId15"/>
    <p:sldId id="273" r:id="rId16"/>
    <p:sldId id="274" r:id="rId17"/>
    <p:sldId id="275" r:id="rId18"/>
    <p:sldId id="277" r:id="rId19"/>
    <p:sldId id="278" r:id="rId20"/>
    <p:sldId id="282" r:id="rId21"/>
    <p:sldId id="283" r:id="rId22"/>
    <p:sldId id="284" r:id="rId23"/>
    <p:sldId id="285" r:id="rId24"/>
    <p:sldId id="286" r:id="rId25"/>
    <p:sldId id="287" r:id="rId26"/>
    <p:sldId id="288" r:id="rId27"/>
    <p:sldId id="279" r:id="rId28"/>
    <p:sldId id="280" r:id="rId29"/>
    <p:sldId id="289" r:id="rId30"/>
    <p:sldId id="290" r:id="rId31"/>
    <p:sldId id="291" r:id="rId32"/>
    <p:sldId id="281" r:id="rId33"/>
    <p:sldId id="263" r:id="rId34"/>
    <p:sldId id="264" r:id="rId35"/>
    <p:sldId id="265"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86" autoAdjust="0"/>
    <p:restoredTop sz="96357" autoAdjust="0"/>
  </p:normalViewPr>
  <p:slideViewPr>
    <p:cSldViewPr snapToGrid="0">
      <p:cViewPr varScale="1">
        <p:scale>
          <a:sx n="63" d="100"/>
          <a:sy n="63" d="100"/>
        </p:scale>
        <p:origin x="436" y="64"/>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456502-9606-47D9-A718-03BE85B3F6AA}" type="datetimeFigureOut">
              <a:rPr lang="en-GB" smtClean="0"/>
              <a:t>30/03/2022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B4E3FF-7CA1-4857-96E6-D396EDB4344C}" type="slidenum">
              <a:rPr lang="en-GB" smtClean="0"/>
              <a:t>‹#›</a:t>
            </a:fld>
            <a:endParaRPr lang="en-GB"/>
          </a:p>
        </p:txBody>
      </p:sp>
    </p:spTree>
    <p:extLst>
      <p:ext uri="{BB962C8B-B14F-4D97-AF65-F5344CB8AC3E}">
        <p14:creationId xmlns:p14="http://schemas.microsoft.com/office/powerpoint/2010/main" val="1677557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today’s session, my name is Clare, and I’m a Teaching Fellow in the School of Psychology. One of my roles is the PAL Co-Ordinator and organizer of this service in the school. There’s quite a bit of previous research on the role and effect of PAL in education, and myself and </a:t>
            </a:r>
            <a:r>
              <a:rPr lang="en-US" dirty="0" err="1"/>
              <a:t>Mirjam</a:t>
            </a:r>
            <a:r>
              <a:rPr lang="en-US" dirty="0"/>
              <a:t> were interested in exploring how this is shown in our own PAL service.</a:t>
            </a:r>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1</a:t>
            </a:fld>
            <a:endParaRPr lang="en-GB"/>
          </a:p>
        </p:txBody>
      </p:sp>
    </p:spTree>
    <p:extLst>
      <p:ext uri="{BB962C8B-B14F-4D97-AF65-F5344CB8AC3E}">
        <p14:creationId xmlns:p14="http://schemas.microsoft.com/office/powerpoint/2010/main" val="8708858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Questionnaires asked students to rate their agreement with several statements in terms of how PAL contributed to various areas</a:t>
            </a:r>
          </a:p>
          <a:p>
            <a:r>
              <a:rPr lang="en-US" dirty="0"/>
              <a:t>For PAL Leaders, for several items they were asked to consider how much they believed these aspects had contributed to both their own and the students experiences</a:t>
            </a:r>
          </a:p>
          <a:p>
            <a:r>
              <a:rPr lang="en-US" dirty="0"/>
              <a:t>Categories: academic influence (understanding of concepts, scores on tests), university life (settling into </a:t>
            </a:r>
            <a:r>
              <a:rPr lang="en-US" dirty="0" err="1"/>
              <a:t>uni</a:t>
            </a:r>
            <a:r>
              <a:rPr lang="en-US" dirty="0"/>
              <a:t>, understanding how the course works) as a Psychology student (confidence in abilities)</a:t>
            </a:r>
          </a:p>
          <a:p>
            <a:r>
              <a:rPr lang="en-US" dirty="0"/>
              <a:t>They were also asked to briefly give answers as to why they chose to attend PAL sessions, or became PAL Leaders</a:t>
            </a:r>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10</a:t>
            </a:fld>
            <a:endParaRPr lang="en-GB"/>
          </a:p>
        </p:txBody>
      </p:sp>
    </p:spTree>
    <p:extLst>
      <p:ext uri="{BB962C8B-B14F-4D97-AF65-F5344CB8AC3E}">
        <p14:creationId xmlns:p14="http://schemas.microsoft.com/office/powerpoint/2010/main" val="7377375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Leaders were asked to rate their agreement on statements related to both their own experiences, and their judgements of the students</a:t>
            </a:r>
          </a:p>
          <a:p>
            <a:r>
              <a:rPr lang="en-US" dirty="0"/>
              <a:t>Analysis: one sample t-tests comparing the average rating to the mid-point of the 5-point scale</a:t>
            </a:r>
          </a:p>
          <a:p>
            <a:endParaRPr lang="en-US" dirty="0"/>
          </a:p>
          <a:p>
            <a:r>
              <a:rPr lang="en-US" dirty="0"/>
              <a:t>Thinking on their own experiences: influence on the marks they received, understanding of context, sense of anxiety about their performance; their own sense of belonging and their own study</a:t>
            </a:r>
          </a:p>
          <a:p>
            <a:endParaRPr lang="en-US" dirty="0"/>
          </a:p>
          <a:p>
            <a:r>
              <a:rPr lang="en-US" dirty="0"/>
              <a:t>Significant difference emerges: Average rating of their own confidence: 5’s across the board</a:t>
            </a:r>
            <a:br>
              <a:rPr lang="en-US" dirty="0"/>
            </a:br>
            <a:r>
              <a:rPr lang="en-US" dirty="0"/>
              <a:t>Their own belonging: sig higher than midpoint</a:t>
            </a:r>
          </a:p>
          <a:p>
            <a:r>
              <a:rPr lang="en-US" dirty="0"/>
              <a:t>The way they choose to study: sig higher than midpoint</a:t>
            </a:r>
          </a:p>
          <a:p>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12</a:t>
            </a:fld>
            <a:endParaRPr lang="en-GB"/>
          </a:p>
        </p:txBody>
      </p:sp>
    </p:spTree>
    <p:extLst>
      <p:ext uri="{BB962C8B-B14F-4D97-AF65-F5344CB8AC3E}">
        <p14:creationId xmlns:p14="http://schemas.microsoft.com/office/powerpoint/2010/main" val="38681588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their opinions of the influence of PAL on the students who attended- everything was significant</a:t>
            </a:r>
          </a:p>
          <a:p>
            <a:r>
              <a:rPr lang="en-US" dirty="0"/>
              <a:t>(To be fair, do leaders have a vested interest in saying that these things are helped by their actions?)</a:t>
            </a:r>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13</a:t>
            </a:fld>
            <a:endParaRPr lang="en-GB"/>
          </a:p>
        </p:txBody>
      </p:sp>
    </p:spTree>
    <p:extLst>
      <p:ext uri="{BB962C8B-B14F-4D97-AF65-F5344CB8AC3E}">
        <p14:creationId xmlns:p14="http://schemas.microsoft.com/office/powerpoint/2010/main" val="18125433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very rough summary of the responses: but there were commonalities amongst the responses provided</a:t>
            </a:r>
          </a:p>
          <a:p>
            <a:endParaRPr lang="en-US" dirty="0"/>
          </a:p>
          <a:p>
            <a:r>
              <a:rPr lang="en-US" dirty="0"/>
              <a:t>Good previous experiences of PAL when they were attending as students</a:t>
            </a:r>
          </a:p>
          <a:p>
            <a:r>
              <a:rPr lang="en-US" dirty="0"/>
              <a:t>Experience for CV/career plans</a:t>
            </a:r>
          </a:p>
          <a:p>
            <a:r>
              <a:rPr lang="en-US" dirty="0"/>
              <a:t>Fulfilling for self/way to keep busy</a:t>
            </a:r>
          </a:p>
          <a:p>
            <a:endParaRPr lang="en-US" dirty="0"/>
          </a:p>
          <a:p>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14</a:t>
            </a:fld>
            <a:endParaRPr lang="en-GB"/>
          </a:p>
        </p:txBody>
      </p:sp>
    </p:spTree>
    <p:extLst>
      <p:ext uri="{BB962C8B-B14F-4D97-AF65-F5344CB8AC3E}">
        <p14:creationId xmlns:p14="http://schemas.microsoft.com/office/powerpoint/2010/main" val="23456817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27 Students responded, M age: 23.19; 4 males, most had attended in previous years, 5 were first years, 7 had attended first time this year</a:t>
            </a:r>
          </a:p>
          <a:p>
            <a:r>
              <a:rPr lang="en-US" dirty="0"/>
              <a:t>6 first </a:t>
            </a:r>
            <a:r>
              <a:rPr lang="en-US" dirty="0" err="1"/>
              <a:t>yrs</a:t>
            </a:r>
            <a:r>
              <a:rPr lang="en-US" dirty="0"/>
              <a:t>, 8 2</a:t>
            </a:r>
            <a:r>
              <a:rPr lang="en-US" baseline="30000" dirty="0"/>
              <a:t>nd</a:t>
            </a:r>
            <a:r>
              <a:rPr lang="en-US" dirty="0"/>
              <a:t> years, 5 3</a:t>
            </a:r>
            <a:r>
              <a:rPr lang="en-US" baseline="30000" dirty="0"/>
              <a:t>rd</a:t>
            </a:r>
            <a:r>
              <a:rPr lang="en-US" dirty="0"/>
              <a:t> years, 3 4</a:t>
            </a:r>
            <a:r>
              <a:rPr lang="en-US" baseline="30000" dirty="0"/>
              <a:t>th</a:t>
            </a:r>
            <a:r>
              <a:rPr lang="en-US" dirty="0"/>
              <a:t> years, 5 who didn’t say</a:t>
            </a:r>
          </a:p>
          <a:p>
            <a:endParaRPr lang="en-US" dirty="0"/>
          </a:p>
          <a:p>
            <a:r>
              <a:rPr lang="en-US" dirty="0"/>
              <a:t>1-way ANOVA run across the years to compare responses</a:t>
            </a:r>
          </a:p>
          <a:p>
            <a:endParaRPr lang="en-US" dirty="0"/>
          </a:p>
          <a:p>
            <a:r>
              <a:rPr lang="en-US" dirty="0"/>
              <a:t>One way t tests to compare to the midpoint (socialization only marginal, as is settling into </a:t>
            </a:r>
            <a:r>
              <a:rPr lang="en-US" dirty="0" err="1"/>
              <a:t>uni</a:t>
            </a:r>
            <a:r>
              <a:rPr lang="en-US" dirty="0"/>
              <a:t>; ns for pal increasing anxiety)</a:t>
            </a:r>
          </a:p>
          <a:p>
            <a:r>
              <a:rPr lang="en-GB" dirty="0"/>
              <a:t>Otherwise it does seem that students do feel that this process is having some effect on their learning.</a:t>
            </a:r>
          </a:p>
        </p:txBody>
      </p:sp>
      <p:sp>
        <p:nvSpPr>
          <p:cNvPr id="4" name="Slide Number Placeholder 3"/>
          <p:cNvSpPr>
            <a:spLocks noGrp="1"/>
          </p:cNvSpPr>
          <p:nvPr>
            <p:ph type="sldNum" sz="quarter" idx="5"/>
          </p:nvPr>
        </p:nvSpPr>
        <p:spPr/>
        <p:txBody>
          <a:bodyPr/>
          <a:lstStyle/>
          <a:p>
            <a:fld id="{41B4E3FF-7CA1-4857-96E6-D396EDB4344C}" type="slidenum">
              <a:rPr lang="en-GB" smtClean="0"/>
              <a:t>15</a:t>
            </a:fld>
            <a:endParaRPr lang="en-GB"/>
          </a:p>
        </p:txBody>
      </p:sp>
    </p:spTree>
    <p:extLst>
      <p:ext uri="{BB962C8B-B14F-4D97-AF65-F5344CB8AC3E}">
        <p14:creationId xmlns:p14="http://schemas.microsoft.com/office/powerpoint/2010/main" val="34004138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Does this differ across the years of study? Only for some of them, but there is a typical pattern even in the ones that don’t reach significance (for here, removed those Ps where there was no indication of their level of study)</a:t>
            </a:r>
          </a:p>
          <a:p>
            <a:endParaRPr lang="en-US" dirty="0"/>
          </a:p>
          <a:p>
            <a:r>
              <a:rPr lang="en-US" dirty="0"/>
              <a:t>Understanding what </a:t>
            </a:r>
            <a:r>
              <a:rPr lang="en-US" dirty="0" err="1"/>
              <a:t>lectuers</a:t>
            </a:r>
            <a:r>
              <a:rPr lang="en-US" dirty="0"/>
              <a:t> require, in specific assignments and across the course</a:t>
            </a:r>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16</a:t>
            </a:fld>
            <a:endParaRPr lang="en-GB"/>
          </a:p>
        </p:txBody>
      </p:sp>
    </p:spTree>
    <p:extLst>
      <p:ext uri="{BB962C8B-B14F-4D97-AF65-F5344CB8AC3E}">
        <p14:creationId xmlns:p14="http://schemas.microsoft.com/office/powerpoint/2010/main" val="2641477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Does this differ across the years of study? Only for some of them, but there is a typical pattern even in the ones that don’t reach significance</a:t>
            </a:r>
          </a:p>
          <a:p>
            <a:endParaRPr lang="en-US" dirty="0"/>
          </a:p>
          <a:p>
            <a:r>
              <a:rPr lang="en-US" dirty="0"/>
              <a:t>And feelings of belonging and settling into the course</a:t>
            </a:r>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17</a:t>
            </a:fld>
            <a:endParaRPr lang="en-GB"/>
          </a:p>
        </p:txBody>
      </p:sp>
    </p:spTree>
    <p:extLst>
      <p:ext uri="{BB962C8B-B14F-4D97-AF65-F5344CB8AC3E}">
        <p14:creationId xmlns:p14="http://schemas.microsoft.com/office/powerpoint/2010/main" val="32312018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25</a:t>
            </a:fld>
            <a:endParaRPr lang="en-GB"/>
          </a:p>
        </p:txBody>
      </p:sp>
    </p:spTree>
    <p:extLst>
      <p:ext uri="{BB962C8B-B14F-4D97-AF65-F5344CB8AC3E}">
        <p14:creationId xmlns:p14="http://schemas.microsoft.com/office/powerpoint/2010/main" val="3752712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Which makes me wonder… what do they think of lecturers? What can lecturers learn from PAL leaders?</a:t>
            </a:r>
          </a:p>
        </p:txBody>
      </p:sp>
      <p:sp>
        <p:nvSpPr>
          <p:cNvPr id="4" name="Slide Number Placeholder 3"/>
          <p:cNvSpPr>
            <a:spLocks noGrp="1"/>
          </p:cNvSpPr>
          <p:nvPr>
            <p:ph type="sldNum" sz="quarter" idx="5"/>
          </p:nvPr>
        </p:nvSpPr>
        <p:spPr/>
        <p:txBody>
          <a:bodyPr/>
          <a:lstStyle/>
          <a:p>
            <a:fld id="{5CC1E295-0FBE-4DB2-A9B1-45E3055A1648}" type="slidenum">
              <a:rPr lang="en-GB" smtClean="0"/>
              <a:t>28</a:t>
            </a:fld>
            <a:endParaRPr lang="en-GB"/>
          </a:p>
        </p:txBody>
      </p:sp>
    </p:spTree>
    <p:extLst>
      <p:ext uri="{BB962C8B-B14F-4D97-AF65-F5344CB8AC3E}">
        <p14:creationId xmlns:p14="http://schemas.microsoft.com/office/powerpoint/2010/main" val="16171322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Which makes me wonder… what do they think of lecturers? What can lecturers learn from PAL leaders?</a:t>
            </a:r>
          </a:p>
        </p:txBody>
      </p:sp>
      <p:sp>
        <p:nvSpPr>
          <p:cNvPr id="4" name="Slide Number Placeholder 3"/>
          <p:cNvSpPr>
            <a:spLocks noGrp="1"/>
          </p:cNvSpPr>
          <p:nvPr>
            <p:ph type="sldNum" sz="quarter" idx="5"/>
          </p:nvPr>
        </p:nvSpPr>
        <p:spPr/>
        <p:txBody>
          <a:bodyPr/>
          <a:lstStyle/>
          <a:p>
            <a:fld id="{5CC1E295-0FBE-4DB2-A9B1-45E3055A1648}" type="slidenum">
              <a:rPr lang="en-GB" smtClean="0"/>
              <a:t>29</a:t>
            </a:fld>
            <a:endParaRPr lang="en-GB"/>
          </a:p>
        </p:txBody>
      </p:sp>
    </p:spTree>
    <p:extLst>
      <p:ext uri="{BB962C8B-B14F-4D97-AF65-F5344CB8AC3E}">
        <p14:creationId xmlns:p14="http://schemas.microsoft.com/office/powerpoint/2010/main" val="20662829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What is PAL: Peer Assisted Learning- Topping and </a:t>
            </a:r>
            <a:r>
              <a:rPr lang="en-GB" dirty="0" err="1"/>
              <a:t>Ehly</a:t>
            </a:r>
            <a:r>
              <a:rPr lang="en-GB" dirty="0"/>
              <a:t> (2001): students are assisted in their learning, in an active and interactive manner, by other learners i.e. those who aren’t professional tutors/lecturers</a:t>
            </a:r>
          </a:p>
          <a:p>
            <a:endParaRPr lang="en-GB" dirty="0"/>
          </a:p>
          <a:p>
            <a:r>
              <a:rPr lang="en-GB" dirty="0"/>
              <a:t>A system where helpers/leaders are assisting other students to learn, in a way that is complementary to the usual teaching students receive</a:t>
            </a:r>
          </a:p>
          <a:p>
            <a:r>
              <a:rPr lang="en-GB" dirty="0"/>
              <a:t>Help and support from people who are at a similar level of understanding, a collaborative approach</a:t>
            </a:r>
          </a:p>
          <a:p>
            <a:r>
              <a:rPr lang="en-GB" dirty="0"/>
              <a:t>Different types, but the most common is PAL </a:t>
            </a:r>
            <a:r>
              <a:rPr lang="en-GB" dirty="0" err="1"/>
              <a:t>tutoring,where</a:t>
            </a:r>
            <a:r>
              <a:rPr lang="en-GB" dirty="0"/>
              <a:t> some students take the role of tutor, and others as tutees, with much of the focus on curriculum content (mentoring is more one to one, </a:t>
            </a:r>
          </a:p>
          <a:p>
            <a:endParaRPr lang="en-GB" dirty="0"/>
          </a:p>
          <a:p>
            <a:r>
              <a:rPr lang="en-GB" dirty="0"/>
              <a:t> the key idea being that students come to other students for support around academic areas: this can be for coursework/revision and more specific assessments, but also more general academic skills, such as finding experience, what the thesis selection process will be like, worries about how the next year of study might work</a:t>
            </a:r>
          </a:p>
          <a:p>
            <a:r>
              <a:rPr lang="en-GB" dirty="0"/>
              <a:t>Learning not just from lecturers, but from their peers: those who have been in a similar circumstance previously, and are perhaps therefore seen as more approachable and able to explain things on an understandable level (and a certain amount from each other as well)</a:t>
            </a:r>
          </a:p>
          <a:p>
            <a:r>
              <a:rPr lang="en-GB" dirty="0"/>
              <a:t>PAL Is social and collaborative</a:t>
            </a:r>
          </a:p>
          <a:p>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2</a:t>
            </a:fld>
            <a:endParaRPr lang="en-GB"/>
          </a:p>
        </p:txBody>
      </p:sp>
    </p:spTree>
    <p:extLst>
      <p:ext uri="{BB962C8B-B14F-4D97-AF65-F5344CB8AC3E}">
        <p14:creationId xmlns:p14="http://schemas.microsoft.com/office/powerpoint/2010/main" val="25885293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Which makes me wonder… what do they think of lecturers? What can lecturers learn from PAL leaders?</a:t>
            </a:r>
          </a:p>
        </p:txBody>
      </p:sp>
      <p:sp>
        <p:nvSpPr>
          <p:cNvPr id="4" name="Slide Number Placeholder 3"/>
          <p:cNvSpPr>
            <a:spLocks noGrp="1"/>
          </p:cNvSpPr>
          <p:nvPr>
            <p:ph type="sldNum" sz="quarter" idx="5"/>
          </p:nvPr>
        </p:nvSpPr>
        <p:spPr/>
        <p:txBody>
          <a:bodyPr/>
          <a:lstStyle/>
          <a:p>
            <a:fld id="{5CC1E295-0FBE-4DB2-A9B1-45E3055A1648}" type="slidenum">
              <a:rPr lang="en-GB" smtClean="0"/>
              <a:t>30</a:t>
            </a:fld>
            <a:endParaRPr lang="en-GB"/>
          </a:p>
        </p:txBody>
      </p:sp>
    </p:spTree>
    <p:extLst>
      <p:ext uri="{BB962C8B-B14F-4D97-AF65-F5344CB8AC3E}">
        <p14:creationId xmlns:p14="http://schemas.microsoft.com/office/powerpoint/2010/main" val="950589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Which makes me wonder… what do they think of lecturers? What can lecturers learn from PAL leaders?</a:t>
            </a:r>
          </a:p>
        </p:txBody>
      </p:sp>
      <p:sp>
        <p:nvSpPr>
          <p:cNvPr id="4" name="Slide Number Placeholder 3"/>
          <p:cNvSpPr>
            <a:spLocks noGrp="1"/>
          </p:cNvSpPr>
          <p:nvPr>
            <p:ph type="sldNum" sz="quarter" idx="5"/>
          </p:nvPr>
        </p:nvSpPr>
        <p:spPr/>
        <p:txBody>
          <a:bodyPr/>
          <a:lstStyle/>
          <a:p>
            <a:fld id="{5CC1E295-0FBE-4DB2-A9B1-45E3055A1648}" type="slidenum">
              <a:rPr lang="en-GB" smtClean="0"/>
              <a:t>31</a:t>
            </a:fld>
            <a:endParaRPr lang="en-GB"/>
          </a:p>
        </p:txBody>
      </p:sp>
    </p:spTree>
    <p:extLst>
      <p:ext uri="{BB962C8B-B14F-4D97-AF65-F5344CB8AC3E}">
        <p14:creationId xmlns:p14="http://schemas.microsoft.com/office/powerpoint/2010/main" val="29803979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PAL Leaders: on the quant side, they feel that students do gain a lot from PAL- high agreement that it helps them in all areas. For their own benefits, they are more selective, but still feel that certain aspects have been improved- such as confidence, belonging and the way they work: in line with earlier work on the benefits for PAL Leaders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But maybe NOT: ‘modelling learning strategies’: it may be that for students attending PAL, they model their learning strategies on the PAL leaders, in line with Vygotsky’s ideas. However, our qualitative data so far suggest that PAL leaders do not model their tutoring strategies on how they have been taught (i.e., the </a:t>
            </a:r>
            <a:r>
              <a:rPr lang="en-US" sz="1200" dirty="0" err="1"/>
              <a:t>behaviour</a:t>
            </a:r>
            <a:r>
              <a:rPr lang="en-US" sz="1200" dirty="0"/>
              <a:t> of the lecturers). Instead, they lead the sessions based on their experience as a student.</a:t>
            </a:r>
          </a:p>
          <a:p>
            <a:endParaRPr lang="en-US" dirty="0"/>
          </a:p>
          <a:p>
            <a:br>
              <a:rPr lang="en-GB" dirty="0"/>
            </a:br>
            <a:r>
              <a:rPr lang="en-GB" dirty="0"/>
              <a:t>Students: ½ </a:t>
            </a:r>
            <a:r>
              <a:rPr lang="en-GB" dirty="0" err="1"/>
              <a:t>yrs</a:t>
            </a:r>
            <a:r>
              <a:rPr lang="en-GB" dirty="0"/>
              <a:t> are more affected- the period where they are newest to the school so aspects like increasing belonging, understanding the course etc. are of most importance: 3</a:t>
            </a:r>
            <a:r>
              <a:rPr lang="en-GB" baseline="30000" dirty="0"/>
              <a:t>rd</a:t>
            </a:r>
            <a:r>
              <a:rPr lang="en-GB" dirty="0"/>
              <a:t> years are already more settled? Does this mean that PAL attendance in 3</a:t>
            </a:r>
            <a:r>
              <a:rPr lang="en-GB" baseline="30000" dirty="0"/>
              <a:t>rd</a:t>
            </a:r>
            <a:r>
              <a:rPr lang="en-GB" dirty="0"/>
              <a:t> year is low? No, actually, it’s often one of the more attended sessions, so are they getting something different out of it, or is it the same benefits, just reduced (one among several supports they have found?)</a:t>
            </a:r>
          </a:p>
          <a:p>
            <a:r>
              <a:rPr lang="en-GB" dirty="0"/>
              <a:t>Note that 4</a:t>
            </a:r>
            <a:r>
              <a:rPr lang="en-GB" baseline="30000" dirty="0"/>
              <a:t>th</a:t>
            </a:r>
            <a:r>
              <a:rPr lang="en-GB" dirty="0"/>
              <a:t> years show an increase- the key focus here is on the thesis project, which is new to students- so even though they are at a later stage in their </a:t>
            </a:r>
            <a:r>
              <a:rPr lang="en-GB" dirty="0" err="1"/>
              <a:t>uni</a:t>
            </a:r>
            <a:r>
              <a:rPr lang="en-GB" dirty="0"/>
              <a:t> career, the expected benefits of PAL in this specific area re-emerge</a:t>
            </a:r>
          </a:p>
          <a:p>
            <a:endParaRPr lang="en-GB" dirty="0"/>
          </a:p>
          <a:p>
            <a:r>
              <a:rPr lang="en-GB" dirty="0"/>
              <a:t>Socialising: this is something that was scored lower: PAL Has moved online in 2020-2022, and it maybe that this is affecting the feeling of togetherness and getting to know people.</a:t>
            </a:r>
          </a:p>
          <a:p>
            <a:endParaRPr lang="en-US" dirty="0"/>
          </a:p>
        </p:txBody>
      </p:sp>
      <p:sp>
        <p:nvSpPr>
          <p:cNvPr id="4" name="Slide Number Placeholder 3"/>
          <p:cNvSpPr>
            <a:spLocks noGrp="1"/>
          </p:cNvSpPr>
          <p:nvPr>
            <p:ph type="sldNum" sz="quarter" idx="5"/>
          </p:nvPr>
        </p:nvSpPr>
        <p:spPr/>
        <p:txBody>
          <a:bodyPr/>
          <a:lstStyle/>
          <a:p>
            <a:fld id="{41B4E3FF-7CA1-4857-96E6-D396EDB4344C}" type="slidenum">
              <a:rPr lang="en-GB" smtClean="0"/>
              <a:t>33</a:t>
            </a:fld>
            <a:endParaRPr lang="en-GB"/>
          </a:p>
        </p:txBody>
      </p:sp>
    </p:spTree>
    <p:extLst>
      <p:ext uri="{BB962C8B-B14F-4D97-AF65-F5344CB8AC3E}">
        <p14:creationId xmlns:p14="http://schemas.microsoft.com/office/powerpoint/2010/main" val="517741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advantages for students attending PAL:</a:t>
            </a:r>
          </a:p>
          <a:p>
            <a:endParaRPr lang="en-GB" dirty="0"/>
          </a:p>
          <a:p>
            <a:r>
              <a:rPr lang="en-GB" dirty="0"/>
              <a:t>Evidence for raised grades in  first </a:t>
            </a:r>
            <a:r>
              <a:rPr lang="en-GB" dirty="0" err="1"/>
              <a:t>yr</a:t>
            </a:r>
            <a:r>
              <a:rPr lang="en-GB" dirty="0"/>
              <a:t> students attending PAL sessions: </a:t>
            </a:r>
            <a:r>
              <a:rPr lang="en-GB" dirty="0" err="1"/>
              <a:t>Ahswin</a:t>
            </a:r>
            <a:r>
              <a:rPr lang="en-GB" dirty="0"/>
              <a:t>, 2003, Coe et al, 1999, </a:t>
            </a:r>
            <a:r>
              <a:rPr lang="en-GB" dirty="0" err="1"/>
              <a:t>Loviscek</a:t>
            </a:r>
            <a:r>
              <a:rPr lang="en-GB" dirty="0"/>
              <a:t> and Cloutier, 2001, Cheng and Walters, 2009, </a:t>
            </a:r>
            <a:r>
              <a:rPr lang="en-GB" dirty="0" err="1"/>
              <a:t>Ediger</a:t>
            </a:r>
            <a:r>
              <a:rPr lang="en-GB" dirty="0"/>
              <a:t>, 2007, Glynn et al, 2006: although this kind of comparison will suffer a bit from the self selecting nature of voluntary PAL sessions</a:t>
            </a:r>
          </a:p>
          <a:p>
            <a:r>
              <a:rPr lang="en-GB" dirty="0"/>
              <a:t>However, beyond more quantitative comparisons of grades between groups, there is also evidence that PAL attendance has further, longer lasting benefits for students</a:t>
            </a:r>
          </a:p>
          <a:p>
            <a:endParaRPr lang="en-GB" dirty="0"/>
          </a:p>
          <a:p>
            <a:r>
              <a:rPr lang="en-GB" dirty="0"/>
              <a:t>Glynn et al, 2006: a reduction of stress about the course, and greater satisfaction in the course</a:t>
            </a:r>
          </a:p>
          <a:p>
            <a:r>
              <a:rPr lang="en-GB" dirty="0"/>
              <a:t>Increased student retention, </a:t>
            </a:r>
            <a:r>
              <a:rPr lang="en-GB" dirty="0" err="1"/>
              <a:t>Congos</a:t>
            </a:r>
            <a:r>
              <a:rPr lang="en-GB" dirty="0"/>
              <a:t> &amp; </a:t>
            </a:r>
            <a:r>
              <a:rPr lang="en-GB" dirty="0" err="1"/>
              <a:t>schoeps</a:t>
            </a:r>
            <a:r>
              <a:rPr lang="en-GB" dirty="0"/>
              <a:t>, 1993, deeper approach to learning </a:t>
            </a:r>
            <a:r>
              <a:rPr lang="en-GB" dirty="0" err="1"/>
              <a:t>Ladyshewsky</a:t>
            </a:r>
            <a:r>
              <a:rPr lang="en-GB" dirty="0"/>
              <a:t> and Gardner, 2008, an enhancement of transition into university and increased satisfaction with courses, Dawson et al, 2014, Keenan, 2014, </a:t>
            </a:r>
            <a:r>
              <a:rPr lang="en-GB" dirty="0" err="1"/>
              <a:t>Byl</a:t>
            </a:r>
            <a:r>
              <a:rPr lang="en-GB" dirty="0"/>
              <a:t> et al, 2015</a:t>
            </a:r>
          </a:p>
          <a:p>
            <a:endParaRPr lang="en-GB" dirty="0"/>
          </a:p>
          <a:p>
            <a:r>
              <a:rPr lang="en-GB" dirty="0"/>
              <a:t>More broadly still: Tinto and Pusser, 2006: helps with social and academic integration into the new environment of university, which has been subsequently found to affect intellectual development, </a:t>
            </a:r>
            <a:r>
              <a:rPr lang="en-GB" dirty="0" err="1"/>
              <a:t>enganced</a:t>
            </a:r>
            <a:r>
              <a:rPr lang="en-GB" dirty="0"/>
              <a:t> learning and success. Seen as a key foundation for future years, so most important for first year students</a:t>
            </a:r>
          </a:p>
          <a:p>
            <a:endParaRPr lang="en-GB" dirty="0"/>
          </a:p>
          <a:p>
            <a:endParaRPr lang="en-GB" dirty="0"/>
          </a:p>
          <a:p>
            <a:endParaRPr lang="en-GB" dirty="0"/>
          </a:p>
          <a:p>
            <a:r>
              <a:rPr lang="en-GB" dirty="0" err="1"/>
              <a:t>Prev</a:t>
            </a:r>
            <a:r>
              <a:rPr lang="en-GB" dirty="0"/>
              <a:t> work: </a:t>
            </a:r>
            <a:r>
              <a:rPr lang="en-GB" dirty="0" err="1"/>
              <a:t>Loviscek</a:t>
            </a:r>
            <a:r>
              <a:rPr lang="en-GB" dirty="0"/>
              <a:t> </a:t>
            </a:r>
            <a:r>
              <a:rPr lang="en-GB" dirty="0" err="1"/>
              <a:t>amd</a:t>
            </a:r>
            <a:r>
              <a:rPr lang="en-GB" dirty="0"/>
              <a:t> Cloutier, 2001, </a:t>
            </a:r>
            <a:r>
              <a:rPr lang="en-GB" dirty="0" err="1"/>
              <a:t>Byl</a:t>
            </a:r>
            <a:r>
              <a:rPr lang="en-GB" dirty="0"/>
              <a:t> et al, 2015- benefits of PAL to students</a:t>
            </a:r>
          </a:p>
          <a:p>
            <a:r>
              <a:rPr lang="en-GB" dirty="0" err="1"/>
              <a:t>Donelan</a:t>
            </a:r>
            <a:r>
              <a:rPr lang="en-GB" dirty="0"/>
              <a:t>, 1999- benefits to the students who act as leaders</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Quantitative approach: the obvious comparison of grades in those who attend vs those who don’t- studies do show a difference, but some of this might well be coming from the fact that keen students are more likely to attend PAL as part of their motivation to do better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Focus on first years</a:t>
            </a:r>
          </a:p>
          <a:p>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3</a:t>
            </a:fld>
            <a:endParaRPr lang="en-GB"/>
          </a:p>
        </p:txBody>
      </p:sp>
    </p:spTree>
    <p:extLst>
      <p:ext uri="{BB962C8B-B14F-4D97-AF65-F5344CB8AC3E}">
        <p14:creationId xmlns:p14="http://schemas.microsoft.com/office/powerpoint/2010/main" val="3167128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benefits to the students who act as tutors (PAL Leaders in School of Psychology)</a:t>
            </a:r>
          </a:p>
          <a:p>
            <a:r>
              <a:rPr lang="en-US" dirty="0"/>
              <a:t> Development of teamwork and communication skills (</a:t>
            </a:r>
            <a:r>
              <a:rPr lang="en-US" dirty="0" err="1"/>
              <a:t>Conelan</a:t>
            </a:r>
            <a:r>
              <a:rPr lang="en-US" dirty="0"/>
              <a:t>, 1999, Saunders and Gibbon, 1998, Ashwin 2003: a more social view of learning develops</a:t>
            </a:r>
          </a:p>
          <a:p>
            <a:r>
              <a:rPr lang="en-US" dirty="0"/>
              <a:t>An enhancement of </a:t>
            </a:r>
            <a:r>
              <a:rPr lang="en-US" dirty="0" err="1"/>
              <a:t>sklls</a:t>
            </a:r>
            <a:r>
              <a:rPr lang="en-US" dirty="0"/>
              <a:t> and more positive attitudes towards future social responsibilities (Hodgson et al, 2014)</a:t>
            </a:r>
          </a:p>
          <a:p>
            <a:r>
              <a:rPr lang="en-US" dirty="0" err="1"/>
              <a:t>Capstick</a:t>
            </a:r>
            <a:r>
              <a:rPr lang="en-US" dirty="0"/>
              <a:t>, 2004: relearning thru reviewing prior work, personal development, and getting to know other students</a:t>
            </a:r>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4</a:t>
            </a:fld>
            <a:endParaRPr lang="en-GB"/>
          </a:p>
        </p:txBody>
      </p:sp>
    </p:spTree>
    <p:extLst>
      <p:ext uri="{BB962C8B-B14F-4D97-AF65-F5344CB8AC3E}">
        <p14:creationId xmlns:p14="http://schemas.microsoft.com/office/powerpoint/2010/main" val="3043455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Previous work has also highlighted that there may be issues with PAL sessions, that should be considered when designing the process</a:t>
            </a:r>
          </a:p>
          <a:p>
            <a:endParaRPr lang="en-US" dirty="0"/>
          </a:p>
          <a:p>
            <a:r>
              <a:rPr lang="en-US" dirty="0"/>
              <a:t>Ashwin 2003: attending PAL- a reduction in learning: students marks go up, but because they’re using the insight from leaders to work out how to get through this particular assignment, rather </a:t>
            </a:r>
            <a:r>
              <a:rPr lang="en-US" dirty="0" err="1"/>
              <a:t>han</a:t>
            </a:r>
            <a:r>
              <a:rPr lang="en-US" dirty="0"/>
              <a:t> a general improvement in how learning is approached</a:t>
            </a:r>
          </a:p>
          <a:p>
            <a:endParaRPr lang="en-US" dirty="0"/>
          </a:p>
          <a:p>
            <a:r>
              <a:rPr lang="en-US" dirty="0"/>
              <a:t>Students perceptions of PAL can affect whether they attend- why be taught by ppl of their own level when there are lecturers right there? Perceived expertise of leaders questioned, </a:t>
            </a:r>
            <a:r>
              <a:rPr lang="en-US" dirty="0" err="1"/>
              <a:t>Capstick</a:t>
            </a:r>
            <a:r>
              <a:rPr lang="en-US" dirty="0"/>
              <a:t> 2004</a:t>
            </a:r>
          </a:p>
          <a:p>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5</a:t>
            </a:fld>
            <a:endParaRPr lang="en-GB"/>
          </a:p>
        </p:txBody>
      </p:sp>
    </p:spTree>
    <p:extLst>
      <p:ext uri="{BB962C8B-B14F-4D97-AF65-F5344CB8AC3E}">
        <p14:creationId xmlns:p14="http://schemas.microsoft.com/office/powerpoint/2010/main" val="3011176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endParaRPr lang="en-US" sz="1800" b="0" i="0" u="sng" dirty="0">
              <a:solidFill>
                <a:srgbClr val="000000"/>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sng" dirty="0">
                <a:solidFill>
                  <a:srgbClr val="000000"/>
                </a:solidFill>
                <a:effectLst/>
                <a:latin typeface="Arial" panose="020B0604020202020204" pitchFamily="34" charset="0"/>
              </a:rPr>
              <a:t>Tinto and Pusser, 2006</a:t>
            </a:r>
            <a:r>
              <a:rPr lang="en-US" sz="1800" b="0" i="0" u="none" strike="noStrike" dirty="0">
                <a:solidFill>
                  <a:srgbClr val="000000"/>
                </a:solidFill>
                <a:effectLst/>
                <a:latin typeface="Arial" panose="020B0604020202020204" pitchFamily="34" charset="0"/>
              </a:rPr>
              <a:t>: the importance of social and academic integration- learning about the attitudes and approaches of their peers/</a:t>
            </a:r>
            <a:r>
              <a:rPr lang="en-US" sz="1800" b="0" i="0" u="none" strike="noStrike" dirty="0" err="1">
                <a:solidFill>
                  <a:srgbClr val="000000"/>
                </a:solidFill>
                <a:effectLst/>
                <a:latin typeface="Arial" panose="020B0604020202020204" pitchFamily="34" charset="0"/>
              </a:rPr>
              <a:t>lectueres</a:t>
            </a:r>
            <a:r>
              <a:rPr lang="en-US" sz="1800" b="0" i="0" u="none" strike="noStrike" dirty="0">
                <a:solidFill>
                  <a:srgbClr val="000000"/>
                </a:solidFill>
                <a:effectLst/>
                <a:latin typeface="Arial" panose="020B0604020202020204" pitchFamily="34" charset="0"/>
              </a:rPr>
              <a:t> and coming to share them, and understanding the rules and requirements of, e.g. being a psychology student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u="none" strike="noStrike" dirty="0">
              <a:solidFill>
                <a:srgbClr val="000000"/>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dirty="0">
                <a:solidFill>
                  <a:srgbClr val="000000"/>
                </a:solidFill>
                <a:effectLst/>
                <a:latin typeface="Arial" panose="020B0604020202020204" pitchFamily="34" charset="0"/>
              </a:rPr>
              <a:t>Collaborative learning/Social constructivism: learning as a process, with others- the collaborative approach, helping students develop skills as self regulated learners, able to monitor and evaluate their progress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u="sng" dirty="0">
              <a:solidFill>
                <a:srgbClr val="000000"/>
              </a:solidFill>
              <a:effectLst/>
              <a:latin typeface="Arial" panose="020B0604020202020204" pitchFamily="34" charset="0"/>
            </a:endParaRPr>
          </a:p>
          <a:p>
            <a:pPr rtl="0">
              <a:spcBef>
                <a:spcPts val="0"/>
              </a:spcBef>
              <a:spcAft>
                <a:spcPts val="0"/>
              </a:spcAft>
            </a:pPr>
            <a:r>
              <a:rPr lang="en-US" sz="1800" b="0" i="0" u="sng" dirty="0">
                <a:solidFill>
                  <a:srgbClr val="000000"/>
                </a:solidFill>
                <a:effectLst/>
                <a:latin typeface="Arial" panose="020B0604020202020204" pitchFamily="34" charset="0"/>
              </a:rPr>
              <a:t>Vygotsky (1978)</a:t>
            </a:r>
            <a:r>
              <a:rPr lang="en-US" sz="1800" b="0" i="0" u="none" strike="noStrike" dirty="0">
                <a:solidFill>
                  <a:srgbClr val="000000"/>
                </a:solidFill>
                <a:effectLst/>
                <a:latin typeface="Arial" panose="020B0604020202020204" pitchFamily="34" charset="0"/>
              </a:rPr>
              <a:t>- learning thru social interaction: and this assistance is a more socially equal one, and one that is more interactive than a teacher-student interaction can sometimes be, or that could occur with a student learning on their own. Aspects of the zone of proximal development: the PAL Leaders can model how they themselves have used particular learning strategies, giving the newer students guidance on how they themselves might approach this</a:t>
            </a:r>
          </a:p>
          <a:p>
            <a:pPr rtl="0">
              <a:spcBef>
                <a:spcPts val="0"/>
              </a:spcBef>
              <a:spcAft>
                <a:spcPts val="0"/>
              </a:spcAft>
            </a:pPr>
            <a:endParaRPr lang="en-US" sz="1800" b="0" i="0" u="sng" dirty="0">
              <a:solidFill>
                <a:srgbClr val="000000"/>
              </a:solidFill>
              <a:effectLst/>
              <a:latin typeface="Arial" panose="020B0604020202020204" pitchFamily="34" charset="0"/>
            </a:endParaRPr>
          </a:p>
          <a:p>
            <a:pPr rtl="0">
              <a:spcBef>
                <a:spcPts val="0"/>
              </a:spcBef>
              <a:spcAft>
                <a:spcPts val="0"/>
              </a:spcAft>
            </a:pPr>
            <a:r>
              <a:rPr lang="en-US" sz="1800" b="0" i="0" u="sng" dirty="0">
                <a:solidFill>
                  <a:srgbClr val="000000"/>
                </a:solidFill>
                <a:effectLst/>
                <a:latin typeface="Arial" panose="020B0604020202020204" pitchFamily="34" charset="0"/>
              </a:rPr>
              <a:t>Lave &amp; Wenger (1995)</a:t>
            </a:r>
            <a:r>
              <a:rPr lang="en-US" sz="1800" b="0" i="0" u="none" strike="noStrike" dirty="0">
                <a:solidFill>
                  <a:srgbClr val="000000"/>
                </a:solidFill>
                <a:effectLst/>
                <a:latin typeface="Arial" panose="020B0604020202020204" pitchFamily="34" charset="0"/>
              </a:rPr>
              <a:t>: Social distances in</a:t>
            </a:r>
            <a:r>
              <a:rPr lang="en-US" sz="1200" b="0" i="0" u="none" strike="noStrike" dirty="0">
                <a:solidFill>
                  <a:schemeClr val="tx1"/>
                </a:solidFill>
                <a:effectLst/>
                <a:latin typeface="+mn-lt"/>
              </a:rPr>
              <a:t> </a:t>
            </a:r>
            <a:r>
              <a:rPr lang="en-US" sz="1800" b="0" i="0" u="none" strike="noStrike" dirty="0">
                <a:solidFill>
                  <a:srgbClr val="000000"/>
                </a:solidFill>
                <a:effectLst/>
                <a:latin typeface="Arial" panose="020B0604020202020204" pitchFamily="34" charset="0"/>
              </a:rPr>
              <a:t>relationship between tutor and tutee, reduced distance </a:t>
            </a:r>
            <a:r>
              <a:rPr lang="en-US" sz="1800" b="0" i="0" u="none" strike="noStrike" dirty="0" err="1">
                <a:solidFill>
                  <a:srgbClr val="000000"/>
                </a:solidFill>
                <a:effectLst/>
                <a:latin typeface="Arial" panose="020B0604020202020204" pitchFamily="34" charset="0"/>
              </a:rPr>
              <a:t>cf</a:t>
            </a:r>
            <a:r>
              <a:rPr lang="en-US" sz="1800" b="0" i="0" u="none" strike="noStrike" dirty="0">
                <a:solidFill>
                  <a:srgbClr val="000000"/>
                </a:solidFill>
                <a:effectLst/>
                <a:latin typeface="Arial" panose="020B0604020202020204" pitchFamily="34" charset="0"/>
              </a:rPr>
              <a:t> student and lecturer</a:t>
            </a:r>
            <a:endParaRPr lang="en-US" b="0" dirty="0">
              <a:effectLst/>
            </a:endParaRPr>
          </a:p>
          <a:p>
            <a:br>
              <a:rPr lang="en-US" dirty="0"/>
            </a:br>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6</a:t>
            </a:fld>
            <a:endParaRPr lang="en-GB"/>
          </a:p>
        </p:txBody>
      </p:sp>
    </p:spTree>
    <p:extLst>
      <p:ext uri="{BB962C8B-B14F-4D97-AF65-F5344CB8AC3E}">
        <p14:creationId xmlns:p14="http://schemas.microsoft.com/office/powerpoint/2010/main" val="9699133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PAL in Psychology</a:t>
            </a:r>
          </a:p>
          <a:p>
            <a:r>
              <a:rPr lang="en-GB" dirty="0"/>
              <a:t>Years 1-3: leaders in years above, either directly above, but also 4</a:t>
            </a:r>
            <a:r>
              <a:rPr lang="en-GB" baseline="30000" dirty="0"/>
              <a:t>th</a:t>
            </a:r>
            <a:r>
              <a:rPr lang="en-GB" dirty="0"/>
              <a:t> /3</a:t>
            </a:r>
            <a:r>
              <a:rPr lang="en-GB" baseline="30000" dirty="0"/>
              <a:t>rd</a:t>
            </a:r>
            <a:r>
              <a:rPr lang="en-GB" dirty="0"/>
              <a:t> </a:t>
            </a:r>
            <a:r>
              <a:rPr lang="en-GB" dirty="0" err="1"/>
              <a:t>yr</a:t>
            </a:r>
            <a:r>
              <a:rPr lang="en-GB" dirty="0"/>
              <a:t> leaders in 1</a:t>
            </a:r>
            <a:r>
              <a:rPr lang="en-GB" baseline="30000" dirty="0"/>
              <a:t>st</a:t>
            </a:r>
            <a:r>
              <a:rPr lang="en-GB" dirty="0"/>
              <a:t>/2</a:t>
            </a:r>
            <a:r>
              <a:rPr lang="en-GB" baseline="30000" dirty="0"/>
              <a:t>nd</a:t>
            </a:r>
            <a:r>
              <a:rPr lang="en-GB" dirty="0"/>
              <a:t> year sessions</a:t>
            </a:r>
          </a:p>
          <a:p>
            <a:r>
              <a:rPr lang="en-GB" dirty="0"/>
              <a:t>MSc: 4</a:t>
            </a:r>
            <a:r>
              <a:rPr lang="en-GB" baseline="30000" dirty="0"/>
              <a:t>th</a:t>
            </a:r>
            <a:r>
              <a:rPr lang="en-GB" dirty="0"/>
              <a:t> years, as they have done the theory and methods aspects of the MSc course before</a:t>
            </a:r>
          </a:p>
          <a:p>
            <a:r>
              <a:rPr lang="en-GB" dirty="0"/>
              <a:t>L4 PAL: new this year, leaders are PG students who did their UG at Aberdeen, focus is on the thesis</a:t>
            </a:r>
          </a:p>
          <a:p>
            <a:endParaRPr lang="en-GB" dirty="0"/>
          </a:p>
          <a:p>
            <a:r>
              <a:rPr lang="en-GB" dirty="0"/>
              <a:t>PAL Team Leader: Organises other leaders, communicates between leaders and co-Ordinator, helps with leader selection and gets info</a:t>
            </a:r>
          </a:p>
          <a:p>
            <a:r>
              <a:rPr lang="en-GB" dirty="0"/>
              <a:t>PAL Co-Ordinator books rooms, communicates with staff, provides training</a:t>
            </a:r>
          </a:p>
        </p:txBody>
      </p:sp>
      <p:sp>
        <p:nvSpPr>
          <p:cNvPr id="4" name="Slide Number Placeholder 3"/>
          <p:cNvSpPr>
            <a:spLocks noGrp="1"/>
          </p:cNvSpPr>
          <p:nvPr>
            <p:ph type="sldNum" sz="quarter" idx="5"/>
          </p:nvPr>
        </p:nvSpPr>
        <p:spPr/>
        <p:txBody>
          <a:bodyPr/>
          <a:lstStyle/>
          <a:p>
            <a:fld id="{41B4E3FF-7CA1-4857-96E6-D396EDB4344C}" type="slidenum">
              <a:rPr lang="en-GB" smtClean="0"/>
              <a:t>7</a:t>
            </a:fld>
            <a:endParaRPr lang="en-GB"/>
          </a:p>
        </p:txBody>
      </p:sp>
    </p:spTree>
    <p:extLst>
      <p:ext uri="{BB962C8B-B14F-4D97-AF65-F5344CB8AC3E}">
        <p14:creationId xmlns:p14="http://schemas.microsoft.com/office/powerpoint/2010/main" val="2583390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Topping (2005) lays out particular characteristics that can vary amongst different PAL approaches: This is where we fall on these options</a:t>
            </a:r>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8</a:t>
            </a:fld>
            <a:endParaRPr lang="en-GB"/>
          </a:p>
        </p:txBody>
      </p:sp>
    </p:spTree>
    <p:extLst>
      <p:ext uri="{BB962C8B-B14F-4D97-AF65-F5344CB8AC3E}">
        <p14:creationId xmlns:p14="http://schemas.microsoft.com/office/powerpoint/2010/main" val="3104681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r>
              <a:rPr lang="en-GB" sz="1800" b="1" i="0" u="none" strike="noStrike" dirty="0">
                <a:solidFill>
                  <a:srgbClr val="000000"/>
                </a:solidFill>
                <a:effectLst/>
                <a:latin typeface="Arial" panose="020B0604020202020204" pitchFamily="34" charset="0"/>
              </a:rPr>
              <a:t>Study Questions/Goal:</a:t>
            </a:r>
            <a:endParaRPr lang="en-GB" b="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dirty="0">
                <a:solidFill>
                  <a:srgbClr val="000000"/>
                </a:solidFill>
                <a:effectLst/>
                <a:latin typeface="Arial" panose="020B0604020202020204" pitchFamily="34" charset="0"/>
              </a:rPr>
              <a:t>Our broader question: What does PAL mean to students at different levels?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i="0" u="none" strike="noStrike" dirty="0">
              <a:solidFill>
                <a:srgbClr val="000000"/>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dirty="0">
                <a:solidFill>
                  <a:srgbClr val="000000"/>
                </a:solidFill>
                <a:effectLst/>
                <a:latin typeface="Arial" panose="020B0604020202020204" pitchFamily="34" charset="0"/>
              </a:rPr>
              <a:t>More specifically, since many other PAL schemes are 1</a:t>
            </a:r>
            <a:r>
              <a:rPr lang="en-GB" sz="1800" b="0" i="0" u="none" strike="noStrike" baseline="30000" dirty="0">
                <a:solidFill>
                  <a:srgbClr val="000000"/>
                </a:solidFill>
                <a:effectLst/>
                <a:latin typeface="Arial" panose="020B0604020202020204" pitchFamily="34" charset="0"/>
              </a:rPr>
              <a:t>st</a:t>
            </a:r>
            <a:r>
              <a:rPr lang="en-GB" sz="1800" b="0" i="0" u="none" strike="noStrike" dirty="0">
                <a:solidFill>
                  <a:srgbClr val="000000"/>
                </a:solidFill>
                <a:effectLst/>
                <a:latin typeface="Arial" panose="020B0604020202020204" pitchFamily="34" charset="0"/>
              </a:rPr>
              <a:t> </a:t>
            </a:r>
            <a:r>
              <a:rPr lang="en-GB" sz="1800" b="0" i="0" u="none" strike="noStrike" dirty="0" err="1">
                <a:solidFill>
                  <a:srgbClr val="000000"/>
                </a:solidFill>
                <a:effectLst/>
                <a:latin typeface="Arial" panose="020B0604020202020204" pitchFamily="34" charset="0"/>
              </a:rPr>
              <a:t>yr</a:t>
            </a:r>
            <a:r>
              <a:rPr lang="en-GB" sz="1800" b="0" i="0" u="none" strike="noStrike" dirty="0">
                <a:solidFill>
                  <a:srgbClr val="000000"/>
                </a:solidFill>
                <a:effectLst/>
                <a:latin typeface="Arial" panose="020B0604020202020204" pitchFamily="34" charset="0"/>
              </a:rPr>
              <a:t> focused only:</a:t>
            </a:r>
            <a:endParaRPr lang="en-GB" sz="1800" b="0" dirty="0">
              <a:effectLst/>
            </a:endParaRPr>
          </a:p>
          <a:p>
            <a:pPr rtl="0">
              <a:spcBef>
                <a:spcPts val="0"/>
              </a:spcBef>
              <a:spcAft>
                <a:spcPts val="0"/>
              </a:spcAft>
            </a:pPr>
            <a:r>
              <a:rPr lang="en-GB" sz="1800" b="0" i="0" u="none" strike="noStrike" dirty="0">
                <a:solidFill>
                  <a:srgbClr val="000000"/>
                </a:solidFill>
                <a:effectLst/>
                <a:latin typeface="Arial" panose="020B0604020202020204" pitchFamily="34" charset="0"/>
              </a:rPr>
              <a:t>Are the different years of PAL important for students and tutors in the same way at each level?</a:t>
            </a:r>
            <a:endParaRPr lang="en-GB" b="0" dirty="0">
              <a:effectLst/>
            </a:endParaRPr>
          </a:p>
          <a:p>
            <a:pPr rtl="0">
              <a:spcBef>
                <a:spcPts val="0"/>
              </a:spcBef>
              <a:spcAft>
                <a:spcPts val="0"/>
              </a:spcAft>
            </a:pPr>
            <a:endParaRPr lang="en-GB" sz="1800" b="0" i="0" u="none" strike="noStrike" dirty="0">
              <a:solidFill>
                <a:srgbClr val="000000"/>
              </a:solidFill>
              <a:effectLst/>
              <a:latin typeface="Arial" panose="020B0604020202020204" pitchFamily="34" charset="0"/>
            </a:endParaRPr>
          </a:p>
          <a:p>
            <a:pPr rtl="0">
              <a:spcBef>
                <a:spcPts val="0"/>
              </a:spcBef>
              <a:spcAft>
                <a:spcPts val="0"/>
              </a:spcAft>
            </a:pPr>
            <a:r>
              <a:rPr lang="en-GB" sz="1800" b="0" i="0" u="none" strike="noStrike" dirty="0">
                <a:solidFill>
                  <a:srgbClr val="000000"/>
                </a:solidFill>
                <a:effectLst/>
                <a:latin typeface="Arial" panose="020B0604020202020204" pitchFamily="34" charset="0"/>
              </a:rPr>
              <a:t>With the future question: How can we design PAL at each year to get the best out of it for the students?</a:t>
            </a:r>
            <a:endParaRPr lang="en-GB" b="0" dirty="0">
              <a:effectLst/>
            </a:endParaRPr>
          </a:p>
          <a:p>
            <a:pPr rtl="0">
              <a:spcBef>
                <a:spcPts val="0"/>
              </a:spcBef>
              <a:spcAft>
                <a:spcPts val="0"/>
              </a:spcAft>
            </a:pPr>
            <a:br>
              <a:rPr lang="en-GB" b="0" dirty="0">
                <a:effectLst/>
              </a:rPr>
            </a:br>
            <a:br>
              <a:rPr lang="en-GB" dirty="0"/>
            </a:br>
            <a:endParaRPr lang="en-GB" dirty="0"/>
          </a:p>
        </p:txBody>
      </p:sp>
      <p:sp>
        <p:nvSpPr>
          <p:cNvPr id="4" name="Slide Number Placeholder 3"/>
          <p:cNvSpPr>
            <a:spLocks noGrp="1"/>
          </p:cNvSpPr>
          <p:nvPr>
            <p:ph type="sldNum" sz="quarter" idx="5"/>
          </p:nvPr>
        </p:nvSpPr>
        <p:spPr/>
        <p:txBody>
          <a:bodyPr/>
          <a:lstStyle/>
          <a:p>
            <a:fld id="{41B4E3FF-7CA1-4857-96E6-D396EDB4344C}" type="slidenum">
              <a:rPr lang="en-GB" smtClean="0"/>
              <a:t>9</a:t>
            </a:fld>
            <a:endParaRPr lang="en-GB"/>
          </a:p>
        </p:txBody>
      </p:sp>
    </p:spTree>
    <p:extLst>
      <p:ext uri="{BB962C8B-B14F-4D97-AF65-F5344CB8AC3E}">
        <p14:creationId xmlns:p14="http://schemas.microsoft.com/office/powerpoint/2010/main" val="1406219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3BDA8-B477-4703-ADDB-49B4FC08A0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A47C956-3B30-47EB-AC79-B6489E2FF4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CB0C0E9-0ECF-4152-932E-BF676EF24AA4}"/>
              </a:ext>
            </a:extLst>
          </p:cNvPr>
          <p:cNvSpPr>
            <a:spLocks noGrp="1"/>
          </p:cNvSpPr>
          <p:nvPr>
            <p:ph type="dt" sz="half" idx="10"/>
          </p:nvPr>
        </p:nvSpPr>
        <p:spPr/>
        <p:txBody>
          <a:bodyPr/>
          <a:lstStyle/>
          <a:p>
            <a:fld id="{B5ACA19A-4820-4A8F-8158-8AA114C0CA11}" type="datetimeFigureOut">
              <a:rPr lang="en-GB" smtClean="0"/>
              <a:t>30/03/2022</a:t>
            </a:fld>
            <a:endParaRPr lang="en-GB"/>
          </a:p>
        </p:txBody>
      </p:sp>
      <p:sp>
        <p:nvSpPr>
          <p:cNvPr id="5" name="Footer Placeholder 4">
            <a:extLst>
              <a:ext uri="{FF2B5EF4-FFF2-40B4-BE49-F238E27FC236}">
                <a16:creationId xmlns:a16="http://schemas.microsoft.com/office/drawing/2014/main" id="{2E2E0D47-F2B3-433B-AC66-BE85CA6980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A5A0C4-3A12-4C4D-A621-93BDD37F0956}"/>
              </a:ext>
            </a:extLst>
          </p:cNvPr>
          <p:cNvSpPr>
            <a:spLocks noGrp="1"/>
          </p:cNvSpPr>
          <p:nvPr>
            <p:ph type="sldNum" sz="quarter" idx="12"/>
          </p:nvPr>
        </p:nvSpPr>
        <p:spPr/>
        <p:txBody>
          <a:bodyPr/>
          <a:lstStyle/>
          <a:p>
            <a:fld id="{4183EC41-0CBB-484F-A0F1-16EEF42F8F8E}" type="slidenum">
              <a:rPr lang="en-GB" smtClean="0"/>
              <a:t>‹#›</a:t>
            </a:fld>
            <a:endParaRPr lang="en-GB"/>
          </a:p>
        </p:txBody>
      </p:sp>
    </p:spTree>
    <p:extLst>
      <p:ext uri="{BB962C8B-B14F-4D97-AF65-F5344CB8AC3E}">
        <p14:creationId xmlns:p14="http://schemas.microsoft.com/office/powerpoint/2010/main" val="2664448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ACBF4-29AB-4F98-8F13-006C818B598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00B5BB-D830-4E9E-A956-B01231DA13A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E58168-AE10-4CA7-97EA-3503957BD332}"/>
              </a:ext>
            </a:extLst>
          </p:cNvPr>
          <p:cNvSpPr>
            <a:spLocks noGrp="1"/>
          </p:cNvSpPr>
          <p:nvPr>
            <p:ph type="dt" sz="half" idx="10"/>
          </p:nvPr>
        </p:nvSpPr>
        <p:spPr/>
        <p:txBody>
          <a:bodyPr/>
          <a:lstStyle/>
          <a:p>
            <a:fld id="{B5ACA19A-4820-4A8F-8158-8AA114C0CA11}" type="datetimeFigureOut">
              <a:rPr lang="en-GB" smtClean="0"/>
              <a:t>30/03/2022</a:t>
            </a:fld>
            <a:endParaRPr lang="en-GB"/>
          </a:p>
        </p:txBody>
      </p:sp>
      <p:sp>
        <p:nvSpPr>
          <p:cNvPr id="5" name="Footer Placeholder 4">
            <a:extLst>
              <a:ext uri="{FF2B5EF4-FFF2-40B4-BE49-F238E27FC236}">
                <a16:creationId xmlns:a16="http://schemas.microsoft.com/office/drawing/2014/main" id="{CD84E38D-89D7-458F-A332-0E926B3D53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A26D84-B374-4BF3-B93B-F76529FEE4AE}"/>
              </a:ext>
            </a:extLst>
          </p:cNvPr>
          <p:cNvSpPr>
            <a:spLocks noGrp="1"/>
          </p:cNvSpPr>
          <p:nvPr>
            <p:ph type="sldNum" sz="quarter" idx="12"/>
          </p:nvPr>
        </p:nvSpPr>
        <p:spPr/>
        <p:txBody>
          <a:bodyPr/>
          <a:lstStyle/>
          <a:p>
            <a:fld id="{4183EC41-0CBB-484F-A0F1-16EEF42F8F8E}" type="slidenum">
              <a:rPr lang="en-GB" smtClean="0"/>
              <a:t>‹#›</a:t>
            </a:fld>
            <a:endParaRPr lang="en-GB"/>
          </a:p>
        </p:txBody>
      </p:sp>
    </p:spTree>
    <p:extLst>
      <p:ext uri="{BB962C8B-B14F-4D97-AF65-F5344CB8AC3E}">
        <p14:creationId xmlns:p14="http://schemas.microsoft.com/office/powerpoint/2010/main" val="1291300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7483F2-4DD4-488A-9840-D051FDE9158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B5D4B53-6F24-461D-BA26-FB91D4E3BF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77EC5A-6DEB-4A32-9994-7ED74970188F}"/>
              </a:ext>
            </a:extLst>
          </p:cNvPr>
          <p:cNvSpPr>
            <a:spLocks noGrp="1"/>
          </p:cNvSpPr>
          <p:nvPr>
            <p:ph type="dt" sz="half" idx="10"/>
          </p:nvPr>
        </p:nvSpPr>
        <p:spPr/>
        <p:txBody>
          <a:bodyPr/>
          <a:lstStyle/>
          <a:p>
            <a:fld id="{B5ACA19A-4820-4A8F-8158-8AA114C0CA11}" type="datetimeFigureOut">
              <a:rPr lang="en-GB" smtClean="0"/>
              <a:t>30/03/2022</a:t>
            </a:fld>
            <a:endParaRPr lang="en-GB"/>
          </a:p>
        </p:txBody>
      </p:sp>
      <p:sp>
        <p:nvSpPr>
          <p:cNvPr id="5" name="Footer Placeholder 4">
            <a:extLst>
              <a:ext uri="{FF2B5EF4-FFF2-40B4-BE49-F238E27FC236}">
                <a16:creationId xmlns:a16="http://schemas.microsoft.com/office/drawing/2014/main" id="{ED46819E-E2F2-4CBA-91EE-E077677EB49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19283B-3704-4B23-8B84-6D8CD761625A}"/>
              </a:ext>
            </a:extLst>
          </p:cNvPr>
          <p:cNvSpPr>
            <a:spLocks noGrp="1"/>
          </p:cNvSpPr>
          <p:nvPr>
            <p:ph type="sldNum" sz="quarter" idx="12"/>
          </p:nvPr>
        </p:nvSpPr>
        <p:spPr/>
        <p:txBody>
          <a:bodyPr/>
          <a:lstStyle/>
          <a:p>
            <a:fld id="{4183EC41-0CBB-484F-A0F1-16EEF42F8F8E}" type="slidenum">
              <a:rPr lang="en-GB" smtClean="0"/>
              <a:t>‹#›</a:t>
            </a:fld>
            <a:endParaRPr lang="en-GB"/>
          </a:p>
        </p:txBody>
      </p:sp>
    </p:spTree>
    <p:extLst>
      <p:ext uri="{BB962C8B-B14F-4D97-AF65-F5344CB8AC3E}">
        <p14:creationId xmlns:p14="http://schemas.microsoft.com/office/powerpoint/2010/main" val="4202821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821C6-4128-46C1-BD96-10356346C12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9A83CBA-D0CF-43DD-B2BF-F8C747F3C1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479F3F-C07D-4BBD-BC9A-FE97581FD3DF}"/>
              </a:ext>
            </a:extLst>
          </p:cNvPr>
          <p:cNvSpPr>
            <a:spLocks noGrp="1"/>
          </p:cNvSpPr>
          <p:nvPr>
            <p:ph type="dt" sz="half" idx="10"/>
          </p:nvPr>
        </p:nvSpPr>
        <p:spPr/>
        <p:txBody>
          <a:bodyPr/>
          <a:lstStyle/>
          <a:p>
            <a:fld id="{B5ACA19A-4820-4A8F-8158-8AA114C0CA11}" type="datetimeFigureOut">
              <a:rPr lang="en-GB" smtClean="0"/>
              <a:t>30/03/2022</a:t>
            </a:fld>
            <a:endParaRPr lang="en-GB"/>
          </a:p>
        </p:txBody>
      </p:sp>
      <p:sp>
        <p:nvSpPr>
          <p:cNvPr id="5" name="Footer Placeholder 4">
            <a:extLst>
              <a:ext uri="{FF2B5EF4-FFF2-40B4-BE49-F238E27FC236}">
                <a16:creationId xmlns:a16="http://schemas.microsoft.com/office/drawing/2014/main" id="{3296F03A-C0FD-4CB8-A4BA-C7CB6AC5E4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AE89CB-DAE4-4B0B-8952-A8F67315A17A}"/>
              </a:ext>
            </a:extLst>
          </p:cNvPr>
          <p:cNvSpPr>
            <a:spLocks noGrp="1"/>
          </p:cNvSpPr>
          <p:nvPr>
            <p:ph type="sldNum" sz="quarter" idx="12"/>
          </p:nvPr>
        </p:nvSpPr>
        <p:spPr/>
        <p:txBody>
          <a:bodyPr/>
          <a:lstStyle/>
          <a:p>
            <a:fld id="{4183EC41-0CBB-484F-A0F1-16EEF42F8F8E}" type="slidenum">
              <a:rPr lang="en-GB" smtClean="0"/>
              <a:t>‹#›</a:t>
            </a:fld>
            <a:endParaRPr lang="en-GB"/>
          </a:p>
        </p:txBody>
      </p:sp>
    </p:spTree>
    <p:extLst>
      <p:ext uri="{BB962C8B-B14F-4D97-AF65-F5344CB8AC3E}">
        <p14:creationId xmlns:p14="http://schemas.microsoft.com/office/powerpoint/2010/main" val="182518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5CAD1-D810-4439-990F-74D526B7C36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5760361-9061-4CC5-9DAB-FECF6B09D5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8FD4C4D-B129-4502-A363-2F4FD8BA6BFA}"/>
              </a:ext>
            </a:extLst>
          </p:cNvPr>
          <p:cNvSpPr>
            <a:spLocks noGrp="1"/>
          </p:cNvSpPr>
          <p:nvPr>
            <p:ph type="dt" sz="half" idx="10"/>
          </p:nvPr>
        </p:nvSpPr>
        <p:spPr/>
        <p:txBody>
          <a:bodyPr/>
          <a:lstStyle/>
          <a:p>
            <a:fld id="{B5ACA19A-4820-4A8F-8158-8AA114C0CA11}" type="datetimeFigureOut">
              <a:rPr lang="en-GB" smtClean="0"/>
              <a:t>30/03/2022</a:t>
            </a:fld>
            <a:endParaRPr lang="en-GB"/>
          </a:p>
        </p:txBody>
      </p:sp>
      <p:sp>
        <p:nvSpPr>
          <p:cNvPr id="5" name="Footer Placeholder 4">
            <a:extLst>
              <a:ext uri="{FF2B5EF4-FFF2-40B4-BE49-F238E27FC236}">
                <a16:creationId xmlns:a16="http://schemas.microsoft.com/office/drawing/2014/main" id="{38E0E76E-112A-4197-A338-10AAE3C970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F0A53A-222A-4681-A954-7DFFF7F33E4A}"/>
              </a:ext>
            </a:extLst>
          </p:cNvPr>
          <p:cNvSpPr>
            <a:spLocks noGrp="1"/>
          </p:cNvSpPr>
          <p:nvPr>
            <p:ph type="sldNum" sz="quarter" idx="12"/>
          </p:nvPr>
        </p:nvSpPr>
        <p:spPr/>
        <p:txBody>
          <a:bodyPr/>
          <a:lstStyle/>
          <a:p>
            <a:fld id="{4183EC41-0CBB-484F-A0F1-16EEF42F8F8E}" type="slidenum">
              <a:rPr lang="en-GB" smtClean="0"/>
              <a:t>‹#›</a:t>
            </a:fld>
            <a:endParaRPr lang="en-GB"/>
          </a:p>
        </p:txBody>
      </p:sp>
    </p:spTree>
    <p:extLst>
      <p:ext uri="{BB962C8B-B14F-4D97-AF65-F5344CB8AC3E}">
        <p14:creationId xmlns:p14="http://schemas.microsoft.com/office/powerpoint/2010/main" val="1459947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DE7C9-9E93-464F-A36D-6F96E9C144E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EFC1F98-E00F-4285-BD77-84D3AA5C52C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D54E02B-AB67-47F3-9E0A-796F698C4E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923427E-0523-40CD-B8ED-37BF02EA54F6}"/>
              </a:ext>
            </a:extLst>
          </p:cNvPr>
          <p:cNvSpPr>
            <a:spLocks noGrp="1"/>
          </p:cNvSpPr>
          <p:nvPr>
            <p:ph type="dt" sz="half" idx="10"/>
          </p:nvPr>
        </p:nvSpPr>
        <p:spPr/>
        <p:txBody>
          <a:bodyPr/>
          <a:lstStyle/>
          <a:p>
            <a:fld id="{B5ACA19A-4820-4A8F-8158-8AA114C0CA11}" type="datetimeFigureOut">
              <a:rPr lang="en-GB" smtClean="0"/>
              <a:t>30/03/2022</a:t>
            </a:fld>
            <a:endParaRPr lang="en-GB"/>
          </a:p>
        </p:txBody>
      </p:sp>
      <p:sp>
        <p:nvSpPr>
          <p:cNvPr id="6" name="Footer Placeholder 5">
            <a:extLst>
              <a:ext uri="{FF2B5EF4-FFF2-40B4-BE49-F238E27FC236}">
                <a16:creationId xmlns:a16="http://schemas.microsoft.com/office/drawing/2014/main" id="{1AB87AB0-F062-4491-BAD6-52783CA0ADB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AA4324-04AD-4A45-B048-46A5C456EA85}"/>
              </a:ext>
            </a:extLst>
          </p:cNvPr>
          <p:cNvSpPr>
            <a:spLocks noGrp="1"/>
          </p:cNvSpPr>
          <p:nvPr>
            <p:ph type="sldNum" sz="quarter" idx="12"/>
          </p:nvPr>
        </p:nvSpPr>
        <p:spPr/>
        <p:txBody>
          <a:bodyPr/>
          <a:lstStyle/>
          <a:p>
            <a:fld id="{4183EC41-0CBB-484F-A0F1-16EEF42F8F8E}" type="slidenum">
              <a:rPr lang="en-GB" smtClean="0"/>
              <a:t>‹#›</a:t>
            </a:fld>
            <a:endParaRPr lang="en-GB"/>
          </a:p>
        </p:txBody>
      </p:sp>
    </p:spTree>
    <p:extLst>
      <p:ext uri="{BB962C8B-B14F-4D97-AF65-F5344CB8AC3E}">
        <p14:creationId xmlns:p14="http://schemas.microsoft.com/office/powerpoint/2010/main" val="1638120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9662C-33D7-4C92-B9C2-684E8EB518A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E22214-097E-474F-A8E8-B6A183D7FD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033B8A-D6F3-408E-B431-7C412D7CDC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165E812-DC31-44C6-BE1F-CDB92CBD33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7954EF-D8B5-4471-8621-D7DADC89AA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3A09871-D575-40DC-8EC6-DE127AF6B1A6}"/>
              </a:ext>
            </a:extLst>
          </p:cNvPr>
          <p:cNvSpPr>
            <a:spLocks noGrp="1"/>
          </p:cNvSpPr>
          <p:nvPr>
            <p:ph type="dt" sz="half" idx="10"/>
          </p:nvPr>
        </p:nvSpPr>
        <p:spPr/>
        <p:txBody>
          <a:bodyPr/>
          <a:lstStyle/>
          <a:p>
            <a:fld id="{B5ACA19A-4820-4A8F-8158-8AA114C0CA11}" type="datetimeFigureOut">
              <a:rPr lang="en-GB" smtClean="0"/>
              <a:t>30/03/2022</a:t>
            </a:fld>
            <a:endParaRPr lang="en-GB"/>
          </a:p>
        </p:txBody>
      </p:sp>
      <p:sp>
        <p:nvSpPr>
          <p:cNvPr id="8" name="Footer Placeholder 7">
            <a:extLst>
              <a:ext uri="{FF2B5EF4-FFF2-40B4-BE49-F238E27FC236}">
                <a16:creationId xmlns:a16="http://schemas.microsoft.com/office/drawing/2014/main" id="{B6A1B739-88D9-4B57-A3B9-A02A14B2D25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EE4666B-6117-4EB9-9191-24A13FF5C9E8}"/>
              </a:ext>
            </a:extLst>
          </p:cNvPr>
          <p:cNvSpPr>
            <a:spLocks noGrp="1"/>
          </p:cNvSpPr>
          <p:nvPr>
            <p:ph type="sldNum" sz="quarter" idx="12"/>
          </p:nvPr>
        </p:nvSpPr>
        <p:spPr/>
        <p:txBody>
          <a:bodyPr/>
          <a:lstStyle/>
          <a:p>
            <a:fld id="{4183EC41-0CBB-484F-A0F1-16EEF42F8F8E}" type="slidenum">
              <a:rPr lang="en-GB" smtClean="0"/>
              <a:t>‹#›</a:t>
            </a:fld>
            <a:endParaRPr lang="en-GB"/>
          </a:p>
        </p:txBody>
      </p:sp>
    </p:spTree>
    <p:extLst>
      <p:ext uri="{BB962C8B-B14F-4D97-AF65-F5344CB8AC3E}">
        <p14:creationId xmlns:p14="http://schemas.microsoft.com/office/powerpoint/2010/main" val="1160004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79106-30E9-4007-80B9-82439EFB996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AC1FF5F-2261-4BAF-9CDE-0EDD9F12818F}"/>
              </a:ext>
            </a:extLst>
          </p:cNvPr>
          <p:cNvSpPr>
            <a:spLocks noGrp="1"/>
          </p:cNvSpPr>
          <p:nvPr>
            <p:ph type="dt" sz="half" idx="10"/>
          </p:nvPr>
        </p:nvSpPr>
        <p:spPr/>
        <p:txBody>
          <a:bodyPr/>
          <a:lstStyle/>
          <a:p>
            <a:fld id="{B5ACA19A-4820-4A8F-8158-8AA114C0CA11}" type="datetimeFigureOut">
              <a:rPr lang="en-GB" smtClean="0"/>
              <a:t>30/03/2022</a:t>
            </a:fld>
            <a:endParaRPr lang="en-GB"/>
          </a:p>
        </p:txBody>
      </p:sp>
      <p:sp>
        <p:nvSpPr>
          <p:cNvPr id="4" name="Footer Placeholder 3">
            <a:extLst>
              <a:ext uri="{FF2B5EF4-FFF2-40B4-BE49-F238E27FC236}">
                <a16:creationId xmlns:a16="http://schemas.microsoft.com/office/drawing/2014/main" id="{E53A3DE0-7D33-46F6-9B01-F1F45320FE0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78D9A40-122E-4042-9FF2-E2E420E7BE1A}"/>
              </a:ext>
            </a:extLst>
          </p:cNvPr>
          <p:cNvSpPr>
            <a:spLocks noGrp="1"/>
          </p:cNvSpPr>
          <p:nvPr>
            <p:ph type="sldNum" sz="quarter" idx="12"/>
          </p:nvPr>
        </p:nvSpPr>
        <p:spPr/>
        <p:txBody>
          <a:bodyPr/>
          <a:lstStyle/>
          <a:p>
            <a:fld id="{4183EC41-0CBB-484F-A0F1-16EEF42F8F8E}" type="slidenum">
              <a:rPr lang="en-GB" smtClean="0"/>
              <a:t>‹#›</a:t>
            </a:fld>
            <a:endParaRPr lang="en-GB"/>
          </a:p>
        </p:txBody>
      </p:sp>
    </p:spTree>
    <p:extLst>
      <p:ext uri="{BB962C8B-B14F-4D97-AF65-F5344CB8AC3E}">
        <p14:creationId xmlns:p14="http://schemas.microsoft.com/office/powerpoint/2010/main" val="3010935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267877-FA1E-4D13-9C5B-3E110CF07952}"/>
              </a:ext>
            </a:extLst>
          </p:cNvPr>
          <p:cNvSpPr>
            <a:spLocks noGrp="1"/>
          </p:cNvSpPr>
          <p:nvPr>
            <p:ph type="dt" sz="half" idx="10"/>
          </p:nvPr>
        </p:nvSpPr>
        <p:spPr/>
        <p:txBody>
          <a:bodyPr/>
          <a:lstStyle/>
          <a:p>
            <a:fld id="{B5ACA19A-4820-4A8F-8158-8AA114C0CA11}" type="datetimeFigureOut">
              <a:rPr lang="en-GB" smtClean="0"/>
              <a:t>30/03/2022</a:t>
            </a:fld>
            <a:endParaRPr lang="en-GB"/>
          </a:p>
        </p:txBody>
      </p:sp>
      <p:sp>
        <p:nvSpPr>
          <p:cNvPr id="3" name="Footer Placeholder 2">
            <a:extLst>
              <a:ext uri="{FF2B5EF4-FFF2-40B4-BE49-F238E27FC236}">
                <a16:creationId xmlns:a16="http://schemas.microsoft.com/office/drawing/2014/main" id="{6B163D00-F3E9-4BAF-A26D-F24887C6918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EEEFEA0-DFCA-478D-B179-1F15AD9F5608}"/>
              </a:ext>
            </a:extLst>
          </p:cNvPr>
          <p:cNvSpPr>
            <a:spLocks noGrp="1"/>
          </p:cNvSpPr>
          <p:nvPr>
            <p:ph type="sldNum" sz="quarter" idx="12"/>
          </p:nvPr>
        </p:nvSpPr>
        <p:spPr/>
        <p:txBody>
          <a:bodyPr/>
          <a:lstStyle/>
          <a:p>
            <a:fld id="{4183EC41-0CBB-484F-A0F1-16EEF42F8F8E}" type="slidenum">
              <a:rPr lang="en-GB" smtClean="0"/>
              <a:t>‹#›</a:t>
            </a:fld>
            <a:endParaRPr lang="en-GB"/>
          </a:p>
        </p:txBody>
      </p:sp>
    </p:spTree>
    <p:extLst>
      <p:ext uri="{BB962C8B-B14F-4D97-AF65-F5344CB8AC3E}">
        <p14:creationId xmlns:p14="http://schemas.microsoft.com/office/powerpoint/2010/main" val="3028300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E9934-310A-476A-BC93-BBFAF094F6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C987C66-8300-46ED-B9F2-3254F1DA7B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9480208-DB52-4F6B-AB41-195BEE439A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4FB41B-1006-4E47-9E6C-3357224B0C3F}"/>
              </a:ext>
            </a:extLst>
          </p:cNvPr>
          <p:cNvSpPr>
            <a:spLocks noGrp="1"/>
          </p:cNvSpPr>
          <p:nvPr>
            <p:ph type="dt" sz="half" idx="10"/>
          </p:nvPr>
        </p:nvSpPr>
        <p:spPr/>
        <p:txBody>
          <a:bodyPr/>
          <a:lstStyle/>
          <a:p>
            <a:fld id="{B5ACA19A-4820-4A8F-8158-8AA114C0CA11}" type="datetimeFigureOut">
              <a:rPr lang="en-GB" smtClean="0"/>
              <a:t>30/03/2022</a:t>
            </a:fld>
            <a:endParaRPr lang="en-GB"/>
          </a:p>
        </p:txBody>
      </p:sp>
      <p:sp>
        <p:nvSpPr>
          <p:cNvPr id="6" name="Footer Placeholder 5">
            <a:extLst>
              <a:ext uri="{FF2B5EF4-FFF2-40B4-BE49-F238E27FC236}">
                <a16:creationId xmlns:a16="http://schemas.microsoft.com/office/drawing/2014/main" id="{A143BCFD-EE2D-4F85-85AE-396682432C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EC6DF2-5F08-4C67-862E-0E253C7610F0}"/>
              </a:ext>
            </a:extLst>
          </p:cNvPr>
          <p:cNvSpPr>
            <a:spLocks noGrp="1"/>
          </p:cNvSpPr>
          <p:nvPr>
            <p:ph type="sldNum" sz="quarter" idx="12"/>
          </p:nvPr>
        </p:nvSpPr>
        <p:spPr/>
        <p:txBody>
          <a:bodyPr/>
          <a:lstStyle/>
          <a:p>
            <a:fld id="{4183EC41-0CBB-484F-A0F1-16EEF42F8F8E}" type="slidenum">
              <a:rPr lang="en-GB" smtClean="0"/>
              <a:t>‹#›</a:t>
            </a:fld>
            <a:endParaRPr lang="en-GB"/>
          </a:p>
        </p:txBody>
      </p:sp>
    </p:spTree>
    <p:extLst>
      <p:ext uri="{BB962C8B-B14F-4D97-AF65-F5344CB8AC3E}">
        <p14:creationId xmlns:p14="http://schemas.microsoft.com/office/powerpoint/2010/main" val="49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5B0C8-2DAD-4F74-9D4E-28598459B1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B4C445C-6C68-4A03-A30A-F5272D71D4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A68778-5E28-46AE-A356-45C73EAC93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8E25D4-5A2F-407C-881C-A3B04B5F3A94}"/>
              </a:ext>
            </a:extLst>
          </p:cNvPr>
          <p:cNvSpPr>
            <a:spLocks noGrp="1"/>
          </p:cNvSpPr>
          <p:nvPr>
            <p:ph type="dt" sz="half" idx="10"/>
          </p:nvPr>
        </p:nvSpPr>
        <p:spPr/>
        <p:txBody>
          <a:bodyPr/>
          <a:lstStyle/>
          <a:p>
            <a:fld id="{B5ACA19A-4820-4A8F-8158-8AA114C0CA11}" type="datetimeFigureOut">
              <a:rPr lang="en-GB" smtClean="0"/>
              <a:t>30/03/2022</a:t>
            </a:fld>
            <a:endParaRPr lang="en-GB"/>
          </a:p>
        </p:txBody>
      </p:sp>
      <p:sp>
        <p:nvSpPr>
          <p:cNvPr id="6" name="Footer Placeholder 5">
            <a:extLst>
              <a:ext uri="{FF2B5EF4-FFF2-40B4-BE49-F238E27FC236}">
                <a16:creationId xmlns:a16="http://schemas.microsoft.com/office/drawing/2014/main" id="{D6A46786-38FF-408F-8FB6-56A97FE6DA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EE8312-5014-4C2E-9DB4-DF72022C8404}"/>
              </a:ext>
            </a:extLst>
          </p:cNvPr>
          <p:cNvSpPr>
            <a:spLocks noGrp="1"/>
          </p:cNvSpPr>
          <p:nvPr>
            <p:ph type="sldNum" sz="quarter" idx="12"/>
          </p:nvPr>
        </p:nvSpPr>
        <p:spPr/>
        <p:txBody>
          <a:bodyPr/>
          <a:lstStyle/>
          <a:p>
            <a:fld id="{4183EC41-0CBB-484F-A0F1-16EEF42F8F8E}" type="slidenum">
              <a:rPr lang="en-GB" smtClean="0"/>
              <a:t>‹#›</a:t>
            </a:fld>
            <a:endParaRPr lang="en-GB"/>
          </a:p>
        </p:txBody>
      </p:sp>
    </p:spTree>
    <p:extLst>
      <p:ext uri="{BB962C8B-B14F-4D97-AF65-F5344CB8AC3E}">
        <p14:creationId xmlns:p14="http://schemas.microsoft.com/office/powerpoint/2010/main" val="835109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75C2AB-7484-4E3B-956F-66AA3618AD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6EDB22D-3B5B-462C-9F30-DA1ABFF2C5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50575B-D375-40C0-BAD5-EE902ACB55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ACA19A-4820-4A8F-8158-8AA114C0CA11}" type="datetimeFigureOut">
              <a:rPr lang="en-GB" smtClean="0"/>
              <a:t>30/03/2022</a:t>
            </a:fld>
            <a:endParaRPr lang="en-GB"/>
          </a:p>
        </p:txBody>
      </p:sp>
      <p:sp>
        <p:nvSpPr>
          <p:cNvPr id="5" name="Footer Placeholder 4">
            <a:extLst>
              <a:ext uri="{FF2B5EF4-FFF2-40B4-BE49-F238E27FC236}">
                <a16:creationId xmlns:a16="http://schemas.microsoft.com/office/drawing/2014/main" id="{CFFA401D-B108-498F-9093-E026E622BC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A47A765-4DA5-4371-841C-6B8CE7AC6C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83EC41-0CBB-484F-A0F1-16EEF42F8F8E}" type="slidenum">
              <a:rPr lang="en-GB" smtClean="0"/>
              <a:t>‹#›</a:t>
            </a:fld>
            <a:endParaRPr lang="en-GB"/>
          </a:p>
        </p:txBody>
      </p:sp>
    </p:spTree>
    <p:extLst>
      <p:ext uri="{BB962C8B-B14F-4D97-AF65-F5344CB8AC3E}">
        <p14:creationId xmlns:p14="http://schemas.microsoft.com/office/powerpoint/2010/main" val="4230035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8997696" cy="3918123"/>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40404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C0FED75-FF62-4C0B-A0F1-3737C3B1EA0D}"/>
              </a:ext>
            </a:extLst>
          </p:cNvPr>
          <p:cNvSpPr>
            <a:spLocks noGrp="1"/>
          </p:cNvSpPr>
          <p:nvPr>
            <p:ph type="ctrTitle"/>
          </p:nvPr>
        </p:nvSpPr>
        <p:spPr>
          <a:xfrm>
            <a:off x="1100669" y="1111086"/>
            <a:ext cx="7690104" cy="2623885"/>
          </a:xfrm>
        </p:spPr>
        <p:txBody>
          <a:bodyPr anchor="ctr">
            <a:normAutofit/>
          </a:bodyPr>
          <a:lstStyle/>
          <a:p>
            <a:pPr algn="l"/>
            <a:r>
              <a:rPr lang="en-GB" sz="5600">
                <a:solidFill>
                  <a:srgbClr val="FFFFFF"/>
                </a:solidFill>
              </a:rPr>
              <a:t>Peer Assisted Learning: What do students and PAL Leaders get out of it?</a:t>
            </a:r>
          </a:p>
        </p:txBody>
      </p:sp>
      <p:sp>
        <p:nvSpPr>
          <p:cNvPr id="12" name="Rectangle 11">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21269"/>
            <a:ext cx="11277600" cy="1877811"/>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2D0A3780-5BD0-4065-BAD2-A1E8708A9DB7}"/>
              </a:ext>
            </a:extLst>
          </p:cNvPr>
          <p:cNvSpPr>
            <a:spLocks noGrp="1"/>
          </p:cNvSpPr>
          <p:nvPr>
            <p:ph type="subTitle" idx="1"/>
          </p:nvPr>
        </p:nvSpPr>
        <p:spPr>
          <a:xfrm>
            <a:off x="1079499" y="4843002"/>
            <a:ext cx="10012680" cy="1234345"/>
          </a:xfrm>
        </p:spPr>
        <p:txBody>
          <a:bodyPr anchor="ctr">
            <a:normAutofit/>
          </a:bodyPr>
          <a:lstStyle/>
          <a:p>
            <a:pPr algn="l"/>
            <a:r>
              <a:rPr lang="en-GB" sz="2000">
                <a:solidFill>
                  <a:srgbClr val="1B1B1B"/>
                </a:solidFill>
              </a:rPr>
              <a:t>Dr Mirjam Brady van den Bos</a:t>
            </a:r>
          </a:p>
          <a:p>
            <a:pPr algn="l"/>
            <a:r>
              <a:rPr lang="en-GB" sz="2000">
                <a:solidFill>
                  <a:srgbClr val="1B1B1B"/>
                </a:solidFill>
              </a:rPr>
              <a:t>Dr Clare Kirtley</a:t>
            </a:r>
          </a:p>
          <a:p>
            <a:pPr algn="l"/>
            <a:r>
              <a:rPr lang="en-GB" sz="2000">
                <a:solidFill>
                  <a:srgbClr val="1B1B1B"/>
                </a:solidFill>
              </a:rPr>
              <a:t>School of Psychology, University of Aberdeen</a:t>
            </a:r>
          </a:p>
        </p:txBody>
      </p:sp>
      <p:sp>
        <p:nvSpPr>
          <p:cNvPr id="14" name="Rectangle 13">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19345" y="450221"/>
            <a:ext cx="2115455" cy="1890204"/>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7" name="Graphic 6" descr="Classroom">
            <a:extLst>
              <a:ext uri="{FF2B5EF4-FFF2-40B4-BE49-F238E27FC236}">
                <a16:creationId xmlns:a16="http://schemas.microsoft.com/office/drawing/2014/main" id="{5F286663-33C5-576D-2DAF-F8DA0EB9903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857725" y="2612676"/>
            <a:ext cx="1632648" cy="1632648"/>
          </a:xfrm>
          <a:prstGeom prst="rect">
            <a:avLst/>
          </a:prstGeom>
        </p:spPr>
      </p:pic>
    </p:spTree>
    <p:extLst>
      <p:ext uri="{BB962C8B-B14F-4D97-AF65-F5344CB8AC3E}">
        <p14:creationId xmlns:p14="http://schemas.microsoft.com/office/powerpoint/2010/main" val="855004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2F0C4E45-53AF-4483-9DC8-7E5568DE9F25}"/>
              </a:ext>
            </a:extLst>
          </p:cNvPr>
          <p:cNvSpPr>
            <a:spLocks noGrp="1"/>
          </p:cNvSpPr>
          <p:nvPr>
            <p:ph type="title"/>
          </p:nvPr>
        </p:nvSpPr>
        <p:spPr>
          <a:xfrm>
            <a:off x="777240" y="431529"/>
            <a:ext cx="2845191" cy="2556804"/>
          </a:xfrm>
        </p:spPr>
        <p:txBody>
          <a:bodyPr>
            <a:normAutofit/>
          </a:bodyPr>
          <a:lstStyle/>
          <a:p>
            <a:r>
              <a:rPr lang="en-GB" sz="3800" dirty="0">
                <a:solidFill>
                  <a:srgbClr val="FFFFFF"/>
                </a:solidFill>
              </a:rPr>
              <a:t>Methods</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88C90BE-03A2-4223-B51A-4DA662316ED6}"/>
              </a:ext>
            </a:extLst>
          </p:cNvPr>
          <p:cNvSpPr>
            <a:spLocks noGrp="1"/>
          </p:cNvSpPr>
          <p:nvPr>
            <p:ph idx="1"/>
          </p:nvPr>
        </p:nvSpPr>
        <p:spPr>
          <a:xfrm>
            <a:off x="4377169" y="806864"/>
            <a:ext cx="7037591" cy="2751651"/>
          </a:xfrm>
        </p:spPr>
        <p:txBody>
          <a:bodyPr anchor="ctr">
            <a:normAutofit/>
          </a:bodyPr>
          <a:lstStyle/>
          <a:p>
            <a:r>
              <a:rPr lang="en-GB" sz="2600" b="1" dirty="0"/>
              <a:t>Nov-Dec 2021: Quantitative questionnaires</a:t>
            </a:r>
          </a:p>
          <a:p>
            <a:pPr lvl="1"/>
            <a:r>
              <a:rPr lang="en-GB" sz="2200" dirty="0"/>
              <a:t>Students attending PAL</a:t>
            </a:r>
          </a:p>
          <a:p>
            <a:pPr lvl="1"/>
            <a:r>
              <a:rPr lang="en-GB" sz="2200" dirty="0"/>
              <a:t>Current PAL Leaders</a:t>
            </a:r>
          </a:p>
          <a:p>
            <a:r>
              <a:rPr lang="en-GB" sz="2600" dirty="0"/>
              <a:t>Participants asked to rate their agreement with several statements on how they feel PAL has contributed to aspects of learning</a:t>
            </a:r>
          </a:p>
          <a:p>
            <a:endParaRPr lang="en-GB" sz="2600" dirty="0"/>
          </a:p>
          <a:p>
            <a:endParaRPr lang="en-GB" sz="2600" dirty="0"/>
          </a:p>
        </p:txBody>
      </p:sp>
      <p:sp>
        <p:nvSpPr>
          <p:cNvPr id="5" name="Rectangle 4">
            <a:extLst>
              <a:ext uri="{FF2B5EF4-FFF2-40B4-BE49-F238E27FC236}">
                <a16:creationId xmlns:a16="http://schemas.microsoft.com/office/drawing/2014/main" id="{E76BF54E-CB2E-4EAA-BB91-41E5221E596A}"/>
              </a:ext>
            </a:extLst>
          </p:cNvPr>
          <p:cNvSpPr/>
          <p:nvPr/>
        </p:nvSpPr>
        <p:spPr>
          <a:xfrm>
            <a:off x="169333" y="3130062"/>
            <a:ext cx="11700934" cy="36295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44A6FFE0-CEAF-481F-8C31-508D28D8AEA5}"/>
              </a:ext>
            </a:extLst>
          </p:cNvPr>
          <p:cNvSpPr txBox="1"/>
          <p:nvPr/>
        </p:nvSpPr>
        <p:spPr>
          <a:xfrm>
            <a:off x="580614" y="4618539"/>
            <a:ext cx="5477466" cy="120032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1800" i="1" dirty="0">
                <a:effectLst/>
                <a:latin typeface="Calibri" panose="020F0502020204030204" pitchFamily="34" charset="0"/>
                <a:ea typeface="Calibri" panose="020F0502020204030204" pitchFamily="34" charset="0"/>
                <a:cs typeface="Times New Roman" panose="02020603050405020304" pitchFamily="18" charset="0"/>
              </a:rPr>
              <a:t>Increased understanding of basic concepts in Psychology </a:t>
            </a:r>
            <a:endParaRPr lang="en-GB" sz="1800" i="1"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en-US" sz="1800" i="1" dirty="0">
                <a:effectLst/>
                <a:latin typeface="Calibri" panose="020F0502020204030204" pitchFamily="34" charset="0"/>
                <a:ea typeface="Calibri" panose="020F0502020204030204" pitchFamily="34" charset="0"/>
                <a:cs typeface="Times New Roman" panose="02020603050405020304" pitchFamily="18" charset="0"/>
              </a:rPr>
              <a:t>Better understanding what the lecturers expect from you in assignments?</a:t>
            </a:r>
            <a:endParaRPr lang="en-GB" sz="1800" i="1"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en-US" sz="1800" i="1" dirty="0">
                <a:effectLst/>
                <a:latin typeface="Calibri" panose="020F0502020204030204" pitchFamily="34" charset="0"/>
                <a:ea typeface="Calibri" panose="020F0502020204030204" pitchFamily="34" charset="0"/>
                <a:cs typeface="Times New Roman" panose="02020603050405020304" pitchFamily="18" charset="0"/>
              </a:rPr>
              <a:t>How you settled into university? </a:t>
            </a:r>
            <a:endParaRPr lang="en-GB" sz="18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39B6F325-69CE-4F0C-8DC2-50BB7678088B}"/>
              </a:ext>
            </a:extLst>
          </p:cNvPr>
          <p:cNvSpPr txBox="1"/>
          <p:nvPr/>
        </p:nvSpPr>
        <p:spPr>
          <a:xfrm>
            <a:off x="6638817" y="4554226"/>
            <a:ext cx="4775943" cy="1264642"/>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pPr lvl="0" algn="ctr">
              <a:lnSpc>
                <a:spcPct val="107000"/>
              </a:lnSpc>
            </a:pPr>
            <a:r>
              <a:rPr lang="en-US" sz="1800" i="1" dirty="0">
                <a:effectLst/>
                <a:latin typeface="Calibri" panose="020F0502020204030204" pitchFamily="34" charset="0"/>
                <a:ea typeface="Calibri" panose="020F0502020204030204" pitchFamily="34" charset="0"/>
                <a:cs typeface="Times New Roman" panose="02020603050405020304" pitchFamily="18" charset="0"/>
              </a:rPr>
              <a:t>Students increased understanding of concepts in Psychology?</a:t>
            </a:r>
          </a:p>
          <a:p>
            <a:pPr lvl="0" algn="ctr">
              <a:lnSpc>
                <a:spcPct val="107000"/>
              </a:lnSpc>
            </a:pPr>
            <a:r>
              <a:rPr lang="en-US" sz="1800" i="1" dirty="0">
                <a:effectLst/>
                <a:latin typeface="Calibri" panose="020F0502020204030204" pitchFamily="34" charset="0"/>
                <a:ea typeface="Calibri" panose="020F0502020204030204" pitchFamily="34" charset="0"/>
                <a:cs typeface="Times New Roman" panose="02020603050405020304" pitchFamily="18" charset="0"/>
              </a:rPr>
              <a:t>Your own increased understanding of concepts in Psychology?</a:t>
            </a:r>
            <a:endParaRPr lang="en-GB" sz="18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5F69E7AE-B407-466F-B76A-263093389040}"/>
              </a:ext>
            </a:extLst>
          </p:cNvPr>
          <p:cNvSpPr txBox="1"/>
          <p:nvPr/>
        </p:nvSpPr>
        <p:spPr>
          <a:xfrm>
            <a:off x="2595993" y="3442328"/>
            <a:ext cx="6492966" cy="671915"/>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pPr lvl="0" algn="ctr">
              <a:lnSpc>
                <a:spcPct val="107000"/>
              </a:lnSpc>
            </a:pPr>
            <a:r>
              <a:rPr lang="en-US" sz="1800" dirty="0">
                <a:effectLst/>
                <a:latin typeface="Calibri" panose="020F0502020204030204" pitchFamily="34" charset="0"/>
                <a:ea typeface="Calibri" panose="020F0502020204030204" pitchFamily="34" charset="0"/>
                <a:cs typeface="Times New Roman" panose="02020603050405020304" pitchFamily="18" charset="0"/>
              </a:rPr>
              <a:t>Thinking about the PAL sessions you have attended/led, how much do you agree that they contributed to the following points?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60D04768-6635-4CF9-8ACB-B860A9DB1376}"/>
              </a:ext>
            </a:extLst>
          </p:cNvPr>
          <p:cNvSpPr txBox="1"/>
          <p:nvPr/>
        </p:nvSpPr>
        <p:spPr>
          <a:xfrm>
            <a:off x="2645491" y="6034393"/>
            <a:ext cx="1336481" cy="375552"/>
          </a:xfrm>
          <a:prstGeom prst="rect">
            <a:avLst/>
          </a:prstGeom>
          <a:noFill/>
        </p:spPr>
        <p:txBody>
          <a:bodyPr wrap="square" rtlCol="0">
            <a:spAutoFit/>
          </a:bodyPr>
          <a:lstStyle/>
          <a:p>
            <a:pPr lvl="0">
              <a:lnSpc>
                <a:spcPct val="107000"/>
              </a:lnSpc>
            </a:pPr>
            <a:r>
              <a:rPr lang="en-US" sz="1800" dirty="0">
                <a:effectLst/>
                <a:latin typeface="Calibri" panose="020F0502020204030204" pitchFamily="34" charset="0"/>
                <a:ea typeface="Calibri" panose="020F0502020204030204" pitchFamily="34" charset="0"/>
                <a:cs typeface="Times New Roman" panose="02020603050405020304" pitchFamily="18" charset="0"/>
              </a:rPr>
              <a:t>STUDENTS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F923529A-81D0-4B80-A12C-132FB0D3F2D3}"/>
              </a:ext>
            </a:extLst>
          </p:cNvPr>
          <p:cNvSpPr txBox="1"/>
          <p:nvPr/>
        </p:nvSpPr>
        <p:spPr>
          <a:xfrm>
            <a:off x="8519672" y="6040655"/>
            <a:ext cx="1014232" cy="375552"/>
          </a:xfrm>
          <a:prstGeom prst="rect">
            <a:avLst/>
          </a:prstGeom>
          <a:noFill/>
        </p:spPr>
        <p:txBody>
          <a:bodyPr wrap="square" rtlCol="0">
            <a:spAutoFit/>
          </a:bodyPr>
          <a:lstStyle/>
          <a:p>
            <a:pPr lvl="0">
              <a:lnSpc>
                <a:spcPct val="107000"/>
              </a:lnSpc>
            </a:pPr>
            <a:r>
              <a:rPr lang="en-US" sz="1800" dirty="0">
                <a:effectLst/>
                <a:latin typeface="Calibri" panose="020F0502020204030204" pitchFamily="34" charset="0"/>
                <a:ea typeface="Calibri" panose="020F0502020204030204" pitchFamily="34" charset="0"/>
                <a:cs typeface="Times New Roman" panose="02020603050405020304" pitchFamily="18" charset="0"/>
              </a:rPr>
              <a:t>LEADERS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57053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167CCC61-DB06-4C23-9B67-BFF0B229E092}"/>
              </a:ext>
            </a:extLst>
          </p:cNvPr>
          <p:cNvSpPr>
            <a:spLocks noGrp="1"/>
          </p:cNvSpPr>
          <p:nvPr>
            <p:ph type="title"/>
          </p:nvPr>
        </p:nvSpPr>
        <p:spPr>
          <a:xfrm>
            <a:off x="777240" y="731519"/>
            <a:ext cx="2845191" cy="3237579"/>
          </a:xfrm>
        </p:spPr>
        <p:txBody>
          <a:bodyPr>
            <a:normAutofit/>
          </a:bodyPr>
          <a:lstStyle/>
          <a:p>
            <a:r>
              <a:rPr lang="en-GB" sz="3800">
                <a:solidFill>
                  <a:srgbClr val="FFFFFF"/>
                </a:solidFill>
              </a:rPr>
              <a:t>Methods</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D20A299-54C0-47E6-91EC-04A4320E43BA}"/>
              </a:ext>
            </a:extLst>
          </p:cNvPr>
          <p:cNvSpPr>
            <a:spLocks noGrp="1"/>
          </p:cNvSpPr>
          <p:nvPr>
            <p:ph idx="1"/>
          </p:nvPr>
        </p:nvSpPr>
        <p:spPr>
          <a:xfrm>
            <a:off x="4379709" y="686862"/>
            <a:ext cx="7037591" cy="5475129"/>
          </a:xfrm>
        </p:spPr>
        <p:txBody>
          <a:bodyPr anchor="ctr">
            <a:normAutofit/>
          </a:bodyPr>
          <a:lstStyle/>
          <a:p>
            <a:r>
              <a:rPr lang="en-GB" sz="2600" b="1" dirty="0"/>
              <a:t>Spring 2022: Qualitative focus groups</a:t>
            </a:r>
          </a:p>
          <a:p>
            <a:pPr lvl="1"/>
            <a:r>
              <a:rPr lang="en-GB" sz="2600" dirty="0"/>
              <a:t>Students attending PAL</a:t>
            </a:r>
          </a:p>
          <a:p>
            <a:pPr lvl="1"/>
            <a:r>
              <a:rPr lang="en-GB" sz="2600" dirty="0"/>
              <a:t>Current PAL Leaders</a:t>
            </a:r>
          </a:p>
          <a:p>
            <a:r>
              <a:rPr lang="en-GB" sz="2600" dirty="0"/>
              <a:t>Questions expand on initial survey:</a:t>
            </a:r>
          </a:p>
          <a:p>
            <a:r>
              <a:rPr lang="en-GB" sz="2600" dirty="0"/>
              <a:t>Students: reasons for attending PAL; perceived effects of the sessions; expectations around PAL</a:t>
            </a:r>
          </a:p>
          <a:p>
            <a:r>
              <a:rPr lang="en-GB" sz="2600" dirty="0"/>
              <a:t>Leaders: reasons for becoming a leader; preparation for sessions; view of role in sessions</a:t>
            </a:r>
          </a:p>
        </p:txBody>
      </p:sp>
    </p:spTree>
    <p:extLst>
      <p:ext uri="{BB962C8B-B14F-4D97-AF65-F5344CB8AC3E}">
        <p14:creationId xmlns:p14="http://schemas.microsoft.com/office/powerpoint/2010/main" val="3782040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8055"/>
            <a:ext cx="7201941" cy="1508760"/>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57D4F76F-3BBE-435E-AF12-C580ED935807}"/>
              </a:ext>
            </a:extLst>
          </p:cNvPr>
          <p:cNvSpPr>
            <a:spLocks noGrp="1"/>
          </p:cNvSpPr>
          <p:nvPr>
            <p:ph type="title"/>
          </p:nvPr>
        </p:nvSpPr>
        <p:spPr>
          <a:xfrm>
            <a:off x="777240" y="694944"/>
            <a:ext cx="6610388" cy="1042416"/>
          </a:xfrm>
        </p:spPr>
        <p:txBody>
          <a:bodyPr>
            <a:normAutofit/>
          </a:bodyPr>
          <a:lstStyle/>
          <a:p>
            <a:r>
              <a:rPr lang="en-GB" sz="3900" dirty="0">
                <a:solidFill>
                  <a:srgbClr val="FFFFFF"/>
                </a:solidFill>
              </a:rPr>
              <a:t>Part 1 Results: Leaders</a:t>
            </a:r>
          </a:p>
        </p:txBody>
      </p:sp>
      <p:sp>
        <p:nvSpPr>
          <p:cNvPr id="22" name="Rectangle 21">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45755" y="450222"/>
            <a:ext cx="1861718" cy="1506594"/>
          </a:xfrm>
          <a:prstGeom prst="rect">
            <a:avLst/>
          </a:prstGeom>
          <a:solidFill>
            <a:srgbClr val="1193E7">
              <a:alpha val="95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4" name="Rectangle 23">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0314" y="453269"/>
            <a:ext cx="1862765" cy="1505231"/>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6" name="Rectangle 25">
            <a:extLst>
              <a:ext uri="{FF2B5EF4-FFF2-40B4-BE49-F238E27FC236}">
                <a16:creationId xmlns:a16="http://schemas.microsoft.com/office/drawing/2014/main" id="{33A87B69-D1B1-4DA7-B224-F220FC5235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2130552"/>
            <a:ext cx="7205472" cy="4270248"/>
          </a:xfrm>
          <a:prstGeom prst="rect">
            <a:avLst/>
          </a:prstGeom>
          <a:solidFill>
            <a:srgbClr val="1193E7">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2590735A-F5AD-436D-B5D5-C9B01E2CEE77}"/>
              </a:ext>
            </a:extLst>
          </p:cNvPr>
          <p:cNvPicPr>
            <a:picLocks noChangeAspect="1"/>
          </p:cNvPicPr>
          <p:nvPr/>
        </p:nvPicPr>
        <p:blipFill>
          <a:blip r:embed="rId3"/>
          <a:stretch>
            <a:fillRect/>
          </a:stretch>
        </p:blipFill>
        <p:spPr>
          <a:xfrm>
            <a:off x="792802" y="2331973"/>
            <a:ext cx="6550050" cy="3864530"/>
          </a:xfrm>
          <a:prstGeom prst="rect">
            <a:avLst/>
          </a:prstGeom>
        </p:spPr>
      </p:pic>
      <p:sp>
        <p:nvSpPr>
          <p:cNvPr id="28" name="Rectangle 27">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45755" y="2127680"/>
            <a:ext cx="3887324" cy="4273119"/>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5F3432B-5EB5-4AE4-8EDD-212E1F66BEC6}"/>
              </a:ext>
            </a:extLst>
          </p:cNvPr>
          <p:cNvSpPr>
            <a:spLocks noGrp="1"/>
          </p:cNvSpPr>
          <p:nvPr>
            <p:ph idx="1"/>
          </p:nvPr>
        </p:nvSpPr>
        <p:spPr>
          <a:xfrm>
            <a:off x="8109311" y="2393792"/>
            <a:ext cx="3360212" cy="3740893"/>
          </a:xfrm>
        </p:spPr>
        <p:txBody>
          <a:bodyPr anchor="ctr">
            <a:normAutofit lnSpcReduction="10000"/>
          </a:bodyPr>
          <a:lstStyle/>
          <a:p>
            <a:r>
              <a:rPr lang="en-US" sz="1800" dirty="0"/>
              <a:t>6 participants</a:t>
            </a:r>
          </a:p>
          <a:p>
            <a:r>
              <a:rPr lang="en-US" sz="1800" dirty="0"/>
              <a:t>M</a:t>
            </a:r>
            <a:r>
              <a:rPr lang="en-US" sz="1800" baseline="-25000" dirty="0"/>
              <a:t>age </a:t>
            </a:r>
            <a:r>
              <a:rPr lang="en-US" sz="1800" dirty="0"/>
              <a:t>= 21.5; 2 males</a:t>
            </a:r>
          </a:p>
          <a:p>
            <a:r>
              <a:rPr lang="en-US" sz="1800" dirty="0"/>
              <a:t>3</a:t>
            </a:r>
            <a:r>
              <a:rPr lang="en-US" sz="1800" baseline="30000" dirty="0"/>
              <a:t>rd</a:t>
            </a:r>
            <a:r>
              <a:rPr lang="en-US" sz="1800" dirty="0"/>
              <a:t> and 4</a:t>
            </a:r>
            <a:r>
              <a:rPr lang="en-US" sz="1800" baseline="30000" dirty="0"/>
              <a:t>th</a:t>
            </a:r>
            <a:r>
              <a:rPr lang="en-US" sz="1800" dirty="0"/>
              <a:t> year students</a:t>
            </a:r>
          </a:p>
          <a:p>
            <a:r>
              <a:rPr lang="en-US" sz="1800" dirty="0"/>
              <a:t>Leaders for L2 and L3</a:t>
            </a:r>
          </a:p>
          <a:p>
            <a:r>
              <a:rPr lang="en-US" sz="1800" dirty="0"/>
              <a:t>On their own experiences, Leaders felt PAL had helped with</a:t>
            </a:r>
          </a:p>
          <a:p>
            <a:pPr lvl="1"/>
            <a:r>
              <a:rPr lang="en-US" sz="1800" dirty="0"/>
              <a:t>Their confidence</a:t>
            </a:r>
          </a:p>
          <a:p>
            <a:pPr lvl="1"/>
            <a:r>
              <a:rPr lang="en-US" sz="1800" dirty="0"/>
              <a:t>Their study approach</a:t>
            </a:r>
          </a:p>
          <a:p>
            <a:pPr lvl="1"/>
            <a:r>
              <a:rPr lang="en-US" sz="1800" dirty="0"/>
              <a:t>Their feelings of belonging to the School of Psychology</a:t>
            </a:r>
          </a:p>
          <a:p>
            <a:endParaRPr lang="en-GB" sz="1800" dirty="0"/>
          </a:p>
        </p:txBody>
      </p:sp>
      <p:sp>
        <p:nvSpPr>
          <p:cNvPr id="6" name="Star: 5 Points 5">
            <a:extLst>
              <a:ext uri="{FF2B5EF4-FFF2-40B4-BE49-F238E27FC236}">
                <a16:creationId xmlns:a16="http://schemas.microsoft.com/office/drawing/2014/main" id="{D88F093B-1F6C-404B-A77C-CBD3FF90F861}"/>
              </a:ext>
            </a:extLst>
          </p:cNvPr>
          <p:cNvSpPr/>
          <p:nvPr/>
        </p:nvSpPr>
        <p:spPr>
          <a:xfrm>
            <a:off x="4246304" y="2843234"/>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Star: 5 Points 10">
            <a:extLst>
              <a:ext uri="{FF2B5EF4-FFF2-40B4-BE49-F238E27FC236}">
                <a16:creationId xmlns:a16="http://schemas.microsoft.com/office/drawing/2014/main" id="{D2B03779-D058-4E03-8CE0-8B56E3441328}"/>
              </a:ext>
            </a:extLst>
          </p:cNvPr>
          <p:cNvSpPr/>
          <p:nvPr/>
        </p:nvSpPr>
        <p:spPr>
          <a:xfrm>
            <a:off x="5298440" y="2843234"/>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Star: 5 Points 11">
            <a:extLst>
              <a:ext uri="{FF2B5EF4-FFF2-40B4-BE49-F238E27FC236}">
                <a16:creationId xmlns:a16="http://schemas.microsoft.com/office/drawing/2014/main" id="{60AF08A9-76B6-4E1B-AD5A-0E56953BEC1D}"/>
              </a:ext>
            </a:extLst>
          </p:cNvPr>
          <p:cNvSpPr/>
          <p:nvPr/>
        </p:nvSpPr>
        <p:spPr>
          <a:xfrm>
            <a:off x="2112704" y="2731511"/>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20743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8055"/>
            <a:ext cx="7201941" cy="1508760"/>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0B5F046E-98DA-4C63-B67A-8D0F7244CA07}"/>
              </a:ext>
            </a:extLst>
          </p:cNvPr>
          <p:cNvSpPr>
            <a:spLocks noGrp="1"/>
          </p:cNvSpPr>
          <p:nvPr>
            <p:ph type="title"/>
          </p:nvPr>
        </p:nvSpPr>
        <p:spPr>
          <a:xfrm>
            <a:off x="777240" y="694944"/>
            <a:ext cx="6610388" cy="1042416"/>
          </a:xfrm>
        </p:spPr>
        <p:txBody>
          <a:bodyPr>
            <a:normAutofit/>
          </a:bodyPr>
          <a:lstStyle/>
          <a:p>
            <a:r>
              <a:rPr lang="en-GB" sz="3900" dirty="0">
                <a:solidFill>
                  <a:srgbClr val="FFFFFF"/>
                </a:solidFill>
              </a:rPr>
              <a:t>Part 1 Results: Leaders</a:t>
            </a:r>
          </a:p>
        </p:txBody>
      </p:sp>
      <p:sp>
        <p:nvSpPr>
          <p:cNvPr id="12" name="Rectangle 11">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45755" y="450222"/>
            <a:ext cx="1861718" cy="1506594"/>
          </a:xfrm>
          <a:prstGeom prst="rect">
            <a:avLst/>
          </a:prstGeom>
          <a:solidFill>
            <a:srgbClr val="1193E7">
              <a:alpha val="95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70314" y="453269"/>
            <a:ext cx="1862765" cy="1505231"/>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6" name="Rectangle 15">
            <a:extLst>
              <a:ext uri="{FF2B5EF4-FFF2-40B4-BE49-F238E27FC236}">
                <a16:creationId xmlns:a16="http://schemas.microsoft.com/office/drawing/2014/main" id="{33A87B69-D1B1-4DA7-B224-F220FC5235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2130552"/>
            <a:ext cx="7205472" cy="4270248"/>
          </a:xfrm>
          <a:prstGeom prst="rect">
            <a:avLst/>
          </a:prstGeom>
          <a:solidFill>
            <a:srgbClr val="1193E7">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9BCF922D-8C8F-4DA2-8FD5-17CA515969BE}"/>
              </a:ext>
            </a:extLst>
          </p:cNvPr>
          <p:cNvPicPr>
            <a:picLocks noChangeAspect="1"/>
          </p:cNvPicPr>
          <p:nvPr/>
        </p:nvPicPr>
        <p:blipFill>
          <a:blip r:embed="rId3"/>
          <a:stretch>
            <a:fillRect/>
          </a:stretch>
        </p:blipFill>
        <p:spPr>
          <a:xfrm>
            <a:off x="792802" y="2331973"/>
            <a:ext cx="6550050" cy="3864530"/>
          </a:xfrm>
          <a:prstGeom prst="rect">
            <a:avLst/>
          </a:prstGeom>
        </p:spPr>
      </p:pic>
      <p:sp>
        <p:nvSpPr>
          <p:cNvPr id="18" name="Rectangle 17">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45755" y="2127680"/>
            <a:ext cx="3887324" cy="4273119"/>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B6837E8-A157-4B7A-A048-01776C28A27C}"/>
              </a:ext>
            </a:extLst>
          </p:cNvPr>
          <p:cNvSpPr>
            <a:spLocks noGrp="1"/>
          </p:cNvSpPr>
          <p:nvPr>
            <p:ph idx="1"/>
          </p:nvPr>
        </p:nvSpPr>
        <p:spPr>
          <a:xfrm>
            <a:off x="8109311" y="2393792"/>
            <a:ext cx="3360212" cy="3740893"/>
          </a:xfrm>
        </p:spPr>
        <p:txBody>
          <a:bodyPr anchor="ctr">
            <a:normAutofit/>
          </a:bodyPr>
          <a:lstStyle/>
          <a:p>
            <a:r>
              <a:rPr lang="en-US" sz="1800" dirty="0"/>
              <a:t>On their judgement of how PAL affected students who attended</a:t>
            </a:r>
          </a:p>
          <a:p>
            <a:r>
              <a:rPr lang="en-US" sz="1800" dirty="0"/>
              <a:t>Leaders felt that PAL helped students with all these points:</a:t>
            </a:r>
          </a:p>
          <a:p>
            <a:pPr lvl="1"/>
            <a:r>
              <a:rPr lang="en-US" sz="1400" dirty="0"/>
              <a:t>Assignment marks</a:t>
            </a:r>
          </a:p>
          <a:p>
            <a:pPr lvl="1"/>
            <a:r>
              <a:rPr lang="en-US" sz="1400" dirty="0"/>
              <a:t>Approach to study</a:t>
            </a:r>
          </a:p>
          <a:p>
            <a:pPr lvl="1"/>
            <a:r>
              <a:rPr lang="en-US" sz="1400" dirty="0"/>
              <a:t>Feeling of belonging</a:t>
            </a:r>
          </a:p>
          <a:p>
            <a:pPr lvl="1"/>
            <a:r>
              <a:rPr lang="en-US" sz="1400" dirty="0"/>
              <a:t>Grasp of concepts</a:t>
            </a:r>
          </a:p>
          <a:p>
            <a:pPr lvl="1"/>
            <a:r>
              <a:rPr lang="en-US" sz="1400" dirty="0"/>
              <a:t>Settling into university</a:t>
            </a:r>
            <a:endParaRPr lang="en-GB" sz="1400" dirty="0"/>
          </a:p>
        </p:txBody>
      </p:sp>
      <p:sp>
        <p:nvSpPr>
          <p:cNvPr id="11" name="Star: 5 Points 10">
            <a:extLst>
              <a:ext uri="{FF2B5EF4-FFF2-40B4-BE49-F238E27FC236}">
                <a16:creationId xmlns:a16="http://schemas.microsoft.com/office/drawing/2014/main" id="{C0B82F3B-19D7-4310-B0EB-AC23170827BD}"/>
              </a:ext>
            </a:extLst>
          </p:cNvPr>
          <p:cNvSpPr/>
          <p:nvPr/>
        </p:nvSpPr>
        <p:spPr>
          <a:xfrm>
            <a:off x="2112704" y="2835441"/>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Star: 5 Points 12">
            <a:extLst>
              <a:ext uri="{FF2B5EF4-FFF2-40B4-BE49-F238E27FC236}">
                <a16:creationId xmlns:a16="http://schemas.microsoft.com/office/drawing/2014/main" id="{7D62CC97-4A90-4FEC-85C6-65BAD2BFC6F8}"/>
              </a:ext>
            </a:extLst>
          </p:cNvPr>
          <p:cNvSpPr/>
          <p:nvPr/>
        </p:nvSpPr>
        <p:spPr>
          <a:xfrm>
            <a:off x="3170618" y="2812371"/>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Star: 5 Points 14">
            <a:extLst>
              <a:ext uri="{FF2B5EF4-FFF2-40B4-BE49-F238E27FC236}">
                <a16:creationId xmlns:a16="http://schemas.microsoft.com/office/drawing/2014/main" id="{1A67A833-FEA1-427D-8A08-37CF29829A75}"/>
              </a:ext>
            </a:extLst>
          </p:cNvPr>
          <p:cNvSpPr/>
          <p:nvPr/>
        </p:nvSpPr>
        <p:spPr>
          <a:xfrm>
            <a:off x="4233595" y="2825281"/>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Star: 5 Points 16">
            <a:extLst>
              <a:ext uri="{FF2B5EF4-FFF2-40B4-BE49-F238E27FC236}">
                <a16:creationId xmlns:a16="http://schemas.microsoft.com/office/drawing/2014/main" id="{79E16D36-EF91-42AB-8104-FDA0606373A8}"/>
              </a:ext>
            </a:extLst>
          </p:cNvPr>
          <p:cNvSpPr/>
          <p:nvPr/>
        </p:nvSpPr>
        <p:spPr>
          <a:xfrm>
            <a:off x="5282624" y="2652178"/>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Star: 5 Points 18">
            <a:extLst>
              <a:ext uri="{FF2B5EF4-FFF2-40B4-BE49-F238E27FC236}">
                <a16:creationId xmlns:a16="http://schemas.microsoft.com/office/drawing/2014/main" id="{E7269CDC-74B5-4D2A-AD19-901DFB61B2D0}"/>
              </a:ext>
            </a:extLst>
          </p:cNvPr>
          <p:cNvSpPr/>
          <p:nvPr/>
        </p:nvSpPr>
        <p:spPr>
          <a:xfrm>
            <a:off x="6349424" y="2995634"/>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86863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09705D10-0ABE-4707-849E-1ED9CD2407C4}"/>
              </a:ext>
            </a:extLst>
          </p:cNvPr>
          <p:cNvSpPr>
            <a:spLocks noGrp="1"/>
          </p:cNvSpPr>
          <p:nvPr>
            <p:ph type="title"/>
          </p:nvPr>
        </p:nvSpPr>
        <p:spPr>
          <a:xfrm>
            <a:off x="777240" y="731519"/>
            <a:ext cx="2845191" cy="3237579"/>
          </a:xfrm>
        </p:spPr>
        <p:txBody>
          <a:bodyPr>
            <a:normAutofit/>
          </a:bodyPr>
          <a:lstStyle/>
          <a:p>
            <a:r>
              <a:rPr lang="en-GB" sz="3800">
                <a:solidFill>
                  <a:srgbClr val="FFFFFF"/>
                </a:solidFill>
              </a:rPr>
              <a:t>Results- Leaders: Reasons to become a leader</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AEB13FC-CF77-4D90-9B1C-3AF413B1D22C}"/>
              </a:ext>
            </a:extLst>
          </p:cNvPr>
          <p:cNvSpPr>
            <a:spLocks noGrp="1"/>
          </p:cNvSpPr>
          <p:nvPr>
            <p:ph idx="1"/>
          </p:nvPr>
        </p:nvSpPr>
        <p:spPr>
          <a:xfrm>
            <a:off x="4379709" y="686862"/>
            <a:ext cx="7037591" cy="5475129"/>
          </a:xfrm>
        </p:spPr>
        <p:txBody>
          <a:bodyPr anchor="ctr">
            <a:normAutofit/>
          </a:bodyPr>
          <a:lstStyle/>
          <a:p>
            <a:r>
              <a:rPr lang="en-US" sz="2200" dirty="0"/>
              <a:t>Commonalities among the responses to ‘why did you want to become a PAL leader?’</a:t>
            </a:r>
          </a:p>
          <a:p>
            <a:r>
              <a:rPr lang="en-US" sz="2200" b="0" i="0" u="none" strike="noStrike" dirty="0">
                <a:effectLst/>
                <a:latin typeface="Calibri" panose="020F0502020204030204" pitchFamily="34" charset="0"/>
              </a:rPr>
              <a:t>Positive previous experience of leaders</a:t>
            </a:r>
            <a:r>
              <a:rPr lang="en-US" sz="2200" dirty="0"/>
              <a:t> </a:t>
            </a:r>
          </a:p>
          <a:p>
            <a:pPr lvl="1"/>
            <a:r>
              <a:rPr lang="en-US" sz="2200" b="0" i="1" u="none" strike="noStrike" dirty="0">
                <a:effectLst/>
                <a:latin typeface="Calibri" panose="020F0502020204030204" pitchFamily="34" charset="0"/>
              </a:rPr>
              <a:t>“</a:t>
            </a:r>
            <a:r>
              <a:rPr lang="en-US" sz="2000" b="0" i="1" u="none" strike="noStrike" dirty="0">
                <a:effectLst/>
                <a:latin typeface="Calibri" panose="020F0502020204030204" pitchFamily="34" charset="0"/>
              </a:rPr>
              <a:t>I was always interested in PAL. even though I didn't go to many of the PAL sessions offered to me, the ones I went to were always very helpful”</a:t>
            </a:r>
          </a:p>
          <a:p>
            <a:pPr lvl="1"/>
            <a:r>
              <a:rPr lang="en-US" sz="2000" b="0" i="1" u="none" strike="noStrike" dirty="0">
                <a:effectLst/>
                <a:latin typeface="Calibri" panose="020F0502020204030204" pitchFamily="34" charset="0"/>
              </a:rPr>
              <a:t>“I became a PAL leader because when I was in third year the leaders were so helpful and genuinely think I would have failed all the assignments if I didn't go to PAL”</a:t>
            </a:r>
          </a:p>
          <a:p>
            <a:r>
              <a:rPr lang="en-US" sz="2000" b="0" i="0" u="none" strike="noStrike" dirty="0">
                <a:effectLst/>
                <a:latin typeface="Calibri" panose="020F0502020204030204" pitchFamily="34" charset="0"/>
              </a:rPr>
              <a:t>Experience</a:t>
            </a:r>
            <a:r>
              <a:rPr lang="en-US" sz="2200" b="0" i="0" u="none" strike="noStrike" dirty="0">
                <a:effectLst/>
                <a:latin typeface="Calibri" panose="020F0502020204030204" pitchFamily="34" charset="0"/>
              </a:rPr>
              <a:t> for future career plans</a:t>
            </a:r>
            <a:r>
              <a:rPr lang="en-US" sz="2200" dirty="0"/>
              <a:t> </a:t>
            </a:r>
          </a:p>
          <a:p>
            <a:pPr lvl="1"/>
            <a:r>
              <a:rPr lang="en-US" sz="2000" b="0" i="1" u="none" strike="noStrike" dirty="0">
                <a:effectLst/>
                <a:latin typeface="Calibri" panose="020F0502020204030204" pitchFamily="34" charset="0"/>
              </a:rPr>
              <a:t>“I want to go into education after my degree as I enjoy working with students, so I thought PAL would be a natural extension of this”</a:t>
            </a:r>
          </a:p>
          <a:p>
            <a:pPr lvl="1"/>
            <a:r>
              <a:rPr lang="en-US" sz="2000" b="0" i="1" u="none" strike="noStrike" dirty="0">
                <a:effectLst/>
                <a:latin typeface="Calibri" panose="020F0502020204030204" pitchFamily="34" charset="0"/>
              </a:rPr>
              <a:t>“I wanted to do some voluntary work for work experience”</a:t>
            </a:r>
            <a:endParaRPr lang="en-US" sz="2000" i="1" dirty="0"/>
          </a:p>
        </p:txBody>
      </p:sp>
    </p:spTree>
    <p:extLst>
      <p:ext uri="{BB962C8B-B14F-4D97-AF65-F5344CB8AC3E}">
        <p14:creationId xmlns:p14="http://schemas.microsoft.com/office/powerpoint/2010/main" val="2278190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4" name="Rectangle 108">
            <a:extLst>
              <a:ext uri="{FF2B5EF4-FFF2-40B4-BE49-F238E27FC236}">
                <a16:creationId xmlns:a16="http://schemas.microsoft.com/office/drawing/2014/main" id="{7316481C-0A49-4796-812B-0D64F063B7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9579E6-86EB-44AB-8277-AF7FA583BB80}"/>
              </a:ext>
            </a:extLst>
          </p:cNvPr>
          <p:cNvSpPr>
            <a:spLocks noGrp="1"/>
          </p:cNvSpPr>
          <p:nvPr>
            <p:ph type="title"/>
          </p:nvPr>
        </p:nvSpPr>
        <p:spPr>
          <a:xfrm>
            <a:off x="1116498" y="655128"/>
            <a:ext cx="4613919" cy="1499616"/>
          </a:xfrm>
        </p:spPr>
        <p:txBody>
          <a:bodyPr vert="horz" lIns="91440" tIns="45720" rIns="91440" bIns="45720" rtlCol="0" anchor="b">
            <a:normAutofit/>
          </a:bodyPr>
          <a:lstStyle/>
          <a:p>
            <a:r>
              <a:rPr lang="en-US" sz="4200"/>
              <a:t>Part 1 Results: Students </a:t>
            </a:r>
          </a:p>
        </p:txBody>
      </p:sp>
      <p:sp>
        <p:nvSpPr>
          <p:cNvPr id="136" name="Rectangle 110">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7" name="Group 112">
            <a:extLst>
              <a:ext uri="{FF2B5EF4-FFF2-40B4-BE49-F238E27FC236}">
                <a16:creationId xmlns:a16="http://schemas.microsoft.com/office/drawing/2014/main" id="{1F49CE81-B2F4-47B2-9D4A-886DCE0A840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7763256" y="73152"/>
            <a:chExt cx="1178966" cy="232963"/>
          </a:xfrm>
        </p:grpSpPr>
        <p:sp>
          <p:nvSpPr>
            <p:cNvPr id="138" name="Rectangle 64">
              <a:extLst>
                <a:ext uri="{FF2B5EF4-FFF2-40B4-BE49-F238E27FC236}">
                  <a16:creationId xmlns:a16="http://schemas.microsoft.com/office/drawing/2014/main" id="{4BE32177-3EAD-42DA-997C-8DAE1BFEE5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66">
              <a:extLst>
                <a:ext uri="{FF2B5EF4-FFF2-40B4-BE49-F238E27FC236}">
                  <a16:creationId xmlns:a16="http://schemas.microsoft.com/office/drawing/2014/main" id="{A0DEE160-9825-4DB5-8188-911AC13EA7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6307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64">
              <a:extLst>
                <a:ext uri="{FF2B5EF4-FFF2-40B4-BE49-F238E27FC236}">
                  <a16:creationId xmlns:a16="http://schemas.microsoft.com/office/drawing/2014/main" id="{9C5FEDB5-0AEE-40E4-9CA6-6718B956D9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66">
              <a:extLst>
                <a:ext uri="{FF2B5EF4-FFF2-40B4-BE49-F238E27FC236}">
                  <a16:creationId xmlns:a16="http://schemas.microsoft.com/office/drawing/2014/main" id="{1A11DF2D-1D4B-45DA-906B-2A1F84C996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38122"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Rectangle 64">
              <a:extLst>
                <a:ext uri="{FF2B5EF4-FFF2-40B4-BE49-F238E27FC236}">
                  <a16:creationId xmlns:a16="http://schemas.microsoft.com/office/drawing/2014/main" id="{B6A5BAC0-9806-4124-A584-7F924A6589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ectangle 66">
              <a:extLst>
                <a:ext uri="{FF2B5EF4-FFF2-40B4-BE49-F238E27FC236}">
                  <a16:creationId xmlns:a16="http://schemas.microsoft.com/office/drawing/2014/main" id="{A8F6BFA3-38BE-4F0A-94D9-EF0E6EA01A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13167"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Rectangle 64">
              <a:extLst>
                <a:ext uri="{FF2B5EF4-FFF2-40B4-BE49-F238E27FC236}">
                  <a16:creationId xmlns:a16="http://schemas.microsoft.com/office/drawing/2014/main" id="{BE6BCF21-959F-419E-BCA4-B20AF92EF4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ectangle 66">
              <a:extLst>
                <a:ext uri="{FF2B5EF4-FFF2-40B4-BE49-F238E27FC236}">
                  <a16:creationId xmlns:a16="http://schemas.microsoft.com/office/drawing/2014/main" id="{54B6E037-E222-42EB-9AEB-C45EF2090A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88211"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Rectangle 64">
              <a:extLst>
                <a:ext uri="{FF2B5EF4-FFF2-40B4-BE49-F238E27FC236}">
                  <a16:creationId xmlns:a16="http://schemas.microsoft.com/office/drawing/2014/main" id="{A0494426-372E-42B8-87E1-170F1B5969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66">
              <a:extLst>
                <a:ext uri="{FF2B5EF4-FFF2-40B4-BE49-F238E27FC236}">
                  <a16:creationId xmlns:a16="http://schemas.microsoft.com/office/drawing/2014/main" id="{14DB5AB5-5D73-4375-8CF4-DF4B7A5D7F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3256"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64">
              <a:extLst>
                <a:ext uri="{FF2B5EF4-FFF2-40B4-BE49-F238E27FC236}">
                  <a16:creationId xmlns:a16="http://schemas.microsoft.com/office/drawing/2014/main" id="{009B2A6E-6D36-4A9A-AFAA-CF4D859147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ectangle 66">
              <a:extLst>
                <a:ext uri="{FF2B5EF4-FFF2-40B4-BE49-F238E27FC236}">
                  <a16:creationId xmlns:a16="http://schemas.microsoft.com/office/drawing/2014/main" id="{85DC0718-B29F-47A6-931F-F0EF9FA99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88785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ectangle 64">
              <a:extLst>
                <a:ext uri="{FF2B5EF4-FFF2-40B4-BE49-F238E27FC236}">
                  <a16:creationId xmlns:a16="http://schemas.microsoft.com/office/drawing/2014/main" id="{AAED958D-AFCC-4BEF-818A-EFF7E41D17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ectangle 66">
              <a:extLst>
                <a:ext uri="{FF2B5EF4-FFF2-40B4-BE49-F238E27FC236}">
                  <a16:creationId xmlns:a16="http://schemas.microsoft.com/office/drawing/2014/main" id="{C216DD5A-D1AE-429E-937E-456A50345E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762899"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Rectangle 64">
              <a:extLst>
                <a:ext uri="{FF2B5EF4-FFF2-40B4-BE49-F238E27FC236}">
                  <a16:creationId xmlns:a16="http://schemas.microsoft.com/office/drawing/2014/main" id="{A845B253-9DEE-45AC-AADA-FAA6812C39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ectangle 66">
              <a:extLst>
                <a:ext uri="{FF2B5EF4-FFF2-40B4-BE49-F238E27FC236}">
                  <a16:creationId xmlns:a16="http://schemas.microsoft.com/office/drawing/2014/main" id="{CE7B6CBF-757B-4B55-84CB-062B712D38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637944"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Rectangle 64">
              <a:extLst>
                <a:ext uri="{FF2B5EF4-FFF2-40B4-BE49-F238E27FC236}">
                  <a16:creationId xmlns:a16="http://schemas.microsoft.com/office/drawing/2014/main" id="{2CC28C7A-EF33-43D3-90CD-DCAC92546A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Rectangle 66">
              <a:extLst>
                <a:ext uri="{FF2B5EF4-FFF2-40B4-BE49-F238E27FC236}">
                  <a16:creationId xmlns:a16="http://schemas.microsoft.com/office/drawing/2014/main" id="{BC0C9DCF-F15B-4B7A-A16B-37B4335E6B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512988"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Rectangle 64">
              <a:extLst>
                <a:ext uri="{FF2B5EF4-FFF2-40B4-BE49-F238E27FC236}">
                  <a16:creationId xmlns:a16="http://schemas.microsoft.com/office/drawing/2014/main" id="{94991FD1-406A-4958-87D4-8DFA9FEA4C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73152"/>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Rectangle 66">
              <a:extLst>
                <a:ext uri="{FF2B5EF4-FFF2-40B4-BE49-F238E27FC236}">
                  <a16:creationId xmlns:a16="http://schemas.microsoft.com/office/drawing/2014/main" id="{5CD32F69-27AD-4088-877C-E2A40F8B07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8033" y="24688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9" name="Picture 8">
            <a:extLst>
              <a:ext uri="{FF2B5EF4-FFF2-40B4-BE49-F238E27FC236}">
                <a16:creationId xmlns:a16="http://schemas.microsoft.com/office/drawing/2014/main" id="{77C8630C-CF37-4EEA-8224-C3C72657B42A}"/>
              </a:ext>
            </a:extLst>
          </p:cNvPr>
          <p:cNvPicPr>
            <a:picLocks noChangeAspect="1"/>
          </p:cNvPicPr>
          <p:nvPr/>
        </p:nvPicPr>
        <p:blipFill>
          <a:blip r:embed="rId3"/>
          <a:stretch>
            <a:fillRect/>
          </a:stretch>
        </p:blipFill>
        <p:spPr>
          <a:xfrm>
            <a:off x="6657784" y="95044"/>
            <a:ext cx="5231048" cy="3086319"/>
          </a:xfrm>
          <a:prstGeom prst="rect">
            <a:avLst/>
          </a:prstGeom>
        </p:spPr>
      </p:pic>
      <p:sp>
        <p:nvSpPr>
          <p:cNvPr id="135" name="Rectangle 134">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6E955DFF-083E-48C4-973A-0ED11846C176}"/>
              </a:ext>
            </a:extLst>
          </p:cNvPr>
          <p:cNvPicPr>
            <a:picLocks noChangeAspect="1"/>
          </p:cNvPicPr>
          <p:nvPr/>
        </p:nvPicPr>
        <p:blipFill>
          <a:blip r:embed="rId4"/>
          <a:stretch>
            <a:fillRect/>
          </a:stretch>
        </p:blipFill>
        <p:spPr>
          <a:xfrm>
            <a:off x="749204" y="3395512"/>
            <a:ext cx="5586942" cy="3296295"/>
          </a:xfrm>
          <a:prstGeom prst="rect">
            <a:avLst/>
          </a:prstGeom>
        </p:spPr>
      </p:pic>
      <p:pic>
        <p:nvPicPr>
          <p:cNvPr id="11" name="Picture 10">
            <a:extLst>
              <a:ext uri="{FF2B5EF4-FFF2-40B4-BE49-F238E27FC236}">
                <a16:creationId xmlns:a16="http://schemas.microsoft.com/office/drawing/2014/main" id="{2A6811E4-8293-4CBA-94A1-DD63C71AC240}"/>
              </a:ext>
            </a:extLst>
          </p:cNvPr>
          <p:cNvPicPr>
            <a:picLocks noChangeAspect="1"/>
          </p:cNvPicPr>
          <p:nvPr/>
        </p:nvPicPr>
        <p:blipFill>
          <a:blip r:embed="rId5"/>
          <a:stretch>
            <a:fillRect/>
          </a:stretch>
        </p:blipFill>
        <p:spPr>
          <a:xfrm>
            <a:off x="6479838" y="3395512"/>
            <a:ext cx="5586942" cy="3296295"/>
          </a:xfrm>
          <a:prstGeom prst="rect">
            <a:avLst/>
          </a:prstGeom>
        </p:spPr>
      </p:pic>
      <p:sp>
        <p:nvSpPr>
          <p:cNvPr id="76" name="TextBox 75">
            <a:extLst>
              <a:ext uri="{FF2B5EF4-FFF2-40B4-BE49-F238E27FC236}">
                <a16:creationId xmlns:a16="http://schemas.microsoft.com/office/drawing/2014/main" id="{1CAC354C-179E-4B15-8AD1-3E4AA23A15FA}"/>
              </a:ext>
            </a:extLst>
          </p:cNvPr>
          <p:cNvSpPr txBox="1"/>
          <p:nvPr/>
        </p:nvSpPr>
        <p:spPr>
          <a:xfrm>
            <a:off x="1064960" y="2215828"/>
            <a:ext cx="5414878" cy="923330"/>
          </a:xfrm>
          <a:prstGeom prst="rect">
            <a:avLst/>
          </a:prstGeom>
          <a:noFill/>
          <a:ln>
            <a:solidFill>
              <a:schemeClr val="tx1"/>
            </a:solidFill>
          </a:ln>
        </p:spPr>
        <p:txBody>
          <a:bodyPr wrap="square" rtlCol="0">
            <a:spAutoFit/>
          </a:bodyPr>
          <a:lstStyle/>
          <a:p>
            <a:r>
              <a:rPr lang="en-US" dirty="0"/>
              <a:t>27 Students</a:t>
            </a:r>
          </a:p>
          <a:p>
            <a:r>
              <a:rPr lang="en-US" dirty="0"/>
              <a:t>M</a:t>
            </a:r>
            <a:r>
              <a:rPr lang="en-US" baseline="-25000" dirty="0"/>
              <a:t>age</a:t>
            </a:r>
            <a:r>
              <a:rPr lang="en-US" dirty="0"/>
              <a:t>= 23.19, 4 males</a:t>
            </a:r>
          </a:p>
          <a:p>
            <a:r>
              <a:rPr lang="en-US" dirty="0"/>
              <a:t>6 1</a:t>
            </a:r>
            <a:r>
              <a:rPr lang="en-US" baseline="30000" dirty="0"/>
              <a:t>st</a:t>
            </a:r>
            <a:r>
              <a:rPr lang="en-US" dirty="0"/>
              <a:t> years, 8 2</a:t>
            </a:r>
            <a:r>
              <a:rPr lang="en-US" baseline="30000" dirty="0"/>
              <a:t>nd</a:t>
            </a:r>
            <a:r>
              <a:rPr lang="en-US" dirty="0"/>
              <a:t> years, 5 3</a:t>
            </a:r>
            <a:r>
              <a:rPr lang="en-US" baseline="30000" dirty="0"/>
              <a:t>rd</a:t>
            </a:r>
            <a:r>
              <a:rPr lang="en-US" dirty="0"/>
              <a:t> years, 3 4</a:t>
            </a:r>
            <a:r>
              <a:rPr lang="en-US" baseline="30000" dirty="0"/>
              <a:t>th</a:t>
            </a:r>
            <a:r>
              <a:rPr lang="en-US" dirty="0"/>
              <a:t> years, 5 ND</a:t>
            </a:r>
            <a:endParaRPr lang="en-GB" dirty="0"/>
          </a:p>
        </p:txBody>
      </p:sp>
      <p:sp>
        <p:nvSpPr>
          <p:cNvPr id="77" name="Star: 5 Points 76">
            <a:extLst>
              <a:ext uri="{FF2B5EF4-FFF2-40B4-BE49-F238E27FC236}">
                <a16:creationId xmlns:a16="http://schemas.microsoft.com/office/drawing/2014/main" id="{880765AD-D21A-43F6-8E91-BBE0017869E5}"/>
              </a:ext>
            </a:extLst>
          </p:cNvPr>
          <p:cNvSpPr/>
          <p:nvPr/>
        </p:nvSpPr>
        <p:spPr>
          <a:xfrm>
            <a:off x="2764057" y="3708113"/>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Star: 5 Points 78">
            <a:extLst>
              <a:ext uri="{FF2B5EF4-FFF2-40B4-BE49-F238E27FC236}">
                <a16:creationId xmlns:a16="http://schemas.microsoft.com/office/drawing/2014/main" id="{14C208D5-30A9-4A56-A6DB-C82DC70DC367}"/>
              </a:ext>
            </a:extLst>
          </p:cNvPr>
          <p:cNvSpPr/>
          <p:nvPr/>
        </p:nvSpPr>
        <p:spPr>
          <a:xfrm>
            <a:off x="4550101" y="3773875"/>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Star: 5 Points 80">
            <a:extLst>
              <a:ext uri="{FF2B5EF4-FFF2-40B4-BE49-F238E27FC236}">
                <a16:creationId xmlns:a16="http://schemas.microsoft.com/office/drawing/2014/main" id="{7705E604-ED7B-414B-8707-5A3974E40B78}"/>
              </a:ext>
            </a:extLst>
          </p:cNvPr>
          <p:cNvSpPr/>
          <p:nvPr/>
        </p:nvSpPr>
        <p:spPr>
          <a:xfrm>
            <a:off x="7696868" y="297104"/>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1" name="Star: 5 Points 140">
            <a:extLst>
              <a:ext uri="{FF2B5EF4-FFF2-40B4-BE49-F238E27FC236}">
                <a16:creationId xmlns:a16="http://schemas.microsoft.com/office/drawing/2014/main" id="{42BB62DA-38E0-43D9-B8AE-10A67D4B193E}"/>
              </a:ext>
            </a:extLst>
          </p:cNvPr>
          <p:cNvSpPr/>
          <p:nvPr/>
        </p:nvSpPr>
        <p:spPr>
          <a:xfrm>
            <a:off x="8543759" y="401761"/>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2" name="Star: 5 Points 141">
            <a:extLst>
              <a:ext uri="{FF2B5EF4-FFF2-40B4-BE49-F238E27FC236}">
                <a16:creationId xmlns:a16="http://schemas.microsoft.com/office/drawing/2014/main" id="{D276044F-D458-4574-8DEE-0C39B3DAE855}"/>
              </a:ext>
            </a:extLst>
          </p:cNvPr>
          <p:cNvSpPr/>
          <p:nvPr/>
        </p:nvSpPr>
        <p:spPr>
          <a:xfrm>
            <a:off x="9366170" y="494935"/>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3" name="Star: 5 Points 142">
            <a:extLst>
              <a:ext uri="{FF2B5EF4-FFF2-40B4-BE49-F238E27FC236}">
                <a16:creationId xmlns:a16="http://schemas.microsoft.com/office/drawing/2014/main" id="{B74E1BF4-EC7F-458F-8C11-D848501FBF33}"/>
              </a:ext>
            </a:extLst>
          </p:cNvPr>
          <p:cNvSpPr/>
          <p:nvPr/>
        </p:nvSpPr>
        <p:spPr>
          <a:xfrm>
            <a:off x="10224926" y="575031"/>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4" name="Star: 5 Points 143">
            <a:extLst>
              <a:ext uri="{FF2B5EF4-FFF2-40B4-BE49-F238E27FC236}">
                <a16:creationId xmlns:a16="http://schemas.microsoft.com/office/drawing/2014/main" id="{54803B4C-A5F8-4EB1-8CA3-73BBAA1B229F}"/>
              </a:ext>
            </a:extLst>
          </p:cNvPr>
          <p:cNvSpPr/>
          <p:nvPr/>
        </p:nvSpPr>
        <p:spPr>
          <a:xfrm>
            <a:off x="11093865" y="361542"/>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5" name="Star: 5 Points 144">
            <a:extLst>
              <a:ext uri="{FF2B5EF4-FFF2-40B4-BE49-F238E27FC236}">
                <a16:creationId xmlns:a16="http://schemas.microsoft.com/office/drawing/2014/main" id="{26DB47BB-2CFD-41AA-A541-BF75BA6E22AF}"/>
              </a:ext>
            </a:extLst>
          </p:cNvPr>
          <p:cNvSpPr/>
          <p:nvPr/>
        </p:nvSpPr>
        <p:spPr>
          <a:xfrm>
            <a:off x="7586874" y="3819530"/>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6" name="Star: 5 Points 145">
            <a:extLst>
              <a:ext uri="{FF2B5EF4-FFF2-40B4-BE49-F238E27FC236}">
                <a16:creationId xmlns:a16="http://schemas.microsoft.com/office/drawing/2014/main" id="{DA503F0F-F250-46F1-9E6B-AEE9C2E96418}"/>
              </a:ext>
            </a:extLst>
          </p:cNvPr>
          <p:cNvSpPr/>
          <p:nvPr/>
        </p:nvSpPr>
        <p:spPr>
          <a:xfrm>
            <a:off x="8458245" y="3747510"/>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7" name="Star: 5 Points 146">
            <a:extLst>
              <a:ext uri="{FF2B5EF4-FFF2-40B4-BE49-F238E27FC236}">
                <a16:creationId xmlns:a16="http://schemas.microsoft.com/office/drawing/2014/main" id="{BB072B55-1E8D-46A7-8F0E-F1ADCC49AFCA}"/>
              </a:ext>
            </a:extLst>
          </p:cNvPr>
          <p:cNvSpPr/>
          <p:nvPr/>
        </p:nvSpPr>
        <p:spPr>
          <a:xfrm>
            <a:off x="9377136" y="3501157"/>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Star: 5 Points 147">
            <a:extLst>
              <a:ext uri="{FF2B5EF4-FFF2-40B4-BE49-F238E27FC236}">
                <a16:creationId xmlns:a16="http://schemas.microsoft.com/office/drawing/2014/main" id="{C06D6F45-427F-4321-A5F7-6D6E238EC9BC}"/>
              </a:ext>
            </a:extLst>
          </p:cNvPr>
          <p:cNvSpPr/>
          <p:nvPr/>
        </p:nvSpPr>
        <p:spPr>
          <a:xfrm>
            <a:off x="10318968" y="3424551"/>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9" name="Star: 5 Points 148">
            <a:extLst>
              <a:ext uri="{FF2B5EF4-FFF2-40B4-BE49-F238E27FC236}">
                <a16:creationId xmlns:a16="http://schemas.microsoft.com/office/drawing/2014/main" id="{D673C24A-0342-443F-AFAC-9036E7D118A9}"/>
              </a:ext>
            </a:extLst>
          </p:cNvPr>
          <p:cNvSpPr/>
          <p:nvPr/>
        </p:nvSpPr>
        <p:spPr>
          <a:xfrm>
            <a:off x="11200433" y="3739433"/>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41399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85E1BDC-A9B0-4A87-82E3-F3187F69A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0990C621-3B8B-4820-8328-D47EF7CE82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416" y="365125"/>
            <a:ext cx="11167447" cy="2089317"/>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5B9EFF2-D008-4EF7-B282-CE6275DA03F5}"/>
              </a:ext>
            </a:extLst>
          </p:cNvPr>
          <p:cNvSpPr>
            <a:spLocks noGrp="1"/>
          </p:cNvSpPr>
          <p:nvPr>
            <p:ph type="title"/>
          </p:nvPr>
        </p:nvSpPr>
        <p:spPr>
          <a:xfrm>
            <a:off x="1051560" y="586822"/>
            <a:ext cx="3657600" cy="1645920"/>
          </a:xfrm>
        </p:spPr>
        <p:txBody>
          <a:bodyPr>
            <a:normAutofit/>
          </a:bodyPr>
          <a:lstStyle/>
          <a:p>
            <a:r>
              <a:rPr lang="en-US" sz="3200" dirty="0"/>
              <a:t>Part 1 Results: Students</a:t>
            </a:r>
            <a:endParaRPr lang="en-GB" sz="3200" dirty="0"/>
          </a:p>
        </p:txBody>
      </p:sp>
      <p:sp>
        <p:nvSpPr>
          <p:cNvPr id="16" name="Rectangle 15">
            <a:extLst>
              <a:ext uri="{FF2B5EF4-FFF2-40B4-BE49-F238E27FC236}">
                <a16:creationId xmlns:a16="http://schemas.microsoft.com/office/drawing/2014/main" id="{C1A2385B-1D2A-4E17-84FA-6CB7F0AAE4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08" y="105773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8" name="Rectangle 17">
            <a:extLst>
              <a:ext uri="{FF2B5EF4-FFF2-40B4-BE49-F238E27FC236}">
                <a16:creationId xmlns:a16="http://schemas.microsoft.com/office/drawing/2014/main" id="{5E791F2F-79DB-4CC0-9FA1-001E3E91E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243541" y="1400638"/>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AF2138A-38A5-4C02-AD25-1E8DBE901EC0}"/>
              </a:ext>
            </a:extLst>
          </p:cNvPr>
          <p:cNvSpPr>
            <a:spLocks noGrp="1"/>
          </p:cNvSpPr>
          <p:nvPr>
            <p:ph idx="1"/>
          </p:nvPr>
        </p:nvSpPr>
        <p:spPr>
          <a:xfrm>
            <a:off x="5250106" y="586822"/>
            <a:ext cx="6106742" cy="1645920"/>
          </a:xfrm>
        </p:spPr>
        <p:txBody>
          <a:bodyPr anchor="ctr">
            <a:normAutofit/>
          </a:bodyPr>
          <a:lstStyle/>
          <a:p>
            <a:r>
              <a:rPr lang="en-US" sz="1800" dirty="0"/>
              <a:t>Consistent pattern across all questions, some of which are significant</a:t>
            </a:r>
          </a:p>
          <a:p>
            <a:r>
              <a:rPr lang="en-US" sz="1800" dirty="0"/>
              <a:t>Third year students show less agreement that PAL contributes to these aspects</a:t>
            </a:r>
            <a:r>
              <a:rPr lang="en-GB" sz="1800" dirty="0"/>
              <a:t>, compared to first and second years</a:t>
            </a:r>
            <a:endParaRPr lang="en-US" sz="1800" dirty="0"/>
          </a:p>
        </p:txBody>
      </p:sp>
      <p:pic>
        <p:nvPicPr>
          <p:cNvPr id="5" name="Picture 4">
            <a:extLst>
              <a:ext uri="{FF2B5EF4-FFF2-40B4-BE49-F238E27FC236}">
                <a16:creationId xmlns:a16="http://schemas.microsoft.com/office/drawing/2014/main" id="{A6973EA6-B2FB-4D03-8DA3-4F22CEDC0BF7}"/>
              </a:ext>
            </a:extLst>
          </p:cNvPr>
          <p:cNvPicPr>
            <a:picLocks noChangeAspect="1"/>
          </p:cNvPicPr>
          <p:nvPr/>
        </p:nvPicPr>
        <p:blipFill rotWithShape="1">
          <a:blip r:embed="rId3"/>
          <a:srcRect t="9178"/>
          <a:stretch/>
        </p:blipFill>
        <p:spPr>
          <a:xfrm>
            <a:off x="356775" y="3002696"/>
            <a:ext cx="5781364" cy="3097942"/>
          </a:xfrm>
          <a:prstGeom prst="rect">
            <a:avLst/>
          </a:prstGeom>
        </p:spPr>
      </p:pic>
      <p:pic>
        <p:nvPicPr>
          <p:cNvPr id="7" name="Picture 6">
            <a:extLst>
              <a:ext uri="{FF2B5EF4-FFF2-40B4-BE49-F238E27FC236}">
                <a16:creationId xmlns:a16="http://schemas.microsoft.com/office/drawing/2014/main" id="{45514AB6-9C35-4DF9-826B-9A7D727637AD}"/>
              </a:ext>
            </a:extLst>
          </p:cNvPr>
          <p:cNvPicPr>
            <a:picLocks noChangeAspect="1"/>
          </p:cNvPicPr>
          <p:nvPr/>
        </p:nvPicPr>
        <p:blipFill rotWithShape="1">
          <a:blip r:embed="rId4"/>
          <a:srcRect t="6760"/>
          <a:stretch/>
        </p:blipFill>
        <p:spPr>
          <a:xfrm>
            <a:off x="6198781" y="2842020"/>
            <a:ext cx="5523082" cy="3258618"/>
          </a:xfrm>
          <a:prstGeom prst="rect">
            <a:avLst/>
          </a:prstGeom>
        </p:spPr>
      </p:pic>
      <p:sp>
        <p:nvSpPr>
          <p:cNvPr id="8" name="TextBox 7">
            <a:extLst>
              <a:ext uri="{FF2B5EF4-FFF2-40B4-BE49-F238E27FC236}">
                <a16:creationId xmlns:a16="http://schemas.microsoft.com/office/drawing/2014/main" id="{14B296C3-FF90-485D-B448-39A63A38C149}"/>
              </a:ext>
            </a:extLst>
          </p:cNvPr>
          <p:cNvSpPr txBox="1"/>
          <p:nvPr/>
        </p:nvSpPr>
        <p:spPr>
          <a:xfrm>
            <a:off x="1172840" y="6100638"/>
            <a:ext cx="4284985" cy="646331"/>
          </a:xfrm>
          <a:prstGeom prst="rect">
            <a:avLst/>
          </a:prstGeom>
          <a:noFill/>
        </p:spPr>
        <p:txBody>
          <a:bodyPr wrap="square" rtlCol="0">
            <a:spAutoFit/>
          </a:bodyPr>
          <a:lstStyle/>
          <a:p>
            <a:pPr algn="ctr"/>
            <a:r>
              <a:rPr lang="en-US" dirty="0"/>
              <a:t>‘PAL helps me understand what my lecturers expect from me for assignments’</a:t>
            </a:r>
            <a:endParaRPr lang="en-GB" dirty="0"/>
          </a:p>
        </p:txBody>
      </p:sp>
      <p:sp>
        <p:nvSpPr>
          <p:cNvPr id="17" name="TextBox 16">
            <a:extLst>
              <a:ext uri="{FF2B5EF4-FFF2-40B4-BE49-F238E27FC236}">
                <a16:creationId xmlns:a16="http://schemas.microsoft.com/office/drawing/2014/main" id="{C650AE54-319E-43F4-B3A6-6EA5920FE9C3}"/>
              </a:ext>
            </a:extLst>
          </p:cNvPr>
          <p:cNvSpPr txBox="1"/>
          <p:nvPr/>
        </p:nvSpPr>
        <p:spPr>
          <a:xfrm>
            <a:off x="7071863" y="6118969"/>
            <a:ext cx="4284985" cy="646331"/>
          </a:xfrm>
          <a:prstGeom prst="rect">
            <a:avLst/>
          </a:prstGeom>
          <a:noFill/>
        </p:spPr>
        <p:txBody>
          <a:bodyPr wrap="square" rtlCol="0">
            <a:spAutoFit/>
          </a:bodyPr>
          <a:lstStyle/>
          <a:p>
            <a:pPr algn="ctr"/>
            <a:r>
              <a:rPr lang="en-US" dirty="0"/>
              <a:t>‘PAL helps me understand what my lecturers expect from me across the course’</a:t>
            </a:r>
            <a:endParaRPr lang="en-GB" dirty="0"/>
          </a:p>
        </p:txBody>
      </p:sp>
      <p:sp>
        <p:nvSpPr>
          <p:cNvPr id="13" name="Star: 5 Points 12">
            <a:extLst>
              <a:ext uri="{FF2B5EF4-FFF2-40B4-BE49-F238E27FC236}">
                <a16:creationId xmlns:a16="http://schemas.microsoft.com/office/drawing/2014/main" id="{0674AC24-DCE6-4A4A-95E9-6401E49E689F}"/>
              </a:ext>
            </a:extLst>
          </p:cNvPr>
          <p:cNvSpPr/>
          <p:nvPr/>
        </p:nvSpPr>
        <p:spPr>
          <a:xfrm>
            <a:off x="3953535" y="3615214"/>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Star: 5 Points 14">
            <a:extLst>
              <a:ext uri="{FF2B5EF4-FFF2-40B4-BE49-F238E27FC236}">
                <a16:creationId xmlns:a16="http://schemas.microsoft.com/office/drawing/2014/main" id="{8D7BAFFB-D872-47A0-8802-114041B576FC}"/>
              </a:ext>
            </a:extLst>
          </p:cNvPr>
          <p:cNvSpPr/>
          <p:nvPr/>
        </p:nvSpPr>
        <p:spPr>
          <a:xfrm>
            <a:off x="9649385" y="3535117"/>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98059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85E1BDC-A9B0-4A87-82E3-F3187F69A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0990C621-3B8B-4820-8328-D47EF7CE82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416" y="365125"/>
            <a:ext cx="11167447" cy="2089317"/>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5B9EFF2-D008-4EF7-B282-CE6275DA03F5}"/>
              </a:ext>
            </a:extLst>
          </p:cNvPr>
          <p:cNvSpPr>
            <a:spLocks noGrp="1"/>
          </p:cNvSpPr>
          <p:nvPr>
            <p:ph type="title"/>
          </p:nvPr>
        </p:nvSpPr>
        <p:spPr>
          <a:xfrm>
            <a:off x="1051560" y="586822"/>
            <a:ext cx="3657600" cy="1645920"/>
          </a:xfrm>
        </p:spPr>
        <p:txBody>
          <a:bodyPr>
            <a:normAutofit/>
          </a:bodyPr>
          <a:lstStyle/>
          <a:p>
            <a:r>
              <a:rPr lang="en-US" sz="3200" dirty="0"/>
              <a:t>Part 1 Results: Students</a:t>
            </a:r>
            <a:endParaRPr lang="en-GB" sz="3200" dirty="0"/>
          </a:p>
        </p:txBody>
      </p:sp>
      <p:sp>
        <p:nvSpPr>
          <p:cNvPr id="16" name="Rectangle 15">
            <a:extLst>
              <a:ext uri="{FF2B5EF4-FFF2-40B4-BE49-F238E27FC236}">
                <a16:creationId xmlns:a16="http://schemas.microsoft.com/office/drawing/2014/main" id="{C1A2385B-1D2A-4E17-84FA-6CB7F0AAE4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08" y="105773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8" name="Rectangle 17">
            <a:extLst>
              <a:ext uri="{FF2B5EF4-FFF2-40B4-BE49-F238E27FC236}">
                <a16:creationId xmlns:a16="http://schemas.microsoft.com/office/drawing/2014/main" id="{5E791F2F-79DB-4CC0-9FA1-001E3E91E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243541" y="1400638"/>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AF2138A-38A5-4C02-AD25-1E8DBE901EC0}"/>
              </a:ext>
            </a:extLst>
          </p:cNvPr>
          <p:cNvSpPr>
            <a:spLocks noGrp="1"/>
          </p:cNvSpPr>
          <p:nvPr>
            <p:ph idx="1"/>
          </p:nvPr>
        </p:nvSpPr>
        <p:spPr>
          <a:xfrm>
            <a:off x="5250106" y="586822"/>
            <a:ext cx="6106742" cy="1645920"/>
          </a:xfrm>
        </p:spPr>
        <p:txBody>
          <a:bodyPr anchor="ctr">
            <a:normAutofit/>
          </a:bodyPr>
          <a:lstStyle/>
          <a:p>
            <a:r>
              <a:rPr lang="en-US" sz="1800" dirty="0"/>
              <a:t>Consistent pattern across all questions, some of which are significant</a:t>
            </a:r>
          </a:p>
          <a:p>
            <a:r>
              <a:rPr lang="en-US" sz="1800" dirty="0"/>
              <a:t>Third year students show less agreement that PAL contributes to these aspects</a:t>
            </a:r>
            <a:r>
              <a:rPr lang="en-GB" sz="1800" dirty="0"/>
              <a:t>, compared to first and second years</a:t>
            </a:r>
            <a:endParaRPr lang="en-US" sz="1800" dirty="0"/>
          </a:p>
        </p:txBody>
      </p:sp>
      <p:sp>
        <p:nvSpPr>
          <p:cNvPr id="8" name="TextBox 7">
            <a:extLst>
              <a:ext uri="{FF2B5EF4-FFF2-40B4-BE49-F238E27FC236}">
                <a16:creationId xmlns:a16="http://schemas.microsoft.com/office/drawing/2014/main" id="{14B296C3-FF90-485D-B448-39A63A38C149}"/>
              </a:ext>
            </a:extLst>
          </p:cNvPr>
          <p:cNvSpPr txBox="1"/>
          <p:nvPr/>
        </p:nvSpPr>
        <p:spPr>
          <a:xfrm>
            <a:off x="1172840" y="6100638"/>
            <a:ext cx="4284985" cy="646331"/>
          </a:xfrm>
          <a:prstGeom prst="rect">
            <a:avLst/>
          </a:prstGeom>
          <a:noFill/>
        </p:spPr>
        <p:txBody>
          <a:bodyPr wrap="square" rtlCol="0">
            <a:spAutoFit/>
          </a:bodyPr>
          <a:lstStyle/>
          <a:p>
            <a:pPr algn="ctr"/>
            <a:r>
              <a:rPr lang="en-US" dirty="0"/>
              <a:t>‘PAL increased my feeling of belonging to the School of Psychology’</a:t>
            </a:r>
            <a:endParaRPr lang="en-GB" dirty="0"/>
          </a:p>
        </p:txBody>
      </p:sp>
      <p:sp>
        <p:nvSpPr>
          <p:cNvPr id="17" name="TextBox 16">
            <a:extLst>
              <a:ext uri="{FF2B5EF4-FFF2-40B4-BE49-F238E27FC236}">
                <a16:creationId xmlns:a16="http://schemas.microsoft.com/office/drawing/2014/main" id="{C650AE54-319E-43F4-B3A6-6EA5920FE9C3}"/>
              </a:ext>
            </a:extLst>
          </p:cNvPr>
          <p:cNvSpPr txBox="1"/>
          <p:nvPr/>
        </p:nvSpPr>
        <p:spPr>
          <a:xfrm>
            <a:off x="7071863" y="6118969"/>
            <a:ext cx="4284985" cy="646331"/>
          </a:xfrm>
          <a:prstGeom prst="rect">
            <a:avLst/>
          </a:prstGeom>
          <a:noFill/>
        </p:spPr>
        <p:txBody>
          <a:bodyPr wrap="square" rtlCol="0">
            <a:spAutoFit/>
          </a:bodyPr>
          <a:lstStyle/>
          <a:p>
            <a:pPr algn="ctr"/>
            <a:r>
              <a:rPr lang="en-US" dirty="0"/>
              <a:t>‘PAL contributed to how I settled into my course’</a:t>
            </a:r>
            <a:endParaRPr lang="en-GB" dirty="0"/>
          </a:p>
        </p:txBody>
      </p:sp>
      <p:pic>
        <p:nvPicPr>
          <p:cNvPr id="6" name="Picture 5">
            <a:extLst>
              <a:ext uri="{FF2B5EF4-FFF2-40B4-BE49-F238E27FC236}">
                <a16:creationId xmlns:a16="http://schemas.microsoft.com/office/drawing/2014/main" id="{80CB0646-CAF7-4841-AA1B-58CA2437E003}"/>
              </a:ext>
            </a:extLst>
          </p:cNvPr>
          <p:cNvPicPr>
            <a:picLocks noChangeAspect="1"/>
          </p:cNvPicPr>
          <p:nvPr/>
        </p:nvPicPr>
        <p:blipFill rotWithShape="1">
          <a:blip r:embed="rId3"/>
          <a:srcRect t="8495"/>
          <a:stretch/>
        </p:blipFill>
        <p:spPr>
          <a:xfrm>
            <a:off x="182251" y="2919340"/>
            <a:ext cx="5895812" cy="3181298"/>
          </a:xfrm>
          <a:prstGeom prst="rect">
            <a:avLst/>
          </a:prstGeom>
        </p:spPr>
      </p:pic>
      <p:pic>
        <p:nvPicPr>
          <p:cNvPr id="10" name="Picture 9">
            <a:extLst>
              <a:ext uri="{FF2B5EF4-FFF2-40B4-BE49-F238E27FC236}">
                <a16:creationId xmlns:a16="http://schemas.microsoft.com/office/drawing/2014/main" id="{06885C88-8A8E-4293-8CC1-E61E3DC42DAD}"/>
              </a:ext>
            </a:extLst>
          </p:cNvPr>
          <p:cNvPicPr>
            <a:picLocks noChangeAspect="1"/>
          </p:cNvPicPr>
          <p:nvPr/>
        </p:nvPicPr>
        <p:blipFill rotWithShape="1">
          <a:blip r:embed="rId4"/>
          <a:srcRect t="7450"/>
          <a:stretch/>
        </p:blipFill>
        <p:spPr>
          <a:xfrm>
            <a:off x="6078063" y="2919340"/>
            <a:ext cx="5829190" cy="3181298"/>
          </a:xfrm>
          <a:prstGeom prst="rect">
            <a:avLst/>
          </a:prstGeom>
        </p:spPr>
      </p:pic>
      <p:sp>
        <p:nvSpPr>
          <p:cNvPr id="13" name="Star: 5 Points 12">
            <a:extLst>
              <a:ext uri="{FF2B5EF4-FFF2-40B4-BE49-F238E27FC236}">
                <a16:creationId xmlns:a16="http://schemas.microsoft.com/office/drawing/2014/main" id="{61E9005F-E0EC-4DEE-81FE-56EAFDDAB215}"/>
              </a:ext>
            </a:extLst>
          </p:cNvPr>
          <p:cNvSpPr/>
          <p:nvPr/>
        </p:nvSpPr>
        <p:spPr>
          <a:xfrm>
            <a:off x="3857283" y="3451762"/>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Star: 5 Points 14">
            <a:extLst>
              <a:ext uri="{FF2B5EF4-FFF2-40B4-BE49-F238E27FC236}">
                <a16:creationId xmlns:a16="http://schemas.microsoft.com/office/drawing/2014/main" id="{78030F32-8E9C-4CBD-84CE-4FEF937B5332}"/>
              </a:ext>
            </a:extLst>
          </p:cNvPr>
          <p:cNvSpPr/>
          <p:nvPr/>
        </p:nvSpPr>
        <p:spPr>
          <a:xfrm>
            <a:off x="9712651" y="3887929"/>
            <a:ext cx="171027" cy="160193"/>
          </a:xfrm>
          <a:prstGeom prst="star5">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96202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E234CF4-802C-4AA1-B540-36C3B838C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1"/>
            <a:ext cx="5038344"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ACFB5C-6898-4656-AED0-B6A3F4D749F8}"/>
              </a:ext>
            </a:extLst>
          </p:cNvPr>
          <p:cNvSpPr>
            <a:spLocks noGrp="1"/>
          </p:cNvSpPr>
          <p:nvPr>
            <p:ph type="title"/>
          </p:nvPr>
        </p:nvSpPr>
        <p:spPr>
          <a:xfrm>
            <a:off x="1166650" y="1332952"/>
            <a:ext cx="3926898" cy="3921176"/>
          </a:xfrm>
        </p:spPr>
        <p:txBody>
          <a:bodyPr anchor="ctr">
            <a:normAutofit/>
          </a:bodyPr>
          <a:lstStyle/>
          <a:p>
            <a:r>
              <a:rPr lang="en-GB" sz="5400"/>
              <a:t>PAL research – qualitative data</a:t>
            </a:r>
          </a:p>
        </p:txBody>
      </p:sp>
      <p:grpSp>
        <p:nvGrpSpPr>
          <p:cNvPr id="16" name="Group 15">
            <a:extLst>
              <a:ext uri="{FF2B5EF4-FFF2-40B4-BE49-F238E27FC236}">
                <a16:creationId xmlns:a16="http://schemas.microsoft.com/office/drawing/2014/main" id="{B0CED441-B73B-4907-9AF2-614CEAC6A18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7" name="Rectangle 64">
              <a:extLst>
                <a:ext uri="{FF2B5EF4-FFF2-40B4-BE49-F238E27FC236}">
                  <a16:creationId xmlns:a16="http://schemas.microsoft.com/office/drawing/2014/main" id="{A03170C9-14E4-4D47-827E-51518FA9CA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757EFF12-1826-499E-94C2-AF4400A664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20CC511B-2DB0-4523-82ED-40CCC5C7D0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6CB93565-67D6-49DD-8D4E-4685AC81A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E9D45A7-FFB3-4E69-A4EC-FAA3489B0E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A29467A6-0F59-4991-89B5-35408BD725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A726CA1-9A94-4AF0-B9DD-3572C692A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EB03BD70-FD68-460B-A88B-005DAB5BED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C1040543-6AB1-4FE1-8946-59D0E7BB85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BEEF4851-38D3-48A2-B05D-2697716268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DEC37F16-C638-42B2-AA09-CA5142D85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0AC31779-80E9-4BF3-9703-F63FE8094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D71CA5FF-D764-4C4E-8854-E5875684FE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81A1FA9D-7285-4D42-ADF3-BC14114B27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A1E40F6A-5F88-46D9-A510-00D54F0B81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938C555D-926A-4092-966E-1BC7E455FF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58D049FF-3E13-4E3E-A5BE-CF5253B8E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A16547CF-5B03-4E57-B466-A0FDCECADD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a:extLst>
                <a:ext uri="{FF2B5EF4-FFF2-40B4-BE49-F238E27FC236}">
                  <a16:creationId xmlns:a16="http://schemas.microsoft.com/office/drawing/2014/main" id="{84C012C4-5959-40D5-8A7B-8542BD4B98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8C7DF75A-2C0D-4388-A295-397333ADBD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9C095904-A444-481A-80BD-B8EB13DC2483}"/>
              </a:ext>
            </a:extLst>
          </p:cNvPr>
          <p:cNvSpPr>
            <a:spLocks noGrp="1"/>
          </p:cNvSpPr>
          <p:nvPr>
            <p:ph idx="1"/>
          </p:nvPr>
        </p:nvSpPr>
        <p:spPr>
          <a:xfrm>
            <a:off x="6421120" y="499833"/>
            <a:ext cx="5100320" cy="5581226"/>
          </a:xfrm>
        </p:spPr>
        <p:txBody>
          <a:bodyPr anchor="ctr">
            <a:normAutofit/>
          </a:bodyPr>
          <a:lstStyle/>
          <a:p>
            <a:r>
              <a:rPr lang="en-GB" sz="2200"/>
              <a:t>Interviews with students attending PAL (watch this space)</a:t>
            </a:r>
          </a:p>
          <a:p>
            <a:r>
              <a:rPr lang="en-GB" sz="2200"/>
              <a:t>Interviews with PAL leaders (3)</a:t>
            </a:r>
          </a:p>
          <a:p>
            <a:pPr marL="0" indent="0">
              <a:buNone/>
            </a:pPr>
            <a:endParaRPr lang="en-GB" sz="2200"/>
          </a:p>
          <a:p>
            <a:r>
              <a:rPr lang="en-GB" sz="2200"/>
              <a:t>Interviewed through Teams by Dr Aaron Thom </a:t>
            </a:r>
          </a:p>
          <a:p>
            <a:endParaRPr lang="en-GB" sz="2200"/>
          </a:p>
          <a:p>
            <a:pPr marL="0" indent="0">
              <a:buNone/>
            </a:pPr>
            <a:r>
              <a:rPr lang="en-GB" sz="2200" b="1"/>
              <a:t>Data analysis:</a:t>
            </a:r>
          </a:p>
          <a:p>
            <a:pPr marL="0" indent="0">
              <a:buNone/>
            </a:pPr>
            <a:r>
              <a:rPr lang="en-GB" sz="2200"/>
              <a:t>Contextualist Thematic Analysis (Braun &amp; Clarke, 2006)</a:t>
            </a:r>
          </a:p>
          <a:p>
            <a:pPr>
              <a:buFontTx/>
              <a:buChar char="-"/>
            </a:pPr>
            <a:r>
              <a:rPr lang="en-GB" sz="2200"/>
              <a:t>Descriptive</a:t>
            </a:r>
          </a:p>
          <a:p>
            <a:pPr>
              <a:buFontTx/>
              <a:buChar char="-"/>
            </a:pPr>
            <a:r>
              <a:rPr lang="en-GB" sz="2200"/>
              <a:t>Also latent and interpretative</a:t>
            </a:r>
          </a:p>
        </p:txBody>
      </p:sp>
    </p:spTree>
    <p:extLst>
      <p:ext uri="{BB962C8B-B14F-4D97-AF65-F5344CB8AC3E}">
        <p14:creationId xmlns:p14="http://schemas.microsoft.com/office/powerpoint/2010/main" val="23588362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10406-2EEC-4042-B097-4CE398F78505}"/>
              </a:ext>
            </a:extLst>
          </p:cNvPr>
          <p:cNvSpPr>
            <a:spLocks noGrp="1"/>
          </p:cNvSpPr>
          <p:nvPr>
            <p:ph type="title"/>
          </p:nvPr>
        </p:nvSpPr>
        <p:spPr>
          <a:xfrm rot="10800000" flipV="1">
            <a:off x="838200" y="319406"/>
            <a:ext cx="10515600" cy="45719"/>
          </a:xfrm>
        </p:spPr>
        <p:txBody>
          <a:bodyPr>
            <a:normAutofit fontScale="90000"/>
          </a:bodyPr>
          <a:lstStyle/>
          <a:p>
            <a:r>
              <a:rPr lang="en-GB" dirty="0"/>
              <a:t>Questions we asked them:</a:t>
            </a:r>
          </a:p>
        </p:txBody>
      </p:sp>
      <p:sp>
        <p:nvSpPr>
          <p:cNvPr id="3" name="Content Placeholder 2">
            <a:extLst>
              <a:ext uri="{FF2B5EF4-FFF2-40B4-BE49-F238E27FC236}">
                <a16:creationId xmlns:a16="http://schemas.microsoft.com/office/drawing/2014/main" id="{0D0C004F-62E4-4D8E-9932-12F077A98959}"/>
              </a:ext>
            </a:extLst>
          </p:cNvPr>
          <p:cNvSpPr>
            <a:spLocks noGrp="1"/>
          </p:cNvSpPr>
          <p:nvPr>
            <p:ph idx="1"/>
          </p:nvPr>
        </p:nvSpPr>
        <p:spPr>
          <a:xfrm>
            <a:off x="838200" y="875211"/>
            <a:ext cx="10515600" cy="5760720"/>
          </a:xfrm>
        </p:spPr>
        <p:txBody>
          <a:bodyPr>
            <a:normAutofit/>
          </a:bodyPr>
          <a:lstStyle/>
          <a:p>
            <a:pPr marL="0" indent="0">
              <a:spcBef>
                <a:spcPts val="1200"/>
              </a:spcBef>
              <a:buNone/>
            </a:pPr>
            <a:r>
              <a:rPr lang="en-GB" sz="1800" dirty="0">
                <a:ea typeface="Times New Roman" panose="02020603050405020304" pitchFamily="18" charset="0"/>
              </a:rPr>
              <a:t>C</a:t>
            </a:r>
            <a:r>
              <a:rPr lang="en-GB" sz="1800" dirty="0">
                <a:effectLst/>
                <a:ea typeface="Times New Roman" panose="02020603050405020304" pitchFamily="18" charset="0"/>
              </a:rPr>
              <a:t>ould you tell me </a:t>
            </a:r>
            <a:r>
              <a:rPr lang="en-GB" sz="1800" b="1" dirty="0">
                <a:effectLst/>
                <a:ea typeface="Times New Roman" panose="02020603050405020304" pitchFamily="18" charset="0"/>
              </a:rPr>
              <a:t>why</a:t>
            </a:r>
            <a:r>
              <a:rPr lang="en-GB" sz="1800" dirty="0">
                <a:effectLst/>
                <a:ea typeface="Times New Roman" panose="02020603050405020304" pitchFamily="18" charset="0"/>
              </a:rPr>
              <a:t> you initially signed up to be a PAL leader?</a:t>
            </a:r>
            <a:br>
              <a:rPr lang="en-GB" sz="1800" dirty="0">
                <a:effectLst/>
                <a:ea typeface="Times New Roman" panose="02020603050405020304" pitchFamily="18" charset="0"/>
              </a:rPr>
            </a:br>
            <a:endParaRPr lang="en-GB" sz="1800" dirty="0">
              <a:effectLst/>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550984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A3897D9-99A8-4328-B696-19E127DF611C}"/>
              </a:ext>
            </a:extLst>
          </p:cNvPr>
          <p:cNvSpPr>
            <a:spLocks noGrp="1"/>
          </p:cNvSpPr>
          <p:nvPr>
            <p:ph type="title"/>
          </p:nvPr>
        </p:nvSpPr>
        <p:spPr>
          <a:xfrm>
            <a:off x="777240" y="731519"/>
            <a:ext cx="2845191" cy="3237579"/>
          </a:xfrm>
        </p:spPr>
        <p:txBody>
          <a:bodyPr>
            <a:normAutofit/>
          </a:bodyPr>
          <a:lstStyle/>
          <a:p>
            <a:r>
              <a:rPr lang="en-GB" sz="3800">
                <a:solidFill>
                  <a:srgbClr val="FFFFFF"/>
                </a:solidFill>
              </a:rPr>
              <a:t>PAL: What is it?</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BD2BD61-371F-4370-A7A6-88EC37678782}"/>
              </a:ext>
            </a:extLst>
          </p:cNvPr>
          <p:cNvSpPr>
            <a:spLocks noGrp="1"/>
          </p:cNvSpPr>
          <p:nvPr>
            <p:ph idx="1"/>
          </p:nvPr>
        </p:nvSpPr>
        <p:spPr>
          <a:xfrm>
            <a:off x="4379709" y="686862"/>
            <a:ext cx="7037591" cy="5475129"/>
          </a:xfrm>
        </p:spPr>
        <p:txBody>
          <a:bodyPr anchor="ctr">
            <a:normAutofit/>
          </a:bodyPr>
          <a:lstStyle/>
          <a:p>
            <a:r>
              <a:rPr lang="en-GB" sz="2600"/>
              <a:t>Peer Assisted Learning</a:t>
            </a:r>
          </a:p>
          <a:p>
            <a:r>
              <a:rPr lang="en-GB" sz="2600"/>
              <a:t>Students receive assistance and support from non-professional lecturers</a:t>
            </a:r>
          </a:p>
          <a:p>
            <a:pPr lvl="1"/>
            <a:r>
              <a:rPr lang="en-GB" sz="2600"/>
              <a:t>I.e. other students</a:t>
            </a:r>
          </a:p>
          <a:p>
            <a:r>
              <a:rPr lang="en-GB" sz="2600"/>
              <a:t>Topper &amp; Ehly (2001) outline different approaches:</a:t>
            </a:r>
          </a:p>
          <a:p>
            <a:pPr lvl="1"/>
            <a:r>
              <a:rPr lang="en-GB" sz="2600"/>
              <a:t>Peer tutoring, mentoring, counselling, assessment</a:t>
            </a:r>
          </a:p>
          <a:p>
            <a:r>
              <a:rPr lang="en-GB" sz="2600"/>
              <a:t>Peer tutoring (some students take the role of tutor to help others) is the most common</a:t>
            </a:r>
          </a:p>
        </p:txBody>
      </p:sp>
    </p:spTree>
    <p:extLst>
      <p:ext uri="{BB962C8B-B14F-4D97-AF65-F5344CB8AC3E}">
        <p14:creationId xmlns:p14="http://schemas.microsoft.com/office/powerpoint/2010/main" val="30483867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10406-2EEC-4042-B097-4CE398F78505}"/>
              </a:ext>
            </a:extLst>
          </p:cNvPr>
          <p:cNvSpPr>
            <a:spLocks noGrp="1"/>
          </p:cNvSpPr>
          <p:nvPr>
            <p:ph type="title"/>
          </p:nvPr>
        </p:nvSpPr>
        <p:spPr>
          <a:xfrm rot="10800000" flipV="1">
            <a:off x="838200" y="319406"/>
            <a:ext cx="10515600" cy="45719"/>
          </a:xfrm>
        </p:spPr>
        <p:txBody>
          <a:bodyPr>
            <a:normAutofit fontScale="90000"/>
          </a:bodyPr>
          <a:lstStyle/>
          <a:p>
            <a:r>
              <a:rPr lang="en-GB" dirty="0"/>
              <a:t>Questions we asked them:</a:t>
            </a:r>
          </a:p>
        </p:txBody>
      </p:sp>
      <p:sp>
        <p:nvSpPr>
          <p:cNvPr id="3" name="Content Placeholder 2">
            <a:extLst>
              <a:ext uri="{FF2B5EF4-FFF2-40B4-BE49-F238E27FC236}">
                <a16:creationId xmlns:a16="http://schemas.microsoft.com/office/drawing/2014/main" id="{0D0C004F-62E4-4D8E-9932-12F077A98959}"/>
              </a:ext>
            </a:extLst>
          </p:cNvPr>
          <p:cNvSpPr>
            <a:spLocks noGrp="1"/>
          </p:cNvSpPr>
          <p:nvPr>
            <p:ph idx="1"/>
          </p:nvPr>
        </p:nvSpPr>
        <p:spPr>
          <a:xfrm>
            <a:off x="838200" y="875211"/>
            <a:ext cx="10515600" cy="5760720"/>
          </a:xfrm>
        </p:spPr>
        <p:txBody>
          <a:bodyPr>
            <a:normAutofit/>
          </a:bodyPr>
          <a:lstStyle/>
          <a:p>
            <a:pPr marL="0" indent="0">
              <a:spcBef>
                <a:spcPts val="1200"/>
              </a:spcBef>
              <a:buNone/>
            </a:pPr>
            <a:r>
              <a:rPr lang="en-GB" sz="1800" dirty="0">
                <a:ea typeface="Times New Roman" panose="02020603050405020304" pitchFamily="18" charset="0"/>
              </a:rPr>
              <a:t>C</a:t>
            </a:r>
            <a:r>
              <a:rPr lang="en-GB" sz="1800" dirty="0">
                <a:effectLst/>
                <a:ea typeface="Times New Roman" panose="02020603050405020304" pitchFamily="18" charset="0"/>
              </a:rPr>
              <a:t>ould you tell me </a:t>
            </a:r>
            <a:r>
              <a:rPr lang="en-GB" sz="1800" b="1" dirty="0">
                <a:effectLst/>
                <a:ea typeface="Times New Roman" panose="02020603050405020304" pitchFamily="18" charset="0"/>
              </a:rPr>
              <a:t>why</a:t>
            </a:r>
            <a:r>
              <a:rPr lang="en-GB" sz="1800" dirty="0">
                <a:effectLst/>
                <a:ea typeface="Times New Roman" panose="02020603050405020304" pitchFamily="18" charset="0"/>
              </a:rPr>
              <a:t> you initially signed up to be a PAL leader?</a:t>
            </a:r>
            <a:br>
              <a:rPr lang="en-GB" sz="1800" dirty="0">
                <a:effectLst/>
                <a:ea typeface="Times New Roman" panose="02020603050405020304" pitchFamily="18" charset="0"/>
              </a:rPr>
            </a:br>
            <a:endParaRPr lang="en-GB" sz="1800" dirty="0">
              <a:effectLst/>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Could you describe to me how you typically </a:t>
            </a:r>
            <a:r>
              <a:rPr lang="en-GB" sz="1800" b="1" dirty="0">
                <a:effectLst/>
                <a:ea typeface="Times New Roman" panose="02020603050405020304" pitchFamily="18" charset="0"/>
              </a:rPr>
              <a:t>prepare</a:t>
            </a:r>
            <a:r>
              <a:rPr lang="en-GB" sz="1800" dirty="0">
                <a:effectLst/>
                <a:ea typeface="Times New Roman" panose="02020603050405020304" pitchFamily="18" charset="0"/>
              </a:rPr>
              <a:t> for a session?  And once you’re in the session, how do you go about it?</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27609347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10406-2EEC-4042-B097-4CE398F78505}"/>
              </a:ext>
            </a:extLst>
          </p:cNvPr>
          <p:cNvSpPr>
            <a:spLocks noGrp="1"/>
          </p:cNvSpPr>
          <p:nvPr>
            <p:ph type="title"/>
          </p:nvPr>
        </p:nvSpPr>
        <p:spPr>
          <a:xfrm rot="10800000" flipV="1">
            <a:off x="838200" y="319406"/>
            <a:ext cx="10515600" cy="45719"/>
          </a:xfrm>
        </p:spPr>
        <p:txBody>
          <a:bodyPr>
            <a:normAutofit fontScale="90000"/>
          </a:bodyPr>
          <a:lstStyle/>
          <a:p>
            <a:r>
              <a:rPr lang="en-GB" dirty="0"/>
              <a:t>Questions we asked them:</a:t>
            </a:r>
          </a:p>
        </p:txBody>
      </p:sp>
      <p:sp>
        <p:nvSpPr>
          <p:cNvPr id="3" name="Content Placeholder 2">
            <a:extLst>
              <a:ext uri="{FF2B5EF4-FFF2-40B4-BE49-F238E27FC236}">
                <a16:creationId xmlns:a16="http://schemas.microsoft.com/office/drawing/2014/main" id="{0D0C004F-62E4-4D8E-9932-12F077A98959}"/>
              </a:ext>
            </a:extLst>
          </p:cNvPr>
          <p:cNvSpPr>
            <a:spLocks noGrp="1"/>
          </p:cNvSpPr>
          <p:nvPr>
            <p:ph idx="1"/>
          </p:nvPr>
        </p:nvSpPr>
        <p:spPr>
          <a:xfrm>
            <a:off x="838200" y="875211"/>
            <a:ext cx="10515600" cy="5760720"/>
          </a:xfrm>
        </p:spPr>
        <p:txBody>
          <a:bodyPr>
            <a:normAutofit/>
          </a:bodyPr>
          <a:lstStyle/>
          <a:p>
            <a:pPr marL="0" indent="0">
              <a:spcBef>
                <a:spcPts val="1200"/>
              </a:spcBef>
              <a:buNone/>
            </a:pPr>
            <a:r>
              <a:rPr lang="en-GB" sz="1800" dirty="0">
                <a:ea typeface="Times New Roman" panose="02020603050405020304" pitchFamily="18" charset="0"/>
              </a:rPr>
              <a:t>C</a:t>
            </a:r>
            <a:r>
              <a:rPr lang="en-GB" sz="1800" dirty="0">
                <a:effectLst/>
                <a:ea typeface="Times New Roman" panose="02020603050405020304" pitchFamily="18" charset="0"/>
              </a:rPr>
              <a:t>ould you tell me </a:t>
            </a:r>
            <a:r>
              <a:rPr lang="en-GB" sz="1800" b="1" dirty="0">
                <a:effectLst/>
                <a:ea typeface="Times New Roman" panose="02020603050405020304" pitchFamily="18" charset="0"/>
              </a:rPr>
              <a:t>why</a:t>
            </a:r>
            <a:r>
              <a:rPr lang="en-GB" sz="1800" dirty="0">
                <a:effectLst/>
                <a:ea typeface="Times New Roman" panose="02020603050405020304" pitchFamily="18" charset="0"/>
              </a:rPr>
              <a:t> you initially signed up to be a PAL leader?</a:t>
            </a:r>
            <a:br>
              <a:rPr lang="en-GB" sz="1800" dirty="0">
                <a:effectLst/>
                <a:ea typeface="Times New Roman" panose="02020603050405020304" pitchFamily="18" charset="0"/>
              </a:rPr>
            </a:br>
            <a:endParaRPr lang="en-GB" sz="1800" dirty="0">
              <a:effectLst/>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Could you describe to me how you typically </a:t>
            </a:r>
            <a:r>
              <a:rPr lang="en-GB" sz="1800" b="1" dirty="0">
                <a:effectLst/>
                <a:ea typeface="Times New Roman" panose="02020603050405020304" pitchFamily="18" charset="0"/>
              </a:rPr>
              <a:t>prepare</a:t>
            </a:r>
            <a:r>
              <a:rPr lang="en-GB" sz="1800" dirty="0">
                <a:effectLst/>
                <a:ea typeface="Times New Roman" panose="02020603050405020304" pitchFamily="18" charset="0"/>
              </a:rPr>
              <a:t> for a session?  And once you’re in the session, how do you go about it?</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Now when you’re tutoring, when you’re in the session, </a:t>
            </a:r>
            <a:r>
              <a:rPr lang="en-GB" sz="1800" b="1" dirty="0">
                <a:effectLst/>
                <a:ea typeface="Times New Roman" panose="02020603050405020304" pitchFamily="18" charset="0"/>
              </a:rPr>
              <a:t>how do you know what to do</a:t>
            </a:r>
            <a:r>
              <a:rPr lang="en-GB" sz="1800" dirty="0">
                <a:effectLst/>
                <a:ea typeface="Times New Roman" panose="02020603050405020304" pitchFamily="18" charset="0"/>
              </a:rPr>
              <a:t>?</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1517815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10406-2EEC-4042-B097-4CE398F78505}"/>
              </a:ext>
            </a:extLst>
          </p:cNvPr>
          <p:cNvSpPr>
            <a:spLocks noGrp="1"/>
          </p:cNvSpPr>
          <p:nvPr>
            <p:ph type="title"/>
          </p:nvPr>
        </p:nvSpPr>
        <p:spPr>
          <a:xfrm rot="10800000" flipV="1">
            <a:off x="838200" y="319406"/>
            <a:ext cx="10515600" cy="45719"/>
          </a:xfrm>
        </p:spPr>
        <p:txBody>
          <a:bodyPr>
            <a:normAutofit fontScale="90000"/>
          </a:bodyPr>
          <a:lstStyle/>
          <a:p>
            <a:r>
              <a:rPr lang="en-GB" dirty="0"/>
              <a:t>Questions we asked them:</a:t>
            </a:r>
          </a:p>
        </p:txBody>
      </p:sp>
      <p:sp>
        <p:nvSpPr>
          <p:cNvPr id="3" name="Content Placeholder 2">
            <a:extLst>
              <a:ext uri="{FF2B5EF4-FFF2-40B4-BE49-F238E27FC236}">
                <a16:creationId xmlns:a16="http://schemas.microsoft.com/office/drawing/2014/main" id="{0D0C004F-62E4-4D8E-9932-12F077A98959}"/>
              </a:ext>
            </a:extLst>
          </p:cNvPr>
          <p:cNvSpPr>
            <a:spLocks noGrp="1"/>
          </p:cNvSpPr>
          <p:nvPr>
            <p:ph idx="1"/>
          </p:nvPr>
        </p:nvSpPr>
        <p:spPr>
          <a:xfrm>
            <a:off x="838200" y="875211"/>
            <a:ext cx="10515600" cy="5760720"/>
          </a:xfrm>
        </p:spPr>
        <p:txBody>
          <a:bodyPr>
            <a:normAutofit/>
          </a:bodyPr>
          <a:lstStyle/>
          <a:p>
            <a:pPr marL="0" indent="0">
              <a:spcBef>
                <a:spcPts val="1200"/>
              </a:spcBef>
              <a:buNone/>
            </a:pPr>
            <a:r>
              <a:rPr lang="en-GB" sz="1800" dirty="0">
                <a:ea typeface="Times New Roman" panose="02020603050405020304" pitchFamily="18" charset="0"/>
              </a:rPr>
              <a:t>C</a:t>
            </a:r>
            <a:r>
              <a:rPr lang="en-GB" sz="1800" dirty="0">
                <a:effectLst/>
                <a:ea typeface="Times New Roman" panose="02020603050405020304" pitchFamily="18" charset="0"/>
              </a:rPr>
              <a:t>ould you tell me </a:t>
            </a:r>
            <a:r>
              <a:rPr lang="en-GB" sz="1800" b="1" dirty="0">
                <a:effectLst/>
                <a:ea typeface="Times New Roman" panose="02020603050405020304" pitchFamily="18" charset="0"/>
              </a:rPr>
              <a:t>why</a:t>
            </a:r>
            <a:r>
              <a:rPr lang="en-GB" sz="1800" dirty="0">
                <a:effectLst/>
                <a:ea typeface="Times New Roman" panose="02020603050405020304" pitchFamily="18" charset="0"/>
              </a:rPr>
              <a:t> you initially signed up to be a PAL leader?</a:t>
            </a:r>
            <a:br>
              <a:rPr lang="en-GB" sz="1800" dirty="0">
                <a:effectLst/>
                <a:ea typeface="Times New Roman" panose="02020603050405020304" pitchFamily="18" charset="0"/>
              </a:rPr>
            </a:br>
            <a:endParaRPr lang="en-GB" sz="1800" dirty="0">
              <a:effectLst/>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Could you describe to me how you typically </a:t>
            </a:r>
            <a:r>
              <a:rPr lang="en-GB" sz="1800" b="1" dirty="0">
                <a:effectLst/>
                <a:ea typeface="Times New Roman" panose="02020603050405020304" pitchFamily="18" charset="0"/>
              </a:rPr>
              <a:t>prepare</a:t>
            </a:r>
            <a:r>
              <a:rPr lang="en-GB" sz="1800" dirty="0">
                <a:effectLst/>
                <a:ea typeface="Times New Roman" panose="02020603050405020304" pitchFamily="18" charset="0"/>
              </a:rPr>
              <a:t> for a session?  And once you’re in the session, how do you go about it?</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Now when you’re tutoring, when you’re in the session, </a:t>
            </a:r>
            <a:r>
              <a:rPr lang="en-GB" sz="1800" b="1" dirty="0">
                <a:effectLst/>
                <a:ea typeface="Times New Roman" panose="02020603050405020304" pitchFamily="18" charset="0"/>
              </a:rPr>
              <a:t>how do you know what to do</a:t>
            </a:r>
            <a:r>
              <a:rPr lang="en-GB" sz="1800" dirty="0">
                <a:effectLst/>
                <a:ea typeface="Times New Roman" panose="02020603050405020304" pitchFamily="18" charset="0"/>
              </a:rPr>
              <a:t>?</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This may be a bit of a hard question, so don’t worry if you can’t answer it straight away, but </a:t>
            </a:r>
            <a:r>
              <a:rPr lang="en-GB" sz="1800" b="1" dirty="0">
                <a:effectLst/>
                <a:ea typeface="Times New Roman" panose="02020603050405020304" pitchFamily="18" charset="0"/>
              </a:rPr>
              <a:t>what do you think learning is</a:t>
            </a:r>
            <a:r>
              <a:rPr lang="en-GB" sz="1800" dirty="0">
                <a:effectLst/>
                <a:ea typeface="Times New Roman" panose="02020603050405020304" pitchFamily="18" charset="0"/>
              </a:rPr>
              <a:t>? What happens to a person when they learn?</a:t>
            </a:r>
          </a:p>
          <a:p>
            <a:pPr marL="0" indent="0">
              <a:spcBef>
                <a:spcPts val="1200"/>
              </a:spcBef>
              <a:buNone/>
            </a:pPr>
            <a:r>
              <a:rPr lang="en-GB" sz="1800" dirty="0">
                <a:effectLst/>
                <a:ea typeface="Times New Roman" panose="02020603050405020304" pitchFamily="18" charset="0"/>
              </a:rPr>
              <a:t>And along the same lines, what do you think </a:t>
            </a:r>
            <a:r>
              <a:rPr lang="en-GB" sz="1800" b="1" dirty="0">
                <a:effectLst/>
                <a:ea typeface="Times New Roman" panose="02020603050405020304" pitchFamily="18" charset="0"/>
              </a:rPr>
              <a:t>teaching</a:t>
            </a:r>
            <a:r>
              <a:rPr lang="en-GB" sz="1800" dirty="0">
                <a:effectLst/>
                <a:ea typeface="Times New Roman" panose="02020603050405020304" pitchFamily="18" charset="0"/>
              </a:rPr>
              <a:t> is?</a:t>
            </a:r>
            <a:br>
              <a:rPr lang="en-GB" sz="1800" dirty="0">
                <a:effectLst/>
                <a:ea typeface="Times New Roman" panose="02020603050405020304" pitchFamily="18" charset="0"/>
              </a:rPr>
            </a:br>
            <a:endParaRPr lang="en-GB" sz="1800" dirty="0">
              <a:effectLst/>
              <a:ea typeface="Times New Roman" panose="02020603050405020304" pitchFamily="18" charset="0"/>
            </a:endParaRPr>
          </a:p>
        </p:txBody>
      </p:sp>
    </p:spTree>
    <p:extLst>
      <p:ext uri="{BB962C8B-B14F-4D97-AF65-F5344CB8AC3E}">
        <p14:creationId xmlns:p14="http://schemas.microsoft.com/office/powerpoint/2010/main" val="2676667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10406-2EEC-4042-B097-4CE398F78505}"/>
              </a:ext>
            </a:extLst>
          </p:cNvPr>
          <p:cNvSpPr>
            <a:spLocks noGrp="1"/>
          </p:cNvSpPr>
          <p:nvPr>
            <p:ph type="title"/>
          </p:nvPr>
        </p:nvSpPr>
        <p:spPr>
          <a:xfrm rot="10800000" flipV="1">
            <a:off x="838200" y="319406"/>
            <a:ext cx="10515600" cy="45719"/>
          </a:xfrm>
        </p:spPr>
        <p:txBody>
          <a:bodyPr>
            <a:normAutofit fontScale="90000"/>
          </a:bodyPr>
          <a:lstStyle/>
          <a:p>
            <a:r>
              <a:rPr lang="en-GB" dirty="0"/>
              <a:t>Questions we asked them:</a:t>
            </a:r>
          </a:p>
        </p:txBody>
      </p:sp>
      <p:sp>
        <p:nvSpPr>
          <p:cNvPr id="3" name="Content Placeholder 2">
            <a:extLst>
              <a:ext uri="{FF2B5EF4-FFF2-40B4-BE49-F238E27FC236}">
                <a16:creationId xmlns:a16="http://schemas.microsoft.com/office/drawing/2014/main" id="{0D0C004F-62E4-4D8E-9932-12F077A98959}"/>
              </a:ext>
            </a:extLst>
          </p:cNvPr>
          <p:cNvSpPr>
            <a:spLocks noGrp="1"/>
          </p:cNvSpPr>
          <p:nvPr>
            <p:ph idx="1"/>
          </p:nvPr>
        </p:nvSpPr>
        <p:spPr>
          <a:xfrm>
            <a:off x="838200" y="875211"/>
            <a:ext cx="10515600" cy="5760720"/>
          </a:xfrm>
        </p:spPr>
        <p:txBody>
          <a:bodyPr>
            <a:normAutofit/>
          </a:bodyPr>
          <a:lstStyle/>
          <a:p>
            <a:pPr marL="0" indent="0">
              <a:spcBef>
                <a:spcPts val="1200"/>
              </a:spcBef>
              <a:buNone/>
            </a:pPr>
            <a:r>
              <a:rPr lang="en-GB" sz="1800" dirty="0">
                <a:ea typeface="Times New Roman" panose="02020603050405020304" pitchFamily="18" charset="0"/>
              </a:rPr>
              <a:t>C</a:t>
            </a:r>
            <a:r>
              <a:rPr lang="en-GB" sz="1800" dirty="0">
                <a:effectLst/>
                <a:ea typeface="Times New Roman" panose="02020603050405020304" pitchFamily="18" charset="0"/>
              </a:rPr>
              <a:t>ould you tell me </a:t>
            </a:r>
            <a:r>
              <a:rPr lang="en-GB" sz="1800" b="1" dirty="0">
                <a:effectLst/>
                <a:ea typeface="Times New Roman" panose="02020603050405020304" pitchFamily="18" charset="0"/>
              </a:rPr>
              <a:t>why</a:t>
            </a:r>
            <a:r>
              <a:rPr lang="en-GB" sz="1800" dirty="0">
                <a:effectLst/>
                <a:ea typeface="Times New Roman" panose="02020603050405020304" pitchFamily="18" charset="0"/>
              </a:rPr>
              <a:t> you initially signed up to be a PAL leader?</a:t>
            </a:r>
            <a:br>
              <a:rPr lang="en-GB" sz="1800" dirty="0">
                <a:effectLst/>
                <a:ea typeface="Times New Roman" panose="02020603050405020304" pitchFamily="18" charset="0"/>
              </a:rPr>
            </a:br>
            <a:endParaRPr lang="en-GB" sz="1800" dirty="0">
              <a:effectLst/>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Could you describe to me how you typically </a:t>
            </a:r>
            <a:r>
              <a:rPr lang="en-GB" sz="1800" b="1" dirty="0">
                <a:effectLst/>
                <a:ea typeface="Times New Roman" panose="02020603050405020304" pitchFamily="18" charset="0"/>
              </a:rPr>
              <a:t>prepare</a:t>
            </a:r>
            <a:r>
              <a:rPr lang="en-GB" sz="1800" dirty="0">
                <a:effectLst/>
                <a:ea typeface="Times New Roman" panose="02020603050405020304" pitchFamily="18" charset="0"/>
              </a:rPr>
              <a:t> for a session?  And once you’re in the session, how do you go about it?</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Now when you’re tutoring, when you’re in the session, </a:t>
            </a:r>
            <a:r>
              <a:rPr lang="en-GB" sz="1800" b="1" dirty="0">
                <a:effectLst/>
                <a:ea typeface="Times New Roman" panose="02020603050405020304" pitchFamily="18" charset="0"/>
              </a:rPr>
              <a:t>how do you know what to do</a:t>
            </a:r>
            <a:r>
              <a:rPr lang="en-GB" sz="1800" dirty="0">
                <a:effectLst/>
                <a:ea typeface="Times New Roman" panose="02020603050405020304" pitchFamily="18" charset="0"/>
              </a:rPr>
              <a:t>?</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This may be a bit of a hard question, so don’t worry if you can’t answer it straight away, but </a:t>
            </a:r>
            <a:r>
              <a:rPr lang="en-GB" sz="1800" b="1" dirty="0">
                <a:effectLst/>
                <a:ea typeface="Times New Roman" panose="02020603050405020304" pitchFamily="18" charset="0"/>
              </a:rPr>
              <a:t>what do you think learning is</a:t>
            </a:r>
            <a:r>
              <a:rPr lang="en-GB" sz="1800" dirty="0">
                <a:effectLst/>
                <a:ea typeface="Times New Roman" panose="02020603050405020304" pitchFamily="18" charset="0"/>
              </a:rPr>
              <a:t>? What happens to a person when they learn?</a:t>
            </a:r>
          </a:p>
          <a:p>
            <a:pPr marL="0" indent="0">
              <a:spcBef>
                <a:spcPts val="1200"/>
              </a:spcBef>
              <a:buNone/>
            </a:pPr>
            <a:r>
              <a:rPr lang="en-GB" sz="1800" dirty="0">
                <a:effectLst/>
                <a:ea typeface="Times New Roman" panose="02020603050405020304" pitchFamily="18" charset="0"/>
              </a:rPr>
              <a:t>And along the same lines, what do you think </a:t>
            </a:r>
            <a:r>
              <a:rPr lang="en-GB" sz="1800" b="1" dirty="0">
                <a:effectLst/>
                <a:ea typeface="Times New Roman" panose="02020603050405020304" pitchFamily="18" charset="0"/>
              </a:rPr>
              <a:t>teaching</a:t>
            </a:r>
            <a:r>
              <a:rPr lang="en-GB" sz="1800" dirty="0">
                <a:effectLst/>
                <a:ea typeface="Times New Roman" panose="02020603050405020304" pitchFamily="18" charset="0"/>
              </a:rPr>
              <a:t> is?</a:t>
            </a:r>
            <a:br>
              <a:rPr lang="en-GB" sz="1800" dirty="0">
                <a:effectLst/>
                <a:ea typeface="Times New Roman" panose="02020603050405020304" pitchFamily="18" charset="0"/>
              </a:rPr>
            </a:br>
            <a:endParaRPr lang="en-GB" sz="1800" dirty="0">
              <a:effectLst/>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Now I’d like to ask you some specific questions about your experiences. Could you describe to me a moment during your time as PAL leader that was particularly </a:t>
            </a:r>
            <a:r>
              <a:rPr lang="en-GB" sz="1800" b="1" dirty="0">
                <a:effectLst/>
                <a:ea typeface="Times New Roman" panose="02020603050405020304" pitchFamily="18" charset="0"/>
              </a:rPr>
              <a:t>positive</a:t>
            </a:r>
            <a:r>
              <a:rPr lang="en-GB" sz="1800" dirty="0">
                <a:effectLst/>
                <a:ea typeface="Times New Roman" panose="02020603050405020304" pitchFamily="18" charset="0"/>
              </a:rPr>
              <a:t>? Why was it so positive?</a:t>
            </a:r>
          </a:p>
          <a:p>
            <a:pPr marL="0" indent="0">
              <a:buNone/>
            </a:pPr>
            <a:endParaRPr lang="en-GB" dirty="0"/>
          </a:p>
        </p:txBody>
      </p:sp>
    </p:spTree>
    <p:extLst>
      <p:ext uri="{BB962C8B-B14F-4D97-AF65-F5344CB8AC3E}">
        <p14:creationId xmlns:p14="http://schemas.microsoft.com/office/powerpoint/2010/main" val="16835822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10406-2EEC-4042-B097-4CE398F78505}"/>
              </a:ext>
            </a:extLst>
          </p:cNvPr>
          <p:cNvSpPr>
            <a:spLocks noGrp="1"/>
          </p:cNvSpPr>
          <p:nvPr>
            <p:ph type="title"/>
          </p:nvPr>
        </p:nvSpPr>
        <p:spPr>
          <a:xfrm rot="10800000" flipV="1">
            <a:off x="838200" y="319406"/>
            <a:ext cx="10515600" cy="45719"/>
          </a:xfrm>
        </p:spPr>
        <p:txBody>
          <a:bodyPr>
            <a:normAutofit fontScale="90000"/>
          </a:bodyPr>
          <a:lstStyle/>
          <a:p>
            <a:r>
              <a:rPr lang="en-GB" dirty="0"/>
              <a:t>Questions we asked them:</a:t>
            </a:r>
          </a:p>
        </p:txBody>
      </p:sp>
      <p:sp>
        <p:nvSpPr>
          <p:cNvPr id="3" name="Content Placeholder 2">
            <a:extLst>
              <a:ext uri="{FF2B5EF4-FFF2-40B4-BE49-F238E27FC236}">
                <a16:creationId xmlns:a16="http://schemas.microsoft.com/office/drawing/2014/main" id="{0D0C004F-62E4-4D8E-9932-12F077A98959}"/>
              </a:ext>
            </a:extLst>
          </p:cNvPr>
          <p:cNvSpPr>
            <a:spLocks noGrp="1"/>
          </p:cNvSpPr>
          <p:nvPr>
            <p:ph idx="1"/>
          </p:nvPr>
        </p:nvSpPr>
        <p:spPr>
          <a:xfrm>
            <a:off x="838200" y="875211"/>
            <a:ext cx="10515600" cy="5760720"/>
          </a:xfrm>
        </p:spPr>
        <p:txBody>
          <a:bodyPr>
            <a:normAutofit/>
          </a:bodyPr>
          <a:lstStyle/>
          <a:p>
            <a:pPr marL="0" indent="0">
              <a:spcBef>
                <a:spcPts val="1200"/>
              </a:spcBef>
              <a:buNone/>
            </a:pPr>
            <a:r>
              <a:rPr lang="en-GB" sz="1800" dirty="0">
                <a:ea typeface="Times New Roman" panose="02020603050405020304" pitchFamily="18" charset="0"/>
              </a:rPr>
              <a:t>C</a:t>
            </a:r>
            <a:r>
              <a:rPr lang="en-GB" sz="1800" dirty="0">
                <a:effectLst/>
                <a:ea typeface="Times New Roman" panose="02020603050405020304" pitchFamily="18" charset="0"/>
              </a:rPr>
              <a:t>ould you tell me </a:t>
            </a:r>
            <a:r>
              <a:rPr lang="en-GB" sz="1800" b="1" dirty="0">
                <a:effectLst/>
                <a:ea typeface="Times New Roman" panose="02020603050405020304" pitchFamily="18" charset="0"/>
              </a:rPr>
              <a:t>why</a:t>
            </a:r>
            <a:r>
              <a:rPr lang="en-GB" sz="1800" dirty="0">
                <a:effectLst/>
                <a:ea typeface="Times New Roman" panose="02020603050405020304" pitchFamily="18" charset="0"/>
              </a:rPr>
              <a:t> you initially signed up to be a PAL leader?</a:t>
            </a:r>
            <a:br>
              <a:rPr lang="en-GB" sz="1800" dirty="0">
                <a:effectLst/>
                <a:ea typeface="Times New Roman" panose="02020603050405020304" pitchFamily="18" charset="0"/>
              </a:rPr>
            </a:br>
            <a:endParaRPr lang="en-GB" sz="1800" dirty="0">
              <a:effectLst/>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Could you describe to me how you typically </a:t>
            </a:r>
            <a:r>
              <a:rPr lang="en-GB" sz="1800" b="1" dirty="0">
                <a:effectLst/>
                <a:ea typeface="Times New Roman" panose="02020603050405020304" pitchFamily="18" charset="0"/>
              </a:rPr>
              <a:t>prepare</a:t>
            </a:r>
            <a:r>
              <a:rPr lang="en-GB" sz="1800" dirty="0">
                <a:effectLst/>
                <a:ea typeface="Times New Roman" panose="02020603050405020304" pitchFamily="18" charset="0"/>
              </a:rPr>
              <a:t> for a session?  And once you’re in the session, how do you go about it?</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Now when you’re tutoring, when you’re in the session, </a:t>
            </a:r>
            <a:r>
              <a:rPr lang="en-GB" sz="1800" b="1" dirty="0">
                <a:effectLst/>
                <a:ea typeface="Times New Roman" panose="02020603050405020304" pitchFamily="18" charset="0"/>
              </a:rPr>
              <a:t>how do you know what to do</a:t>
            </a:r>
            <a:r>
              <a:rPr lang="en-GB" sz="1800" dirty="0">
                <a:effectLst/>
                <a:ea typeface="Times New Roman" panose="02020603050405020304" pitchFamily="18" charset="0"/>
              </a:rPr>
              <a:t>?</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This may be a bit of a hard question, so don’t worry if you can’t answer it straight away, but </a:t>
            </a:r>
            <a:r>
              <a:rPr lang="en-GB" sz="1800" b="1" dirty="0">
                <a:effectLst/>
                <a:ea typeface="Times New Roman" panose="02020603050405020304" pitchFamily="18" charset="0"/>
              </a:rPr>
              <a:t>what do you think learning is</a:t>
            </a:r>
            <a:r>
              <a:rPr lang="en-GB" sz="1800" dirty="0">
                <a:effectLst/>
                <a:ea typeface="Times New Roman" panose="02020603050405020304" pitchFamily="18" charset="0"/>
              </a:rPr>
              <a:t>? What happens to a person when they learn?</a:t>
            </a:r>
          </a:p>
          <a:p>
            <a:pPr marL="0" indent="0">
              <a:spcBef>
                <a:spcPts val="1200"/>
              </a:spcBef>
              <a:buNone/>
            </a:pPr>
            <a:r>
              <a:rPr lang="en-GB" sz="1800" dirty="0">
                <a:effectLst/>
                <a:ea typeface="Times New Roman" panose="02020603050405020304" pitchFamily="18" charset="0"/>
              </a:rPr>
              <a:t>And along the same lines, what do you think </a:t>
            </a:r>
            <a:r>
              <a:rPr lang="en-GB" sz="1800" b="1" dirty="0">
                <a:effectLst/>
                <a:ea typeface="Times New Roman" panose="02020603050405020304" pitchFamily="18" charset="0"/>
              </a:rPr>
              <a:t>teaching</a:t>
            </a:r>
            <a:r>
              <a:rPr lang="en-GB" sz="1800" dirty="0">
                <a:effectLst/>
                <a:ea typeface="Times New Roman" panose="02020603050405020304" pitchFamily="18" charset="0"/>
              </a:rPr>
              <a:t> is?</a:t>
            </a:r>
            <a:br>
              <a:rPr lang="en-GB" sz="1800" dirty="0">
                <a:effectLst/>
                <a:ea typeface="Times New Roman" panose="02020603050405020304" pitchFamily="18" charset="0"/>
              </a:rPr>
            </a:br>
            <a:endParaRPr lang="en-GB" sz="1800" dirty="0">
              <a:effectLst/>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Now I’d like to ask you some specific questions about your experiences. Could you describe to me a moment during your time as PAL leader that was particularly </a:t>
            </a:r>
            <a:r>
              <a:rPr lang="en-GB" sz="1800" b="1" dirty="0">
                <a:effectLst/>
                <a:ea typeface="Times New Roman" panose="02020603050405020304" pitchFamily="18" charset="0"/>
              </a:rPr>
              <a:t>positive</a:t>
            </a:r>
            <a:r>
              <a:rPr lang="en-GB" sz="1800" dirty="0">
                <a:effectLst/>
                <a:ea typeface="Times New Roman" panose="02020603050405020304" pitchFamily="18" charset="0"/>
              </a:rPr>
              <a:t>? Why was it so positive?</a:t>
            </a:r>
          </a:p>
          <a:p>
            <a:pPr marL="0" indent="0">
              <a:spcBef>
                <a:spcPts val="1200"/>
              </a:spcBef>
              <a:buNone/>
            </a:pPr>
            <a:r>
              <a:rPr lang="en-GB" sz="1800" dirty="0">
                <a:effectLst/>
                <a:ea typeface="Times New Roman" panose="02020603050405020304" pitchFamily="18" charset="0"/>
              </a:rPr>
              <a:t>And could you describe a moment that you would </a:t>
            </a:r>
            <a:r>
              <a:rPr lang="en-GB" sz="1800" b="1" dirty="0">
                <a:effectLst/>
                <a:ea typeface="Times New Roman" panose="02020603050405020304" pitchFamily="18" charset="0"/>
              </a:rPr>
              <a:t>rather forget</a:t>
            </a:r>
            <a:r>
              <a:rPr lang="en-GB" sz="1800" dirty="0">
                <a:effectLst/>
                <a:ea typeface="Times New Roman" panose="02020603050405020304" pitchFamily="18" charset="0"/>
              </a:rPr>
              <a:t>?</a:t>
            </a:r>
          </a:p>
          <a:p>
            <a:pPr marL="0" indent="0">
              <a:buNone/>
            </a:pPr>
            <a:endParaRPr lang="en-GB" dirty="0"/>
          </a:p>
        </p:txBody>
      </p:sp>
    </p:spTree>
    <p:extLst>
      <p:ext uri="{BB962C8B-B14F-4D97-AF65-F5344CB8AC3E}">
        <p14:creationId xmlns:p14="http://schemas.microsoft.com/office/powerpoint/2010/main" val="3049764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10406-2EEC-4042-B097-4CE398F78505}"/>
              </a:ext>
            </a:extLst>
          </p:cNvPr>
          <p:cNvSpPr>
            <a:spLocks noGrp="1"/>
          </p:cNvSpPr>
          <p:nvPr>
            <p:ph type="title"/>
          </p:nvPr>
        </p:nvSpPr>
        <p:spPr>
          <a:xfrm rot="10800000" flipV="1">
            <a:off x="838200" y="319406"/>
            <a:ext cx="10515600" cy="45719"/>
          </a:xfrm>
        </p:spPr>
        <p:txBody>
          <a:bodyPr>
            <a:normAutofit fontScale="90000"/>
          </a:bodyPr>
          <a:lstStyle/>
          <a:p>
            <a:r>
              <a:rPr lang="en-GB" dirty="0"/>
              <a:t>Questions we asked them:</a:t>
            </a:r>
          </a:p>
        </p:txBody>
      </p:sp>
      <p:sp>
        <p:nvSpPr>
          <p:cNvPr id="3" name="Content Placeholder 2">
            <a:extLst>
              <a:ext uri="{FF2B5EF4-FFF2-40B4-BE49-F238E27FC236}">
                <a16:creationId xmlns:a16="http://schemas.microsoft.com/office/drawing/2014/main" id="{0D0C004F-62E4-4D8E-9932-12F077A98959}"/>
              </a:ext>
            </a:extLst>
          </p:cNvPr>
          <p:cNvSpPr>
            <a:spLocks noGrp="1"/>
          </p:cNvSpPr>
          <p:nvPr>
            <p:ph idx="1"/>
          </p:nvPr>
        </p:nvSpPr>
        <p:spPr>
          <a:xfrm>
            <a:off x="838200" y="875211"/>
            <a:ext cx="10515600" cy="5760720"/>
          </a:xfrm>
        </p:spPr>
        <p:txBody>
          <a:bodyPr>
            <a:noAutofit/>
          </a:bodyPr>
          <a:lstStyle/>
          <a:p>
            <a:pPr marL="0" indent="0">
              <a:spcBef>
                <a:spcPts val="1200"/>
              </a:spcBef>
              <a:buNone/>
            </a:pPr>
            <a:r>
              <a:rPr lang="en-GB" sz="1800" dirty="0">
                <a:ea typeface="Times New Roman" panose="02020603050405020304" pitchFamily="18" charset="0"/>
              </a:rPr>
              <a:t>C</a:t>
            </a:r>
            <a:r>
              <a:rPr lang="en-GB" sz="1800" dirty="0">
                <a:effectLst/>
                <a:ea typeface="Times New Roman" panose="02020603050405020304" pitchFamily="18" charset="0"/>
              </a:rPr>
              <a:t>ould you tell me </a:t>
            </a:r>
            <a:r>
              <a:rPr lang="en-GB" sz="1800" b="1" dirty="0">
                <a:effectLst/>
                <a:ea typeface="Times New Roman" panose="02020603050405020304" pitchFamily="18" charset="0"/>
              </a:rPr>
              <a:t>why</a:t>
            </a:r>
            <a:r>
              <a:rPr lang="en-GB" sz="1800" dirty="0">
                <a:effectLst/>
                <a:ea typeface="Times New Roman" panose="02020603050405020304" pitchFamily="18" charset="0"/>
              </a:rPr>
              <a:t> you initially signed up to be a PAL leader?</a:t>
            </a:r>
            <a:br>
              <a:rPr lang="en-GB" sz="1800" dirty="0">
                <a:effectLst/>
                <a:ea typeface="Times New Roman" panose="02020603050405020304" pitchFamily="18" charset="0"/>
              </a:rPr>
            </a:br>
            <a:endParaRPr lang="en-GB" sz="1800" dirty="0">
              <a:effectLst/>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Could you describe to me how you typically </a:t>
            </a:r>
            <a:r>
              <a:rPr lang="en-GB" sz="1800" b="1" dirty="0">
                <a:effectLst/>
                <a:ea typeface="Times New Roman" panose="02020603050405020304" pitchFamily="18" charset="0"/>
              </a:rPr>
              <a:t>prepare</a:t>
            </a:r>
            <a:r>
              <a:rPr lang="en-GB" sz="1800" dirty="0">
                <a:effectLst/>
                <a:ea typeface="Times New Roman" panose="02020603050405020304" pitchFamily="18" charset="0"/>
              </a:rPr>
              <a:t> for a session?  And once you’re in the session, how do you go about it?</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Now when you’re tutoring, when you’re in the session, </a:t>
            </a:r>
            <a:r>
              <a:rPr lang="en-GB" sz="1800" b="1" dirty="0">
                <a:effectLst/>
                <a:ea typeface="Times New Roman" panose="02020603050405020304" pitchFamily="18" charset="0"/>
              </a:rPr>
              <a:t>how do you know what to do</a:t>
            </a:r>
            <a:r>
              <a:rPr lang="en-GB" sz="1800" dirty="0">
                <a:effectLst/>
                <a:ea typeface="Times New Roman" panose="02020603050405020304" pitchFamily="18" charset="0"/>
              </a:rPr>
              <a:t>?</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This may be a bit of a hard question, so don’t worry if you can’t answer it straight away, but </a:t>
            </a:r>
            <a:r>
              <a:rPr lang="en-GB" sz="1800" b="1" dirty="0">
                <a:effectLst/>
                <a:ea typeface="Times New Roman" panose="02020603050405020304" pitchFamily="18" charset="0"/>
              </a:rPr>
              <a:t>what do you think learning is</a:t>
            </a:r>
            <a:r>
              <a:rPr lang="en-GB" sz="1800" dirty="0">
                <a:effectLst/>
                <a:ea typeface="Times New Roman" panose="02020603050405020304" pitchFamily="18" charset="0"/>
              </a:rPr>
              <a:t>? What happens to a person when they learn?</a:t>
            </a:r>
          </a:p>
          <a:p>
            <a:pPr marL="0" indent="0">
              <a:spcBef>
                <a:spcPts val="1200"/>
              </a:spcBef>
              <a:buNone/>
            </a:pPr>
            <a:r>
              <a:rPr lang="en-GB" sz="1800" dirty="0">
                <a:effectLst/>
                <a:ea typeface="Times New Roman" panose="02020603050405020304" pitchFamily="18" charset="0"/>
              </a:rPr>
              <a:t>And along the same lines, what do you think </a:t>
            </a:r>
            <a:r>
              <a:rPr lang="en-GB" sz="1800" b="1" dirty="0">
                <a:effectLst/>
                <a:ea typeface="Times New Roman" panose="02020603050405020304" pitchFamily="18" charset="0"/>
              </a:rPr>
              <a:t>teaching</a:t>
            </a:r>
            <a:r>
              <a:rPr lang="en-GB" sz="1800" dirty="0">
                <a:effectLst/>
                <a:ea typeface="Times New Roman" panose="02020603050405020304" pitchFamily="18" charset="0"/>
              </a:rPr>
              <a:t> is?</a:t>
            </a:r>
            <a:br>
              <a:rPr lang="en-GB" sz="1800" dirty="0">
                <a:effectLst/>
                <a:ea typeface="Times New Roman" panose="02020603050405020304" pitchFamily="18" charset="0"/>
              </a:rPr>
            </a:br>
            <a:endParaRPr lang="en-GB" sz="1800" dirty="0">
              <a:effectLst/>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Now I’d like to ask you some specific questions about your experiences. Could you describe to me a moment during your time as PAL leader that was particularly </a:t>
            </a:r>
            <a:r>
              <a:rPr lang="en-GB" sz="1800" b="1" dirty="0">
                <a:effectLst/>
                <a:ea typeface="Times New Roman" panose="02020603050405020304" pitchFamily="18" charset="0"/>
              </a:rPr>
              <a:t>positive</a:t>
            </a:r>
            <a:r>
              <a:rPr lang="en-GB" sz="1800" dirty="0">
                <a:effectLst/>
                <a:ea typeface="Times New Roman" panose="02020603050405020304" pitchFamily="18" charset="0"/>
              </a:rPr>
              <a:t>? Why was it so positive?</a:t>
            </a:r>
          </a:p>
          <a:p>
            <a:pPr marL="0" indent="0">
              <a:spcBef>
                <a:spcPts val="1200"/>
              </a:spcBef>
              <a:buNone/>
            </a:pPr>
            <a:r>
              <a:rPr lang="en-GB" sz="1800" dirty="0">
                <a:effectLst/>
                <a:ea typeface="Times New Roman" panose="02020603050405020304" pitchFamily="18" charset="0"/>
              </a:rPr>
              <a:t>And could you describe a moment that you would </a:t>
            </a:r>
            <a:r>
              <a:rPr lang="en-GB" sz="1800" b="1" dirty="0">
                <a:effectLst/>
                <a:ea typeface="Times New Roman" panose="02020603050405020304" pitchFamily="18" charset="0"/>
              </a:rPr>
              <a:t>rather forget</a:t>
            </a:r>
            <a:r>
              <a:rPr lang="en-GB" sz="1800" dirty="0">
                <a:effectLst/>
                <a:ea typeface="Times New Roman" panose="02020603050405020304" pitchFamily="18" charset="0"/>
              </a:rPr>
              <a:t>?</a:t>
            </a:r>
          </a:p>
          <a:p>
            <a:pPr marL="0" indent="0">
              <a:spcBef>
                <a:spcPts val="1200"/>
              </a:spcBef>
              <a:buNone/>
            </a:pPr>
            <a:r>
              <a:rPr lang="en-GB" sz="1800" dirty="0">
                <a:effectLst/>
                <a:ea typeface="Times New Roman" panose="02020603050405020304" pitchFamily="18" charset="0"/>
              </a:rPr>
              <a:t>We often talk about the effects of PAL on the students who attend it as tutees, but we’re also interested to see if there are any effects on the PAL leaders as well. Speaking from your experience, do you think there are any </a:t>
            </a:r>
            <a:r>
              <a:rPr lang="en-GB" sz="1800" b="1" dirty="0">
                <a:effectLst/>
                <a:ea typeface="Times New Roman" panose="02020603050405020304" pitchFamily="18" charset="0"/>
              </a:rPr>
              <a:t>effects on you </a:t>
            </a:r>
            <a:r>
              <a:rPr lang="en-GB" sz="1800" dirty="0">
                <a:effectLst/>
                <a:ea typeface="Times New Roman" panose="02020603050405020304" pitchFamily="18" charset="0"/>
              </a:rPr>
              <a:t>as well?</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2187331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10406-2EEC-4042-B097-4CE398F78505}"/>
              </a:ext>
            </a:extLst>
          </p:cNvPr>
          <p:cNvSpPr>
            <a:spLocks noGrp="1"/>
          </p:cNvSpPr>
          <p:nvPr>
            <p:ph type="title"/>
          </p:nvPr>
        </p:nvSpPr>
        <p:spPr>
          <a:xfrm rot="10800000" flipV="1">
            <a:off x="838200" y="319406"/>
            <a:ext cx="10515600" cy="45719"/>
          </a:xfrm>
        </p:spPr>
        <p:txBody>
          <a:bodyPr>
            <a:normAutofit fontScale="90000"/>
          </a:bodyPr>
          <a:lstStyle/>
          <a:p>
            <a:r>
              <a:rPr lang="en-GB" dirty="0"/>
              <a:t>Questions we asked them:</a:t>
            </a:r>
          </a:p>
        </p:txBody>
      </p:sp>
      <p:sp>
        <p:nvSpPr>
          <p:cNvPr id="3" name="Content Placeholder 2">
            <a:extLst>
              <a:ext uri="{FF2B5EF4-FFF2-40B4-BE49-F238E27FC236}">
                <a16:creationId xmlns:a16="http://schemas.microsoft.com/office/drawing/2014/main" id="{0D0C004F-62E4-4D8E-9932-12F077A98959}"/>
              </a:ext>
            </a:extLst>
          </p:cNvPr>
          <p:cNvSpPr>
            <a:spLocks noGrp="1"/>
          </p:cNvSpPr>
          <p:nvPr>
            <p:ph idx="1"/>
          </p:nvPr>
        </p:nvSpPr>
        <p:spPr>
          <a:xfrm>
            <a:off x="838200" y="875211"/>
            <a:ext cx="10515600" cy="5760720"/>
          </a:xfrm>
        </p:spPr>
        <p:txBody>
          <a:bodyPr>
            <a:noAutofit/>
          </a:bodyPr>
          <a:lstStyle/>
          <a:p>
            <a:pPr marL="0" indent="0">
              <a:spcBef>
                <a:spcPts val="1200"/>
              </a:spcBef>
              <a:buNone/>
            </a:pPr>
            <a:r>
              <a:rPr lang="en-GB" sz="1800" dirty="0">
                <a:ea typeface="Times New Roman" panose="02020603050405020304" pitchFamily="18" charset="0"/>
              </a:rPr>
              <a:t>C</a:t>
            </a:r>
            <a:r>
              <a:rPr lang="en-GB" sz="1800" dirty="0">
                <a:effectLst/>
                <a:ea typeface="Times New Roman" panose="02020603050405020304" pitchFamily="18" charset="0"/>
              </a:rPr>
              <a:t>ould you tell me </a:t>
            </a:r>
            <a:r>
              <a:rPr lang="en-GB" sz="1800" b="1" dirty="0">
                <a:effectLst/>
                <a:ea typeface="Times New Roman" panose="02020603050405020304" pitchFamily="18" charset="0"/>
              </a:rPr>
              <a:t>why</a:t>
            </a:r>
            <a:r>
              <a:rPr lang="en-GB" sz="1800" dirty="0">
                <a:effectLst/>
                <a:ea typeface="Times New Roman" panose="02020603050405020304" pitchFamily="18" charset="0"/>
              </a:rPr>
              <a:t> you initially signed up to be a PAL leader?</a:t>
            </a:r>
            <a:br>
              <a:rPr lang="en-GB" sz="1800" dirty="0">
                <a:effectLst/>
                <a:ea typeface="Times New Roman" panose="02020603050405020304" pitchFamily="18" charset="0"/>
              </a:rPr>
            </a:br>
            <a:endParaRPr lang="en-GB" sz="1800" dirty="0">
              <a:effectLst/>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Could you describe to me how you typically </a:t>
            </a:r>
            <a:r>
              <a:rPr lang="en-GB" sz="1800" b="1" dirty="0">
                <a:effectLst/>
                <a:ea typeface="Times New Roman" panose="02020603050405020304" pitchFamily="18" charset="0"/>
              </a:rPr>
              <a:t>prepare</a:t>
            </a:r>
            <a:r>
              <a:rPr lang="en-GB" sz="1800" dirty="0">
                <a:effectLst/>
                <a:ea typeface="Times New Roman" panose="02020603050405020304" pitchFamily="18" charset="0"/>
              </a:rPr>
              <a:t> for a session?  And once you’re in the session, how do you go about it?</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Now when you’re tutoring, when you’re in the session, </a:t>
            </a:r>
            <a:r>
              <a:rPr lang="en-GB" sz="1800" b="1" dirty="0">
                <a:effectLst/>
                <a:ea typeface="Times New Roman" panose="02020603050405020304" pitchFamily="18" charset="0"/>
              </a:rPr>
              <a:t>how do you know what to do</a:t>
            </a:r>
            <a:r>
              <a:rPr lang="en-GB" sz="1800" dirty="0">
                <a:effectLst/>
                <a:ea typeface="Times New Roman" panose="02020603050405020304" pitchFamily="18" charset="0"/>
              </a:rPr>
              <a:t>?</a:t>
            </a:r>
            <a:br>
              <a:rPr lang="en-GB" sz="1800" dirty="0">
                <a:effectLst/>
                <a:ea typeface="Times New Roman" panose="02020603050405020304" pitchFamily="18" charset="0"/>
              </a:rPr>
            </a:br>
            <a:endParaRPr lang="en-GB" sz="1800" dirty="0">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This may be a bit of a hard question, so don’t worry if you can’t answer it straight away, but </a:t>
            </a:r>
            <a:r>
              <a:rPr lang="en-GB" sz="1800" b="1" dirty="0">
                <a:effectLst/>
                <a:ea typeface="Times New Roman" panose="02020603050405020304" pitchFamily="18" charset="0"/>
              </a:rPr>
              <a:t>what do you think learning is</a:t>
            </a:r>
            <a:r>
              <a:rPr lang="en-GB" sz="1800" dirty="0">
                <a:effectLst/>
                <a:ea typeface="Times New Roman" panose="02020603050405020304" pitchFamily="18" charset="0"/>
              </a:rPr>
              <a:t>? What happens to a person when they learn?</a:t>
            </a:r>
          </a:p>
          <a:p>
            <a:pPr marL="0" indent="0">
              <a:spcBef>
                <a:spcPts val="1200"/>
              </a:spcBef>
              <a:buNone/>
            </a:pPr>
            <a:r>
              <a:rPr lang="en-GB" sz="1800" dirty="0">
                <a:effectLst/>
                <a:ea typeface="Times New Roman" panose="02020603050405020304" pitchFamily="18" charset="0"/>
              </a:rPr>
              <a:t>And along the same lines, what do you think </a:t>
            </a:r>
            <a:r>
              <a:rPr lang="en-GB" sz="1800" b="1" dirty="0">
                <a:effectLst/>
                <a:ea typeface="Times New Roman" panose="02020603050405020304" pitchFamily="18" charset="0"/>
              </a:rPr>
              <a:t>teaching</a:t>
            </a:r>
            <a:r>
              <a:rPr lang="en-GB" sz="1800" dirty="0">
                <a:effectLst/>
                <a:ea typeface="Times New Roman" panose="02020603050405020304" pitchFamily="18" charset="0"/>
              </a:rPr>
              <a:t> is?</a:t>
            </a:r>
            <a:br>
              <a:rPr lang="en-GB" sz="1800" dirty="0">
                <a:effectLst/>
                <a:ea typeface="Times New Roman" panose="02020603050405020304" pitchFamily="18" charset="0"/>
              </a:rPr>
            </a:br>
            <a:endParaRPr lang="en-GB" sz="1800" dirty="0">
              <a:effectLst/>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Now I’d like to ask you some specific questions about your experiences. Could you describe to me a moment during your time as PAL leader that was particularly </a:t>
            </a:r>
            <a:r>
              <a:rPr lang="en-GB" sz="1800" b="1" dirty="0">
                <a:effectLst/>
                <a:ea typeface="Times New Roman" panose="02020603050405020304" pitchFamily="18" charset="0"/>
              </a:rPr>
              <a:t>positive</a:t>
            </a:r>
            <a:r>
              <a:rPr lang="en-GB" sz="1800" dirty="0">
                <a:effectLst/>
                <a:ea typeface="Times New Roman" panose="02020603050405020304" pitchFamily="18" charset="0"/>
              </a:rPr>
              <a:t>? Why was it so positive?</a:t>
            </a:r>
          </a:p>
          <a:p>
            <a:pPr marL="0" indent="0">
              <a:spcBef>
                <a:spcPts val="1200"/>
              </a:spcBef>
              <a:buNone/>
            </a:pPr>
            <a:r>
              <a:rPr lang="en-GB" sz="1800" dirty="0">
                <a:effectLst/>
                <a:ea typeface="Times New Roman" panose="02020603050405020304" pitchFamily="18" charset="0"/>
              </a:rPr>
              <a:t>And could you describe a moment that you would </a:t>
            </a:r>
            <a:r>
              <a:rPr lang="en-GB" sz="1800" b="1" dirty="0">
                <a:effectLst/>
                <a:ea typeface="Times New Roman" panose="02020603050405020304" pitchFamily="18" charset="0"/>
              </a:rPr>
              <a:t>rather forget</a:t>
            </a:r>
            <a:r>
              <a:rPr lang="en-GB" sz="1800" dirty="0">
                <a:effectLst/>
                <a:ea typeface="Times New Roman" panose="02020603050405020304" pitchFamily="18" charset="0"/>
              </a:rPr>
              <a:t>?</a:t>
            </a:r>
          </a:p>
          <a:p>
            <a:pPr marL="0" indent="0">
              <a:spcBef>
                <a:spcPts val="1200"/>
              </a:spcBef>
              <a:buNone/>
            </a:pPr>
            <a:r>
              <a:rPr lang="en-GB" sz="1800" dirty="0">
                <a:effectLst/>
                <a:ea typeface="Times New Roman" panose="02020603050405020304" pitchFamily="18" charset="0"/>
              </a:rPr>
              <a:t>We often talk about the effects of PAL on the students who attend it as tutees, but we’re also interested to see if there are any effects on the PAL leaders as well. Speaking from your experience, do you think there are any </a:t>
            </a:r>
            <a:r>
              <a:rPr lang="en-GB" sz="1800" b="1" dirty="0">
                <a:effectLst/>
                <a:ea typeface="Times New Roman" panose="02020603050405020304" pitchFamily="18" charset="0"/>
              </a:rPr>
              <a:t>effects on you </a:t>
            </a:r>
            <a:r>
              <a:rPr lang="en-GB" sz="1800" dirty="0">
                <a:effectLst/>
                <a:ea typeface="Times New Roman" panose="02020603050405020304" pitchFamily="18" charset="0"/>
              </a:rPr>
              <a:t>as well?</a:t>
            </a:r>
            <a:br>
              <a:rPr lang="en-GB" sz="1800" dirty="0">
                <a:effectLst/>
                <a:ea typeface="Times New Roman" panose="02020603050405020304" pitchFamily="18" charset="0"/>
              </a:rPr>
            </a:br>
            <a:endParaRPr lang="en-GB" sz="100" dirty="0">
              <a:ea typeface="Times New Roman" panose="02020603050405020304" pitchFamily="18" charset="0"/>
            </a:endParaRPr>
          </a:p>
          <a:p>
            <a:pPr marL="0" indent="0">
              <a:spcBef>
                <a:spcPts val="1200"/>
              </a:spcBef>
              <a:buNone/>
            </a:pPr>
            <a:r>
              <a:rPr lang="en-GB" sz="1800" dirty="0">
                <a:effectLst/>
                <a:ea typeface="Times New Roman" panose="02020603050405020304" pitchFamily="18" charset="0"/>
              </a:rPr>
              <a:t>Finally, for any new student becoming a PAL leader, what </a:t>
            </a:r>
            <a:r>
              <a:rPr lang="en-GB" sz="1800" b="1" dirty="0">
                <a:effectLst/>
                <a:ea typeface="Times New Roman" panose="02020603050405020304" pitchFamily="18" charset="0"/>
              </a:rPr>
              <a:t>advice</a:t>
            </a:r>
            <a:r>
              <a:rPr lang="en-GB" sz="1800" dirty="0">
                <a:effectLst/>
                <a:ea typeface="Times New Roman" panose="02020603050405020304" pitchFamily="18" charset="0"/>
              </a:rPr>
              <a:t> would you give them?</a:t>
            </a:r>
            <a:endParaRPr lang="en-GB" sz="1800" dirty="0">
              <a:effectLst/>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9484665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3E93F-355E-4913-BB82-375DF6A28A5E}"/>
              </a:ext>
            </a:extLst>
          </p:cNvPr>
          <p:cNvSpPr>
            <a:spLocks noGrp="1"/>
          </p:cNvSpPr>
          <p:nvPr>
            <p:ph type="title"/>
          </p:nvPr>
        </p:nvSpPr>
        <p:spPr/>
        <p:txBody>
          <a:bodyPr/>
          <a:lstStyle/>
          <a:p>
            <a:r>
              <a:rPr lang="en-GB" dirty="0"/>
              <a:t>Themes and thoughts so far</a:t>
            </a:r>
          </a:p>
        </p:txBody>
      </p:sp>
      <p:sp>
        <p:nvSpPr>
          <p:cNvPr id="3" name="Content Placeholder 2">
            <a:extLst>
              <a:ext uri="{FF2B5EF4-FFF2-40B4-BE49-F238E27FC236}">
                <a16:creationId xmlns:a16="http://schemas.microsoft.com/office/drawing/2014/main" id="{FE8F87E8-41F2-4512-B745-2B949341450E}"/>
              </a:ext>
            </a:extLst>
          </p:cNvPr>
          <p:cNvSpPr>
            <a:spLocks noGrp="1"/>
          </p:cNvSpPr>
          <p:nvPr>
            <p:ph idx="1"/>
          </p:nvPr>
        </p:nvSpPr>
        <p:spPr>
          <a:xfrm>
            <a:off x="569843" y="1690688"/>
            <a:ext cx="10515600" cy="4351338"/>
          </a:xfrm>
        </p:spPr>
        <p:txBody>
          <a:bodyPr/>
          <a:lstStyle/>
          <a:p>
            <a:pPr marL="0" indent="0">
              <a:buNone/>
            </a:pPr>
            <a:r>
              <a:rPr lang="en-GB" dirty="0"/>
              <a:t>An unsurprising theme:</a:t>
            </a:r>
          </a:p>
          <a:p>
            <a:pPr marL="0" indent="0">
              <a:buNone/>
            </a:pPr>
            <a:endParaRPr lang="en-GB" dirty="0"/>
          </a:p>
          <a:p>
            <a:pPr marL="0" indent="0">
              <a:buNone/>
            </a:pPr>
            <a:r>
              <a:rPr lang="en-GB" b="1" dirty="0"/>
              <a:t>Being PAL leader has benefits for oneself</a:t>
            </a:r>
          </a:p>
          <a:p>
            <a:pPr marL="0" indent="0">
              <a:buNone/>
            </a:pPr>
            <a:endParaRPr lang="en-GB" b="1" i="1" dirty="0"/>
          </a:p>
          <a:p>
            <a:pPr marL="0" indent="0">
              <a:buNone/>
            </a:pPr>
            <a:r>
              <a:rPr lang="en-GB" i="1" dirty="0">
                <a:solidFill>
                  <a:srgbClr val="0070C0"/>
                </a:solidFill>
              </a:rPr>
              <a:t>Affective</a:t>
            </a:r>
          </a:p>
          <a:p>
            <a:pPr marL="0" indent="0">
              <a:buNone/>
            </a:pPr>
            <a:r>
              <a:rPr lang="en-GB" sz="1800" b="0" i="1" u="none" strike="noStrike" baseline="0" dirty="0">
                <a:latin typeface="Calibri" panose="020F0502020204030204" pitchFamily="34" charset="0"/>
              </a:rPr>
              <a:t>“I don’t know if this is like an ego thing or not but it feels nice to have helped someone figure something out”</a:t>
            </a:r>
          </a:p>
          <a:p>
            <a:endParaRPr lang="en-GB" sz="1800" b="0" i="0" u="none" strike="noStrike" baseline="0" dirty="0">
              <a:latin typeface="Calibri" panose="020F0502020204030204" pitchFamily="34" charset="0"/>
            </a:endParaRPr>
          </a:p>
          <a:p>
            <a:pPr marL="0" indent="0">
              <a:buNone/>
            </a:pPr>
            <a:r>
              <a:rPr lang="en-GB" i="1" dirty="0">
                <a:solidFill>
                  <a:srgbClr val="0070C0"/>
                </a:solidFill>
              </a:rPr>
              <a:t>Cognitive</a:t>
            </a:r>
          </a:p>
          <a:p>
            <a:pPr marL="0" indent="0">
              <a:buNone/>
            </a:pPr>
            <a:r>
              <a:rPr lang="en-GB" sz="1800" b="0" i="1" u="none" strike="noStrike" baseline="0" dirty="0">
                <a:latin typeface="Calibri" panose="020F0502020204030204" pitchFamily="34" charset="0"/>
              </a:rPr>
              <a:t>“I think that kind of mentoring people on what to do academically  is a very good way to actually learn better”</a:t>
            </a:r>
          </a:p>
          <a:p>
            <a:endParaRPr lang="en-GB" sz="1800" b="0" i="0" u="none" strike="noStrike" baseline="0" dirty="0">
              <a:latin typeface="Calibri" panose="020F0502020204030204" pitchFamily="34" charset="0"/>
            </a:endParaRPr>
          </a:p>
          <a:p>
            <a:pPr marL="0" indent="0">
              <a:buNone/>
            </a:pPr>
            <a:endParaRPr lang="en-GB" i="1" dirty="0"/>
          </a:p>
        </p:txBody>
      </p:sp>
    </p:spTree>
    <p:extLst>
      <p:ext uri="{BB962C8B-B14F-4D97-AF65-F5344CB8AC3E}">
        <p14:creationId xmlns:p14="http://schemas.microsoft.com/office/powerpoint/2010/main" val="31073116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B9AF1-ED0E-42B8-A406-2667CA3E9A8F}"/>
              </a:ext>
            </a:extLst>
          </p:cNvPr>
          <p:cNvSpPr>
            <a:spLocks noGrp="1"/>
          </p:cNvSpPr>
          <p:nvPr>
            <p:ph type="title"/>
          </p:nvPr>
        </p:nvSpPr>
        <p:spPr>
          <a:xfrm>
            <a:off x="838200" y="365126"/>
            <a:ext cx="10515600" cy="131832"/>
          </a:xfrm>
        </p:spPr>
        <p:txBody>
          <a:bodyPr>
            <a:normAutofit fontScale="90000"/>
          </a:bodyPr>
          <a:lstStyle/>
          <a:p>
            <a:r>
              <a:rPr lang="en-GB" dirty="0"/>
              <a:t>More interesting themes:</a:t>
            </a:r>
          </a:p>
        </p:txBody>
      </p:sp>
      <p:sp>
        <p:nvSpPr>
          <p:cNvPr id="3" name="Content Placeholder 2">
            <a:extLst>
              <a:ext uri="{FF2B5EF4-FFF2-40B4-BE49-F238E27FC236}">
                <a16:creationId xmlns:a16="http://schemas.microsoft.com/office/drawing/2014/main" id="{4D4DB808-DF55-4E0F-BA4C-CFD4BD3E6DC4}"/>
              </a:ext>
            </a:extLst>
          </p:cNvPr>
          <p:cNvSpPr>
            <a:spLocks noGrp="1"/>
          </p:cNvSpPr>
          <p:nvPr>
            <p:ph idx="1"/>
          </p:nvPr>
        </p:nvSpPr>
        <p:spPr>
          <a:xfrm>
            <a:off x="838200" y="1113183"/>
            <a:ext cx="10515600" cy="5063780"/>
          </a:xfrm>
        </p:spPr>
        <p:txBody>
          <a:bodyPr>
            <a:normAutofit/>
          </a:bodyPr>
          <a:lstStyle/>
          <a:p>
            <a:pPr marL="0" indent="0">
              <a:buNone/>
            </a:pPr>
            <a:r>
              <a:rPr lang="en-GB" b="1" dirty="0"/>
              <a:t>“We are not lecturers”</a:t>
            </a:r>
          </a:p>
          <a:p>
            <a:pPr marL="0" indent="0">
              <a:buNone/>
            </a:pPr>
            <a:endParaRPr lang="en-GB" sz="1050" b="1" dirty="0"/>
          </a:p>
          <a:p>
            <a:pPr marL="0" indent="0">
              <a:buNone/>
            </a:pPr>
            <a:endParaRPr lang="en-GB" sz="1050" dirty="0"/>
          </a:p>
          <a:p>
            <a:endParaRPr lang="en-GB" sz="1800" b="0" i="0" u="none" strike="noStrike" baseline="0" dirty="0">
              <a:latin typeface="Calibri" panose="020F0502020204030204" pitchFamily="34" charset="0"/>
            </a:endParaRPr>
          </a:p>
          <a:p>
            <a:pPr marL="0" indent="0">
              <a:buNone/>
            </a:pPr>
            <a:endParaRPr lang="en-GB" i="1" dirty="0">
              <a:solidFill>
                <a:srgbClr val="0070C0"/>
              </a:solidFill>
            </a:endParaRPr>
          </a:p>
        </p:txBody>
      </p:sp>
    </p:spTree>
    <p:extLst>
      <p:ext uri="{BB962C8B-B14F-4D97-AF65-F5344CB8AC3E}">
        <p14:creationId xmlns:p14="http://schemas.microsoft.com/office/powerpoint/2010/main" val="35306691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B9AF1-ED0E-42B8-A406-2667CA3E9A8F}"/>
              </a:ext>
            </a:extLst>
          </p:cNvPr>
          <p:cNvSpPr>
            <a:spLocks noGrp="1"/>
          </p:cNvSpPr>
          <p:nvPr>
            <p:ph type="title"/>
          </p:nvPr>
        </p:nvSpPr>
        <p:spPr>
          <a:xfrm>
            <a:off x="838200" y="365126"/>
            <a:ext cx="10515600" cy="131832"/>
          </a:xfrm>
        </p:spPr>
        <p:txBody>
          <a:bodyPr>
            <a:normAutofit fontScale="90000"/>
          </a:bodyPr>
          <a:lstStyle/>
          <a:p>
            <a:r>
              <a:rPr lang="en-GB" dirty="0"/>
              <a:t>More interesting themes:</a:t>
            </a:r>
          </a:p>
        </p:txBody>
      </p:sp>
      <p:sp>
        <p:nvSpPr>
          <p:cNvPr id="3" name="Content Placeholder 2">
            <a:extLst>
              <a:ext uri="{FF2B5EF4-FFF2-40B4-BE49-F238E27FC236}">
                <a16:creationId xmlns:a16="http://schemas.microsoft.com/office/drawing/2014/main" id="{4D4DB808-DF55-4E0F-BA4C-CFD4BD3E6DC4}"/>
              </a:ext>
            </a:extLst>
          </p:cNvPr>
          <p:cNvSpPr>
            <a:spLocks noGrp="1"/>
          </p:cNvSpPr>
          <p:nvPr>
            <p:ph idx="1"/>
          </p:nvPr>
        </p:nvSpPr>
        <p:spPr>
          <a:xfrm>
            <a:off x="838200" y="1113183"/>
            <a:ext cx="10515600" cy="5063780"/>
          </a:xfrm>
        </p:spPr>
        <p:txBody>
          <a:bodyPr>
            <a:normAutofit/>
          </a:bodyPr>
          <a:lstStyle/>
          <a:p>
            <a:pPr marL="0" indent="0">
              <a:buNone/>
            </a:pPr>
            <a:r>
              <a:rPr lang="en-GB" b="1" dirty="0"/>
              <a:t>“We are not lecturers”</a:t>
            </a:r>
          </a:p>
          <a:p>
            <a:pPr marL="0" indent="0">
              <a:buNone/>
            </a:pPr>
            <a:endParaRPr lang="en-GB" sz="1050" b="1"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800" b="0" i="1" u="none" strike="noStrike" kern="1200" cap="none" spc="0" normalizeH="0" baseline="0" noProof="0" dirty="0">
                <a:ln>
                  <a:noFill/>
                </a:ln>
                <a:solidFill>
                  <a:srgbClr val="0070C0"/>
                </a:solidFill>
                <a:effectLst/>
                <a:uLnTx/>
                <a:uFillTx/>
                <a:latin typeface="Calibri" panose="020F0502020204030204"/>
                <a:ea typeface="+mn-ea"/>
                <a:cs typeface="+mn-cs"/>
              </a:rPr>
              <a:t>PAL leaders don’t want to be called tutors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18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“I don’t really like to call what I do in PAL tutoring  because … I really strongly believe in the peer-led power of PAL ok… I call the other people the other students that attend simply ‘other students’ ok”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18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“because you’re in this position where you are ‘tutoring’ let’s say for lack of a better word that it’s easy to fall into this role of being a teacher or like lecturer when actually that’s not what we’re here to do” </a:t>
            </a:r>
          </a:p>
          <a:p>
            <a:pPr marL="0" indent="0">
              <a:buNone/>
            </a:pPr>
            <a:endParaRPr lang="en-GB" sz="1050" dirty="0"/>
          </a:p>
          <a:p>
            <a:pPr marL="0" indent="0">
              <a:buNone/>
            </a:pPr>
            <a:endParaRPr lang="en-GB" sz="1050" dirty="0"/>
          </a:p>
          <a:p>
            <a:endParaRPr lang="en-GB" sz="1800" b="0" i="0" u="none" strike="noStrike" baseline="0" dirty="0">
              <a:latin typeface="Calibri" panose="020F0502020204030204" pitchFamily="34" charset="0"/>
            </a:endParaRPr>
          </a:p>
          <a:p>
            <a:pPr marL="0" indent="0">
              <a:buNone/>
            </a:pPr>
            <a:endParaRPr lang="en-GB" i="1" dirty="0">
              <a:solidFill>
                <a:srgbClr val="0070C0"/>
              </a:solidFill>
            </a:endParaRPr>
          </a:p>
        </p:txBody>
      </p:sp>
    </p:spTree>
    <p:extLst>
      <p:ext uri="{BB962C8B-B14F-4D97-AF65-F5344CB8AC3E}">
        <p14:creationId xmlns:p14="http://schemas.microsoft.com/office/powerpoint/2010/main" val="289493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83949F1-7425-44D2-ACEF-2F1083786126}"/>
              </a:ext>
            </a:extLst>
          </p:cNvPr>
          <p:cNvSpPr>
            <a:spLocks noGrp="1"/>
          </p:cNvSpPr>
          <p:nvPr>
            <p:ph type="title"/>
          </p:nvPr>
        </p:nvSpPr>
        <p:spPr>
          <a:xfrm>
            <a:off x="777240" y="731519"/>
            <a:ext cx="2845191" cy="3237579"/>
          </a:xfrm>
        </p:spPr>
        <p:txBody>
          <a:bodyPr>
            <a:normAutofit/>
          </a:bodyPr>
          <a:lstStyle/>
          <a:p>
            <a:r>
              <a:rPr lang="en-US" sz="3800">
                <a:solidFill>
                  <a:srgbClr val="FFFFFF"/>
                </a:solidFill>
              </a:rPr>
              <a:t>T</a:t>
            </a:r>
            <a:r>
              <a:rPr lang="en-GB" sz="3800">
                <a:solidFill>
                  <a:srgbClr val="FFFFFF"/>
                </a:solidFill>
              </a:rPr>
              <a:t>he pros of PAL: Students</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D347843-6487-4C12-896F-2AB03848EB8F}"/>
              </a:ext>
            </a:extLst>
          </p:cNvPr>
          <p:cNvSpPr>
            <a:spLocks noGrp="1"/>
          </p:cNvSpPr>
          <p:nvPr>
            <p:ph idx="1"/>
          </p:nvPr>
        </p:nvSpPr>
        <p:spPr>
          <a:xfrm>
            <a:off x="4379709" y="686862"/>
            <a:ext cx="7037591" cy="5475129"/>
          </a:xfrm>
        </p:spPr>
        <p:txBody>
          <a:bodyPr anchor="ctr">
            <a:normAutofit/>
          </a:bodyPr>
          <a:lstStyle/>
          <a:p>
            <a:r>
              <a:rPr lang="en-US" sz="2400"/>
              <a:t>PAL sessions can potentially benefit both student attendees and student leaders</a:t>
            </a:r>
          </a:p>
          <a:p>
            <a:r>
              <a:rPr lang="en-US" sz="2400"/>
              <a:t>Higher grades in students who attend PAL</a:t>
            </a:r>
          </a:p>
          <a:p>
            <a:pPr lvl="1"/>
            <a:r>
              <a:rPr lang="en-US" dirty="0"/>
              <a:t>Ashwin, 2003; Cheng &amp; Walters, 2009; Glynn et al, 2006</a:t>
            </a:r>
          </a:p>
          <a:p>
            <a:r>
              <a:rPr lang="en-US" sz="2400"/>
              <a:t>Broader benefits</a:t>
            </a:r>
          </a:p>
          <a:p>
            <a:pPr lvl="1"/>
            <a:r>
              <a:rPr lang="en-US" dirty="0"/>
              <a:t>Reduction of stress (Glynn et al, 2006)</a:t>
            </a:r>
          </a:p>
          <a:p>
            <a:pPr lvl="1"/>
            <a:r>
              <a:rPr lang="en-US" dirty="0"/>
              <a:t>Deeper approach to learning (</a:t>
            </a:r>
            <a:r>
              <a:rPr lang="en-US"/>
              <a:t>Ladyshewsky</a:t>
            </a:r>
            <a:r>
              <a:rPr lang="en-US" dirty="0"/>
              <a:t> and Gardner, 2008)</a:t>
            </a:r>
          </a:p>
          <a:p>
            <a:pPr lvl="1"/>
            <a:r>
              <a:rPr lang="en-US" dirty="0"/>
              <a:t>Smoother transition into university (Dawson et al, 2014; </a:t>
            </a:r>
            <a:r>
              <a:rPr lang="en-US"/>
              <a:t>Byl</a:t>
            </a:r>
            <a:r>
              <a:rPr lang="en-US" dirty="0"/>
              <a:t> et al, 2015)</a:t>
            </a:r>
          </a:p>
          <a:p>
            <a:pPr lvl="1"/>
            <a:r>
              <a:rPr lang="en-US" dirty="0"/>
              <a:t>Better social/academic integration, which benefits ongoing development of learning skills (Tinto &amp; Pusser, 2006)</a:t>
            </a:r>
            <a:endParaRPr lang="en-GB" dirty="0"/>
          </a:p>
        </p:txBody>
      </p:sp>
    </p:spTree>
    <p:extLst>
      <p:ext uri="{BB962C8B-B14F-4D97-AF65-F5344CB8AC3E}">
        <p14:creationId xmlns:p14="http://schemas.microsoft.com/office/powerpoint/2010/main" val="38817667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B9AF1-ED0E-42B8-A406-2667CA3E9A8F}"/>
              </a:ext>
            </a:extLst>
          </p:cNvPr>
          <p:cNvSpPr>
            <a:spLocks noGrp="1"/>
          </p:cNvSpPr>
          <p:nvPr>
            <p:ph type="title"/>
          </p:nvPr>
        </p:nvSpPr>
        <p:spPr>
          <a:xfrm>
            <a:off x="838200" y="365126"/>
            <a:ext cx="10515600" cy="131832"/>
          </a:xfrm>
        </p:spPr>
        <p:txBody>
          <a:bodyPr>
            <a:normAutofit fontScale="90000"/>
          </a:bodyPr>
          <a:lstStyle/>
          <a:p>
            <a:r>
              <a:rPr lang="en-GB" dirty="0"/>
              <a:t>More interesting themes:</a:t>
            </a:r>
          </a:p>
        </p:txBody>
      </p:sp>
      <p:sp>
        <p:nvSpPr>
          <p:cNvPr id="3" name="Content Placeholder 2">
            <a:extLst>
              <a:ext uri="{FF2B5EF4-FFF2-40B4-BE49-F238E27FC236}">
                <a16:creationId xmlns:a16="http://schemas.microsoft.com/office/drawing/2014/main" id="{4D4DB808-DF55-4E0F-BA4C-CFD4BD3E6DC4}"/>
              </a:ext>
            </a:extLst>
          </p:cNvPr>
          <p:cNvSpPr>
            <a:spLocks noGrp="1"/>
          </p:cNvSpPr>
          <p:nvPr>
            <p:ph idx="1"/>
          </p:nvPr>
        </p:nvSpPr>
        <p:spPr>
          <a:xfrm>
            <a:off x="838200" y="1113183"/>
            <a:ext cx="10515600" cy="5063780"/>
          </a:xfrm>
        </p:spPr>
        <p:txBody>
          <a:bodyPr>
            <a:normAutofit/>
          </a:bodyPr>
          <a:lstStyle/>
          <a:p>
            <a:pPr marL="0" indent="0">
              <a:buNone/>
            </a:pPr>
            <a:r>
              <a:rPr lang="en-GB" b="1" dirty="0"/>
              <a:t>“We are not lecturers”</a:t>
            </a:r>
          </a:p>
          <a:p>
            <a:pPr marL="0" indent="0">
              <a:buNone/>
            </a:pPr>
            <a:endParaRPr lang="en-GB" sz="1050" b="1"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800" b="0" i="1" u="none" strike="noStrike" kern="1200" cap="none" spc="0" normalizeH="0" baseline="0" noProof="0" dirty="0">
                <a:ln>
                  <a:noFill/>
                </a:ln>
                <a:solidFill>
                  <a:srgbClr val="0070C0"/>
                </a:solidFill>
                <a:effectLst/>
                <a:uLnTx/>
                <a:uFillTx/>
                <a:latin typeface="Calibri" panose="020F0502020204030204"/>
                <a:ea typeface="+mn-ea"/>
                <a:cs typeface="+mn-cs"/>
              </a:rPr>
              <a:t>PAL leaders don’t want to be called tutors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18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“I don’t really like to call what I do in PAL tutoring  because … I really strongly believe in the peer-led power of PAL ok… I call the other people the other students that attend simply ‘other students’ ok”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18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“because you’re in this position where you are ‘tutoring’ let’s say for lack of a better word that it’s easy to fall into this role of being a teacher or like lecturer when actually that’s not what we’re here to do” </a:t>
            </a:r>
          </a:p>
          <a:p>
            <a:pPr marL="0" indent="0">
              <a:buNone/>
            </a:pPr>
            <a:endParaRPr lang="en-GB" sz="1050" dirty="0"/>
          </a:p>
          <a:p>
            <a:pPr marL="0" indent="0">
              <a:buNone/>
            </a:pPr>
            <a:r>
              <a:rPr lang="en-GB" i="1" dirty="0">
                <a:solidFill>
                  <a:srgbClr val="0070C0"/>
                </a:solidFill>
              </a:rPr>
              <a:t>Student centered approach during session</a:t>
            </a:r>
          </a:p>
          <a:p>
            <a:pPr marL="0" indent="0">
              <a:buNone/>
            </a:pPr>
            <a:r>
              <a:rPr lang="en-GB" sz="1800" b="0" i="1" u="none" strike="noStrike" baseline="0" dirty="0">
                <a:latin typeface="Calibri" panose="020F0502020204030204" pitchFamily="34" charset="0"/>
              </a:rPr>
              <a:t>“we’re always being reactive to the needs of the current students so our sessions are always built to be as flexible as possible”</a:t>
            </a:r>
          </a:p>
          <a:p>
            <a:pPr marL="0" indent="0">
              <a:buNone/>
            </a:pPr>
            <a:endParaRPr lang="en-GB" sz="1050" dirty="0"/>
          </a:p>
          <a:p>
            <a:pPr marL="0" indent="0">
              <a:buNone/>
            </a:pPr>
            <a:endParaRPr lang="en-GB" sz="1050" dirty="0"/>
          </a:p>
          <a:p>
            <a:endParaRPr lang="en-GB" sz="1800" b="0" i="0" u="none" strike="noStrike" baseline="0" dirty="0">
              <a:latin typeface="Calibri" panose="020F0502020204030204" pitchFamily="34" charset="0"/>
            </a:endParaRPr>
          </a:p>
          <a:p>
            <a:pPr marL="0" indent="0">
              <a:buNone/>
            </a:pPr>
            <a:endParaRPr lang="en-GB" i="1" dirty="0">
              <a:solidFill>
                <a:srgbClr val="0070C0"/>
              </a:solidFill>
            </a:endParaRPr>
          </a:p>
        </p:txBody>
      </p:sp>
    </p:spTree>
    <p:extLst>
      <p:ext uri="{BB962C8B-B14F-4D97-AF65-F5344CB8AC3E}">
        <p14:creationId xmlns:p14="http://schemas.microsoft.com/office/powerpoint/2010/main" val="6075506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B9AF1-ED0E-42B8-A406-2667CA3E9A8F}"/>
              </a:ext>
            </a:extLst>
          </p:cNvPr>
          <p:cNvSpPr>
            <a:spLocks noGrp="1"/>
          </p:cNvSpPr>
          <p:nvPr>
            <p:ph type="title"/>
          </p:nvPr>
        </p:nvSpPr>
        <p:spPr>
          <a:xfrm>
            <a:off x="838200" y="365126"/>
            <a:ext cx="10515600" cy="131832"/>
          </a:xfrm>
        </p:spPr>
        <p:txBody>
          <a:bodyPr>
            <a:normAutofit fontScale="90000"/>
          </a:bodyPr>
          <a:lstStyle/>
          <a:p>
            <a:r>
              <a:rPr lang="en-GB" dirty="0"/>
              <a:t>More interesting themes:</a:t>
            </a:r>
          </a:p>
        </p:txBody>
      </p:sp>
      <p:sp>
        <p:nvSpPr>
          <p:cNvPr id="3" name="Content Placeholder 2">
            <a:extLst>
              <a:ext uri="{FF2B5EF4-FFF2-40B4-BE49-F238E27FC236}">
                <a16:creationId xmlns:a16="http://schemas.microsoft.com/office/drawing/2014/main" id="{4D4DB808-DF55-4E0F-BA4C-CFD4BD3E6DC4}"/>
              </a:ext>
            </a:extLst>
          </p:cNvPr>
          <p:cNvSpPr>
            <a:spLocks noGrp="1"/>
          </p:cNvSpPr>
          <p:nvPr>
            <p:ph idx="1"/>
          </p:nvPr>
        </p:nvSpPr>
        <p:spPr>
          <a:xfrm>
            <a:off x="838200" y="1113183"/>
            <a:ext cx="10515600" cy="5063780"/>
          </a:xfrm>
        </p:spPr>
        <p:txBody>
          <a:bodyPr>
            <a:normAutofit/>
          </a:bodyPr>
          <a:lstStyle/>
          <a:p>
            <a:pPr marL="0" indent="0">
              <a:buNone/>
            </a:pPr>
            <a:r>
              <a:rPr lang="en-GB" b="1" dirty="0"/>
              <a:t>“We are not lecturers”</a:t>
            </a:r>
          </a:p>
          <a:p>
            <a:pPr marL="0" indent="0">
              <a:buNone/>
            </a:pPr>
            <a:endParaRPr lang="en-GB" sz="1050" b="1" dirty="0"/>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800" b="0" i="1" u="none" strike="noStrike" kern="1200" cap="none" spc="0" normalizeH="0" baseline="0" noProof="0" dirty="0">
                <a:ln>
                  <a:noFill/>
                </a:ln>
                <a:solidFill>
                  <a:srgbClr val="0070C0"/>
                </a:solidFill>
                <a:effectLst/>
                <a:uLnTx/>
                <a:uFillTx/>
                <a:latin typeface="Calibri" panose="020F0502020204030204"/>
                <a:ea typeface="+mn-ea"/>
                <a:cs typeface="+mn-cs"/>
              </a:rPr>
              <a:t>PAL leaders don’t want to be called tutors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18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“I don’t really like to call what I do in PAL tutoring  because … I really strongly believe in the peer-led power of PAL ok… I call the other people the other students that attend simply ‘other students’ ok”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1800" b="0"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“because you’re in this position where you are ‘tutoring’ let’s say for lack of a better word that it’s easy to fall into this role of being a teacher or like lecturer when actually that’s not what we’re here to do” </a:t>
            </a:r>
          </a:p>
          <a:p>
            <a:pPr marL="0" indent="0">
              <a:buNone/>
            </a:pPr>
            <a:endParaRPr lang="en-GB" sz="1050" dirty="0"/>
          </a:p>
          <a:p>
            <a:pPr marL="0" indent="0">
              <a:buNone/>
            </a:pPr>
            <a:r>
              <a:rPr lang="en-GB" i="1" dirty="0">
                <a:solidFill>
                  <a:srgbClr val="0070C0"/>
                </a:solidFill>
              </a:rPr>
              <a:t>Student centered approach during session</a:t>
            </a:r>
          </a:p>
          <a:p>
            <a:pPr marL="0" indent="0">
              <a:buNone/>
            </a:pPr>
            <a:r>
              <a:rPr lang="en-GB" sz="1800" b="0" i="1" u="none" strike="noStrike" baseline="0" dirty="0">
                <a:latin typeface="Calibri" panose="020F0502020204030204" pitchFamily="34" charset="0"/>
              </a:rPr>
              <a:t>“we’re always being reactive to the needs of the current students so our sessions are always built to be as flexible as possible”</a:t>
            </a:r>
          </a:p>
          <a:p>
            <a:pPr marL="0" indent="0">
              <a:buNone/>
            </a:pPr>
            <a:endParaRPr lang="en-GB" sz="1050" dirty="0"/>
          </a:p>
          <a:p>
            <a:pPr marL="0" indent="0">
              <a:buNone/>
            </a:pPr>
            <a:r>
              <a:rPr lang="en-GB" i="1" dirty="0">
                <a:solidFill>
                  <a:srgbClr val="0070C0"/>
                </a:solidFill>
              </a:rPr>
              <a:t>Based on PAL leaders’ own experience as students</a:t>
            </a:r>
          </a:p>
          <a:p>
            <a:pPr marL="0" indent="0">
              <a:buNone/>
            </a:pPr>
            <a:r>
              <a:rPr lang="en-GB" sz="1800" b="0" i="1" u="none" strike="noStrike" baseline="0" dirty="0">
                <a:latin typeface="Calibri" panose="020F0502020204030204" pitchFamily="34" charset="0"/>
              </a:rPr>
              <a:t>“I’m a student just as you are I’ve been here before and this is what I think”  </a:t>
            </a:r>
          </a:p>
          <a:p>
            <a:pPr marL="0" indent="0">
              <a:buNone/>
            </a:pPr>
            <a:endParaRPr lang="en-GB" sz="1050" dirty="0"/>
          </a:p>
          <a:p>
            <a:endParaRPr lang="en-GB" sz="1800" b="0" i="0" u="none" strike="noStrike" baseline="0" dirty="0">
              <a:latin typeface="Calibri" panose="020F0502020204030204" pitchFamily="34" charset="0"/>
            </a:endParaRPr>
          </a:p>
          <a:p>
            <a:pPr marL="0" indent="0">
              <a:buNone/>
            </a:pPr>
            <a:endParaRPr lang="en-GB" i="1" dirty="0">
              <a:solidFill>
                <a:srgbClr val="0070C0"/>
              </a:solidFill>
            </a:endParaRPr>
          </a:p>
        </p:txBody>
      </p:sp>
    </p:spTree>
    <p:extLst>
      <p:ext uri="{BB962C8B-B14F-4D97-AF65-F5344CB8AC3E}">
        <p14:creationId xmlns:p14="http://schemas.microsoft.com/office/powerpoint/2010/main" val="24980442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3FD4E2-A124-4C9C-9BB1-022DAA1C1816}"/>
              </a:ext>
            </a:extLst>
          </p:cNvPr>
          <p:cNvSpPr>
            <a:spLocks noGrp="1"/>
          </p:cNvSpPr>
          <p:nvPr>
            <p:ph idx="1"/>
          </p:nvPr>
        </p:nvSpPr>
        <p:spPr>
          <a:xfrm>
            <a:off x="838200" y="556591"/>
            <a:ext cx="10515600" cy="5620372"/>
          </a:xfrm>
        </p:spPr>
        <p:txBody>
          <a:bodyPr/>
          <a:lstStyle/>
          <a:p>
            <a:pPr marL="0" indent="0">
              <a:buNone/>
            </a:pPr>
            <a:r>
              <a:rPr lang="en-GB" b="1" dirty="0"/>
              <a:t>PAL leaders have well-developed ideas of teaching and learning</a:t>
            </a:r>
          </a:p>
          <a:p>
            <a:endParaRPr lang="en-GB" dirty="0"/>
          </a:p>
          <a:p>
            <a:pPr marL="0" indent="0">
              <a:buNone/>
            </a:pPr>
            <a:r>
              <a:rPr lang="en-GB" sz="2400" b="0" i="1" u="none" strike="noStrike" baseline="0" dirty="0">
                <a:latin typeface="Calibri" panose="020F0502020204030204" pitchFamily="34" charset="0"/>
              </a:rPr>
              <a:t>“I think learning broadens an individual’s sense of being  you know … and self … so I think  yeah I think learning is like </a:t>
            </a:r>
            <a:r>
              <a:rPr lang="en-GB" sz="2400" b="1" i="1" u="none" strike="noStrike" baseline="0" dirty="0">
                <a:latin typeface="Calibri" panose="020F0502020204030204" pitchFamily="34" charset="0"/>
              </a:rPr>
              <a:t>expanding who you are </a:t>
            </a:r>
            <a:r>
              <a:rPr lang="en-GB" sz="2400" b="0" i="1" u="none" strike="noStrike" baseline="0" dirty="0">
                <a:latin typeface="Calibri" panose="020F0502020204030204" pitchFamily="34" charset="0"/>
              </a:rPr>
              <a:t>in some beneficial way”</a:t>
            </a:r>
          </a:p>
          <a:p>
            <a:endParaRPr lang="en-GB" sz="2400" b="0" i="1" u="none" strike="noStrike" baseline="0" dirty="0">
              <a:latin typeface="Arial" panose="020B0604020202020204" pitchFamily="34" charset="0"/>
            </a:endParaRPr>
          </a:p>
          <a:p>
            <a:pPr marL="0" indent="0">
              <a:buNone/>
            </a:pPr>
            <a:r>
              <a:rPr lang="en-GB" sz="2400" b="0" i="1" u="none" strike="noStrike" baseline="0" dirty="0">
                <a:latin typeface="Calibri" panose="020F0502020204030204" pitchFamily="34" charset="0"/>
              </a:rPr>
              <a:t>“teaching is somehow </a:t>
            </a:r>
            <a:r>
              <a:rPr lang="en-GB" sz="2400" b="1" i="1" u="none" strike="noStrike" baseline="0" dirty="0">
                <a:latin typeface="Calibri" panose="020F0502020204030204" pitchFamily="34" charset="0"/>
              </a:rPr>
              <a:t>empowering</a:t>
            </a:r>
            <a:r>
              <a:rPr lang="en-GB" sz="2400" b="0" i="1" u="none" strike="noStrike" baseline="0" dirty="0">
                <a:latin typeface="Calibri" panose="020F0502020204030204" pitchFamily="34" charset="0"/>
              </a:rPr>
              <a:t> students to then do and be themselves  you know what I mean   rather than just teaching for learning’s sake or for knowledge’s sake  it’s actually about making sure that students know what to do with their knowledge”</a:t>
            </a:r>
          </a:p>
          <a:p>
            <a:endParaRPr lang="en-GB" sz="2400" b="0" i="1" u="none" strike="noStrike" baseline="0" dirty="0">
              <a:latin typeface="Calibri" panose="020F0502020204030204" pitchFamily="34" charset="0"/>
            </a:endParaRPr>
          </a:p>
          <a:p>
            <a:pPr marL="0" indent="0">
              <a:buNone/>
            </a:pPr>
            <a:r>
              <a:rPr lang="en-GB" sz="2400" b="0" i="1" u="none" strike="noStrike" baseline="0" dirty="0">
                <a:latin typeface="Calibri" panose="020F0502020204030204" pitchFamily="34" charset="0"/>
              </a:rPr>
              <a:t>“learning to me is always just finishing the day saying I’ve </a:t>
            </a:r>
            <a:r>
              <a:rPr lang="en-GB" sz="2400" b="1" i="1" u="none" strike="noStrike" baseline="0" dirty="0">
                <a:latin typeface="Calibri" panose="020F0502020204030204" pitchFamily="34" charset="0"/>
              </a:rPr>
              <a:t>gone forward </a:t>
            </a:r>
            <a:r>
              <a:rPr lang="en-GB" sz="2400" b="0" i="1" u="none" strike="noStrike" baseline="0" dirty="0">
                <a:latin typeface="Calibri" panose="020F0502020204030204" pitchFamily="34" charset="0"/>
              </a:rPr>
              <a:t>to achieve my final goals in some respect”</a:t>
            </a:r>
          </a:p>
          <a:p>
            <a:pPr marL="0" indent="0">
              <a:buNone/>
            </a:pPr>
            <a:endParaRPr lang="en-GB" sz="1800" b="0" i="0" u="none" strike="noStrike" baseline="0" dirty="0">
              <a:latin typeface="Calibri" panose="020F0502020204030204" pitchFamily="34" charset="0"/>
            </a:endParaRPr>
          </a:p>
        </p:txBody>
      </p:sp>
    </p:spTree>
    <p:extLst>
      <p:ext uri="{BB962C8B-B14F-4D97-AF65-F5344CB8AC3E}">
        <p14:creationId xmlns:p14="http://schemas.microsoft.com/office/powerpoint/2010/main" val="41383901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E234CF4-802C-4AA1-B540-36C3B838C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1"/>
            <a:ext cx="5038344"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9E9341-E03F-4508-845C-3338FFF92BA5}"/>
              </a:ext>
            </a:extLst>
          </p:cNvPr>
          <p:cNvSpPr>
            <a:spLocks noGrp="1"/>
          </p:cNvSpPr>
          <p:nvPr>
            <p:ph type="title"/>
          </p:nvPr>
        </p:nvSpPr>
        <p:spPr>
          <a:xfrm>
            <a:off x="1166650" y="1332952"/>
            <a:ext cx="3926898" cy="3921176"/>
          </a:xfrm>
        </p:spPr>
        <p:txBody>
          <a:bodyPr anchor="ctr">
            <a:normAutofit/>
          </a:bodyPr>
          <a:lstStyle/>
          <a:p>
            <a:r>
              <a:rPr lang="en-GB" sz="5400"/>
              <a:t>Thoughts so far…</a:t>
            </a:r>
          </a:p>
        </p:txBody>
      </p:sp>
      <p:grpSp>
        <p:nvGrpSpPr>
          <p:cNvPr id="16" name="Group 15">
            <a:extLst>
              <a:ext uri="{FF2B5EF4-FFF2-40B4-BE49-F238E27FC236}">
                <a16:creationId xmlns:a16="http://schemas.microsoft.com/office/drawing/2014/main" id="{B0CED441-B73B-4907-9AF2-614CEAC6A18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7" name="Rectangle 64">
              <a:extLst>
                <a:ext uri="{FF2B5EF4-FFF2-40B4-BE49-F238E27FC236}">
                  <a16:creationId xmlns:a16="http://schemas.microsoft.com/office/drawing/2014/main" id="{A03170C9-14E4-4D47-827E-51518FA9CA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757EFF12-1826-499E-94C2-AF4400A664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20CC511B-2DB0-4523-82ED-40CCC5C7D0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6CB93565-67D6-49DD-8D4E-4685AC81A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E9D45A7-FFB3-4E69-A4EC-FAA3489B0E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A29467A6-0F59-4991-89B5-35408BD725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A726CA1-9A94-4AF0-B9DD-3572C692A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EB03BD70-FD68-460B-A88B-005DAB5BED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C1040543-6AB1-4FE1-8946-59D0E7BB85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BEEF4851-38D3-48A2-B05D-2697716268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DEC37F16-C638-42B2-AA09-CA5142D85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0AC31779-80E9-4BF3-9703-F63FE8094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D71CA5FF-D764-4C4E-8854-E5875684FE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81A1FA9D-7285-4D42-ADF3-BC14114B27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A1E40F6A-5F88-46D9-A510-00D54F0B81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938C555D-926A-4092-966E-1BC7E455FF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58D049FF-3E13-4E3E-A5BE-CF5253B8E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A16547CF-5B03-4E57-B466-A0FDCECADD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a:extLst>
                <a:ext uri="{FF2B5EF4-FFF2-40B4-BE49-F238E27FC236}">
                  <a16:creationId xmlns:a16="http://schemas.microsoft.com/office/drawing/2014/main" id="{84C012C4-5959-40D5-8A7B-8542BD4B98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8C7DF75A-2C0D-4388-A295-397333ADBD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C6FC4F50-A472-4028-B1BE-1E9FBA5B2C59}"/>
              </a:ext>
            </a:extLst>
          </p:cNvPr>
          <p:cNvSpPr>
            <a:spLocks noGrp="1"/>
          </p:cNvSpPr>
          <p:nvPr>
            <p:ph idx="1"/>
          </p:nvPr>
        </p:nvSpPr>
        <p:spPr>
          <a:xfrm>
            <a:off x="6421120" y="499833"/>
            <a:ext cx="5100320" cy="5581226"/>
          </a:xfrm>
        </p:spPr>
        <p:txBody>
          <a:bodyPr anchor="ctr">
            <a:normAutofit/>
          </a:bodyPr>
          <a:lstStyle/>
          <a:p>
            <a:r>
              <a:rPr lang="en-US" sz="2200" dirty="0"/>
              <a:t>PAL Leaders</a:t>
            </a:r>
          </a:p>
          <a:p>
            <a:r>
              <a:rPr lang="en-US" sz="2200" dirty="0"/>
              <a:t>Benefits for confidence, belonging, and approach to working</a:t>
            </a:r>
          </a:p>
          <a:p>
            <a:pPr lvl="1"/>
            <a:r>
              <a:rPr lang="en-US" sz="2200" dirty="0"/>
              <a:t>Agreement with previous findings</a:t>
            </a:r>
          </a:p>
          <a:p>
            <a:pPr lvl="1"/>
            <a:r>
              <a:rPr lang="en-US" sz="2200" dirty="0"/>
              <a:t>But maybe NOT: ‘modelling learning strategies’</a:t>
            </a:r>
          </a:p>
          <a:p>
            <a:r>
              <a:rPr lang="en-US" sz="2200" dirty="0"/>
              <a:t>Students</a:t>
            </a:r>
          </a:p>
          <a:p>
            <a:r>
              <a:rPr lang="en-US" sz="2200" dirty="0"/>
              <a:t>Similar feeling that PAL benefits them</a:t>
            </a:r>
          </a:p>
          <a:p>
            <a:pPr lvl="1"/>
            <a:r>
              <a:rPr lang="en-US" sz="2200" dirty="0"/>
              <a:t>More pronounced for earlier years (1</a:t>
            </a:r>
            <a:r>
              <a:rPr lang="en-US" sz="2200" baseline="30000" dirty="0"/>
              <a:t>st</a:t>
            </a:r>
            <a:r>
              <a:rPr lang="en-US" sz="2200" dirty="0"/>
              <a:t>/2</a:t>
            </a:r>
            <a:r>
              <a:rPr lang="en-US" sz="2200" baseline="30000" dirty="0"/>
              <a:t>nd</a:t>
            </a:r>
            <a:r>
              <a:rPr lang="en-US" sz="2200" dirty="0"/>
              <a:t>)</a:t>
            </a:r>
            <a:r>
              <a:rPr lang="en-GB" sz="2200" dirty="0"/>
              <a:t>- and 4</a:t>
            </a:r>
            <a:r>
              <a:rPr lang="en-GB" sz="2200" baseline="30000" dirty="0"/>
              <a:t>th</a:t>
            </a:r>
            <a:r>
              <a:rPr lang="en-GB" sz="2200" dirty="0"/>
              <a:t> years</a:t>
            </a:r>
          </a:p>
          <a:p>
            <a:pPr lvl="1"/>
            <a:r>
              <a:rPr lang="en-GB" sz="2200" dirty="0"/>
              <a:t>Most useful at the points where a major new aspect is introduced?</a:t>
            </a:r>
          </a:p>
          <a:p>
            <a:pPr lvl="1"/>
            <a:r>
              <a:rPr lang="en-GB" sz="2200" dirty="0"/>
              <a:t>Less impact on socialisation- a casualty of the restrictions?</a:t>
            </a:r>
            <a:endParaRPr lang="en-US" sz="2200" dirty="0"/>
          </a:p>
        </p:txBody>
      </p:sp>
    </p:spTree>
    <p:extLst>
      <p:ext uri="{BB962C8B-B14F-4D97-AF65-F5344CB8AC3E}">
        <p14:creationId xmlns:p14="http://schemas.microsoft.com/office/powerpoint/2010/main" val="30662609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E234CF4-802C-4AA1-B540-36C3B838C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1"/>
            <a:ext cx="5038344"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E36D16A-AFE9-4B12-9F77-2D5407EFCA7F}"/>
              </a:ext>
            </a:extLst>
          </p:cNvPr>
          <p:cNvSpPr>
            <a:spLocks noGrp="1"/>
          </p:cNvSpPr>
          <p:nvPr>
            <p:ph type="title"/>
          </p:nvPr>
        </p:nvSpPr>
        <p:spPr>
          <a:xfrm>
            <a:off x="1166650" y="1332952"/>
            <a:ext cx="3926898" cy="3921176"/>
          </a:xfrm>
        </p:spPr>
        <p:txBody>
          <a:bodyPr anchor="ctr">
            <a:normAutofit/>
          </a:bodyPr>
          <a:lstStyle/>
          <a:p>
            <a:r>
              <a:rPr lang="en-GB" sz="5400"/>
              <a:t>What’s next?</a:t>
            </a:r>
          </a:p>
        </p:txBody>
      </p:sp>
      <p:grpSp>
        <p:nvGrpSpPr>
          <p:cNvPr id="16" name="Group 15">
            <a:extLst>
              <a:ext uri="{FF2B5EF4-FFF2-40B4-BE49-F238E27FC236}">
                <a16:creationId xmlns:a16="http://schemas.microsoft.com/office/drawing/2014/main" id="{B0CED441-B73B-4907-9AF2-614CEAC6A18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7" name="Rectangle 64">
              <a:extLst>
                <a:ext uri="{FF2B5EF4-FFF2-40B4-BE49-F238E27FC236}">
                  <a16:creationId xmlns:a16="http://schemas.microsoft.com/office/drawing/2014/main" id="{A03170C9-14E4-4D47-827E-51518FA9CA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757EFF12-1826-499E-94C2-AF4400A664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20CC511B-2DB0-4523-82ED-40CCC5C7D0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6CB93565-67D6-49DD-8D4E-4685AC81A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E9D45A7-FFB3-4E69-A4EC-FAA3489B0E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A29467A6-0F59-4991-89B5-35408BD725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A726CA1-9A94-4AF0-B9DD-3572C692A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EB03BD70-FD68-460B-A88B-005DAB5BED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C1040543-6AB1-4FE1-8946-59D0E7BB85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BEEF4851-38D3-48A2-B05D-2697716268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DEC37F16-C638-42B2-AA09-CA5142D85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0AC31779-80E9-4BF3-9703-F63FE8094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D71CA5FF-D764-4C4E-8854-E5875684FE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81A1FA9D-7285-4D42-ADF3-BC14114B27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A1E40F6A-5F88-46D9-A510-00D54F0B81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938C555D-926A-4092-966E-1BC7E455FF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58D049FF-3E13-4E3E-A5BE-CF5253B8E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A16547CF-5B03-4E57-B466-A0FDCECADD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a:extLst>
                <a:ext uri="{FF2B5EF4-FFF2-40B4-BE49-F238E27FC236}">
                  <a16:creationId xmlns:a16="http://schemas.microsoft.com/office/drawing/2014/main" id="{84C012C4-5959-40D5-8A7B-8542BD4B98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8C7DF75A-2C0D-4388-A295-397333ADBD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9D80BEF6-7A45-485C-A00F-E2914A7BFFD7}"/>
              </a:ext>
            </a:extLst>
          </p:cNvPr>
          <p:cNvSpPr>
            <a:spLocks noGrp="1"/>
          </p:cNvSpPr>
          <p:nvPr>
            <p:ph idx="1"/>
          </p:nvPr>
        </p:nvSpPr>
        <p:spPr>
          <a:xfrm>
            <a:off x="6421120" y="499833"/>
            <a:ext cx="5100320" cy="5581226"/>
          </a:xfrm>
        </p:spPr>
        <p:txBody>
          <a:bodyPr anchor="ctr">
            <a:normAutofit/>
          </a:bodyPr>
          <a:lstStyle/>
          <a:p>
            <a:r>
              <a:rPr lang="en-GB" sz="2200"/>
              <a:t>Continue to interview more leaders/students on their experiences!</a:t>
            </a:r>
          </a:p>
          <a:p>
            <a:r>
              <a:rPr lang="en-GB" sz="2200"/>
              <a:t>Further exploration of the differences between years of study</a:t>
            </a:r>
          </a:p>
          <a:p>
            <a:endParaRPr lang="en-GB" sz="2200"/>
          </a:p>
          <a:p>
            <a:r>
              <a:rPr lang="en-GB" sz="2200"/>
              <a:t>Future work:</a:t>
            </a:r>
          </a:p>
          <a:p>
            <a:r>
              <a:rPr lang="en-GB" sz="2200"/>
              <a:t>PAL Leaders and learning to learn</a:t>
            </a:r>
          </a:p>
          <a:p>
            <a:r>
              <a:rPr lang="en-GB" sz="2200"/>
              <a:t>Online PAL vs offline PAL?</a:t>
            </a:r>
          </a:p>
        </p:txBody>
      </p:sp>
    </p:spTree>
    <p:extLst>
      <p:ext uri="{BB962C8B-B14F-4D97-AF65-F5344CB8AC3E}">
        <p14:creationId xmlns:p14="http://schemas.microsoft.com/office/powerpoint/2010/main" val="4823291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B17449-82EB-4D13-922C-77C84A723576}"/>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2000" kern="1200" dirty="0">
                <a:solidFill>
                  <a:srgbClr val="FFFFFF"/>
                </a:solidFill>
                <a:latin typeface="+mj-lt"/>
                <a:ea typeface="+mj-ea"/>
                <a:cs typeface="+mj-cs"/>
              </a:rPr>
              <a:t>Questions/Comments?</a:t>
            </a:r>
          </a:p>
        </p:txBody>
      </p:sp>
      <p:pic>
        <p:nvPicPr>
          <p:cNvPr id="1028" name="Picture 4">
            <a:extLst>
              <a:ext uri="{FF2B5EF4-FFF2-40B4-BE49-F238E27FC236}">
                <a16:creationId xmlns:a16="http://schemas.microsoft.com/office/drawing/2014/main" id="{191928C3-0587-43F9-8702-262CFF4DC650}"/>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11935" t="24129" r="10644" b="16423"/>
          <a:stretch/>
        </p:blipFill>
        <p:spPr bwMode="auto">
          <a:xfrm>
            <a:off x="4777316" y="824545"/>
            <a:ext cx="6780700" cy="52065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7231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8CACD7DF-5A3B-4F5B-BC98-D0A2FA0865A7}"/>
              </a:ext>
            </a:extLst>
          </p:cNvPr>
          <p:cNvSpPr>
            <a:spLocks noGrp="1"/>
          </p:cNvSpPr>
          <p:nvPr>
            <p:ph type="title"/>
          </p:nvPr>
        </p:nvSpPr>
        <p:spPr>
          <a:xfrm>
            <a:off x="777240" y="731519"/>
            <a:ext cx="2845191" cy="3237579"/>
          </a:xfrm>
        </p:spPr>
        <p:txBody>
          <a:bodyPr>
            <a:normAutofit/>
          </a:bodyPr>
          <a:lstStyle/>
          <a:p>
            <a:r>
              <a:rPr lang="en-US" sz="3800">
                <a:solidFill>
                  <a:srgbClr val="FFFFFF"/>
                </a:solidFill>
              </a:rPr>
              <a:t>The pros of PAL: Leaders</a:t>
            </a:r>
            <a:endParaRPr lang="en-GB" sz="3800">
              <a:solidFill>
                <a:srgbClr val="FFFFFF"/>
              </a:solidFill>
            </a:endParaRP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23DCDF5-957E-4638-9D7F-E4DDFD880285}"/>
              </a:ext>
            </a:extLst>
          </p:cNvPr>
          <p:cNvSpPr>
            <a:spLocks noGrp="1"/>
          </p:cNvSpPr>
          <p:nvPr>
            <p:ph idx="1"/>
          </p:nvPr>
        </p:nvSpPr>
        <p:spPr>
          <a:xfrm>
            <a:off x="4379709" y="686862"/>
            <a:ext cx="7037591" cy="5475129"/>
          </a:xfrm>
        </p:spPr>
        <p:txBody>
          <a:bodyPr anchor="ctr">
            <a:normAutofit/>
          </a:bodyPr>
          <a:lstStyle/>
          <a:p>
            <a:r>
              <a:rPr lang="en-US" sz="2400"/>
              <a:t>Evidence PAL Leaders experience their own benefits</a:t>
            </a:r>
          </a:p>
          <a:p>
            <a:r>
              <a:rPr lang="en-US" sz="2400"/>
              <a:t>Development of teamwork and communication skills</a:t>
            </a:r>
          </a:p>
          <a:p>
            <a:pPr lvl="1"/>
            <a:r>
              <a:rPr lang="en-US"/>
              <a:t>Conelan</a:t>
            </a:r>
            <a:r>
              <a:rPr lang="en-US" dirty="0"/>
              <a:t>, 1999; Ashwin, 2003</a:t>
            </a:r>
          </a:p>
          <a:p>
            <a:r>
              <a:rPr lang="en-US" sz="2400"/>
              <a:t>Changing views of learning, as a more social process</a:t>
            </a:r>
          </a:p>
          <a:p>
            <a:pPr lvl="1"/>
            <a:r>
              <a:rPr lang="en-US" dirty="0"/>
              <a:t>Ashwin, 2003</a:t>
            </a:r>
          </a:p>
          <a:p>
            <a:r>
              <a:rPr lang="en-US" sz="2400"/>
              <a:t>Re-learning through reviewing work</a:t>
            </a:r>
          </a:p>
          <a:p>
            <a:pPr lvl="1"/>
            <a:r>
              <a:rPr lang="en-US"/>
              <a:t>Capstick</a:t>
            </a:r>
            <a:r>
              <a:rPr lang="en-US" dirty="0"/>
              <a:t>, 2004</a:t>
            </a:r>
          </a:p>
          <a:p>
            <a:r>
              <a:rPr lang="en-US" sz="2400"/>
              <a:t>More positive attitudes towards future social responsibilities</a:t>
            </a:r>
          </a:p>
          <a:p>
            <a:pPr lvl="1"/>
            <a:r>
              <a:rPr lang="en-US" dirty="0"/>
              <a:t>Hodgson et al, 2014</a:t>
            </a:r>
            <a:endParaRPr lang="en-GB" dirty="0"/>
          </a:p>
        </p:txBody>
      </p:sp>
    </p:spTree>
    <p:extLst>
      <p:ext uri="{BB962C8B-B14F-4D97-AF65-F5344CB8AC3E}">
        <p14:creationId xmlns:p14="http://schemas.microsoft.com/office/powerpoint/2010/main" val="747196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D1A74075-856A-4E1E-8F12-AC5F160CEB9F}"/>
              </a:ext>
            </a:extLst>
          </p:cNvPr>
          <p:cNvSpPr>
            <a:spLocks noGrp="1"/>
          </p:cNvSpPr>
          <p:nvPr>
            <p:ph type="title"/>
          </p:nvPr>
        </p:nvSpPr>
        <p:spPr>
          <a:xfrm>
            <a:off x="777240" y="731519"/>
            <a:ext cx="2845191" cy="3237579"/>
          </a:xfrm>
        </p:spPr>
        <p:txBody>
          <a:bodyPr>
            <a:normAutofit/>
          </a:bodyPr>
          <a:lstStyle/>
          <a:p>
            <a:r>
              <a:rPr lang="en-US" sz="3800">
                <a:solidFill>
                  <a:srgbClr val="FFFFFF"/>
                </a:solidFill>
              </a:rPr>
              <a:t>The cons of PAL?</a:t>
            </a:r>
            <a:endParaRPr lang="en-GB" sz="3800">
              <a:solidFill>
                <a:srgbClr val="FFFFFF"/>
              </a:solidFill>
            </a:endParaRP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9AF711F-43DD-4AF2-B482-F34F7EB51619}"/>
              </a:ext>
            </a:extLst>
          </p:cNvPr>
          <p:cNvSpPr>
            <a:spLocks noGrp="1"/>
          </p:cNvSpPr>
          <p:nvPr>
            <p:ph idx="1"/>
          </p:nvPr>
        </p:nvSpPr>
        <p:spPr>
          <a:xfrm>
            <a:off x="4379709" y="686862"/>
            <a:ext cx="7037591" cy="5475129"/>
          </a:xfrm>
        </p:spPr>
        <p:txBody>
          <a:bodyPr anchor="ctr">
            <a:normAutofit/>
          </a:bodyPr>
          <a:lstStyle/>
          <a:p>
            <a:r>
              <a:rPr lang="en-US" sz="2600" dirty="0"/>
              <a:t>Potential pit-falls of PAL sessions:</a:t>
            </a:r>
          </a:p>
          <a:p>
            <a:r>
              <a:rPr lang="en-US" sz="2600" dirty="0"/>
              <a:t>Students’ marks increase due to learning specific approaches to assignments, rather than how they approach learning (Ashwin, 2004)</a:t>
            </a:r>
          </a:p>
          <a:p>
            <a:r>
              <a:rPr lang="en-US" sz="2600" dirty="0"/>
              <a:t>Students may be put off from attending if they perceive the PAL Leaders as having low expertise</a:t>
            </a:r>
            <a:r>
              <a:rPr lang="en-GB" sz="2600" dirty="0"/>
              <a:t> (</a:t>
            </a:r>
            <a:r>
              <a:rPr lang="en-GB" sz="2600" dirty="0" err="1"/>
              <a:t>Capstick</a:t>
            </a:r>
            <a:r>
              <a:rPr lang="en-GB" sz="2600" dirty="0"/>
              <a:t>, 2004)</a:t>
            </a:r>
            <a:endParaRPr lang="en-US" sz="2600" dirty="0"/>
          </a:p>
        </p:txBody>
      </p:sp>
    </p:spTree>
    <p:extLst>
      <p:ext uri="{BB962C8B-B14F-4D97-AF65-F5344CB8AC3E}">
        <p14:creationId xmlns:p14="http://schemas.microsoft.com/office/powerpoint/2010/main" val="3006778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7D52C133-6A15-41EF-B1EE-E1883A43F4AB}"/>
              </a:ext>
            </a:extLst>
          </p:cNvPr>
          <p:cNvSpPr>
            <a:spLocks noGrp="1"/>
          </p:cNvSpPr>
          <p:nvPr>
            <p:ph type="title"/>
          </p:nvPr>
        </p:nvSpPr>
        <p:spPr>
          <a:xfrm>
            <a:off x="777240" y="731519"/>
            <a:ext cx="2845191" cy="3237579"/>
          </a:xfrm>
        </p:spPr>
        <p:txBody>
          <a:bodyPr>
            <a:normAutofit/>
          </a:bodyPr>
          <a:lstStyle/>
          <a:p>
            <a:r>
              <a:rPr lang="en-US" sz="3800">
                <a:solidFill>
                  <a:srgbClr val="FFFFFF"/>
                </a:solidFill>
              </a:rPr>
              <a:t>Theories of PAL</a:t>
            </a:r>
            <a:endParaRPr lang="en-GB" sz="3800">
              <a:solidFill>
                <a:srgbClr val="FFFFFF"/>
              </a:solidFill>
            </a:endParaRP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B07CE85-8FAB-488C-BAF3-FB44375494BF}"/>
              </a:ext>
            </a:extLst>
          </p:cNvPr>
          <p:cNvSpPr>
            <a:spLocks noGrp="1"/>
          </p:cNvSpPr>
          <p:nvPr>
            <p:ph idx="1"/>
          </p:nvPr>
        </p:nvSpPr>
        <p:spPr>
          <a:xfrm>
            <a:off x="4379709" y="686862"/>
            <a:ext cx="7037591" cy="5475129"/>
          </a:xfrm>
        </p:spPr>
        <p:txBody>
          <a:bodyPr anchor="ctr">
            <a:normAutofit/>
          </a:bodyPr>
          <a:lstStyle/>
          <a:p>
            <a:r>
              <a:rPr lang="en-US" sz="2600"/>
              <a:t>Several broader education theories indicate why PAL might have an impact</a:t>
            </a:r>
          </a:p>
          <a:p>
            <a:r>
              <a:rPr lang="en-US" sz="2600"/>
              <a:t>Increased academic/social integration (Tinto, 1992)</a:t>
            </a:r>
          </a:p>
          <a:p>
            <a:r>
              <a:rPr lang="en-US" sz="2600"/>
              <a:t>Modelling of successful learning strategies from leaders (Vygotsky, 1968)</a:t>
            </a:r>
          </a:p>
          <a:p>
            <a:r>
              <a:rPr lang="en-US" sz="2600"/>
              <a:t>Reduced social distance in the relationship between tutor and tutee (Lave &amp; Wenger, 1995)</a:t>
            </a:r>
          </a:p>
          <a:p>
            <a:endParaRPr lang="en-GB" sz="2600"/>
          </a:p>
        </p:txBody>
      </p:sp>
    </p:spTree>
    <p:extLst>
      <p:ext uri="{BB962C8B-B14F-4D97-AF65-F5344CB8AC3E}">
        <p14:creationId xmlns:p14="http://schemas.microsoft.com/office/powerpoint/2010/main" val="2896993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7BC8ED43-1EA3-4611-A2B6-7F83AB3EA095}"/>
              </a:ext>
            </a:extLst>
          </p:cNvPr>
          <p:cNvSpPr>
            <a:spLocks noGrp="1"/>
          </p:cNvSpPr>
          <p:nvPr>
            <p:ph type="title"/>
          </p:nvPr>
        </p:nvSpPr>
        <p:spPr>
          <a:xfrm>
            <a:off x="777240" y="731519"/>
            <a:ext cx="2845191" cy="3237579"/>
          </a:xfrm>
        </p:spPr>
        <p:txBody>
          <a:bodyPr>
            <a:normAutofit/>
          </a:bodyPr>
          <a:lstStyle/>
          <a:p>
            <a:r>
              <a:rPr lang="en-GB" sz="3800">
                <a:solidFill>
                  <a:srgbClr val="FFFFFF"/>
                </a:solidFill>
              </a:rPr>
              <a:t>PAL in the School of Psychology</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8ABD5F6-5058-437B-BB3D-9B80A3B32BE5}"/>
              </a:ext>
            </a:extLst>
          </p:cNvPr>
          <p:cNvSpPr>
            <a:spLocks noGrp="1"/>
          </p:cNvSpPr>
          <p:nvPr>
            <p:ph idx="1"/>
          </p:nvPr>
        </p:nvSpPr>
        <p:spPr>
          <a:xfrm>
            <a:off x="4379709" y="686862"/>
            <a:ext cx="7037591" cy="5475129"/>
          </a:xfrm>
        </p:spPr>
        <p:txBody>
          <a:bodyPr anchor="ctr">
            <a:normAutofit/>
          </a:bodyPr>
          <a:lstStyle/>
          <a:p>
            <a:r>
              <a:rPr lang="en-US" sz="2600"/>
              <a:t>PAL runs for each year of UG study and Psychology conversion course</a:t>
            </a:r>
          </a:p>
          <a:p>
            <a:r>
              <a:rPr lang="en-US" sz="2600"/>
              <a:t>Leaders are students in the year(s) above</a:t>
            </a:r>
          </a:p>
          <a:p>
            <a:pPr lvl="1"/>
            <a:r>
              <a:rPr lang="en-US" sz="2600"/>
              <a:t>MSc: 4</a:t>
            </a:r>
            <a:r>
              <a:rPr lang="en-US" sz="2600" baseline="30000"/>
              <a:t>th</a:t>
            </a:r>
            <a:r>
              <a:rPr lang="en-US" sz="2600"/>
              <a:t> year students</a:t>
            </a:r>
          </a:p>
          <a:p>
            <a:pPr lvl="1"/>
            <a:r>
              <a:rPr lang="en-US" sz="2600"/>
              <a:t>L4 PAL: PG students</a:t>
            </a:r>
          </a:p>
          <a:p>
            <a:r>
              <a:rPr lang="en-US" sz="2600"/>
              <a:t>3-4 Leaders per year group</a:t>
            </a:r>
          </a:p>
          <a:p>
            <a:r>
              <a:rPr lang="en-US" sz="2600"/>
              <a:t>One PAL Team Leader, elected by other leaders</a:t>
            </a:r>
          </a:p>
          <a:p>
            <a:r>
              <a:rPr lang="en-US" sz="2600"/>
              <a:t>PAL Co-Ordinator: member of staff who facilitates admin aspects</a:t>
            </a:r>
          </a:p>
          <a:p>
            <a:endParaRPr lang="en-GB" sz="2600"/>
          </a:p>
        </p:txBody>
      </p:sp>
    </p:spTree>
    <p:extLst>
      <p:ext uri="{BB962C8B-B14F-4D97-AF65-F5344CB8AC3E}">
        <p14:creationId xmlns:p14="http://schemas.microsoft.com/office/powerpoint/2010/main" val="73117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1251CF7A-CB22-4548-8385-9C5A724F9CD9}"/>
              </a:ext>
            </a:extLst>
          </p:cNvPr>
          <p:cNvSpPr>
            <a:spLocks noGrp="1"/>
          </p:cNvSpPr>
          <p:nvPr>
            <p:ph type="title"/>
          </p:nvPr>
        </p:nvSpPr>
        <p:spPr>
          <a:xfrm>
            <a:off x="777240" y="731519"/>
            <a:ext cx="2845191" cy="3237579"/>
          </a:xfrm>
        </p:spPr>
        <p:txBody>
          <a:bodyPr>
            <a:normAutofit/>
          </a:bodyPr>
          <a:lstStyle/>
          <a:p>
            <a:r>
              <a:rPr lang="en-US" sz="3800">
                <a:solidFill>
                  <a:srgbClr val="FFFFFF"/>
                </a:solidFill>
              </a:rPr>
              <a:t>PAL in the School of Psychology</a:t>
            </a:r>
            <a:endParaRPr lang="en-GB" sz="3800">
              <a:solidFill>
                <a:srgbClr val="FFFFFF"/>
              </a:solidFill>
            </a:endParaRP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F615235-4DF7-4564-A03E-C521191B5201}"/>
              </a:ext>
            </a:extLst>
          </p:cNvPr>
          <p:cNvSpPr>
            <a:spLocks noGrp="1"/>
          </p:cNvSpPr>
          <p:nvPr>
            <p:ph idx="1"/>
          </p:nvPr>
        </p:nvSpPr>
        <p:spPr>
          <a:xfrm>
            <a:off x="4379709" y="686862"/>
            <a:ext cx="7037591" cy="5475129"/>
          </a:xfrm>
        </p:spPr>
        <p:txBody>
          <a:bodyPr anchor="ctr">
            <a:normAutofit/>
          </a:bodyPr>
          <a:lstStyle/>
          <a:p>
            <a:r>
              <a:rPr lang="en-US" sz="2600"/>
              <a:t>Focus: </a:t>
            </a:r>
            <a:r>
              <a:rPr lang="en-US" sz="2600" b="1"/>
              <a:t>Curriculum</a:t>
            </a:r>
            <a:r>
              <a:rPr lang="en-US" sz="2600"/>
              <a:t>/Pastoral</a:t>
            </a:r>
          </a:p>
          <a:p>
            <a:r>
              <a:rPr lang="en-US" sz="2600"/>
              <a:t>Content: Lecturer determined/</a:t>
            </a:r>
            <a:r>
              <a:rPr lang="en-US" sz="2600" b="1"/>
              <a:t>Student determined</a:t>
            </a:r>
          </a:p>
          <a:p>
            <a:r>
              <a:rPr lang="en-US" sz="2600"/>
              <a:t>Occurs: </a:t>
            </a:r>
            <a:r>
              <a:rPr lang="en-US" sz="2600" b="1"/>
              <a:t>Consistently</a:t>
            </a:r>
            <a:r>
              <a:rPr lang="en-US" sz="2600"/>
              <a:t>/Ad hoc</a:t>
            </a:r>
          </a:p>
          <a:p>
            <a:r>
              <a:rPr lang="en-US" sz="2600"/>
              <a:t>Open to: </a:t>
            </a:r>
            <a:r>
              <a:rPr lang="en-US" sz="2600" b="1"/>
              <a:t>All students</a:t>
            </a:r>
            <a:r>
              <a:rPr lang="en-US" sz="2600"/>
              <a:t>/Students who are struggling</a:t>
            </a:r>
          </a:p>
          <a:p>
            <a:r>
              <a:rPr lang="en-US" sz="2600"/>
              <a:t>Attendance: </a:t>
            </a:r>
            <a:r>
              <a:rPr lang="en-US" sz="2600" b="1"/>
              <a:t>Voluntary</a:t>
            </a:r>
            <a:r>
              <a:rPr lang="en-US" sz="2600"/>
              <a:t>/Compulsory</a:t>
            </a:r>
          </a:p>
          <a:p>
            <a:r>
              <a:rPr lang="en-US" sz="2600"/>
              <a:t>PAL Leaders: Paid/</a:t>
            </a:r>
            <a:r>
              <a:rPr lang="en-US" sz="2600" b="1"/>
              <a:t>Volunteers</a:t>
            </a:r>
          </a:p>
          <a:p>
            <a:r>
              <a:rPr lang="en-US" sz="2600"/>
              <a:t>Staff involvement: </a:t>
            </a:r>
            <a:r>
              <a:rPr lang="en-US" sz="2600" b="1"/>
              <a:t>Minimal</a:t>
            </a:r>
            <a:r>
              <a:rPr lang="en-US" sz="2600"/>
              <a:t>/High</a:t>
            </a:r>
            <a:endParaRPr lang="en-GB" sz="2600"/>
          </a:p>
        </p:txBody>
      </p:sp>
    </p:spTree>
    <p:extLst>
      <p:ext uri="{BB962C8B-B14F-4D97-AF65-F5344CB8AC3E}">
        <p14:creationId xmlns:p14="http://schemas.microsoft.com/office/powerpoint/2010/main" val="3023978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2C273682-53C9-4E48-85F7-BD6BD05E3A27}"/>
              </a:ext>
            </a:extLst>
          </p:cNvPr>
          <p:cNvSpPr>
            <a:spLocks noGrp="1"/>
          </p:cNvSpPr>
          <p:nvPr>
            <p:ph type="title"/>
          </p:nvPr>
        </p:nvSpPr>
        <p:spPr>
          <a:xfrm>
            <a:off x="777240" y="731519"/>
            <a:ext cx="2845191" cy="3237579"/>
          </a:xfrm>
        </p:spPr>
        <p:txBody>
          <a:bodyPr>
            <a:normAutofit/>
          </a:bodyPr>
          <a:lstStyle/>
          <a:p>
            <a:r>
              <a:rPr lang="en-US" sz="3800">
                <a:solidFill>
                  <a:srgbClr val="FFFFFF"/>
                </a:solidFill>
              </a:rPr>
              <a:t>The current study</a:t>
            </a:r>
            <a:endParaRPr lang="en-GB" sz="3800">
              <a:solidFill>
                <a:srgbClr val="FFFFFF"/>
              </a:solidFill>
            </a:endParaRP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D5EDD43-42EA-4FCA-9B2D-2AC07CE26487}"/>
              </a:ext>
            </a:extLst>
          </p:cNvPr>
          <p:cNvSpPr>
            <a:spLocks noGrp="1"/>
          </p:cNvSpPr>
          <p:nvPr>
            <p:ph idx="1"/>
          </p:nvPr>
        </p:nvSpPr>
        <p:spPr>
          <a:xfrm>
            <a:off x="4379709" y="686862"/>
            <a:ext cx="7037591" cy="5475129"/>
          </a:xfrm>
        </p:spPr>
        <p:txBody>
          <a:bodyPr anchor="ctr">
            <a:normAutofit/>
          </a:bodyPr>
          <a:lstStyle/>
          <a:p>
            <a:r>
              <a:rPr lang="en-US" sz="2600" dirty="0"/>
              <a:t>Previous work has shown the benefits PAL can have for students and leaders</a:t>
            </a:r>
          </a:p>
          <a:p>
            <a:r>
              <a:rPr lang="en-US" sz="2600" i="1" dirty="0"/>
              <a:t>Do we see similar outcomes here?</a:t>
            </a:r>
          </a:p>
          <a:p>
            <a:r>
              <a:rPr lang="en-US" sz="2600" dirty="0"/>
              <a:t>Most PAL schemes are aimed at first year students</a:t>
            </a:r>
          </a:p>
          <a:p>
            <a:r>
              <a:rPr lang="en-US" sz="2600" i="1" dirty="0"/>
              <a:t>Do students (both attendees and leaders) in different years get similar benefits from PAL?</a:t>
            </a:r>
          </a:p>
          <a:p>
            <a:endParaRPr lang="en-US" sz="2600" dirty="0"/>
          </a:p>
          <a:p>
            <a:pPr marL="0" indent="0">
              <a:buNone/>
            </a:pPr>
            <a:endParaRPr lang="en-GB" sz="2600" dirty="0"/>
          </a:p>
        </p:txBody>
      </p:sp>
    </p:spTree>
    <p:extLst>
      <p:ext uri="{BB962C8B-B14F-4D97-AF65-F5344CB8AC3E}">
        <p14:creationId xmlns:p14="http://schemas.microsoft.com/office/powerpoint/2010/main" val="3123380519"/>
      </p:ext>
    </p:extLst>
  </p:cSld>
  <p:clrMapOvr>
    <a:masterClrMapping/>
  </p:clrMapOvr>
</p:sld>
</file>

<file path=ppt/theme/theme1.xml><?xml version="1.0" encoding="utf-8"?>
<a:theme xmlns:a="http://schemas.openxmlformats.org/drawingml/2006/main" name="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768</TotalTime>
  <Words>4957</Words>
  <Application>Microsoft Office PowerPoint</Application>
  <PresentationFormat>Widescreen</PresentationFormat>
  <Paragraphs>376</Paragraphs>
  <Slides>35</Slides>
  <Notes>22</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Calibri Light</vt:lpstr>
      <vt:lpstr>Office Theme</vt:lpstr>
      <vt:lpstr>Peer Assisted Learning: What do students and PAL Leaders get out of it?</vt:lpstr>
      <vt:lpstr>PAL: What is it?</vt:lpstr>
      <vt:lpstr>The pros of PAL: Students</vt:lpstr>
      <vt:lpstr>The pros of PAL: Leaders</vt:lpstr>
      <vt:lpstr>The cons of PAL?</vt:lpstr>
      <vt:lpstr>Theories of PAL</vt:lpstr>
      <vt:lpstr>PAL in the School of Psychology</vt:lpstr>
      <vt:lpstr>PAL in the School of Psychology</vt:lpstr>
      <vt:lpstr>The current study</vt:lpstr>
      <vt:lpstr>Methods</vt:lpstr>
      <vt:lpstr>Methods</vt:lpstr>
      <vt:lpstr>Part 1 Results: Leaders</vt:lpstr>
      <vt:lpstr>Part 1 Results: Leaders</vt:lpstr>
      <vt:lpstr>Results- Leaders: Reasons to become a leader</vt:lpstr>
      <vt:lpstr>Part 1 Results: Students </vt:lpstr>
      <vt:lpstr>Part 1 Results: Students</vt:lpstr>
      <vt:lpstr>Part 1 Results: Students</vt:lpstr>
      <vt:lpstr>PAL research – qualitative data</vt:lpstr>
      <vt:lpstr>Questions we asked them:</vt:lpstr>
      <vt:lpstr>Questions we asked them:</vt:lpstr>
      <vt:lpstr>Questions we asked them:</vt:lpstr>
      <vt:lpstr>Questions we asked them:</vt:lpstr>
      <vt:lpstr>Questions we asked them:</vt:lpstr>
      <vt:lpstr>Questions we asked them:</vt:lpstr>
      <vt:lpstr>Questions we asked them:</vt:lpstr>
      <vt:lpstr>Questions we asked them:</vt:lpstr>
      <vt:lpstr>Themes and thoughts so far</vt:lpstr>
      <vt:lpstr>More interesting themes:</vt:lpstr>
      <vt:lpstr>More interesting themes:</vt:lpstr>
      <vt:lpstr>More interesting themes:</vt:lpstr>
      <vt:lpstr>More interesting themes:</vt:lpstr>
      <vt:lpstr>PowerPoint Presentation</vt:lpstr>
      <vt:lpstr>Thoughts so far…</vt:lpstr>
      <vt:lpstr>What’s next?</vt:lpstr>
      <vt:lpstr>Questions/Comments?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Peer Assisted Learning: What do students and PAL Leaders get out of it?</dc:title>
  <dc:creator>Kirtley, Clare</dc:creator>
  <cp:lastModifiedBy>Mckenzie, Lynn</cp:lastModifiedBy>
  <cp:revision>51</cp:revision>
  <dcterms:created xsi:type="dcterms:W3CDTF">2022-03-21T16:44:57Z</dcterms:created>
  <dcterms:modified xsi:type="dcterms:W3CDTF">2022-03-30T05:15:31Z</dcterms:modified>
</cp:coreProperties>
</file>