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67" r:id="rId2"/>
    <p:sldId id="288" r:id="rId3"/>
    <p:sldId id="345" r:id="rId4"/>
    <p:sldId id="344" r:id="rId5"/>
    <p:sldId id="343" r:id="rId6"/>
    <p:sldId id="342" r:id="rId7"/>
    <p:sldId id="283" r:id="rId8"/>
    <p:sldId id="341" r:id="rId9"/>
    <p:sldId id="346" r:id="rId10"/>
    <p:sldId id="262" r:id="rId11"/>
    <p:sldId id="259" r:id="rId12"/>
    <p:sldId id="347" r:id="rId13"/>
    <p:sldId id="349" r:id="rId14"/>
    <p:sldId id="350" r:id="rId15"/>
    <p:sldId id="351" r:id="rId16"/>
    <p:sldId id="34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jam Brady-Van den Bos" initials="MBdB" lastIdx="1" clrIdx="0">
    <p:extLst>
      <p:ext uri="{19B8F6BF-5375-455C-9EA6-DF929625EA0E}">
        <p15:presenceInfo xmlns:p15="http://schemas.microsoft.com/office/powerpoint/2012/main" userId="5be8f98dfcc41e7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B8B"/>
    <a:srgbClr val="FF5050"/>
    <a:srgbClr val="C00000"/>
    <a:srgbClr val="FFF4D1"/>
    <a:srgbClr val="FFF9E5"/>
    <a:srgbClr val="FF2D2D"/>
    <a:srgbClr val="CC0000"/>
    <a:srgbClr val="FFD85B"/>
    <a:srgbClr val="FFEEB7"/>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4843F-FC8A-46EE-B380-E7B693DCEF3C}" type="datetimeFigureOut">
              <a:rPr lang="en-GB" smtClean="0"/>
              <a:t>30/09/2021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FC18FD-AE0D-411A-841F-BB7FD8EC82FD}" type="slidenum">
              <a:rPr lang="en-GB" smtClean="0"/>
              <a:t>‹#›</a:t>
            </a:fld>
            <a:endParaRPr lang="en-GB"/>
          </a:p>
        </p:txBody>
      </p:sp>
    </p:spTree>
    <p:extLst>
      <p:ext uri="{BB962C8B-B14F-4D97-AF65-F5344CB8AC3E}">
        <p14:creationId xmlns:p14="http://schemas.microsoft.com/office/powerpoint/2010/main" val="679684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Before we move on to how to make lectures more effective, I want to introduce something to you. Because it’s very easy to fall into a tips and tricks approach, which is not the aim.</a:t>
            </a:r>
          </a:p>
          <a:p>
            <a:endParaRPr lang="en-GB" dirty="0"/>
          </a:p>
          <a:p>
            <a:r>
              <a:rPr lang="en-GB" dirty="0"/>
              <a:t>So I’ve been using the </a:t>
            </a:r>
            <a:r>
              <a:rPr lang="en-GB" dirty="0" err="1"/>
              <a:t>Coi</a:t>
            </a:r>
            <a:r>
              <a:rPr lang="en-GB" dirty="0"/>
              <a:t> as a guiding framework to design my courses.</a:t>
            </a:r>
          </a:p>
          <a:p>
            <a:endParaRPr lang="en-GB" dirty="0"/>
          </a:p>
          <a:p>
            <a:r>
              <a:rPr lang="en-GB" dirty="0"/>
              <a:t>The COI is an evidence-based framework for designing a course. It encompasses the entire course, so not just the lectures, but I thought it would be good to have a discussion about where ‘interactive large group teaching’ fits into the wider structure. Why it is good to have interaction, why it is good to have engagement.</a:t>
            </a:r>
          </a:p>
        </p:txBody>
      </p:sp>
      <p:sp>
        <p:nvSpPr>
          <p:cNvPr id="4" name="Slide Number Placeholder 3"/>
          <p:cNvSpPr>
            <a:spLocks noGrp="1"/>
          </p:cNvSpPr>
          <p:nvPr>
            <p:ph type="sldNum" sz="quarter" idx="5"/>
          </p:nvPr>
        </p:nvSpPr>
        <p:spPr/>
        <p:txBody>
          <a:bodyPr/>
          <a:lstStyle/>
          <a:p>
            <a:fld id="{582842BE-0857-4D7D-9ADE-C7D212E39C0C}" type="slidenum">
              <a:rPr lang="en-GB" smtClean="0"/>
              <a:t>2</a:t>
            </a:fld>
            <a:endParaRPr lang="en-GB"/>
          </a:p>
        </p:txBody>
      </p:sp>
    </p:spTree>
    <p:extLst>
      <p:ext uri="{BB962C8B-B14F-4D97-AF65-F5344CB8AC3E}">
        <p14:creationId xmlns:p14="http://schemas.microsoft.com/office/powerpoint/2010/main" val="3537602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GB" sz="1300" dirty="0"/>
              <a:t>​</a:t>
            </a:r>
          </a:p>
          <a:p>
            <a:pPr rtl="0" fontAlgn="base"/>
            <a:r>
              <a:rPr lang="en-GB" sz="1300" dirty="0"/>
              <a:t>Let’s start with the aim. What we want you to get out of it at the end, is to begin being a competent researcher. Understanding the things that are important when carrying out psychological research. This is something that continues to develop throughout your 4 years here.</a:t>
            </a:r>
            <a:r>
              <a:rPr lang="en-US" sz="1300" dirty="0"/>
              <a:t>​</a:t>
            </a:r>
          </a:p>
          <a:p>
            <a:pPr rtl="0" fontAlgn="base"/>
            <a:r>
              <a:rPr lang="en-GB" sz="1300" dirty="0"/>
              <a:t>​</a:t>
            </a:r>
          </a:p>
          <a:p>
            <a:pPr rtl="0" fontAlgn="base"/>
            <a:r>
              <a:rPr lang="en-GB" sz="1300" dirty="0"/>
              <a:t>So, what do we need to do to get you there? Well, there are several things (in the blue boxes) involved in developing as a researcher. (and this is just the beginning – the methods course in the next semester will build on it) (describe each thing).</a:t>
            </a:r>
            <a:r>
              <a:rPr lang="en-US" sz="1300" dirty="0"/>
              <a:t>​ It all begins with being able to find articles, and beginning to understand the scientific jargon. You need to know what has been done before. Then you need to be able to summarize that, put it in your own words. After you’ve done so, and you understand what was done in this article, you can begin to critically evaluate it. (the fact that it was published, doesn’t guarantee it’s good!). Then you have a good basis for developing your own ideas. You have read the literature, summarized and critiqued it, so you also now know what has not yet been done/what needs to be done next. These ideas need to be communicated with others in a clear way. After that, you can move on to doing your own research – that’s what we will do next semester.</a:t>
            </a:r>
          </a:p>
          <a:p>
            <a:pPr rtl="0" fontAlgn="base"/>
            <a:r>
              <a:rPr lang="en-GB" sz="1300" dirty="0"/>
              <a:t>​</a:t>
            </a:r>
          </a:p>
          <a:p>
            <a:pPr rtl="0" fontAlgn="base"/>
            <a:r>
              <a:rPr lang="en-GB" sz="1300" dirty="0"/>
              <a:t>So, how do we develop those skills in blue? Well, in this course you get </a:t>
            </a:r>
            <a:r>
              <a:rPr lang="en-GB" sz="1300" dirty="0" err="1"/>
              <a:t>practicals</a:t>
            </a:r>
            <a:r>
              <a:rPr lang="en-GB" sz="1300" dirty="0"/>
              <a:t> and lectures. Lectures on methods, how to do psychology, and the principles involved. The lectures of the applied psychologists help you to understand what’s going on in the field, and what kinds of methodologies are used, and how psychological research is applied. Each of these helps to develop one or more of these blue objectives. </a:t>
            </a:r>
            <a:endParaRPr lang="en-GB" baseline="0" dirty="0"/>
          </a:p>
        </p:txBody>
      </p:sp>
      <p:sp>
        <p:nvSpPr>
          <p:cNvPr id="4" name="Slide Number Placeholder 3"/>
          <p:cNvSpPr>
            <a:spLocks noGrp="1"/>
          </p:cNvSpPr>
          <p:nvPr>
            <p:ph type="sldNum" sz="quarter" idx="10"/>
          </p:nvPr>
        </p:nvSpPr>
        <p:spPr/>
        <p:txBody>
          <a:bodyPr/>
          <a:lstStyle/>
          <a:p>
            <a:fld id="{A894402C-88D1-419E-BDED-58C2BC9EBEA5}" type="slidenum">
              <a:rPr lang="en-GB" smtClean="0"/>
              <a:t>8</a:t>
            </a:fld>
            <a:endParaRPr lang="en-GB"/>
          </a:p>
        </p:txBody>
      </p:sp>
    </p:spTree>
    <p:extLst>
      <p:ext uri="{BB962C8B-B14F-4D97-AF65-F5344CB8AC3E}">
        <p14:creationId xmlns:p14="http://schemas.microsoft.com/office/powerpoint/2010/main" val="2659082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9E5B5-D403-4C99-9243-E5ECCBB79E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4A78731-3A52-43DF-AB95-42D50C01FF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D901CC-6992-4A06-9CCD-AD1C389B2B5C}"/>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2DF2A49B-89A7-4FF1-94E4-0F9F5E39FC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3BEBB8-5166-467F-953F-3D17C06D17E3}"/>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329784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8431C-6F8D-499D-8785-764D0959BD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007FA9-77AC-4A3B-8F19-60C21518F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BAA1A4-CFA5-454F-93C9-B2E92C4CD65D}"/>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278BECAB-D548-4699-AAF4-73436B7F92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ADC639-677B-4481-8DD4-202B2931EDE0}"/>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138078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B2062-44D7-4FB5-9A31-A44B2C0D725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FD0028-25CB-4210-965F-F11D17B86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B6417F-19AB-413B-AB1C-20B33EB9E84C}"/>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9BFC2D06-9D44-489E-9CA4-C2A71EF651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553ECB-F55E-42C1-ADE3-76EE6D962922}"/>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3516200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Gradient 1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0400" y="259200"/>
            <a:ext cx="8531305" cy="648000"/>
          </a:xfrm>
        </p:spPr>
        <p:txBody>
          <a:bodyPr/>
          <a:lstStyle>
            <a:lvl1pPr>
              <a:defRPr/>
            </a:lvl1pPr>
          </a:lstStyle>
          <a:p>
            <a:r>
              <a:rPr lang="en-US" dirty="0"/>
              <a:t>Subject</a:t>
            </a:r>
          </a:p>
        </p:txBody>
      </p:sp>
      <p:sp>
        <p:nvSpPr>
          <p:cNvPr id="3" name="Content Placeholder 2"/>
          <p:cNvSpPr>
            <a:spLocks noGrp="1"/>
          </p:cNvSpPr>
          <p:nvPr>
            <p:ph idx="1"/>
          </p:nvPr>
        </p:nvSpPr>
        <p:spPr>
          <a:xfrm>
            <a:off x="500400" y="1411200"/>
            <a:ext cx="11142000" cy="475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p:cNvCxnSpPr/>
          <p:nvPr userDrawn="1"/>
        </p:nvCxnSpPr>
        <p:spPr>
          <a:xfrm>
            <a:off x="500400" y="6320590"/>
            <a:ext cx="1114200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00063" y="6319838"/>
            <a:ext cx="6462712" cy="347362"/>
          </a:xfrm>
        </p:spPr>
        <p:txBody>
          <a:bodyPr>
            <a:normAutofit/>
          </a:bodyPr>
          <a:lstStyle>
            <a:lvl1pPr marL="0" indent="0">
              <a:buNone/>
              <a:defRPr sz="1800" i="1" baseline="0">
                <a:solidFill>
                  <a:srgbClr val="59155F"/>
                </a:solidFill>
                <a:latin typeface="Cambria" panose="02040503050406030204" pitchFamily="18" charset="0"/>
              </a:defRPr>
            </a:lvl1pPr>
          </a:lstStyle>
          <a:p>
            <a:pPr lvl="0"/>
            <a:r>
              <a:rPr lang="en-US" dirty="0"/>
              <a:t>Department name or presentation title here, if required</a:t>
            </a:r>
            <a:endParaRPr lang="en-GB" dirty="0"/>
          </a:p>
        </p:txBody>
      </p:sp>
      <p:sp>
        <p:nvSpPr>
          <p:cNvPr id="15" name="Text Placeholder 13"/>
          <p:cNvSpPr>
            <a:spLocks noGrp="1"/>
          </p:cNvSpPr>
          <p:nvPr>
            <p:ph type="body" sz="quarter" idx="11" hasCustomPrompt="1"/>
          </p:nvPr>
        </p:nvSpPr>
        <p:spPr>
          <a:xfrm>
            <a:off x="7299158" y="6319838"/>
            <a:ext cx="4343242" cy="395861"/>
          </a:xfrm>
        </p:spPr>
        <p:txBody>
          <a:bodyPr>
            <a:normAutofit/>
          </a:bodyPr>
          <a:lstStyle>
            <a:lvl1pPr marL="0" indent="0" algn="r">
              <a:buNone/>
              <a:defRPr sz="1800" i="0" baseline="0">
                <a:solidFill>
                  <a:srgbClr val="59155F"/>
                </a:solidFill>
                <a:latin typeface="+mn-lt"/>
              </a:defRPr>
            </a:lvl1pPr>
          </a:lstStyle>
          <a:p>
            <a:pPr lvl="0"/>
            <a:r>
              <a:rPr lang="en-US" dirty="0"/>
              <a:t>www.abdn.ac.uk</a:t>
            </a:r>
            <a:endParaRPr lang="en-GB" dirty="0"/>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42400" y="396002"/>
            <a:ext cx="1800000" cy="400514"/>
          </a:xfrm>
          <a:prstGeom prst="rect">
            <a:avLst/>
          </a:prstGeom>
        </p:spPr>
      </p:pic>
    </p:spTree>
    <p:extLst>
      <p:ext uri="{BB962C8B-B14F-4D97-AF65-F5344CB8AC3E}">
        <p14:creationId xmlns:p14="http://schemas.microsoft.com/office/powerpoint/2010/main" val="1636865496"/>
      </p:ext>
    </p:extLst>
  </p:cSld>
  <p:clrMapOvr>
    <a:masterClrMapping/>
  </p:clrMapOvr>
  <p:transition spd="med"/>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8B6EA-7575-4FEB-95A4-5EAAC3B3F0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06D4727-7844-4310-B982-94D92D537F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99B522-B672-4C0B-BCA7-FAD14BC2DB4F}"/>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0EDF9028-2EDD-4262-A5A7-6424DBC58A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603619-11E7-4940-BD64-A76E62C14C78}"/>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156974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9A756-B5A7-4AAC-A6E3-A50CCE6B61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03C167D-1F2C-48E6-A09A-BC9D251ED6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C80E4D-F9E8-4E6B-8E35-929C5594F3D2}"/>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2B131754-5D8C-418F-9C18-DD8764F1B5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B11643-AA11-4550-8CC2-0D6673508C57}"/>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4027348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F7118-426C-47BE-9F1B-F7AF2B1DD7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141051C-F073-418E-886A-3AFDC13756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3895F56-BE31-490F-83A4-ECB2E2FE9C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A1FF0E-80A2-417C-97FA-DBFB4C3C1AF5}"/>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6" name="Footer Placeholder 5">
            <a:extLst>
              <a:ext uri="{FF2B5EF4-FFF2-40B4-BE49-F238E27FC236}">
                <a16:creationId xmlns:a16="http://schemas.microsoft.com/office/drawing/2014/main" id="{CDD05346-B59B-4AAA-ABE9-CA22A7F384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C201157-104D-4E1E-A9D8-3E052400FF40}"/>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3761834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EDE9-F29A-41CA-BC39-0154AC0D3E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EC22CD-A03E-4F82-A177-E33F532AF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6ED5EB-D351-4E2F-890B-D443150A13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9077961-9CB1-435F-B675-F8C123CA5A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850735-E267-4A82-91A1-370450EC13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D71926C-C330-4381-93C3-4A1080839098}"/>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8" name="Footer Placeholder 7">
            <a:extLst>
              <a:ext uri="{FF2B5EF4-FFF2-40B4-BE49-F238E27FC236}">
                <a16:creationId xmlns:a16="http://schemas.microsoft.com/office/drawing/2014/main" id="{E309F540-B6B4-46D3-B575-FE471B9B8D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CD5321B-D903-4966-B939-ED6D8289AD76}"/>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3657203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D175F-E6D8-4176-A1D0-F70C0494EB8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15CBDFF-F77F-4900-83C7-3B58C71E6B71}"/>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4" name="Footer Placeholder 3">
            <a:extLst>
              <a:ext uri="{FF2B5EF4-FFF2-40B4-BE49-F238E27FC236}">
                <a16:creationId xmlns:a16="http://schemas.microsoft.com/office/drawing/2014/main" id="{9955EB22-68FC-4D04-BEAD-92EDF8E7A90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2607B15-E5ED-4E45-B890-C84B180413AE}"/>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849853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630F66-7E54-4112-B06C-82AA2BC64DFB}"/>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3" name="Footer Placeholder 2">
            <a:extLst>
              <a:ext uri="{FF2B5EF4-FFF2-40B4-BE49-F238E27FC236}">
                <a16:creationId xmlns:a16="http://schemas.microsoft.com/office/drawing/2014/main" id="{E06136FD-85FB-4E28-ACD2-6D1A46E5371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6D9F8B2-186D-44EE-B12E-98F1BAF0C59A}"/>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1849170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5FCEF-CEC3-4889-AFB1-8A7380E75A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9278081-B6B0-4E7C-8515-1AC95D6CD9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7912E0E-553B-41E3-9C9C-9F4F46E67A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5FC253-7B8B-450A-B9E4-ED5D908E0A38}"/>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6" name="Footer Placeholder 5">
            <a:extLst>
              <a:ext uri="{FF2B5EF4-FFF2-40B4-BE49-F238E27FC236}">
                <a16:creationId xmlns:a16="http://schemas.microsoft.com/office/drawing/2014/main" id="{FD2F50B4-C974-4080-BE2D-69A0316A36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98EE2B-0A36-4383-9D34-6CB8256DE15F}"/>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1815674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E4EB4-5709-4A4E-837E-4C1D8EF37C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DD7A588-188F-4B66-B1A2-DD30ECAA40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9655205-1631-4A39-9FA6-48CA08CF59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88F11D-992F-4107-A8F8-2D161D3B2813}"/>
              </a:ext>
            </a:extLst>
          </p:cNvPr>
          <p:cNvSpPr>
            <a:spLocks noGrp="1"/>
          </p:cNvSpPr>
          <p:nvPr>
            <p:ph type="dt" sz="half" idx="10"/>
          </p:nvPr>
        </p:nvSpPr>
        <p:spPr/>
        <p:txBody>
          <a:bodyPr/>
          <a:lstStyle/>
          <a:p>
            <a:fld id="{40EA5520-E1FF-4896-88EF-47AD9A86EF82}" type="datetimeFigureOut">
              <a:rPr lang="en-GB" smtClean="0"/>
              <a:t>30/09/2021</a:t>
            </a:fld>
            <a:endParaRPr lang="en-GB"/>
          </a:p>
        </p:txBody>
      </p:sp>
      <p:sp>
        <p:nvSpPr>
          <p:cNvPr id="6" name="Footer Placeholder 5">
            <a:extLst>
              <a:ext uri="{FF2B5EF4-FFF2-40B4-BE49-F238E27FC236}">
                <a16:creationId xmlns:a16="http://schemas.microsoft.com/office/drawing/2014/main" id="{2C8ABAA2-3E6D-48DF-AF43-ECA517C525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18F109-5FD7-4B83-9C1D-281F53D49081}"/>
              </a:ext>
            </a:extLst>
          </p:cNvPr>
          <p:cNvSpPr>
            <a:spLocks noGrp="1"/>
          </p:cNvSpPr>
          <p:nvPr>
            <p:ph type="sldNum" sz="quarter" idx="12"/>
          </p:nvPr>
        </p:nvSpPr>
        <p:spPr/>
        <p:txBody>
          <a:bodyPr/>
          <a:lstStyle/>
          <a:p>
            <a:fld id="{AC177CCE-B827-458B-B827-1A83C99F7E25}" type="slidenum">
              <a:rPr lang="en-GB" smtClean="0"/>
              <a:t>‹#›</a:t>
            </a:fld>
            <a:endParaRPr lang="en-GB"/>
          </a:p>
        </p:txBody>
      </p:sp>
    </p:spTree>
    <p:extLst>
      <p:ext uri="{BB962C8B-B14F-4D97-AF65-F5344CB8AC3E}">
        <p14:creationId xmlns:p14="http://schemas.microsoft.com/office/powerpoint/2010/main" val="2235543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BA13E8-DF2A-40BE-8EC8-7BFFAF3E07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9CCB86-21A0-4488-A1B4-6CD881EC91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76F002-771D-4906-915F-A14C73A764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EA5520-E1FF-4896-88EF-47AD9A86EF82}" type="datetimeFigureOut">
              <a:rPr lang="en-GB" smtClean="0"/>
              <a:t>30/09/2021</a:t>
            </a:fld>
            <a:endParaRPr lang="en-GB"/>
          </a:p>
        </p:txBody>
      </p:sp>
      <p:sp>
        <p:nvSpPr>
          <p:cNvPr id="5" name="Footer Placeholder 4">
            <a:extLst>
              <a:ext uri="{FF2B5EF4-FFF2-40B4-BE49-F238E27FC236}">
                <a16:creationId xmlns:a16="http://schemas.microsoft.com/office/drawing/2014/main" id="{41F3EE85-3543-434B-8E4C-D58F08C897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56EDB82-19D8-4373-805F-C6DD1A5E4E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177CCE-B827-458B-B827-1A83C99F7E25}" type="slidenum">
              <a:rPr lang="en-GB" smtClean="0"/>
              <a:t>‹#›</a:t>
            </a:fld>
            <a:endParaRPr lang="en-GB"/>
          </a:p>
        </p:txBody>
      </p:sp>
    </p:spTree>
    <p:extLst>
      <p:ext uri="{BB962C8B-B14F-4D97-AF65-F5344CB8AC3E}">
        <p14:creationId xmlns:p14="http://schemas.microsoft.com/office/powerpoint/2010/main" val="2142840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C9252C0-C1E0-4E01-9E8E-02B24D1BE167}"/>
              </a:ext>
            </a:extLst>
          </p:cNvPr>
          <p:cNvSpPr/>
          <p:nvPr/>
        </p:nvSpPr>
        <p:spPr>
          <a:xfrm>
            <a:off x="2939749" y="2576242"/>
            <a:ext cx="6765988" cy="1011783"/>
          </a:xfrm>
          <a:prstGeom prst="roundRect">
            <a:avLst/>
          </a:prstGeom>
          <a:solidFill>
            <a:srgbClr val="FFC00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Did I succeed in creating a Community of Inquiry (COI) on my course?</a:t>
            </a:r>
          </a:p>
        </p:txBody>
      </p:sp>
      <p:sp>
        <p:nvSpPr>
          <p:cNvPr id="13" name="Rectangle: Rounded Corners 12">
            <a:extLst>
              <a:ext uri="{FF2B5EF4-FFF2-40B4-BE49-F238E27FC236}">
                <a16:creationId xmlns:a16="http://schemas.microsoft.com/office/drawing/2014/main" id="{39AF24F4-6DE4-4468-AA42-6C6319146C38}"/>
              </a:ext>
            </a:extLst>
          </p:cNvPr>
          <p:cNvSpPr/>
          <p:nvPr/>
        </p:nvSpPr>
        <p:spPr>
          <a:xfrm>
            <a:off x="9465225" y="5515887"/>
            <a:ext cx="1582050" cy="491352"/>
          </a:xfrm>
          <a:prstGeom prst="roundRect">
            <a:avLst/>
          </a:prstGeom>
          <a:solidFill>
            <a:srgbClr val="FFC00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b="1" i="1" u="none" strike="noStrike" kern="1200" cap="none" spc="0" normalizeH="0" baseline="0" noProof="0" dirty="0">
                <a:ln>
                  <a:noFill/>
                </a:ln>
                <a:solidFill>
                  <a:prstClr val="black"/>
                </a:solidFill>
                <a:effectLst/>
                <a:uLnTx/>
                <a:uFillTx/>
                <a:latin typeface="Calibri" panose="020F0502020204030204"/>
                <a:ea typeface="+mn-ea"/>
                <a:cs typeface="+mn-cs"/>
              </a:rPr>
              <a:t>Yes, but…</a:t>
            </a:r>
            <a:endParaRPr kumimoji="0" lang="en-GB"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7CAC773C-1918-4C84-895B-343214CC1854}"/>
              </a:ext>
            </a:extLst>
          </p:cNvPr>
          <p:cNvPicPr>
            <a:picLocks noChangeAspect="1"/>
          </p:cNvPicPr>
          <p:nvPr/>
        </p:nvPicPr>
        <p:blipFill>
          <a:blip r:embed="rId2"/>
          <a:stretch>
            <a:fillRect/>
          </a:stretch>
        </p:blipFill>
        <p:spPr>
          <a:xfrm>
            <a:off x="50275" y="166303"/>
            <a:ext cx="1740464" cy="551250"/>
          </a:xfrm>
          <a:prstGeom prst="rect">
            <a:avLst/>
          </a:prstGeom>
        </p:spPr>
      </p:pic>
      <p:sp>
        <p:nvSpPr>
          <p:cNvPr id="2" name="Rectangle 1">
            <a:extLst>
              <a:ext uri="{FF2B5EF4-FFF2-40B4-BE49-F238E27FC236}">
                <a16:creationId xmlns:a16="http://schemas.microsoft.com/office/drawing/2014/main" id="{2E075BC4-A2CE-4557-9962-9FC3B8CE07F6}"/>
              </a:ext>
            </a:extLst>
          </p:cNvPr>
          <p:cNvSpPr/>
          <p:nvPr/>
        </p:nvSpPr>
        <p:spPr>
          <a:xfrm>
            <a:off x="8612670" y="299511"/>
            <a:ext cx="3741669" cy="5512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4472C4">
                    <a:lumMod val="50000"/>
                  </a:srgbClr>
                </a:solidFill>
                <a:effectLst/>
                <a:uLnTx/>
                <a:uFillTx/>
                <a:ea typeface="+mn-ea"/>
                <a:cs typeface="+mn-cs"/>
              </a:rPr>
              <a:t>mirjam.brady@abdn.ac.uk                          School of Psychology </a:t>
            </a:r>
          </a:p>
        </p:txBody>
      </p:sp>
      <p:sp>
        <p:nvSpPr>
          <p:cNvPr id="46" name="Rectangle: Rounded Corners 45">
            <a:extLst>
              <a:ext uri="{FF2B5EF4-FFF2-40B4-BE49-F238E27FC236}">
                <a16:creationId xmlns:a16="http://schemas.microsoft.com/office/drawing/2014/main" id="{A0D4581E-6221-4DB2-9566-D93EAA0699BD}"/>
              </a:ext>
            </a:extLst>
          </p:cNvPr>
          <p:cNvSpPr/>
          <p:nvPr/>
        </p:nvSpPr>
        <p:spPr>
          <a:xfrm>
            <a:off x="9465225" y="4898658"/>
            <a:ext cx="1582050" cy="491352"/>
          </a:xfrm>
          <a:prstGeom prst="roundRect">
            <a:avLst/>
          </a:prstGeom>
          <a:solidFill>
            <a:srgbClr val="00B0F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Answer:</a:t>
            </a:r>
            <a:endPar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7" name="Rectangle: Rounded Corners 46">
            <a:extLst>
              <a:ext uri="{FF2B5EF4-FFF2-40B4-BE49-F238E27FC236}">
                <a16:creationId xmlns:a16="http://schemas.microsoft.com/office/drawing/2014/main" id="{6D33C447-D532-4021-B9C9-3F928853F579}"/>
              </a:ext>
            </a:extLst>
          </p:cNvPr>
          <p:cNvSpPr/>
          <p:nvPr/>
        </p:nvSpPr>
        <p:spPr>
          <a:xfrm>
            <a:off x="2939748" y="1742020"/>
            <a:ext cx="1612373" cy="496958"/>
          </a:xfrm>
          <a:prstGeom prst="roundRect">
            <a:avLst/>
          </a:prstGeom>
          <a:solidFill>
            <a:srgbClr val="00B0F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Question:</a:t>
            </a:r>
          </a:p>
        </p:txBody>
      </p:sp>
    </p:spTree>
    <p:extLst>
      <p:ext uri="{BB962C8B-B14F-4D97-AF65-F5344CB8AC3E}">
        <p14:creationId xmlns:p14="http://schemas.microsoft.com/office/powerpoint/2010/main" val="1938574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68FF2-8D58-4DAF-9996-3A482427C84E}"/>
              </a:ext>
            </a:extLst>
          </p:cNvPr>
          <p:cNvSpPr>
            <a:spLocks noGrp="1"/>
          </p:cNvSpPr>
          <p:nvPr>
            <p:ph type="title"/>
          </p:nvPr>
        </p:nvSpPr>
        <p:spPr/>
        <p:txBody>
          <a:bodyPr/>
          <a:lstStyle/>
          <a:p>
            <a:r>
              <a:rPr lang="en-GB" dirty="0"/>
              <a:t>The study</a:t>
            </a:r>
          </a:p>
        </p:txBody>
      </p:sp>
      <p:sp>
        <p:nvSpPr>
          <p:cNvPr id="3" name="Content Placeholder 2">
            <a:extLst>
              <a:ext uri="{FF2B5EF4-FFF2-40B4-BE49-F238E27FC236}">
                <a16:creationId xmlns:a16="http://schemas.microsoft.com/office/drawing/2014/main" id="{FDAD0727-63F8-4571-903B-C1E0CF905495}"/>
              </a:ext>
            </a:extLst>
          </p:cNvPr>
          <p:cNvSpPr>
            <a:spLocks noGrp="1"/>
          </p:cNvSpPr>
          <p:nvPr>
            <p:ph idx="1"/>
          </p:nvPr>
        </p:nvSpPr>
        <p:spPr/>
        <p:txBody>
          <a:bodyPr/>
          <a:lstStyle/>
          <a:p>
            <a:r>
              <a:rPr lang="en-GB" dirty="0"/>
              <a:t>32 participants from this course</a:t>
            </a:r>
          </a:p>
          <a:p>
            <a:r>
              <a:rPr lang="en-GB" dirty="0"/>
              <a:t>Questionnaire with open + rating scale questions</a:t>
            </a:r>
          </a:p>
          <a:p>
            <a:r>
              <a:rPr lang="en-GB" dirty="0"/>
              <a:t>Distributed online halfway through the 2</a:t>
            </a:r>
            <a:r>
              <a:rPr lang="en-GB" baseline="30000" dirty="0"/>
              <a:t>nd</a:t>
            </a:r>
            <a:r>
              <a:rPr lang="en-GB" dirty="0"/>
              <a:t> semester</a:t>
            </a:r>
          </a:p>
        </p:txBody>
      </p:sp>
    </p:spTree>
    <p:extLst>
      <p:ext uri="{BB962C8B-B14F-4D97-AF65-F5344CB8AC3E}">
        <p14:creationId xmlns:p14="http://schemas.microsoft.com/office/powerpoint/2010/main" val="4139830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968D450C-92BD-4C09-954B-48D5686FF716}"/>
              </a:ext>
            </a:extLst>
          </p:cNvPr>
          <p:cNvSpPr/>
          <p:nvPr/>
        </p:nvSpPr>
        <p:spPr>
          <a:xfrm>
            <a:off x="311426" y="3469513"/>
            <a:ext cx="11569148" cy="3103700"/>
          </a:xfrm>
          <a:prstGeom prst="roundRect">
            <a:avLst>
              <a:gd name="adj" fmla="val 7939"/>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1" name="Rectangle: Rounded Corners 50">
            <a:extLst>
              <a:ext uri="{FF2B5EF4-FFF2-40B4-BE49-F238E27FC236}">
                <a16:creationId xmlns:a16="http://schemas.microsoft.com/office/drawing/2014/main" id="{CE546FFF-E9F1-486D-8E14-CA3D49C888D1}"/>
              </a:ext>
            </a:extLst>
          </p:cNvPr>
          <p:cNvSpPr/>
          <p:nvPr/>
        </p:nvSpPr>
        <p:spPr>
          <a:xfrm>
            <a:off x="3787681" y="3564424"/>
            <a:ext cx="4302768" cy="2886071"/>
          </a:xfrm>
          <a:prstGeom prst="roundRect">
            <a:avLst>
              <a:gd name="adj" fmla="val 7842"/>
            </a:avLst>
          </a:prstGeom>
          <a:solidFill>
            <a:srgbClr val="FFF4D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Being yourself depends on knowing others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“I got to know some people in smaller discussions and group projects already, and when I meet them I feel encouraged to tell them about myself”</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Live chat with lecturer is authentic encounter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 “I feel encouraged to be myself by members of staff who present themselves as truly being open and honest and their genuine self”</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3" name="Rectangle: Rounded Corners 52">
            <a:extLst>
              <a:ext uri="{FF2B5EF4-FFF2-40B4-BE49-F238E27FC236}">
                <a16:creationId xmlns:a16="http://schemas.microsoft.com/office/drawing/2014/main" id="{C37FFC57-8052-48D6-BE13-73D70C3EBEFB}"/>
              </a:ext>
            </a:extLst>
          </p:cNvPr>
          <p:cNvSpPr/>
          <p:nvPr/>
        </p:nvSpPr>
        <p:spPr>
          <a:xfrm>
            <a:off x="517709" y="3564425"/>
            <a:ext cx="2970925" cy="2886071"/>
          </a:xfrm>
          <a:prstGeom prst="roundRect">
            <a:avLst>
              <a:gd name="adj" fmla="val 7094"/>
            </a:avLst>
          </a:prstGeom>
          <a:solidFill>
            <a:srgbClr val="FFF4D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Peers are for reassurance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“It made me feel like I am not alone, that others have the same concerns and issues that I have, that we're all in the same boat and improve our learning together.”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Staff are for motivation and deeper learning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“you can only learn so much from other students“</a:t>
            </a:r>
          </a:p>
        </p:txBody>
      </p:sp>
      <p:sp>
        <p:nvSpPr>
          <p:cNvPr id="54" name="Rectangle: Rounded Corners 53">
            <a:extLst>
              <a:ext uri="{FF2B5EF4-FFF2-40B4-BE49-F238E27FC236}">
                <a16:creationId xmlns:a16="http://schemas.microsoft.com/office/drawing/2014/main" id="{F67FB458-4968-4004-97F9-60106AFBF92E}"/>
              </a:ext>
            </a:extLst>
          </p:cNvPr>
          <p:cNvSpPr/>
          <p:nvPr/>
        </p:nvSpPr>
        <p:spPr>
          <a:xfrm>
            <a:off x="8383812" y="3569466"/>
            <a:ext cx="3331112" cy="2886071"/>
          </a:xfrm>
          <a:prstGeom prst="roundRect">
            <a:avLst>
              <a:gd name="adj" fmla="val 6157"/>
            </a:avLst>
          </a:prstGeom>
          <a:solidFill>
            <a:srgbClr val="FFF4D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Atmosphere arises out of course design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“it feels like I am allowed to talk and put my points across if I need or want to and it feels like that is due to the encouraging and supporting way the course is structured by the staff</a:t>
            </a:r>
            <a:r>
              <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black"/>
                </a:solidFill>
                <a:effectLst/>
                <a:uLnTx/>
                <a:uFillTx/>
                <a:latin typeface="Calibri" panose="020F0502020204030204"/>
                <a:ea typeface="+mn-ea"/>
                <a:cs typeface="+mn-cs"/>
              </a:rPr>
              <a:t>“It's a rather relaxed atmosphere to the point you are getting the work done and not fully realising it”</a:t>
            </a:r>
          </a:p>
        </p:txBody>
      </p:sp>
      <p:sp>
        <p:nvSpPr>
          <p:cNvPr id="48" name="TextBox 47">
            <a:extLst>
              <a:ext uri="{FF2B5EF4-FFF2-40B4-BE49-F238E27FC236}">
                <a16:creationId xmlns:a16="http://schemas.microsoft.com/office/drawing/2014/main" id="{BEEE5862-7A3C-43A7-8721-F219C5C762D6}"/>
              </a:ext>
            </a:extLst>
          </p:cNvPr>
          <p:cNvSpPr txBox="1"/>
          <p:nvPr/>
        </p:nvSpPr>
        <p:spPr>
          <a:xfrm>
            <a:off x="674566" y="402463"/>
            <a:ext cx="10525539" cy="2358915"/>
          </a:xfrm>
          <a:prstGeom prst="rect">
            <a:avLst/>
          </a:prstGeom>
          <a:noFill/>
        </p:spPr>
        <p:txBody>
          <a:bodyPr wrap="square">
            <a:spAutoFit/>
          </a:bodyPr>
          <a:lstStyle/>
          <a:p>
            <a:pPr>
              <a:lnSpc>
                <a:spcPct val="107000"/>
              </a:lnSpc>
              <a:spcAft>
                <a:spcPts val="800"/>
              </a:spcAft>
            </a:pPr>
            <a:r>
              <a:rPr lang="en-GB" b="1" dirty="0">
                <a:latin typeface="Calibri" panose="020F0502020204030204" pitchFamily="34" charset="0"/>
                <a:ea typeface="Calibri" panose="020F0502020204030204" pitchFamily="34" charset="0"/>
                <a:cs typeface="Times New Roman" panose="02020603050405020304" pitchFamily="18" charset="0"/>
              </a:rPr>
              <a:t>Cognitive</a:t>
            </a:r>
            <a:r>
              <a:rPr lang="en-GB" dirty="0">
                <a:latin typeface="Calibri" panose="020F0502020204030204" pitchFamily="34" charset="0"/>
                <a:ea typeface="Calibri" panose="020F0502020204030204" pitchFamily="34" charset="0"/>
                <a:cs typeface="Times New Roman" panose="02020603050405020304" pitchFamily="18" charset="0"/>
              </a:rPr>
              <a:t>: Did talking and </a:t>
            </a:r>
            <a:r>
              <a:rPr lang="en-GB" u="sng" dirty="0">
                <a:latin typeface="Calibri" panose="020F0502020204030204" pitchFamily="34" charset="0"/>
                <a:ea typeface="Calibri" panose="020F0502020204030204" pitchFamily="34" charset="0"/>
                <a:cs typeface="Times New Roman" panose="02020603050405020304" pitchFamily="18" charset="0"/>
              </a:rPr>
              <a:t>discussing</a:t>
            </a:r>
            <a:r>
              <a:rPr lang="en-GB" dirty="0">
                <a:latin typeface="Calibri" panose="020F0502020204030204" pitchFamily="34" charset="0"/>
                <a:ea typeface="Calibri" panose="020F0502020204030204" pitchFamily="34" charset="0"/>
                <a:cs typeface="Times New Roman" panose="02020603050405020304" pitchFamily="18" charset="0"/>
              </a:rPr>
              <a:t> with others (staff and students) on PS1511 contribute to your learning? Please explain how this worked, or explain why it didn’t help. </a:t>
            </a:r>
          </a:p>
          <a:p>
            <a:pPr lvl="0">
              <a:lnSpc>
                <a:spcPct val="107000"/>
              </a:lnSpc>
              <a:spcAft>
                <a:spcPts val="8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Social</a:t>
            </a:r>
            <a:r>
              <a:rPr lang="en-GB" sz="1800" dirty="0">
                <a:effectLst/>
                <a:latin typeface="Calibri" panose="020F0502020204030204" pitchFamily="34" charset="0"/>
                <a:ea typeface="Calibri" panose="020F0502020204030204" pitchFamily="34" charset="0"/>
                <a:cs typeface="Times New Roman" panose="02020603050405020304" pitchFamily="18" charset="0"/>
              </a:rPr>
              <a:t>: Do you feel you could be your </a:t>
            </a:r>
            <a:r>
              <a:rPr lang="en-GB" sz="1800" u="sng" dirty="0">
                <a:effectLst/>
                <a:latin typeface="Calibri" panose="020F0502020204030204" pitchFamily="34" charset="0"/>
                <a:ea typeface="Calibri" panose="020F0502020204030204" pitchFamily="34" charset="0"/>
                <a:cs typeface="Times New Roman" panose="02020603050405020304" pitchFamily="18" charset="0"/>
              </a:rPr>
              <a:t>real self</a:t>
            </a:r>
            <a:r>
              <a:rPr lang="en-GB" sz="1800" dirty="0">
                <a:effectLst/>
                <a:latin typeface="Calibri" panose="020F0502020204030204" pitchFamily="34" charset="0"/>
                <a:ea typeface="Calibri" panose="020F0502020204030204" pitchFamily="34" charset="0"/>
                <a:cs typeface="Times New Roman" panose="02020603050405020304" pitchFamily="18" charset="0"/>
              </a:rPr>
              <a:t> as a student on the PS1511 course? If so, what do you think caused that? If not, what do you think prevented it?</a:t>
            </a:r>
            <a:endParaRPr lang="en-GB"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Teaching</a:t>
            </a:r>
            <a:r>
              <a:rPr lang="en-GB" sz="1800" dirty="0">
                <a:effectLst/>
                <a:latin typeface="Calibri" panose="020F0502020204030204" pitchFamily="34" charset="0"/>
                <a:ea typeface="Calibri" panose="020F0502020204030204" pitchFamily="34" charset="0"/>
                <a:cs typeface="Times New Roman" panose="02020603050405020304" pitchFamily="18" charset="0"/>
              </a:rPr>
              <a:t>: What is the general ‘learning </a:t>
            </a:r>
            <a:r>
              <a:rPr lang="en-GB" sz="1800" u="sng" dirty="0">
                <a:effectLst/>
                <a:latin typeface="Calibri" panose="020F0502020204030204" pitchFamily="34" charset="0"/>
                <a:ea typeface="Calibri" panose="020F0502020204030204" pitchFamily="34" charset="0"/>
                <a:cs typeface="Times New Roman" panose="02020603050405020304" pitchFamily="18" charset="0"/>
              </a:rPr>
              <a:t>atmosphere</a:t>
            </a:r>
            <a:r>
              <a:rPr lang="en-GB" sz="1800" dirty="0">
                <a:effectLst/>
                <a:latin typeface="Calibri" panose="020F0502020204030204" pitchFamily="34" charset="0"/>
                <a:ea typeface="Calibri" panose="020F0502020204030204" pitchFamily="34" charset="0"/>
                <a:cs typeface="Times New Roman" panose="02020603050405020304" pitchFamily="18" charset="0"/>
              </a:rPr>
              <a:t>’ like on the course PS1511? </a:t>
            </a:r>
          </a:p>
          <a:p>
            <a:pPr lvl="0">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Did the course </a:t>
            </a:r>
            <a:r>
              <a:rPr lang="en-GB" sz="1800" u="sng" dirty="0">
                <a:effectLst/>
                <a:latin typeface="Calibri" panose="020F0502020204030204" pitchFamily="34" charset="0"/>
                <a:ea typeface="Calibri" panose="020F0502020204030204" pitchFamily="34" charset="0"/>
                <a:cs typeface="Times New Roman" panose="02020603050405020304" pitchFamily="18" charset="0"/>
              </a:rPr>
              <a:t>structure</a:t>
            </a:r>
            <a:r>
              <a:rPr lang="en-GB" sz="1800" dirty="0">
                <a:effectLst/>
                <a:latin typeface="Calibri" panose="020F0502020204030204" pitchFamily="34" charset="0"/>
                <a:ea typeface="Calibri" panose="020F0502020204030204" pitchFamily="34" charset="0"/>
                <a:cs typeface="Times New Roman" panose="02020603050405020304" pitchFamily="18" charset="0"/>
              </a:rPr>
              <a:t> (i.e., assessments, week-to-week tasks) support or hinder your learning? Please explain.</a:t>
            </a:r>
          </a:p>
        </p:txBody>
      </p:sp>
      <p:sp>
        <p:nvSpPr>
          <p:cNvPr id="22" name="TextBox 21">
            <a:extLst>
              <a:ext uri="{FF2B5EF4-FFF2-40B4-BE49-F238E27FC236}">
                <a16:creationId xmlns:a16="http://schemas.microsoft.com/office/drawing/2014/main" id="{48E91DF3-985A-4F26-9F30-37570A212D7A}"/>
              </a:ext>
            </a:extLst>
          </p:cNvPr>
          <p:cNvSpPr txBox="1"/>
          <p:nvPr/>
        </p:nvSpPr>
        <p:spPr>
          <a:xfrm>
            <a:off x="1341782" y="2984712"/>
            <a:ext cx="1060868" cy="369332"/>
          </a:xfrm>
          <a:prstGeom prst="rect">
            <a:avLst/>
          </a:prstGeom>
          <a:noFill/>
        </p:spPr>
        <p:txBody>
          <a:bodyPr wrap="none" rtlCol="0">
            <a:spAutoFit/>
          </a:bodyPr>
          <a:lstStyle/>
          <a:p>
            <a:r>
              <a:rPr lang="en-GB" dirty="0"/>
              <a:t>Cognitive</a:t>
            </a:r>
          </a:p>
        </p:txBody>
      </p:sp>
      <p:sp>
        <p:nvSpPr>
          <p:cNvPr id="30" name="TextBox 29">
            <a:extLst>
              <a:ext uri="{FF2B5EF4-FFF2-40B4-BE49-F238E27FC236}">
                <a16:creationId xmlns:a16="http://schemas.microsoft.com/office/drawing/2014/main" id="{7016A145-54A0-4E82-B2D0-847F6FE8CFF0}"/>
              </a:ext>
            </a:extLst>
          </p:cNvPr>
          <p:cNvSpPr txBox="1"/>
          <p:nvPr/>
        </p:nvSpPr>
        <p:spPr>
          <a:xfrm>
            <a:off x="5574094" y="2990093"/>
            <a:ext cx="726481" cy="369332"/>
          </a:xfrm>
          <a:prstGeom prst="rect">
            <a:avLst/>
          </a:prstGeom>
          <a:noFill/>
        </p:spPr>
        <p:txBody>
          <a:bodyPr wrap="none" rtlCol="0">
            <a:spAutoFit/>
          </a:bodyPr>
          <a:lstStyle/>
          <a:p>
            <a:r>
              <a:rPr lang="en-GB" dirty="0"/>
              <a:t>Social</a:t>
            </a:r>
          </a:p>
        </p:txBody>
      </p:sp>
      <p:sp>
        <p:nvSpPr>
          <p:cNvPr id="33" name="TextBox 32">
            <a:extLst>
              <a:ext uri="{FF2B5EF4-FFF2-40B4-BE49-F238E27FC236}">
                <a16:creationId xmlns:a16="http://schemas.microsoft.com/office/drawing/2014/main" id="{878B1946-8F55-4631-A683-B8498ED65305}"/>
              </a:ext>
            </a:extLst>
          </p:cNvPr>
          <p:cNvSpPr txBox="1"/>
          <p:nvPr/>
        </p:nvSpPr>
        <p:spPr>
          <a:xfrm>
            <a:off x="9472019" y="2990093"/>
            <a:ext cx="1005725" cy="369332"/>
          </a:xfrm>
          <a:prstGeom prst="rect">
            <a:avLst/>
          </a:prstGeom>
          <a:noFill/>
        </p:spPr>
        <p:txBody>
          <a:bodyPr wrap="none" rtlCol="0">
            <a:spAutoFit/>
          </a:bodyPr>
          <a:lstStyle/>
          <a:p>
            <a:r>
              <a:rPr lang="en-GB" dirty="0"/>
              <a:t>Teaching</a:t>
            </a:r>
          </a:p>
        </p:txBody>
      </p:sp>
    </p:spTree>
    <p:extLst>
      <p:ext uri="{BB962C8B-B14F-4D97-AF65-F5344CB8AC3E}">
        <p14:creationId xmlns:p14="http://schemas.microsoft.com/office/powerpoint/2010/main" val="400455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1" grpId="0" animBg="1"/>
      <p:bldP spid="53" grpId="0" animBg="1"/>
      <p:bldP spid="54" grpId="0" animBg="1"/>
      <p:bldP spid="22" grpId="0"/>
      <p:bldP spid="30"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62E9CA-15D6-422A-ADB1-B8A73DDC74AF}"/>
              </a:ext>
            </a:extLst>
          </p:cNvPr>
          <p:cNvSpPr txBox="1"/>
          <p:nvPr/>
        </p:nvSpPr>
        <p:spPr>
          <a:xfrm>
            <a:off x="695739" y="387626"/>
            <a:ext cx="6858544" cy="646331"/>
          </a:xfrm>
          <a:prstGeom prst="rect">
            <a:avLst/>
          </a:prstGeom>
          <a:noFill/>
        </p:spPr>
        <p:txBody>
          <a:bodyPr wrap="none" rtlCol="0">
            <a:spAutoFit/>
          </a:bodyPr>
          <a:lstStyle/>
          <a:p>
            <a:r>
              <a:rPr lang="en-GB" dirty="0"/>
              <a:t>17 rating-scale questions</a:t>
            </a:r>
          </a:p>
          <a:p>
            <a:r>
              <a:rPr lang="en-GB" dirty="0" err="1"/>
              <a:t>Analyzed</a:t>
            </a:r>
            <a:r>
              <a:rPr lang="en-GB" dirty="0"/>
              <a:t> with one-sample t-tests (is it different from midpoint of scale)</a:t>
            </a:r>
          </a:p>
        </p:txBody>
      </p:sp>
    </p:spTree>
    <p:extLst>
      <p:ext uri="{BB962C8B-B14F-4D97-AF65-F5344CB8AC3E}">
        <p14:creationId xmlns:p14="http://schemas.microsoft.com/office/powerpoint/2010/main" val="586515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583A63D-19D0-4C4B-9685-304F3CBA99A6}"/>
              </a:ext>
            </a:extLst>
          </p:cNvPr>
          <p:cNvSpPr/>
          <p:nvPr/>
        </p:nvSpPr>
        <p:spPr>
          <a:xfrm>
            <a:off x="135168" y="146720"/>
            <a:ext cx="6104088" cy="3401152"/>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Social Presence</a:t>
            </a:r>
          </a:p>
          <a:p>
            <a:endParaRPr lang="en-GB" sz="1050" i="1" dirty="0">
              <a:solidFill>
                <a:schemeClr val="tx1"/>
              </a:solidFill>
            </a:endParaRPr>
          </a:p>
          <a:p>
            <a:r>
              <a:rPr lang="en-GB" sz="1050" b="1" dirty="0">
                <a:solidFill>
                  <a:schemeClr val="tx1"/>
                </a:solidFill>
              </a:rPr>
              <a:t>Checklist: describe what either staff or students (or both) are doing to meet each criterion</a:t>
            </a:r>
          </a:p>
          <a:p>
            <a:r>
              <a:rPr lang="en-GB" sz="900" dirty="0">
                <a:solidFill>
                  <a:schemeClr val="tx1"/>
                </a:solidFill>
              </a:rPr>
              <a:t> </a:t>
            </a:r>
          </a:p>
        </p:txBody>
      </p:sp>
      <p:sp>
        <p:nvSpPr>
          <p:cNvPr id="5" name="Rectangle: Rounded Corners 4">
            <a:extLst>
              <a:ext uri="{FF2B5EF4-FFF2-40B4-BE49-F238E27FC236}">
                <a16:creationId xmlns:a16="http://schemas.microsoft.com/office/drawing/2014/main" id="{E1431E21-648F-41CE-B4E5-2ED80D022B05}"/>
              </a:ext>
            </a:extLst>
          </p:cNvPr>
          <p:cNvSpPr/>
          <p:nvPr/>
        </p:nvSpPr>
        <p:spPr>
          <a:xfrm>
            <a:off x="6382512" y="146720"/>
            <a:ext cx="5724144" cy="3401151"/>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00" b="1" dirty="0">
                <a:solidFill>
                  <a:schemeClr val="tx1"/>
                </a:solidFill>
              </a:rPr>
              <a:t>Cognitive Presence</a:t>
            </a:r>
          </a:p>
          <a:p>
            <a:endParaRPr lang="en-GB" sz="1000" b="1" dirty="0">
              <a:solidFill>
                <a:schemeClr val="tx1"/>
              </a:solidFill>
            </a:endParaRPr>
          </a:p>
          <a:p>
            <a:r>
              <a:rPr lang="en-GB" sz="1000" b="1" dirty="0">
                <a:solidFill>
                  <a:schemeClr val="tx1"/>
                </a:solidFill>
              </a:rPr>
              <a:t>Checklist: describe what either staff or students (or both) are doing to meet each criterion</a:t>
            </a:r>
          </a:p>
          <a:p>
            <a:endParaRPr lang="en-GB" sz="600" dirty="0">
              <a:solidFill>
                <a:schemeClr val="tx1"/>
              </a:solidFill>
            </a:endParaRPr>
          </a:p>
        </p:txBody>
      </p:sp>
      <p:sp>
        <p:nvSpPr>
          <p:cNvPr id="6" name="Rectangle: Rounded Corners 5">
            <a:extLst>
              <a:ext uri="{FF2B5EF4-FFF2-40B4-BE49-F238E27FC236}">
                <a16:creationId xmlns:a16="http://schemas.microsoft.com/office/drawing/2014/main" id="{D31F5DC4-1B78-4582-9E2D-EC0AF3B3E486}"/>
              </a:ext>
            </a:extLst>
          </p:cNvPr>
          <p:cNvSpPr/>
          <p:nvPr/>
        </p:nvSpPr>
        <p:spPr>
          <a:xfrm>
            <a:off x="132652" y="3756121"/>
            <a:ext cx="6623049" cy="2591803"/>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Teaching Presence</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105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7" name="Table 7">
            <a:extLst>
              <a:ext uri="{FF2B5EF4-FFF2-40B4-BE49-F238E27FC236}">
                <a16:creationId xmlns:a16="http://schemas.microsoft.com/office/drawing/2014/main" id="{F1A4F127-41A0-4838-B0BB-442B8974961E}"/>
              </a:ext>
            </a:extLst>
          </p:cNvPr>
          <p:cNvGraphicFramePr>
            <a:graphicFrameLocks noGrp="1"/>
          </p:cNvGraphicFramePr>
          <p:nvPr/>
        </p:nvGraphicFramePr>
        <p:xfrm>
          <a:off x="265176" y="781224"/>
          <a:ext cx="5830824" cy="2720340"/>
        </p:xfrm>
        <a:graphic>
          <a:graphicData uri="http://schemas.openxmlformats.org/drawingml/2006/table">
            <a:tbl>
              <a:tblPr firstRow="1" bandRow="1">
                <a:tableStyleId>{5940675A-B579-460E-94D1-54222C63F5DA}</a:tableStyleId>
              </a:tblPr>
              <a:tblGrid>
                <a:gridCol w="1943608">
                  <a:extLst>
                    <a:ext uri="{9D8B030D-6E8A-4147-A177-3AD203B41FA5}">
                      <a16:colId xmlns:a16="http://schemas.microsoft.com/office/drawing/2014/main" val="3052869930"/>
                    </a:ext>
                  </a:extLst>
                </a:gridCol>
                <a:gridCol w="1943608">
                  <a:extLst>
                    <a:ext uri="{9D8B030D-6E8A-4147-A177-3AD203B41FA5}">
                      <a16:colId xmlns:a16="http://schemas.microsoft.com/office/drawing/2014/main" val="4186181865"/>
                    </a:ext>
                  </a:extLst>
                </a:gridCol>
                <a:gridCol w="1943608">
                  <a:extLst>
                    <a:ext uri="{9D8B030D-6E8A-4147-A177-3AD203B41FA5}">
                      <a16:colId xmlns:a16="http://schemas.microsoft.com/office/drawing/2014/main" val="812057996"/>
                    </a:ext>
                  </a:extLst>
                </a:gridCol>
              </a:tblGrid>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Participants feel secure to express themselves freely (open communication)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trust one another (interpersonal interaction)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There is a sense of group identity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can successfully collaborate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Participants feel free to express emotions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r h="160543">
                <a:tc>
                  <a:txBody>
                    <a:bodyPr/>
                    <a:lstStyle/>
                    <a:p>
                      <a:r>
                        <a:rPr lang="en-GB" sz="1050" dirty="0"/>
                        <a:t>Students know who staff are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7866488"/>
                  </a:ext>
                </a:extLst>
              </a:tr>
            </a:tbl>
          </a:graphicData>
        </a:graphic>
      </p:graphicFrame>
      <p:graphicFrame>
        <p:nvGraphicFramePr>
          <p:cNvPr id="9" name="Table 7">
            <a:extLst>
              <a:ext uri="{FF2B5EF4-FFF2-40B4-BE49-F238E27FC236}">
                <a16:creationId xmlns:a16="http://schemas.microsoft.com/office/drawing/2014/main" id="{5B3C32F0-9BAD-45B9-85FF-DFD2760CBFB5}"/>
              </a:ext>
            </a:extLst>
          </p:cNvPr>
          <p:cNvGraphicFramePr>
            <a:graphicFrameLocks noGrp="1"/>
          </p:cNvGraphicFramePr>
          <p:nvPr/>
        </p:nvGraphicFramePr>
        <p:xfrm>
          <a:off x="6547104" y="826944"/>
          <a:ext cx="5312664" cy="2468880"/>
        </p:xfrm>
        <a:graphic>
          <a:graphicData uri="http://schemas.openxmlformats.org/drawingml/2006/table">
            <a:tbl>
              <a:tblPr firstRow="1" bandRow="1">
                <a:tableStyleId>{5940675A-B579-460E-94D1-54222C63F5DA}</a:tableStyleId>
              </a:tblPr>
              <a:tblGrid>
                <a:gridCol w="1577533">
                  <a:extLst>
                    <a:ext uri="{9D8B030D-6E8A-4147-A177-3AD203B41FA5}">
                      <a16:colId xmlns:a16="http://schemas.microsoft.com/office/drawing/2014/main" val="3052869930"/>
                    </a:ext>
                  </a:extLst>
                </a:gridCol>
                <a:gridCol w="1688109">
                  <a:extLst>
                    <a:ext uri="{9D8B030D-6E8A-4147-A177-3AD203B41FA5}">
                      <a16:colId xmlns:a16="http://schemas.microsoft.com/office/drawing/2014/main" val="4186181865"/>
                    </a:ext>
                  </a:extLst>
                </a:gridCol>
                <a:gridCol w="2047022">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A problem is presented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explore together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Participants engage with teaching content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use what they have learned to come up with solution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223869">
                <a:tc>
                  <a:txBody>
                    <a:bodyPr/>
                    <a:lstStyle/>
                    <a:p>
                      <a:r>
                        <a:rPr lang="en-GB" sz="1050" dirty="0"/>
                        <a:t>Students apply what they have learned to new situation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graphicFrame>
        <p:nvGraphicFramePr>
          <p:cNvPr id="11" name="Table 7">
            <a:extLst>
              <a:ext uri="{FF2B5EF4-FFF2-40B4-BE49-F238E27FC236}">
                <a16:creationId xmlns:a16="http://schemas.microsoft.com/office/drawing/2014/main" id="{BA30D7AB-6ABD-4B3C-A717-B3E3A5C6EF8D}"/>
              </a:ext>
            </a:extLst>
          </p:cNvPr>
          <p:cNvGraphicFramePr>
            <a:graphicFrameLocks noGrp="1"/>
          </p:cNvGraphicFramePr>
          <p:nvPr/>
        </p:nvGraphicFramePr>
        <p:xfrm>
          <a:off x="304100" y="4383543"/>
          <a:ext cx="6280151" cy="1828800"/>
        </p:xfrm>
        <a:graphic>
          <a:graphicData uri="http://schemas.openxmlformats.org/drawingml/2006/table">
            <a:tbl>
              <a:tblPr firstRow="1" bandRow="1">
                <a:tableStyleId>{5940675A-B579-460E-94D1-54222C63F5DA}</a:tableStyleId>
              </a:tblPr>
              <a:tblGrid>
                <a:gridCol w="3316924">
                  <a:extLst>
                    <a:ext uri="{9D8B030D-6E8A-4147-A177-3AD203B41FA5}">
                      <a16:colId xmlns:a16="http://schemas.microsoft.com/office/drawing/2014/main" val="3052869930"/>
                    </a:ext>
                  </a:extLst>
                </a:gridCol>
                <a:gridCol w="1600301">
                  <a:extLst>
                    <a:ext uri="{9D8B030D-6E8A-4147-A177-3AD203B41FA5}">
                      <a16:colId xmlns:a16="http://schemas.microsoft.com/office/drawing/2014/main" val="4186181865"/>
                    </a:ext>
                  </a:extLst>
                </a:gridCol>
                <a:gridCol w="1362926">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There is a logical flow of course materials (topics, difficulty)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There is a logical flow of assignments (formative, summative, building on one another)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Learning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Discussion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Everyone is encouraged to contribute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
        <p:nvSpPr>
          <p:cNvPr id="8" name="Rectangle: Rounded Corners 7">
            <a:extLst>
              <a:ext uri="{FF2B5EF4-FFF2-40B4-BE49-F238E27FC236}">
                <a16:creationId xmlns:a16="http://schemas.microsoft.com/office/drawing/2014/main" id="{F7E6985E-FED9-4B51-B8E2-6777D9608415}"/>
              </a:ext>
            </a:extLst>
          </p:cNvPr>
          <p:cNvSpPr/>
          <p:nvPr/>
        </p:nvSpPr>
        <p:spPr>
          <a:xfrm>
            <a:off x="6927148" y="3769799"/>
            <a:ext cx="5179507" cy="2578125"/>
          </a:xfrm>
          <a:prstGeom prst="roundRect">
            <a:avLst>
              <a:gd name="adj" fmla="val 150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Other </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60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10" name="Table 7">
            <a:extLst>
              <a:ext uri="{FF2B5EF4-FFF2-40B4-BE49-F238E27FC236}">
                <a16:creationId xmlns:a16="http://schemas.microsoft.com/office/drawing/2014/main" id="{60D13A60-0813-4C2D-A1DD-A290157AC779}"/>
              </a:ext>
            </a:extLst>
          </p:cNvPr>
          <p:cNvGraphicFramePr>
            <a:graphicFrameLocks noGrp="1"/>
          </p:cNvGraphicFramePr>
          <p:nvPr/>
        </p:nvGraphicFramePr>
        <p:xfrm>
          <a:off x="7333489" y="4456145"/>
          <a:ext cx="4113582" cy="1417320"/>
        </p:xfrm>
        <a:graphic>
          <a:graphicData uri="http://schemas.openxmlformats.org/drawingml/2006/table">
            <a:tbl>
              <a:tblPr firstRow="1" bandRow="1">
                <a:tableStyleId>{5940675A-B579-460E-94D1-54222C63F5DA}</a:tableStyleId>
              </a:tblPr>
              <a:tblGrid>
                <a:gridCol w="1371194">
                  <a:extLst>
                    <a:ext uri="{9D8B030D-6E8A-4147-A177-3AD203B41FA5}">
                      <a16:colId xmlns:a16="http://schemas.microsoft.com/office/drawing/2014/main" val="3052869930"/>
                    </a:ext>
                  </a:extLst>
                </a:gridCol>
                <a:gridCol w="1390293">
                  <a:extLst>
                    <a:ext uri="{9D8B030D-6E8A-4147-A177-3AD203B41FA5}">
                      <a16:colId xmlns:a16="http://schemas.microsoft.com/office/drawing/2014/main" val="4186181865"/>
                    </a:ext>
                  </a:extLst>
                </a:gridCol>
                <a:gridCol w="1352095">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Navigation on the course page is logical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8492197"/>
                  </a:ext>
                </a:extLst>
              </a:tr>
              <a:tr h="160543">
                <a:tc>
                  <a:txBody>
                    <a:bodyPr/>
                    <a:lstStyle/>
                    <a:p>
                      <a:r>
                        <a:rPr lang="en-GB" sz="1050" dirty="0"/>
                        <a:t>There is immediacy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Tree>
    <p:extLst>
      <p:ext uri="{BB962C8B-B14F-4D97-AF65-F5344CB8AC3E}">
        <p14:creationId xmlns:p14="http://schemas.microsoft.com/office/powerpoint/2010/main" val="607525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FBD00EEE-A4D4-4BE4-96FF-897068DA992B}"/>
              </a:ext>
            </a:extLst>
          </p:cNvPr>
          <p:cNvSpPr/>
          <p:nvPr/>
        </p:nvSpPr>
        <p:spPr>
          <a:xfrm>
            <a:off x="968692" y="1679101"/>
            <a:ext cx="9606543" cy="2733873"/>
          </a:xfrm>
          <a:prstGeom prst="roundRect">
            <a:avLst>
              <a:gd name="adj" fmla="val 6797"/>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8" name="Rectangle: Rounded Corners 37">
            <a:extLst>
              <a:ext uri="{FF2B5EF4-FFF2-40B4-BE49-F238E27FC236}">
                <a16:creationId xmlns:a16="http://schemas.microsoft.com/office/drawing/2014/main" id="{9378327A-9A9F-4F2F-A9AE-CF415BC740BA}"/>
              </a:ext>
            </a:extLst>
          </p:cNvPr>
          <p:cNvSpPr/>
          <p:nvPr/>
        </p:nvSpPr>
        <p:spPr>
          <a:xfrm>
            <a:off x="1126945" y="1790269"/>
            <a:ext cx="4495290" cy="2463678"/>
          </a:xfrm>
          <a:prstGeom prst="roundRect">
            <a:avLst>
              <a:gd name="adj" fmla="val 7491"/>
            </a:avLst>
          </a:prstGeom>
          <a:solidFill>
            <a:srgbClr val="FFF4D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Largest* effects (</a:t>
            </a:r>
            <a:r>
              <a:rPr lang="en-GB" sz="2000" b="1" dirty="0">
                <a:solidFill>
                  <a:prstClr val="black"/>
                </a:solidFill>
                <a:latin typeface="Calibri" panose="020F0502020204030204"/>
              </a:rPr>
              <a:t>means</a:t>
            </a: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 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accent1"/>
                </a:solidFill>
                <a:effectLst/>
                <a:uLnTx/>
                <a:uFillTx/>
                <a:latin typeface="Calibri" panose="020F0502020204030204"/>
                <a:ea typeface="+mn-ea"/>
                <a:cs typeface="+mn-cs"/>
              </a:rPr>
              <a:t>Teaching</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Logical flow of assignments (</a:t>
            </a:r>
            <a:r>
              <a:rPr lang="en-GB" sz="1600" dirty="0">
                <a:solidFill>
                  <a:prstClr val="black"/>
                </a:solidFill>
                <a:latin typeface="Calibri" panose="020F0502020204030204"/>
              </a:rPr>
              <a:t>6.3</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Cognitive</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Have to use what I learnt (</a:t>
            </a:r>
            <a:r>
              <a:rPr lang="en-GB" sz="1600" dirty="0">
                <a:solidFill>
                  <a:prstClr val="black"/>
                </a:solidFill>
                <a:latin typeface="Calibri" panose="020F0502020204030204"/>
              </a:rPr>
              <a:t>6.0</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accent1"/>
                </a:solidFill>
                <a:effectLst/>
                <a:uLnTx/>
                <a:uFillTx/>
                <a:latin typeface="Calibri" panose="020F0502020204030204"/>
                <a:ea typeface="+mn-ea"/>
                <a:cs typeface="+mn-cs"/>
              </a:rPr>
              <a:t>Teaching</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Logical flow of materials (</a:t>
            </a:r>
            <a:r>
              <a:rPr lang="en-GB" sz="1600" dirty="0">
                <a:solidFill>
                  <a:prstClr val="black"/>
                </a:solidFill>
                <a:latin typeface="Calibri" panose="020F0502020204030204"/>
              </a:rPr>
              <a:t>6.0</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C00000"/>
                </a:solidFill>
                <a:effectLst/>
                <a:uLnTx/>
                <a:uFillTx/>
                <a:latin typeface="Calibri" panose="020F0502020204030204"/>
                <a:ea typeface="+mn-ea"/>
                <a:cs typeface="+mn-cs"/>
              </a:rPr>
              <a:t>Social</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I know who teaching staff are (</a:t>
            </a:r>
            <a:r>
              <a:rPr lang="en-GB" sz="1600" dirty="0">
                <a:solidFill>
                  <a:prstClr val="black"/>
                </a:solidFill>
                <a:latin typeface="Calibri" panose="020F0502020204030204"/>
              </a:rPr>
              <a:t>5.9</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Cognitive</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Content engages me (5.8)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Cognitive</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Assignments encourage learning (</a:t>
            </a:r>
            <a:r>
              <a:rPr lang="en-GB" sz="1600" dirty="0">
                <a:solidFill>
                  <a:prstClr val="black"/>
                </a:solidFill>
                <a:latin typeface="Calibri" panose="020F0502020204030204"/>
              </a:rPr>
              <a:t>5.9</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accent1"/>
                </a:solidFill>
                <a:effectLst/>
                <a:uLnTx/>
                <a:uFillTx/>
                <a:latin typeface="Calibri" panose="020F0502020204030204"/>
                <a:ea typeface="+mn-ea"/>
                <a:cs typeface="+mn-cs"/>
              </a:rPr>
              <a:t>Teaching</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Feel encouraged in my learning (5.8)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C00000"/>
                </a:solidFill>
                <a:effectLst/>
                <a:uLnTx/>
                <a:uFillTx/>
                <a:latin typeface="Calibri" panose="020F0502020204030204"/>
                <a:ea typeface="+mn-ea"/>
                <a:cs typeface="+mn-cs"/>
              </a:rPr>
              <a:t>Social</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Feel secure to express self with staff (5.5)</a:t>
            </a:r>
          </a:p>
        </p:txBody>
      </p:sp>
      <p:sp>
        <p:nvSpPr>
          <p:cNvPr id="45" name="Rectangle: Rounded Corners 44">
            <a:extLst>
              <a:ext uri="{FF2B5EF4-FFF2-40B4-BE49-F238E27FC236}">
                <a16:creationId xmlns:a16="http://schemas.microsoft.com/office/drawing/2014/main" id="{DC648F16-BE69-468F-9DB7-BECAD05B46B0}"/>
              </a:ext>
            </a:extLst>
          </p:cNvPr>
          <p:cNvSpPr/>
          <p:nvPr/>
        </p:nvSpPr>
        <p:spPr>
          <a:xfrm>
            <a:off x="6096000" y="1790268"/>
            <a:ext cx="4313582" cy="2463677"/>
          </a:xfrm>
          <a:prstGeom prst="roundRect">
            <a:avLst>
              <a:gd name="adj" fmla="val 8706"/>
            </a:avLst>
          </a:prstGeom>
          <a:solidFill>
            <a:srgbClr val="FFF4D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Not significantly different (p-value) from midpoint of scale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C00000"/>
                </a:solidFill>
                <a:effectLst/>
                <a:uLnTx/>
                <a:uFillTx/>
                <a:latin typeface="Calibri" panose="020F0502020204030204"/>
                <a:ea typeface="+mn-ea"/>
                <a:cs typeface="+mn-cs"/>
              </a:rPr>
              <a:t>Social</a:t>
            </a: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There is a sense of group identity (.489)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C00000"/>
                </a:solidFill>
                <a:effectLst/>
                <a:uLnTx/>
                <a:uFillTx/>
                <a:latin typeface="Calibri" panose="020F0502020204030204"/>
                <a:ea typeface="+mn-ea"/>
                <a:cs typeface="+mn-cs"/>
              </a:rPr>
              <a:t>Social</a:t>
            </a: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I feel free to express emotions (.601)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Cognitive </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I feel I’m exploring with other students (.385)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EC62E9CA-15D6-422A-ADB1-B8A73DDC74AF}"/>
              </a:ext>
            </a:extLst>
          </p:cNvPr>
          <p:cNvSpPr txBox="1"/>
          <p:nvPr/>
        </p:nvSpPr>
        <p:spPr>
          <a:xfrm>
            <a:off x="695739" y="387626"/>
            <a:ext cx="6965946" cy="646331"/>
          </a:xfrm>
          <a:prstGeom prst="rect">
            <a:avLst/>
          </a:prstGeom>
          <a:noFill/>
        </p:spPr>
        <p:txBody>
          <a:bodyPr wrap="none" rtlCol="0">
            <a:spAutoFit/>
          </a:bodyPr>
          <a:lstStyle/>
          <a:p>
            <a:r>
              <a:rPr lang="en-GB" dirty="0"/>
              <a:t>17 rating-scale questions (1 = not at all, 7 = completely)</a:t>
            </a:r>
          </a:p>
          <a:p>
            <a:r>
              <a:rPr lang="en-GB" dirty="0" err="1"/>
              <a:t>Analyzed</a:t>
            </a:r>
            <a:r>
              <a:rPr lang="en-GB" dirty="0"/>
              <a:t> with one-sample t-tests (is it different from midpoint of scale?)</a:t>
            </a:r>
          </a:p>
        </p:txBody>
      </p:sp>
      <p:sp>
        <p:nvSpPr>
          <p:cNvPr id="3" name="TextBox 2">
            <a:extLst>
              <a:ext uri="{FF2B5EF4-FFF2-40B4-BE49-F238E27FC236}">
                <a16:creationId xmlns:a16="http://schemas.microsoft.com/office/drawing/2014/main" id="{0E63A8A3-3116-42A9-A3A0-0F4DF378C959}"/>
              </a:ext>
            </a:extLst>
          </p:cNvPr>
          <p:cNvSpPr txBox="1"/>
          <p:nvPr/>
        </p:nvSpPr>
        <p:spPr>
          <a:xfrm>
            <a:off x="1202635" y="4840357"/>
            <a:ext cx="9065046" cy="923330"/>
          </a:xfrm>
          <a:prstGeom prst="rect">
            <a:avLst/>
          </a:prstGeom>
          <a:noFill/>
        </p:spPr>
        <p:txBody>
          <a:bodyPr wrap="none" rtlCol="0">
            <a:spAutoFit/>
          </a:bodyPr>
          <a:lstStyle/>
          <a:p>
            <a:r>
              <a:rPr lang="en-GB" dirty="0"/>
              <a:t>*Other items were significant too, but too close to the neutral midpoint to be meaningful, e.g.:</a:t>
            </a:r>
          </a:p>
          <a:p>
            <a:endParaRPr lang="en-GB" dirty="0"/>
          </a:p>
          <a:p>
            <a:r>
              <a:rPr lang="en-GB" dirty="0"/>
              <a:t>Social: “I can successfully collaborate with others” (mean = 4.8, </a:t>
            </a:r>
            <a:r>
              <a:rPr lang="en-GB" dirty="0" err="1"/>
              <a:t>sd</a:t>
            </a:r>
            <a:r>
              <a:rPr lang="en-GB" dirty="0"/>
              <a:t> = 1.8)</a:t>
            </a:r>
          </a:p>
        </p:txBody>
      </p:sp>
    </p:spTree>
    <p:extLst>
      <p:ext uri="{BB962C8B-B14F-4D97-AF65-F5344CB8AC3E}">
        <p14:creationId xmlns:p14="http://schemas.microsoft.com/office/powerpoint/2010/main" val="3946484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C9252C0-C1E0-4E01-9E8E-02B24D1BE167}"/>
              </a:ext>
            </a:extLst>
          </p:cNvPr>
          <p:cNvSpPr/>
          <p:nvPr/>
        </p:nvSpPr>
        <p:spPr>
          <a:xfrm>
            <a:off x="1032570" y="1818596"/>
            <a:ext cx="6765988" cy="1011783"/>
          </a:xfrm>
          <a:prstGeom prst="roundRect">
            <a:avLst/>
          </a:prstGeom>
          <a:solidFill>
            <a:srgbClr val="FFC00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Did I succeed in creating a Community of Inquiry (COI) on my course?</a:t>
            </a:r>
          </a:p>
        </p:txBody>
      </p:sp>
      <p:sp>
        <p:nvSpPr>
          <p:cNvPr id="13" name="Rectangle: Rounded Corners 12">
            <a:extLst>
              <a:ext uri="{FF2B5EF4-FFF2-40B4-BE49-F238E27FC236}">
                <a16:creationId xmlns:a16="http://schemas.microsoft.com/office/drawing/2014/main" id="{39AF24F4-6DE4-4468-AA42-6C6319146C38}"/>
              </a:ext>
            </a:extLst>
          </p:cNvPr>
          <p:cNvSpPr/>
          <p:nvPr/>
        </p:nvSpPr>
        <p:spPr>
          <a:xfrm>
            <a:off x="2833514" y="4758241"/>
            <a:ext cx="1582050" cy="491352"/>
          </a:xfrm>
          <a:prstGeom prst="roundRect">
            <a:avLst/>
          </a:prstGeom>
          <a:solidFill>
            <a:srgbClr val="FFC00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b="1" i="1" u="none" strike="noStrike" kern="1200" cap="none" spc="0" normalizeH="0" baseline="0" noProof="0" dirty="0">
                <a:ln>
                  <a:noFill/>
                </a:ln>
                <a:solidFill>
                  <a:prstClr val="black"/>
                </a:solidFill>
                <a:effectLst/>
                <a:uLnTx/>
                <a:uFillTx/>
                <a:latin typeface="Calibri" panose="020F0502020204030204"/>
                <a:ea typeface="+mn-ea"/>
                <a:cs typeface="+mn-cs"/>
              </a:rPr>
              <a:t>Yes, but…</a:t>
            </a:r>
            <a:endParaRPr kumimoji="0" lang="en-GB"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6" name="Rectangle: Rounded Corners 45">
            <a:extLst>
              <a:ext uri="{FF2B5EF4-FFF2-40B4-BE49-F238E27FC236}">
                <a16:creationId xmlns:a16="http://schemas.microsoft.com/office/drawing/2014/main" id="{A0D4581E-6221-4DB2-9566-D93EAA0699BD}"/>
              </a:ext>
            </a:extLst>
          </p:cNvPr>
          <p:cNvSpPr/>
          <p:nvPr/>
        </p:nvSpPr>
        <p:spPr>
          <a:xfrm>
            <a:off x="1062892" y="4758241"/>
            <a:ext cx="1582050" cy="491352"/>
          </a:xfrm>
          <a:prstGeom prst="roundRect">
            <a:avLst/>
          </a:prstGeom>
          <a:solidFill>
            <a:srgbClr val="00B0F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Answer:</a:t>
            </a:r>
            <a:endParaRPr kumimoji="0" lang="en-GB" sz="24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7" name="Rectangle: Rounded Corners 46">
            <a:extLst>
              <a:ext uri="{FF2B5EF4-FFF2-40B4-BE49-F238E27FC236}">
                <a16:creationId xmlns:a16="http://schemas.microsoft.com/office/drawing/2014/main" id="{6D33C447-D532-4021-B9C9-3F928853F579}"/>
              </a:ext>
            </a:extLst>
          </p:cNvPr>
          <p:cNvSpPr/>
          <p:nvPr/>
        </p:nvSpPr>
        <p:spPr>
          <a:xfrm>
            <a:off x="1032569" y="984374"/>
            <a:ext cx="1612373" cy="496958"/>
          </a:xfrm>
          <a:prstGeom prst="roundRect">
            <a:avLst/>
          </a:prstGeom>
          <a:solidFill>
            <a:srgbClr val="00B0F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Question:</a:t>
            </a:r>
          </a:p>
        </p:txBody>
      </p:sp>
      <p:sp>
        <p:nvSpPr>
          <p:cNvPr id="9" name="TextBox 8">
            <a:extLst>
              <a:ext uri="{FF2B5EF4-FFF2-40B4-BE49-F238E27FC236}">
                <a16:creationId xmlns:a16="http://schemas.microsoft.com/office/drawing/2014/main" id="{22484A42-C0CA-4206-AA79-31C953183761}"/>
              </a:ext>
            </a:extLst>
          </p:cNvPr>
          <p:cNvSpPr txBox="1"/>
          <p:nvPr/>
        </p:nvSpPr>
        <p:spPr>
          <a:xfrm>
            <a:off x="4604136" y="4758241"/>
            <a:ext cx="6561341" cy="1569660"/>
          </a:xfrm>
          <a:prstGeom prst="rect">
            <a:avLst/>
          </a:prstGeom>
          <a:noFill/>
        </p:spPr>
        <p:txBody>
          <a:bodyPr wrap="square">
            <a:spAutoFit/>
          </a:bodyPr>
          <a:lstStyle/>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u="none" strike="noStrike" kern="1200" cap="none" spc="0" normalizeH="0" baseline="0" noProof="0" dirty="0">
                <a:ln>
                  <a:noFill/>
                </a:ln>
                <a:solidFill>
                  <a:prstClr val="black"/>
                </a:solidFill>
                <a:effectLst/>
                <a:uLnTx/>
                <a:uFillTx/>
                <a:latin typeface="Calibri" panose="020F0502020204030204"/>
                <a:ea typeface="+mn-ea"/>
                <a:cs typeface="+mn-cs"/>
              </a:rPr>
              <a:t>Teaching presence is easiest to achieve, social presence the hardest</a:t>
            </a: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1" u="none" strike="noStrike" kern="1200" cap="none" spc="0" normalizeH="0" baseline="0" noProof="0" dirty="0">
                <a:ln>
                  <a:noFill/>
                </a:ln>
                <a:solidFill>
                  <a:prstClr val="black"/>
                </a:solidFill>
                <a:effectLst/>
                <a:uLnTx/>
                <a:uFillTx/>
                <a:latin typeface="Calibri" panose="020F0502020204030204"/>
                <a:ea typeface="+mn-ea"/>
                <a:cs typeface="+mn-cs"/>
              </a:rPr>
              <a:t>Greatest learning when staff become ‘peers’ in an authentic encounter</a:t>
            </a:r>
          </a:p>
        </p:txBody>
      </p:sp>
    </p:spTree>
    <p:extLst>
      <p:ext uri="{BB962C8B-B14F-4D97-AF65-F5344CB8AC3E}">
        <p14:creationId xmlns:p14="http://schemas.microsoft.com/office/powerpoint/2010/main" val="489403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B3FBD15-86B0-4E40-8C4C-546FD2E5A378}"/>
              </a:ext>
            </a:extLst>
          </p:cNvPr>
          <p:cNvPicPr>
            <a:picLocks noChangeAspect="1"/>
          </p:cNvPicPr>
          <p:nvPr/>
        </p:nvPicPr>
        <p:blipFill>
          <a:blip r:embed="rId2"/>
          <a:stretch>
            <a:fillRect/>
          </a:stretch>
        </p:blipFill>
        <p:spPr>
          <a:xfrm>
            <a:off x="1358612" y="326537"/>
            <a:ext cx="6228792" cy="5808595"/>
          </a:xfrm>
          <a:prstGeom prst="rect">
            <a:avLst/>
          </a:prstGeom>
        </p:spPr>
      </p:pic>
      <p:cxnSp>
        <p:nvCxnSpPr>
          <p:cNvPr id="3" name="Straight Arrow Connector 2">
            <a:extLst>
              <a:ext uri="{FF2B5EF4-FFF2-40B4-BE49-F238E27FC236}">
                <a16:creationId xmlns:a16="http://schemas.microsoft.com/office/drawing/2014/main" id="{14946E12-05FF-4A4A-82EC-39E57D4A5824}"/>
              </a:ext>
            </a:extLst>
          </p:cNvPr>
          <p:cNvCxnSpPr>
            <a:cxnSpLocks/>
          </p:cNvCxnSpPr>
          <p:nvPr/>
        </p:nvCxnSpPr>
        <p:spPr>
          <a:xfrm flipV="1">
            <a:off x="962424" y="3613150"/>
            <a:ext cx="3790551" cy="1773308"/>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82026F87-0A0C-4BC9-957E-3837254F5AB6}"/>
              </a:ext>
            </a:extLst>
          </p:cNvPr>
          <p:cNvSpPr/>
          <p:nvPr/>
        </p:nvSpPr>
        <p:spPr>
          <a:xfrm>
            <a:off x="4752975" y="3429000"/>
            <a:ext cx="171450" cy="18415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BDB5926D-6D95-4304-BEB7-5189B630A1A0}"/>
              </a:ext>
            </a:extLst>
          </p:cNvPr>
          <p:cNvSpPr txBox="1"/>
          <p:nvPr/>
        </p:nvSpPr>
        <p:spPr>
          <a:xfrm>
            <a:off x="415533" y="5425590"/>
            <a:ext cx="1886157" cy="369332"/>
          </a:xfrm>
          <a:prstGeom prst="rect">
            <a:avLst/>
          </a:prstGeom>
          <a:noFill/>
        </p:spPr>
        <p:txBody>
          <a:bodyPr wrap="none" rtlCol="0">
            <a:spAutoFit/>
          </a:bodyPr>
          <a:lstStyle/>
          <a:p>
            <a:r>
              <a:rPr lang="en-GB" dirty="0"/>
              <a:t>The course is here</a:t>
            </a:r>
          </a:p>
        </p:txBody>
      </p:sp>
      <p:sp>
        <p:nvSpPr>
          <p:cNvPr id="9" name="TextBox 8">
            <a:extLst>
              <a:ext uri="{FF2B5EF4-FFF2-40B4-BE49-F238E27FC236}">
                <a16:creationId xmlns:a16="http://schemas.microsoft.com/office/drawing/2014/main" id="{B7355A7F-2367-4A1F-973D-D63C163DA3AF}"/>
              </a:ext>
            </a:extLst>
          </p:cNvPr>
          <p:cNvSpPr txBox="1"/>
          <p:nvPr/>
        </p:nvSpPr>
        <p:spPr>
          <a:xfrm>
            <a:off x="8147338" y="1024385"/>
            <a:ext cx="2943225" cy="4308872"/>
          </a:xfrm>
          <a:prstGeom prst="rect">
            <a:avLst/>
          </a:prstGeom>
          <a:noFill/>
        </p:spPr>
        <p:txBody>
          <a:bodyPr wrap="square" rtlCol="0">
            <a:spAutoFit/>
          </a:bodyPr>
          <a:lstStyle/>
          <a:p>
            <a:r>
              <a:rPr lang="en-GB" sz="2000" b="1" dirty="0"/>
              <a:t>How can we enhance student social presence?</a:t>
            </a:r>
          </a:p>
          <a:p>
            <a:endParaRPr lang="en-GB" dirty="0"/>
          </a:p>
          <a:p>
            <a:endParaRPr lang="en-GB" dirty="0"/>
          </a:p>
          <a:p>
            <a:endParaRPr lang="en-GB" dirty="0"/>
          </a:p>
          <a:p>
            <a:endParaRPr lang="en-GB" dirty="0"/>
          </a:p>
          <a:p>
            <a:endParaRPr lang="en-GB" dirty="0"/>
          </a:p>
          <a:p>
            <a:r>
              <a:rPr lang="en-GB" dirty="0"/>
              <a:t>How can we build their social </a:t>
            </a:r>
            <a:r>
              <a:rPr lang="en-GB" u="sng" dirty="0"/>
              <a:t>identity</a:t>
            </a:r>
            <a:r>
              <a:rPr lang="en-GB" dirty="0"/>
              <a:t> (as </a:t>
            </a:r>
            <a:r>
              <a:rPr lang="en-GB" dirty="0" err="1"/>
              <a:t>Psy</a:t>
            </a:r>
            <a:r>
              <a:rPr lang="en-GB" dirty="0"/>
              <a:t> students)?</a:t>
            </a:r>
          </a:p>
          <a:p>
            <a:endParaRPr lang="en-GB" dirty="0"/>
          </a:p>
          <a:p>
            <a:r>
              <a:rPr lang="en-GB" dirty="0"/>
              <a:t>How can we help develop mutual </a:t>
            </a:r>
            <a:r>
              <a:rPr lang="en-GB" u="sng" dirty="0"/>
              <a:t>trust</a:t>
            </a:r>
            <a:r>
              <a:rPr lang="en-GB" dirty="0"/>
              <a:t>?</a:t>
            </a:r>
          </a:p>
          <a:p>
            <a:endParaRPr lang="en-GB" dirty="0"/>
          </a:p>
          <a:p>
            <a:r>
              <a:rPr lang="en-GB" dirty="0"/>
              <a:t>How can we help build interpersonal </a:t>
            </a:r>
            <a:r>
              <a:rPr lang="en-GB" u="sng" dirty="0"/>
              <a:t>relationships</a:t>
            </a:r>
            <a:r>
              <a:rPr lang="en-GB" dirty="0"/>
              <a:t>?</a:t>
            </a:r>
          </a:p>
        </p:txBody>
      </p:sp>
      <p:sp>
        <p:nvSpPr>
          <p:cNvPr id="10" name="Rectangle: Rounded Corners 9">
            <a:extLst>
              <a:ext uri="{FF2B5EF4-FFF2-40B4-BE49-F238E27FC236}">
                <a16:creationId xmlns:a16="http://schemas.microsoft.com/office/drawing/2014/main" id="{C5314E2F-598D-4EC2-B1BE-490CD9831D29}"/>
              </a:ext>
            </a:extLst>
          </p:cNvPr>
          <p:cNvSpPr/>
          <p:nvPr/>
        </p:nvSpPr>
        <p:spPr>
          <a:xfrm>
            <a:off x="7823487" y="1847849"/>
            <a:ext cx="3590925" cy="809625"/>
          </a:xfrm>
          <a:prstGeom prst="roundRect">
            <a:avLst/>
          </a:prstGeom>
          <a:solidFill>
            <a:srgbClr val="FF8B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lumMod val="95000"/>
                    <a:lumOff val="5000"/>
                  </a:schemeClr>
                </a:solidFill>
              </a:rPr>
              <a:t>Social presence is NOT discussing in groups – it’s the precursor to that</a:t>
            </a:r>
          </a:p>
        </p:txBody>
      </p:sp>
    </p:spTree>
    <p:extLst>
      <p:ext uri="{BB962C8B-B14F-4D97-AF65-F5344CB8AC3E}">
        <p14:creationId xmlns:p14="http://schemas.microsoft.com/office/powerpoint/2010/main" val="36461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C7CB-92A5-4186-8902-81688FB62DB0}"/>
              </a:ext>
            </a:extLst>
          </p:cNvPr>
          <p:cNvSpPr>
            <a:spLocks noGrp="1"/>
          </p:cNvSpPr>
          <p:nvPr>
            <p:ph type="title" idx="4294967295"/>
          </p:nvPr>
        </p:nvSpPr>
        <p:spPr>
          <a:xfrm>
            <a:off x="0" y="258763"/>
            <a:ext cx="10316817" cy="647700"/>
          </a:xfrm>
        </p:spPr>
        <p:txBody>
          <a:bodyPr>
            <a:normAutofit fontScale="90000"/>
          </a:bodyPr>
          <a:lstStyle/>
          <a:p>
            <a:r>
              <a:rPr lang="en-GB" dirty="0"/>
              <a:t>Community of Inquiry as guiding framework</a:t>
            </a:r>
          </a:p>
        </p:txBody>
      </p:sp>
      <p:sp>
        <p:nvSpPr>
          <p:cNvPr id="8" name="Rectangle: Rounded Corners 7">
            <a:extLst>
              <a:ext uri="{FF2B5EF4-FFF2-40B4-BE49-F238E27FC236}">
                <a16:creationId xmlns:a16="http://schemas.microsoft.com/office/drawing/2014/main" id="{CABC4F7F-7D76-4EB5-B905-A84C664A6933}"/>
              </a:ext>
            </a:extLst>
          </p:cNvPr>
          <p:cNvSpPr/>
          <p:nvPr/>
        </p:nvSpPr>
        <p:spPr>
          <a:xfrm>
            <a:off x="1781073" y="4657022"/>
            <a:ext cx="3951122" cy="373099"/>
          </a:xfrm>
          <a:prstGeom prst="roundRect">
            <a:avLst/>
          </a:prstGeom>
          <a:solidFill>
            <a:schemeClr val="accent4">
              <a:lumMod val="20000"/>
              <a:lumOff val="80000"/>
            </a:schemeClr>
          </a:solidFill>
          <a:ln>
            <a:solidFill>
              <a:srgbClr val="FFD4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tx1"/>
                </a:solidFill>
                <a:effectLst/>
                <a:uLnTx/>
                <a:uFillTx/>
                <a:latin typeface="Calibri" panose="020F0502020204030204"/>
                <a:ea typeface="+mn-ea"/>
                <a:cs typeface="+mn-cs"/>
              </a:rPr>
              <a:t>Actively wrestling with material, dialogue</a:t>
            </a:r>
          </a:p>
        </p:txBody>
      </p:sp>
      <p:sp>
        <p:nvSpPr>
          <p:cNvPr id="9" name="Rectangle: Rounded Corners 8">
            <a:extLst>
              <a:ext uri="{FF2B5EF4-FFF2-40B4-BE49-F238E27FC236}">
                <a16:creationId xmlns:a16="http://schemas.microsoft.com/office/drawing/2014/main" id="{F52FD6F6-6B20-40CC-942D-031857967E57}"/>
              </a:ext>
            </a:extLst>
          </p:cNvPr>
          <p:cNvSpPr/>
          <p:nvPr/>
        </p:nvSpPr>
        <p:spPr>
          <a:xfrm>
            <a:off x="1802159" y="5113560"/>
            <a:ext cx="3908950" cy="395303"/>
          </a:xfrm>
          <a:prstGeom prst="roundRect">
            <a:avLst/>
          </a:prstGeom>
          <a:solidFill>
            <a:schemeClr val="accent4">
              <a:lumMod val="20000"/>
              <a:lumOff val="80000"/>
            </a:schemeClr>
          </a:solidFill>
          <a:ln>
            <a:solidFill>
              <a:srgbClr val="FFD4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tx1"/>
                </a:solidFill>
                <a:effectLst/>
                <a:uLnTx/>
                <a:uFillTx/>
                <a:latin typeface="Calibri" panose="020F0502020204030204"/>
                <a:ea typeface="+mn-ea"/>
                <a:cs typeface="+mn-cs"/>
              </a:rPr>
              <a:t>Being their real self in the community</a:t>
            </a:r>
          </a:p>
        </p:txBody>
      </p:sp>
      <p:sp>
        <p:nvSpPr>
          <p:cNvPr id="10" name="Rectangle: Rounded Corners 9">
            <a:extLst>
              <a:ext uri="{FF2B5EF4-FFF2-40B4-BE49-F238E27FC236}">
                <a16:creationId xmlns:a16="http://schemas.microsoft.com/office/drawing/2014/main" id="{263A9130-B6EF-490B-A3A6-6170F4D8C690}"/>
              </a:ext>
            </a:extLst>
          </p:cNvPr>
          <p:cNvSpPr/>
          <p:nvPr/>
        </p:nvSpPr>
        <p:spPr>
          <a:xfrm>
            <a:off x="1781073" y="5600764"/>
            <a:ext cx="3908950" cy="376236"/>
          </a:xfrm>
          <a:prstGeom prst="roundRect">
            <a:avLst/>
          </a:prstGeom>
          <a:solidFill>
            <a:schemeClr val="accent4">
              <a:lumMod val="20000"/>
              <a:lumOff val="80000"/>
            </a:schemeClr>
          </a:solidFill>
          <a:ln>
            <a:solidFill>
              <a:srgbClr val="FFD4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chemeClr val="tx1"/>
                </a:solidFill>
                <a:effectLst/>
                <a:uLnTx/>
                <a:uFillTx/>
                <a:latin typeface="Calibri" panose="020F0502020204030204"/>
                <a:ea typeface="+mn-ea"/>
                <a:cs typeface="+mn-cs"/>
              </a:rPr>
              <a:t>What educators do to facilitate Soc and Cog</a:t>
            </a:r>
          </a:p>
        </p:txBody>
      </p:sp>
      <p:sp>
        <p:nvSpPr>
          <p:cNvPr id="27" name="Rectangle: Rounded Corners 26">
            <a:extLst>
              <a:ext uri="{FF2B5EF4-FFF2-40B4-BE49-F238E27FC236}">
                <a16:creationId xmlns:a16="http://schemas.microsoft.com/office/drawing/2014/main" id="{0E7F7531-ECBD-4979-A46B-A4CEFF5F3537}"/>
              </a:ext>
            </a:extLst>
          </p:cNvPr>
          <p:cNvSpPr/>
          <p:nvPr/>
        </p:nvSpPr>
        <p:spPr>
          <a:xfrm>
            <a:off x="272636" y="4149484"/>
            <a:ext cx="5459559" cy="373099"/>
          </a:xfrm>
          <a:prstGeom prst="roundRect">
            <a:avLst/>
          </a:prstGeom>
          <a:solidFill>
            <a:srgbClr val="002060"/>
          </a:solidFill>
          <a:ln w="19050">
            <a:solidFill>
              <a:srgbClr val="FFF4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solidFill>
                  <a:schemeClr val="bg1"/>
                </a:solidFill>
                <a:latin typeface="Calibri" panose="020F0502020204030204"/>
              </a:rPr>
              <a:t>T</a:t>
            </a:r>
            <a:r>
              <a:rPr kumimoji="0" lang="en-GB" sz="1600" i="0" u="none" strike="noStrike" kern="1200" cap="none" spc="0" normalizeH="0" baseline="0" noProof="0" dirty="0">
                <a:ln>
                  <a:noFill/>
                </a:ln>
                <a:solidFill>
                  <a:schemeClr val="bg1"/>
                </a:solidFill>
                <a:effectLst/>
                <a:uLnTx/>
                <a:uFillTx/>
                <a:latin typeface="Calibri" panose="020F0502020204030204"/>
                <a:ea typeface="+mn-ea"/>
                <a:cs typeface="+mn-cs"/>
              </a:rPr>
              <a:t>here need to be 3 ‘presences’ for a successful course:</a:t>
            </a:r>
          </a:p>
        </p:txBody>
      </p:sp>
      <p:sp>
        <p:nvSpPr>
          <p:cNvPr id="28" name="Rectangle: Rounded Corners 27">
            <a:extLst>
              <a:ext uri="{FF2B5EF4-FFF2-40B4-BE49-F238E27FC236}">
                <a16:creationId xmlns:a16="http://schemas.microsoft.com/office/drawing/2014/main" id="{F3E37DB1-3B62-4ADB-AB3B-90C414A4AAEF}"/>
              </a:ext>
            </a:extLst>
          </p:cNvPr>
          <p:cNvSpPr/>
          <p:nvPr/>
        </p:nvSpPr>
        <p:spPr>
          <a:xfrm>
            <a:off x="282150" y="5592779"/>
            <a:ext cx="1520009" cy="376236"/>
          </a:xfrm>
          <a:prstGeom prst="round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Calibri" panose="020F0502020204030204"/>
                <a:ea typeface="+mn-ea"/>
                <a:cs typeface="+mn-cs"/>
              </a:rPr>
              <a:t>Teaching</a:t>
            </a:r>
          </a:p>
        </p:txBody>
      </p:sp>
      <p:sp>
        <p:nvSpPr>
          <p:cNvPr id="29" name="Rectangle: Rounded Corners 28">
            <a:extLst>
              <a:ext uri="{FF2B5EF4-FFF2-40B4-BE49-F238E27FC236}">
                <a16:creationId xmlns:a16="http://schemas.microsoft.com/office/drawing/2014/main" id="{D3EFD09C-5026-41D7-8C62-92A6FB443A0A}"/>
              </a:ext>
            </a:extLst>
          </p:cNvPr>
          <p:cNvSpPr/>
          <p:nvPr/>
        </p:nvSpPr>
        <p:spPr>
          <a:xfrm>
            <a:off x="272636" y="5089345"/>
            <a:ext cx="1529523" cy="419517"/>
          </a:xfrm>
          <a:prstGeom prst="round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Calibri" panose="020F0502020204030204"/>
                <a:ea typeface="+mn-ea"/>
                <a:cs typeface="+mn-cs"/>
              </a:rPr>
              <a:t>Social</a:t>
            </a:r>
          </a:p>
        </p:txBody>
      </p:sp>
      <p:sp>
        <p:nvSpPr>
          <p:cNvPr id="30" name="Rectangle: Rounded Corners 29">
            <a:extLst>
              <a:ext uri="{FF2B5EF4-FFF2-40B4-BE49-F238E27FC236}">
                <a16:creationId xmlns:a16="http://schemas.microsoft.com/office/drawing/2014/main" id="{CD48B96C-3DC7-4D08-A69F-0B45CC148186}"/>
              </a:ext>
            </a:extLst>
          </p:cNvPr>
          <p:cNvSpPr/>
          <p:nvPr/>
        </p:nvSpPr>
        <p:spPr>
          <a:xfrm>
            <a:off x="272636" y="4635629"/>
            <a:ext cx="1529523" cy="373099"/>
          </a:xfrm>
          <a:prstGeom prst="round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Calibri" panose="020F0502020204030204"/>
                <a:ea typeface="+mn-ea"/>
                <a:cs typeface="+mn-cs"/>
              </a:rPr>
              <a:t>Cognitive</a:t>
            </a:r>
          </a:p>
        </p:txBody>
      </p:sp>
      <p:pic>
        <p:nvPicPr>
          <p:cNvPr id="32" name="Picture 31">
            <a:extLst>
              <a:ext uri="{FF2B5EF4-FFF2-40B4-BE49-F238E27FC236}">
                <a16:creationId xmlns:a16="http://schemas.microsoft.com/office/drawing/2014/main" id="{691009EA-218B-4AAF-977B-F1DD9A340ABA}"/>
              </a:ext>
            </a:extLst>
          </p:cNvPr>
          <p:cNvPicPr>
            <a:picLocks noChangeAspect="1"/>
          </p:cNvPicPr>
          <p:nvPr/>
        </p:nvPicPr>
        <p:blipFill>
          <a:blip r:embed="rId3"/>
          <a:stretch>
            <a:fillRect/>
          </a:stretch>
        </p:blipFill>
        <p:spPr>
          <a:xfrm>
            <a:off x="5681057" y="969908"/>
            <a:ext cx="6228792" cy="5808595"/>
          </a:xfrm>
          <a:prstGeom prst="rect">
            <a:avLst/>
          </a:prstGeom>
        </p:spPr>
      </p:pic>
      <p:sp>
        <p:nvSpPr>
          <p:cNvPr id="34" name="TextBox 33">
            <a:extLst>
              <a:ext uri="{FF2B5EF4-FFF2-40B4-BE49-F238E27FC236}">
                <a16:creationId xmlns:a16="http://schemas.microsoft.com/office/drawing/2014/main" id="{F6DCA3B9-83EE-4934-B7D5-37937B7005A8}"/>
              </a:ext>
            </a:extLst>
          </p:cNvPr>
          <p:cNvSpPr txBox="1"/>
          <p:nvPr/>
        </p:nvSpPr>
        <p:spPr>
          <a:xfrm>
            <a:off x="367301" y="1108710"/>
            <a:ext cx="6097712" cy="1508105"/>
          </a:xfrm>
          <a:prstGeom prst="rect">
            <a:avLst/>
          </a:prstGeom>
          <a:noFill/>
        </p:spPr>
        <p:txBody>
          <a:bodyPr wrap="square">
            <a:spAutoFit/>
          </a:bodyPr>
          <a:lstStyle/>
          <a:p>
            <a:pPr marL="0" indent="0">
              <a:buNone/>
            </a:pPr>
            <a:r>
              <a:rPr lang="en-GB" dirty="0"/>
              <a:t>“a conceptual framework that identifies the elements that are crucial prerequisites for a successful higher educational experience”</a:t>
            </a:r>
          </a:p>
          <a:p>
            <a:pPr marL="0" indent="0">
              <a:buNone/>
            </a:pPr>
            <a:r>
              <a:rPr lang="en-GB" sz="1800" b="1" dirty="0"/>
              <a:t>(Garrison, Anderson &amp; Archer, 2000)</a:t>
            </a:r>
          </a:p>
        </p:txBody>
      </p:sp>
    </p:spTree>
    <p:extLst>
      <p:ext uri="{BB962C8B-B14F-4D97-AF65-F5344CB8AC3E}">
        <p14:creationId xmlns:p14="http://schemas.microsoft.com/office/powerpoint/2010/main" val="4065309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57A6E34-8675-42C1-BEB4-B64DE79158EC}"/>
              </a:ext>
            </a:extLst>
          </p:cNvPr>
          <p:cNvSpPr/>
          <p:nvPr/>
        </p:nvSpPr>
        <p:spPr>
          <a:xfrm>
            <a:off x="401053" y="203437"/>
            <a:ext cx="11389894" cy="6451126"/>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Social Presence</a:t>
            </a:r>
          </a:p>
          <a:p>
            <a:endParaRPr lang="en-GB" sz="2400" dirty="0">
              <a:solidFill>
                <a:schemeClr val="tx1"/>
              </a:solidFill>
            </a:endParaRPr>
          </a:p>
          <a:p>
            <a:r>
              <a:rPr lang="en-GB" sz="2400" dirty="0">
                <a:solidFill>
                  <a:schemeClr val="tx1"/>
                </a:solidFill>
              </a:rPr>
              <a:t>The extent to which participants (staff and students) in the community can project their personal characteristics into the community, presenting themselves as </a:t>
            </a:r>
            <a:r>
              <a:rPr lang="en-GB" sz="2400" i="1" dirty="0">
                <a:solidFill>
                  <a:schemeClr val="tx1"/>
                </a:solidFill>
              </a:rPr>
              <a:t>real people.</a:t>
            </a:r>
          </a:p>
          <a:p>
            <a:endParaRPr lang="en-GB" sz="2400" i="1" dirty="0">
              <a:solidFill>
                <a:schemeClr val="tx1"/>
              </a:solidFill>
            </a:endParaRPr>
          </a:p>
          <a:p>
            <a:r>
              <a:rPr lang="en-GB" sz="2400" dirty="0">
                <a:solidFill>
                  <a:schemeClr val="tx1"/>
                </a:solidFill>
              </a:rPr>
              <a:t>There are 3 dimensions of Social Presence, based on students’ needs as they move through the course:</a:t>
            </a:r>
          </a:p>
          <a:p>
            <a:endParaRPr lang="en-GB" sz="2400" dirty="0">
              <a:solidFill>
                <a:schemeClr val="tx1"/>
              </a:solidFill>
            </a:endParaRPr>
          </a:p>
          <a:p>
            <a:pPr marL="228600" indent="-228600">
              <a:buAutoNum type="alphaLcPeriod"/>
            </a:pPr>
            <a:r>
              <a:rPr lang="en-GB" sz="2000" dirty="0">
                <a:solidFill>
                  <a:schemeClr val="accent1"/>
                </a:solidFill>
              </a:rPr>
              <a:t>Developing their </a:t>
            </a:r>
            <a:r>
              <a:rPr lang="en-GB" sz="2000" u="sng" dirty="0">
                <a:solidFill>
                  <a:schemeClr val="accent1"/>
                </a:solidFill>
              </a:rPr>
              <a:t>identity</a:t>
            </a:r>
            <a:r>
              <a:rPr lang="en-GB" sz="2000" dirty="0">
                <a:solidFill>
                  <a:schemeClr val="accent1"/>
                </a:solidFill>
              </a:rPr>
              <a:t> as a Psychology student</a:t>
            </a:r>
          </a:p>
          <a:p>
            <a:pPr marL="228600" indent="-228600">
              <a:buAutoNum type="alphaLcPeriod"/>
            </a:pPr>
            <a:r>
              <a:rPr lang="en-GB" sz="2000" dirty="0">
                <a:solidFill>
                  <a:schemeClr val="accent1"/>
                </a:solidFill>
              </a:rPr>
              <a:t>Communicating </a:t>
            </a:r>
            <a:r>
              <a:rPr lang="en-GB" sz="2000" u="sng" dirty="0">
                <a:solidFill>
                  <a:schemeClr val="accent1"/>
                </a:solidFill>
              </a:rPr>
              <a:t>purposefully</a:t>
            </a:r>
            <a:r>
              <a:rPr lang="en-GB" sz="2000" dirty="0">
                <a:solidFill>
                  <a:schemeClr val="accent1"/>
                </a:solidFill>
              </a:rPr>
              <a:t> in a trusting environment</a:t>
            </a:r>
          </a:p>
          <a:p>
            <a:pPr marL="228600" indent="-228600">
              <a:buAutoNum type="alphaLcPeriod"/>
            </a:pPr>
            <a:r>
              <a:rPr lang="en-GB" sz="2000" dirty="0">
                <a:solidFill>
                  <a:schemeClr val="accent1"/>
                </a:solidFill>
              </a:rPr>
              <a:t>Building interpersonal relationships (</a:t>
            </a:r>
            <a:r>
              <a:rPr lang="en-GB" sz="2000" u="sng" dirty="0">
                <a:solidFill>
                  <a:schemeClr val="accent1"/>
                </a:solidFill>
              </a:rPr>
              <a:t>friendships</a:t>
            </a:r>
            <a:r>
              <a:rPr lang="en-GB" sz="2000" dirty="0">
                <a:solidFill>
                  <a:schemeClr val="accent1"/>
                </a:solidFill>
              </a:rPr>
              <a:t>)</a:t>
            </a:r>
          </a:p>
          <a:p>
            <a:pPr marL="228600" indent="-228600">
              <a:buAutoNum type="alphaLcPeriod"/>
            </a:pPr>
            <a:endParaRPr lang="en-GB" sz="2400" dirty="0">
              <a:solidFill>
                <a:schemeClr val="tx1"/>
              </a:solidFill>
            </a:endParaRPr>
          </a:p>
          <a:p>
            <a:endParaRPr lang="en-GB" sz="2400" i="1" dirty="0">
              <a:solidFill>
                <a:schemeClr val="tx1"/>
              </a:solidFill>
            </a:endParaRPr>
          </a:p>
          <a:p>
            <a:r>
              <a:rPr lang="en-GB" sz="2400" dirty="0">
                <a:solidFill>
                  <a:schemeClr val="tx1"/>
                </a:solidFill>
              </a:rPr>
              <a:t>Functions:</a:t>
            </a:r>
          </a:p>
          <a:p>
            <a:pPr marL="228600" indent="-228600">
              <a:buAutoNum type="arabicPeriod"/>
            </a:pPr>
            <a:r>
              <a:rPr lang="en-GB" sz="2000" dirty="0">
                <a:solidFill>
                  <a:schemeClr val="accent1"/>
                </a:solidFill>
              </a:rPr>
              <a:t>Support Cognitive Presence (discussions work better if people can be real with one another and when there is trust)</a:t>
            </a:r>
          </a:p>
          <a:p>
            <a:pPr marL="228600" indent="-228600">
              <a:buAutoNum type="arabicPeriod"/>
            </a:pPr>
            <a:r>
              <a:rPr lang="en-GB" sz="2000" dirty="0">
                <a:solidFill>
                  <a:schemeClr val="accent1"/>
                </a:solidFill>
              </a:rPr>
              <a:t>Prevent drop-out (students need to find the interactions in the group rewarding and personally fulfilling)</a:t>
            </a:r>
          </a:p>
          <a:p>
            <a:endParaRPr lang="en-GB" sz="2400" i="1" dirty="0">
              <a:solidFill>
                <a:schemeClr val="accent1"/>
              </a:solidFill>
            </a:endParaRPr>
          </a:p>
          <a:p>
            <a:r>
              <a:rPr lang="en-GB" sz="2400" dirty="0">
                <a:solidFill>
                  <a:schemeClr val="tx1"/>
                </a:solidFill>
              </a:rPr>
              <a:t> </a:t>
            </a:r>
          </a:p>
        </p:txBody>
      </p:sp>
    </p:spTree>
    <p:extLst>
      <p:ext uri="{BB962C8B-B14F-4D97-AF65-F5344CB8AC3E}">
        <p14:creationId xmlns:p14="http://schemas.microsoft.com/office/powerpoint/2010/main" val="1296513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8D5AFA8-8EEE-4838-B9B9-2EF25CD8EB34}"/>
              </a:ext>
            </a:extLst>
          </p:cNvPr>
          <p:cNvSpPr/>
          <p:nvPr/>
        </p:nvSpPr>
        <p:spPr>
          <a:xfrm>
            <a:off x="326856" y="334685"/>
            <a:ext cx="11432007" cy="6242578"/>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Cognitive Presence</a:t>
            </a:r>
          </a:p>
          <a:p>
            <a:endParaRPr lang="en-GB" sz="2400" dirty="0">
              <a:solidFill>
                <a:schemeClr val="tx1"/>
              </a:solidFill>
            </a:endParaRPr>
          </a:p>
          <a:p>
            <a:r>
              <a:rPr lang="en-GB" sz="2400" dirty="0">
                <a:solidFill>
                  <a:schemeClr val="tx1"/>
                </a:solidFill>
              </a:rPr>
              <a:t>The extent to which students can construct and confirm meaning through sustained discourse (with each other and with staff).</a:t>
            </a:r>
          </a:p>
          <a:p>
            <a:endParaRPr lang="en-GB" sz="2400" dirty="0">
              <a:solidFill>
                <a:schemeClr val="tx1"/>
              </a:solidFill>
            </a:endParaRPr>
          </a:p>
          <a:p>
            <a:r>
              <a:rPr lang="en-GB" sz="2400" dirty="0">
                <a:solidFill>
                  <a:schemeClr val="tx1"/>
                </a:solidFill>
              </a:rPr>
              <a:t>There are 4 phases, which have most chance of being worked through by students in this order if the teaching framework is designed with logical flow:</a:t>
            </a:r>
          </a:p>
          <a:p>
            <a:endParaRPr lang="en-GB" sz="2400" dirty="0">
              <a:solidFill>
                <a:schemeClr val="tx1"/>
              </a:solidFill>
            </a:endParaRPr>
          </a:p>
          <a:p>
            <a:pPr marL="228600" indent="-228600">
              <a:buAutoNum type="arabicPeriod"/>
            </a:pPr>
            <a:r>
              <a:rPr lang="en-GB" sz="2400" b="1" dirty="0">
                <a:solidFill>
                  <a:schemeClr val="tx1"/>
                </a:solidFill>
              </a:rPr>
              <a:t>Triggering</a:t>
            </a:r>
            <a:r>
              <a:rPr lang="en-GB" sz="2400" dirty="0">
                <a:solidFill>
                  <a:schemeClr val="tx1"/>
                </a:solidFill>
              </a:rPr>
              <a:t> event (learners recognize there is a problem and have a sense of puzzlement)</a:t>
            </a:r>
          </a:p>
          <a:p>
            <a:pPr marL="228600" indent="-228600">
              <a:buAutoNum type="arabicPeriod"/>
            </a:pPr>
            <a:r>
              <a:rPr lang="en-GB" sz="2400" b="1" dirty="0">
                <a:solidFill>
                  <a:schemeClr val="tx1"/>
                </a:solidFill>
              </a:rPr>
              <a:t>Exploration</a:t>
            </a:r>
            <a:r>
              <a:rPr lang="en-GB" sz="2400" dirty="0">
                <a:solidFill>
                  <a:schemeClr val="tx1"/>
                </a:solidFill>
              </a:rPr>
              <a:t> (learners use different sources and discuss with one another to understand things better)</a:t>
            </a:r>
          </a:p>
          <a:p>
            <a:pPr marL="228600" indent="-228600">
              <a:buAutoNum type="arabicPeriod"/>
            </a:pPr>
            <a:r>
              <a:rPr lang="en-GB" sz="2400" b="1" dirty="0">
                <a:solidFill>
                  <a:schemeClr val="tx1"/>
                </a:solidFill>
              </a:rPr>
              <a:t>Integration</a:t>
            </a:r>
            <a:r>
              <a:rPr lang="en-GB" sz="2400" dirty="0">
                <a:solidFill>
                  <a:schemeClr val="tx1"/>
                </a:solidFill>
              </a:rPr>
              <a:t> (learners reflect on information gathered, link ideas and try to come up with solutions)</a:t>
            </a:r>
          </a:p>
          <a:p>
            <a:pPr marL="228600" indent="-228600">
              <a:buAutoNum type="arabicPeriod"/>
            </a:pPr>
            <a:r>
              <a:rPr lang="en-GB" sz="2400" b="1" dirty="0">
                <a:solidFill>
                  <a:schemeClr val="tx1"/>
                </a:solidFill>
              </a:rPr>
              <a:t>Resolution</a:t>
            </a:r>
            <a:r>
              <a:rPr lang="en-GB" sz="2400" dirty="0">
                <a:solidFill>
                  <a:schemeClr val="tx1"/>
                </a:solidFill>
              </a:rPr>
              <a:t> (learners apply knowledge created to new situations; test solutions or defend them)</a:t>
            </a:r>
          </a:p>
          <a:p>
            <a:endParaRPr lang="en-GB" sz="2400" dirty="0">
              <a:solidFill>
                <a:schemeClr val="tx1"/>
              </a:solidFill>
            </a:endParaRPr>
          </a:p>
          <a:p>
            <a:endParaRPr lang="en-GB" sz="2400" b="1" dirty="0">
              <a:solidFill>
                <a:schemeClr val="tx1"/>
              </a:solidFill>
            </a:endParaRPr>
          </a:p>
          <a:p>
            <a:endParaRPr lang="en-GB" sz="2400" b="1" dirty="0">
              <a:solidFill>
                <a:schemeClr val="tx1"/>
              </a:solidFill>
            </a:endParaRPr>
          </a:p>
          <a:p>
            <a:endParaRPr lang="en-GB" sz="2400" dirty="0">
              <a:solidFill>
                <a:schemeClr val="tx1"/>
              </a:solidFill>
            </a:endParaRPr>
          </a:p>
        </p:txBody>
      </p:sp>
    </p:spTree>
    <p:extLst>
      <p:ext uri="{BB962C8B-B14F-4D97-AF65-F5344CB8AC3E}">
        <p14:creationId xmlns:p14="http://schemas.microsoft.com/office/powerpoint/2010/main" val="242780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7032D719-B949-4599-BEFC-CC7846D598B2}"/>
              </a:ext>
            </a:extLst>
          </p:cNvPr>
          <p:cNvSpPr/>
          <p:nvPr/>
        </p:nvSpPr>
        <p:spPr>
          <a:xfrm>
            <a:off x="293052" y="263357"/>
            <a:ext cx="11594148" cy="6281821"/>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2400" b="1" dirty="0">
                <a:solidFill>
                  <a:schemeClr val="tx1"/>
                </a:solidFill>
              </a:rPr>
              <a:t>Teaching Presence</a:t>
            </a:r>
          </a:p>
          <a:p>
            <a:endParaRPr lang="en-GB" sz="2400" dirty="0">
              <a:solidFill>
                <a:schemeClr val="tx1"/>
              </a:solidFill>
            </a:endParaRPr>
          </a:p>
          <a:p>
            <a:r>
              <a:rPr lang="en-GB" sz="2400" dirty="0">
                <a:solidFill>
                  <a:schemeClr val="tx1"/>
                </a:solidFill>
              </a:rPr>
              <a:t>The extent to which social and cognitive presence are supported through:</a:t>
            </a:r>
          </a:p>
          <a:p>
            <a:endParaRPr lang="en-GB" sz="2400" dirty="0">
              <a:solidFill>
                <a:schemeClr val="tx1"/>
              </a:solidFill>
            </a:endParaRPr>
          </a:p>
          <a:p>
            <a:pPr marL="171450" indent="-171450">
              <a:buFont typeface="Arial" panose="020B0604020202020204" pitchFamily="34" charset="0"/>
              <a:buChar char="•"/>
            </a:pPr>
            <a:r>
              <a:rPr lang="en-GB" sz="2400" b="1" u="sng" dirty="0">
                <a:solidFill>
                  <a:schemeClr val="tx1"/>
                </a:solidFill>
              </a:rPr>
              <a:t>Design</a:t>
            </a:r>
            <a:r>
              <a:rPr lang="en-GB" sz="2400" dirty="0">
                <a:solidFill>
                  <a:schemeClr val="tx1"/>
                </a:solidFill>
              </a:rPr>
              <a:t> of the educational experience (selecting, organizing, presenting course content, learning activities and assessments)</a:t>
            </a:r>
          </a:p>
          <a:p>
            <a:pPr marL="171450" indent="-171450">
              <a:buFont typeface="Arial" panose="020B0604020202020204" pitchFamily="34" charset="0"/>
              <a:buChar char="•"/>
            </a:pPr>
            <a:r>
              <a:rPr lang="en-GB" sz="2400" b="1" u="sng" dirty="0">
                <a:solidFill>
                  <a:schemeClr val="tx1"/>
                </a:solidFill>
              </a:rPr>
              <a:t>Facilitation</a:t>
            </a:r>
            <a:r>
              <a:rPr lang="en-GB" sz="2400" dirty="0">
                <a:solidFill>
                  <a:schemeClr val="tx1"/>
                </a:solidFill>
              </a:rPr>
              <a:t> (setting a climate for learning, encouraging discussion, drawing everyone in)</a:t>
            </a:r>
          </a:p>
          <a:p>
            <a:endParaRPr lang="en-GB" sz="2400" dirty="0">
              <a:solidFill>
                <a:schemeClr val="tx1"/>
              </a:solidFill>
            </a:endParaRPr>
          </a:p>
          <a:p>
            <a:r>
              <a:rPr lang="en-GB" sz="2400" dirty="0">
                <a:solidFill>
                  <a:schemeClr val="tx1"/>
                </a:solidFill>
              </a:rPr>
              <a:t>with the ultimate aim to realize learning outcomes. </a:t>
            </a: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a:p>
            <a:endParaRPr lang="en-GB" sz="2400" dirty="0">
              <a:solidFill>
                <a:schemeClr val="tx1"/>
              </a:solidFill>
            </a:endParaRPr>
          </a:p>
        </p:txBody>
      </p:sp>
    </p:spTree>
    <p:extLst>
      <p:ext uri="{BB962C8B-B14F-4D97-AF65-F5344CB8AC3E}">
        <p14:creationId xmlns:p14="http://schemas.microsoft.com/office/powerpoint/2010/main" val="266085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583A63D-19D0-4C4B-9685-304F3CBA99A6}"/>
              </a:ext>
            </a:extLst>
          </p:cNvPr>
          <p:cNvSpPr/>
          <p:nvPr/>
        </p:nvSpPr>
        <p:spPr>
          <a:xfrm>
            <a:off x="135168" y="146720"/>
            <a:ext cx="6104088" cy="3401152"/>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Social Presence</a:t>
            </a:r>
          </a:p>
          <a:p>
            <a:endParaRPr lang="en-GB" sz="1050" i="1" dirty="0">
              <a:solidFill>
                <a:schemeClr val="tx1"/>
              </a:solidFill>
            </a:endParaRPr>
          </a:p>
          <a:p>
            <a:r>
              <a:rPr lang="en-GB" sz="1050" b="1" dirty="0">
                <a:solidFill>
                  <a:schemeClr val="tx1"/>
                </a:solidFill>
              </a:rPr>
              <a:t>Checklist: describe what either staff or students (or both) are doing to meet each criterion</a:t>
            </a:r>
          </a:p>
          <a:p>
            <a:r>
              <a:rPr lang="en-GB" sz="900" dirty="0">
                <a:solidFill>
                  <a:schemeClr val="tx1"/>
                </a:solidFill>
              </a:rPr>
              <a:t> </a:t>
            </a:r>
          </a:p>
        </p:txBody>
      </p:sp>
      <p:sp>
        <p:nvSpPr>
          <p:cNvPr id="5" name="Rectangle: Rounded Corners 4">
            <a:extLst>
              <a:ext uri="{FF2B5EF4-FFF2-40B4-BE49-F238E27FC236}">
                <a16:creationId xmlns:a16="http://schemas.microsoft.com/office/drawing/2014/main" id="{E1431E21-648F-41CE-B4E5-2ED80D022B05}"/>
              </a:ext>
            </a:extLst>
          </p:cNvPr>
          <p:cNvSpPr/>
          <p:nvPr/>
        </p:nvSpPr>
        <p:spPr>
          <a:xfrm>
            <a:off x="6382512" y="146720"/>
            <a:ext cx="5724144" cy="3401151"/>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00" b="1" dirty="0">
                <a:solidFill>
                  <a:schemeClr val="tx1"/>
                </a:solidFill>
              </a:rPr>
              <a:t>Cognitive Presence</a:t>
            </a:r>
          </a:p>
          <a:p>
            <a:endParaRPr lang="en-GB" sz="1000" b="1" dirty="0">
              <a:solidFill>
                <a:schemeClr val="tx1"/>
              </a:solidFill>
            </a:endParaRPr>
          </a:p>
          <a:p>
            <a:r>
              <a:rPr lang="en-GB" sz="1000" b="1" dirty="0">
                <a:solidFill>
                  <a:schemeClr val="tx1"/>
                </a:solidFill>
              </a:rPr>
              <a:t>Checklist: describe what either staff or students (or both) are doing to meet each criterion</a:t>
            </a:r>
          </a:p>
          <a:p>
            <a:endParaRPr lang="en-GB" sz="600" dirty="0">
              <a:solidFill>
                <a:schemeClr val="tx1"/>
              </a:solidFill>
            </a:endParaRPr>
          </a:p>
        </p:txBody>
      </p:sp>
      <p:sp>
        <p:nvSpPr>
          <p:cNvPr id="6" name="Rectangle: Rounded Corners 5">
            <a:extLst>
              <a:ext uri="{FF2B5EF4-FFF2-40B4-BE49-F238E27FC236}">
                <a16:creationId xmlns:a16="http://schemas.microsoft.com/office/drawing/2014/main" id="{D31F5DC4-1B78-4582-9E2D-EC0AF3B3E486}"/>
              </a:ext>
            </a:extLst>
          </p:cNvPr>
          <p:cNvSpPr/>
          <p:nvPr/>
        </p:nvSpPr>
        <p:spPr>
          <a:xfrm>
            <a:off x="132652" y="3756121"/>
            <a:ext cx="6623049" cy="2591803"/>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Teaching Presence</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105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7" name="Table 7">
            <a:extLst>
              <a:ext uri="{FF2B5EF4-FFF2-40B4-BE49-F238E27FC236}">
                <a16:creationId xmlns:a16="http://schemas.microsoft.com/office/drawing/2014/main" id="{F1A4F127-41A0-4838-B0BB-442B8974961E}"/>
              </a:ext>
            </a:extLst>
          </p:cNvPr>
          <p:cNvGraphicFramePr>
            <a:graphicFrameLocks noGrp="1"/>
          </p:cNvGraphicFramePr>
          <p:nvPr/>
        </p:nvGraphicFramePr>
        <p:xfrm>
          <a:off x="265176" y="781224"/>
          <a:ext cx="5830824" cy="2720340"/>
        </p:xfrm>
        <a:graphic>
          <a:graphicData uri="http://schemas.openxmlformats.org/drawingml/2006/table">
            <a:tbl>
              <a:tblPr firstRow="1" bandRow="1">
                <a:tableStyleId>{5940675A-B579-460E-94D1-54222C63F5DA}</a:tableStyleId>
              </a:tblPr>
              <a:tblGrid>
                <a:gridCol w="1943608">
                  <a:extLst>
                    <a:ext uri="{9D8B030D-6E8A-4147-A177-3AD203B41FA5}">
                      <a16:colId xmlns:a16="http://schemas.microsoft.com/office/drawing/2014/main" val="3052869930"/>
                    </a:ext>
                  </a:extLst>
                </a:gridCol>
                <a:gridCol w="1943608">
                  <a:extLst>
                    <a:ext uri="{9D8B030D-6E8A-4147-A177-3AD203B41FA5}">
                      <a16:colId xmlns:a16="http://schemas.microsoft.com/office/drawing/2014/main" val="4186181865"/>
                    </a:ext>
                  </a:extLst>
                </a:gridCol>
                <a:gridCol w="1943608">
                  <a:extLst>
                    <a:ext uri="{9D8B030D-6E8A-4147-A177-3AD203B41FA5}">
                      <a16:colId xmlns:a16="http://schemas.microsoft.com/office/drawing/2014/main" val="812057996"/>
                    </a:ext>
                  </a:extLst>
                </a:gridCol>
              </a:tblGrid>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Participants feel secure to express themselves freely (open communication)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trust one another (interpersonal interaction)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There is a sense of group identity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can successfully collaborate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Participants feel free to express emotions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r h="160543">
                <a:tc>
                  <a:txBody>
                    <a:bodyPr/>
                    <a:lstStyle/>
                    <a:p>
                      <a:r>
                        <a:rPr lang="en-GB" sz="1050" dirty="0"/>
                        <a:t>Students know who staff are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7866488"/>
                  </a:ext>
                </a:extLst>
              </a:tr>
            </a:tbl>
          </a:graphicData>
        </a:graphic>
      </p:graphicFrame>
      <p:graphicFrame>
        <p:nvGraphicFramePr>
          <p:cNvPr id="9" name="Table 7">
            <a:extLst>
              <a:ext uri="{FF2B5EF4-FFF2-40B4-BE49-F238E27FC236}">
                <a16:creationId xmlns:a16="http://schemas.microsoft.com/office/drawing/2014/main" id="{5B3C32F0-9BAD-45B9-85FF-DFD2760CBFB5}"/>
              </a:ext>
            </a:extLst>
          </p:cNvPr>
          <p:cNvGraphicFramePr>
            <a:graphicFrameLocks noGrp="1"/>
          </p:cNvGraphicFramePr>
          <p:nvPr/>
        </p:nvGraphicFramePr>
        <p:xfrm>
          <a:off x="6547104" y="826944"/>
          <a:ext cx="5312664" cy="2468880"/>
        </p:xfrm>
        <a:graphic>
          <a:graphicData uri="http://schemas.openxmlformats.org/drawingml/2006/table">
            <a:tbl>
              <a:tblPr firstRow="1" bandRow="1">
                <a:tableStyleId>{5940675A-B579-460E-94D1-54222C63F5DA}</a:tableStyleId>
              </a:tblPr>
              <a:tblGrid>
                <a:gridCol w="1577533">
                  <a:extLst>
                    <a:ext uri="{9D8B030D-6E8A-4147-A177-3AD203B41FA5}">
                      <a16:colId xmlns:a16="http://schemas.microsoft.com/office/drawing/2014/main" val="3052869930"/>
                    </a:ext>
                  </a:extLst>
                </a:gridCol>
                <a:gridCol w="1688109">
                  <a:extLst>
                    <a:ext uri="{9D8B030D-6E8A-4147-A177-3AD203B41FA5}">
                      <a16:colId xmlns:a16="http://schemas.microsoft.com/office/drawing/2014/main" val="4186181865"/>
                    </a:ext>
                  </a:extLst>
                </a:gridCol>
                <a:gridCol w="2047022">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A problem is presented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Participants explore together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Participants engage with teaching content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Students use what they have learned to come up with solution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223869">
                <a:tc>
                  <a:txBody>
                    <a:bodyPr/>
                    <a:lstStyle/>
                    <a:p>
                      <a:r>
                        <a:rPr lang="en-GB" sz="1050" dirty="0"/>
                        <a:t>Students apply what they have learned to new situation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graphicFrame>
        <p:nvGraphicFramePr>
          <p:cNvPr id="11" name="Table 7">
            <a:extLst>
              <a:ext uri="{FF2B5EF4-FFF2-40B4-BE49-F238E27FC236}">
                <a16:creationId xmlns:a16="http://schemas.microsoft.com/office/drawing/2014/main" id="{BA30D7AB-6ABD-4B3C-A717-B3E3A5C6EF8D}"/>
              </a:ext>
            </a:extLst>
          </p:cNvPr>
          <p:cNvGraphicFramePr>
            <a:graphicFrameLocks noGrp="1"/>
          </p:cNvGraphicFramePr>
          <p:nvPr/>
        </p:nvGraphicFramePr>
        <p:xfrm>
          <a:off x="304100" y="4383543"/>
          <a:ext cx="6280151" cy="1828800"/>
        </p:xfrm>
        <a:graphic>
          <a:graphicData uri="http://schemas.openxmlformats.org/drawingml/2006/table">
            <a:tbl>
              <a:tblPr firstRow="1" bandRow="1">
                <a:tableStyleId>{5940675A-B579-460E-94D1-54222C63F5DA}</a:tableStyleId>
              </a:tblPr>
              <a:tblGrid>
                <a:gridCol w="3316924">
                  <a:extLst>
                    <a:ext uri="{9D8B030D-6E8A-4147-A177-3AD203B41FA5}">
                      <a16:colId xmlns:a16="http://schemas.microsoft.com/office/drawing/2014/main" val="3052869930"/>
                    </a:ext>
                  </a:extLst>
                </a:gridCol>
                <a:gridCol w="1600301">
                  <a:extLst>
                    <a:ext uri="{9D8B030D-6E8A-4147-A177-3AD203B41FA5}">
                      <a16:colId xmlns:a16="http://schemas.microsoft.com/office/drawing/2014/main" val="4186181865"/>
                    </a:ext>
                  </a:extLst>
                </a:gridCol>
                <a:gridCol w="1362926">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There is a logical flow of course materials (topics, difficulty)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1050" dirty="0"/>
                        <a:t>There is a logical flow of assignments (formative, summative, building on one another)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1050" dirty="0"/>
                        <a:t>Learning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1050" dirty="0"/>
                        <a:t>Discussion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1050" dirty="0"/>
                        <a:t>Everyone is encouraged to contribute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
        <p:nvSpPr>
          <p:cNvPr id="8" name="Rectangle: Rounded Corners 7">
            <a:extLst>
              <a:ext uri="{FF2B5EF4-FFF2-40B4-BE49-F238E27FC236}">
                <a16:creationId xmlns:a16="http://schemas.microsoft.com/office/drawing/2014/main" id="{F7E6985E-FED9-4B51-B8E2-6777D9608415}"/>
              </a:ext>
            </a:extLst>
          </p:cNvPr>
          <p:cNvSpPr/>
          <p:nvPr/>
        </p:nvSpPr>
        <p:spPr>
          <a:xfrm>
            <a:off x="6927148" y="3769799"/>
            <a:ext cx="5179507" cy="2578125"/>
          </a:xfrm>
          <a:prstGeom prst="roundRect">
            <a:avLst>
              <a:gd name="adj" fmla="val 150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1050" b="1" dirty="0">
                <a:solidFill>
                  <a:schemeClr val="tx1"/>
                </a:solidFill>
              </a:rPr>
              <a:t>Other </a:t>
            </a:r>
          </a:p>
          <a:p>
            <a:endParaRPr lang="en-GB" sz="1050" dirty="0">
              <a:solidFill>
                <a:schemeClr val="tx1"/>
              </a:solidFill>
            </a:endParaRPr>
          </a:p>
          <a:p>
            <a:r>
              <a:rPr lang="en-GB" sz="1050" b="1" dirty="0">
                <a:solidFill>
                  <a:schemeClr val="tx1"/>
                </a:solidFill>
              </a:rPr>
              <a:t>Checklist: describe what either staff or students (or both) are doing to meet each criterion</a:t>
            </a:r>
          </a:p>
          <a:p>
            <a:endParaRPr lang="en-GB" sz="60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10" name="Table 7">
            <a:extLst>
              <a:ext uri="{FF2B5EF4-FFF2-40B4-BE49-F238E27FC236}">
                <a16:creationId xmlns:a16="http://schemas.microsoft.com/office/drawing/2014/main" id="{60D13A60-0813-4C2D-A1DD-A290157AC779}"/>
              </a:ext>
            </a:extLst>
          </p:cNvPr>
          <p:cNvGraphicFramePr>
            <a:graphicFrameLocks noGrp="1"/>
          </p:cNvGraphicFramePr>
          <p:nvPr/>
        </p:nvGraphicFramePr>
        <p:xfrm>
          <a:off x="7333489" y="4456145"/>
          <a:ext cx="4113582" cy="1417320"/>
        </p:xfrm>
        <a:graphic>
          <a:graphicData uri="http://schemas.openxmlformats.org/drawingml/2006/table">
            <a:tbl>
              <a:tblPr firstRow="1" bandRow="1">
                <a:tableStyleId>{5940675A-B579-460E-94D1-54222C63F5DA}</a:tableStyleId>
              </a:tblPr>
              <a:tblGrid>
                <a:gridCol w="1371194">
                  <a:extLst>
                    <a:ext uri="{9D8B030D-6E8A-4147-A177-3AD203B41FA5}">
                      <a16:colId xmlns:a16="http://schemas.microsoft.com/office/drawing/2014/main" val="3052869930"/>
                    </a:ext>
                  </a:extLst>
                </a:gridCol>
                <a:gridCol w="1390293">
                  <a:extLst>
                    <a:ext uri="{9D8B030D-6E8A-4147-A177-3AD203B41FA5}">
                      <a16:colId xmlns:a16="http://schemas.microsoft.com/office/drawing/2014/main" val="4186181865"/>
                    </a:ext>
                  </a:extLst>
                </a:gridCol>
                <a:gridCol w="1352095">
                  <a:extLst>
                    <a:ext uri="{9D8B030D-6E8A-4147-A177-3AD203B41FA5}">
                      <a16:colId xmlns:a16="http://schemas.microsoft.com/office/drawing/2014/main" val="812057996"/>
                    </a:ext>
                  </a:extLst>
                </a:gridCol>
              </a:tblGrid>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05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1050" dirty="0"/>
                        <a:t>Navigation on the course page is logical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8492197"/>
                  </a:ext>
                </a:extLst>
              </a:tr>
              <a:tr h="160543">
                <a:tc>
                  <a:txBody>
                    <a:bodyPr/>
                    <a:lstStyle/>
                    <a:p>
                      <a:r>
                        <a:rPr lang="en-GB" sz="1050" dirty="0"/>
                        <a:t>There is immediacy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0">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105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Tree>
    <p:extLst>
      <p:ext uri="{BB962C8B-B14F-4D97-AF65-F5344CB8AC3E}">
        <p14:creationId xmlns:p14="http://schemas.microsoft.com/office/powerpoint/2010/main" val="3619749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8583A63D-19D0-4C4B-9685-304F3CBA99A6}"/>
              </a:ext>
            </a:extLst>
          </p:cNvPr>
          <p:cNvSpPr/>
          <p:nvPr/>
        </p:nvSpPr>
        <p:spPr>
          <a:xfrm>
            <a:off x="535648" y="286559"/>
            <a:ext cx="5729979" cy="3142441"/>
          </a:xfrm>
          <a:prstGeom prst="roundRect">
            <a:avLst>
              <a:gd name="adj" fmla="val 3113"/>
            </a:avLst>
          </a:prstGeom>
          <a:solidFill>
            <a:srgbClr val="FF0000">
              <a:alpha val="9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800" b="1" dirty="0">
                <a:solidFill>
                  <a:schemeClr val="tx1"/>
                </a:solidFill>
              </a:rPr>
              <a:t>Social Presence</a:t>
            </a:r>
          </a:p>
          <a:p>
            <a:endParaRPr lang="en-GB" sz="600" dirty="0">
              <a:solidFill>
                <a:schemeClr val="tx1"/>
              </a:solidFill>
            </a:endParaRPr>
          </a:p>
          <a:p>
            <a:endParaRPr lang="en-GB" sz="600" i="1" dirty="0">
              <a:solidFill>
                <a:schemeClr val="tx1"/>
              </a:solidFill>
            </a:endParaRPr>
          </a:p>
          <a:p>
            <a:r>
              <a:rPr lang="en-GB" sz="600" b="1" dirty="0">
                <a:solidFill>
                  <a:schemeClr val="tx1"/>
                </a:solidFill>
              </a:rPr>
              <a:t>Checklist: describe what either staff or students (or both) are doing to meet each criterion</a:t>
            </a:r>
          </a:p>
          <a:p>
            <a:r>
              <a:rPr lang="en-GB" sz="600" dirty="0">
                <a:solidFill>
                  <a:schemeClr val="tx1"/>
                </a:solidFill>
              </a:rPr>
              <a:t> </a:t>
            </a:r>
          </a:p>
        </p:txBody>
      </p:sp>
      <p:sp>
        <p:nvSpPr>
          <p:cNvPr id="5" name="Rectangle: Rounded Corners 4">
            <a:extLst>
              <a:ext uri="{FF2B5EF4-FFF2-40B4-BE49-F238E27FC236}">
                <a16:creationId xmlns:a16="http://schemas.microsoft.com/office/drawing/2014/main" id="{E1431E21-648F-41CE-B4E5-2ED80D022B05}"/>
              </a:ext>
            </a:extLst>
          </p:cNvPr>
          <p:cNvSpPr/>
          <p:nvPr/>
        </p:nvSpPr>
        <p:spPr>
          <a:xfrm>
            <a:off x="6548964" y="286559"/>
            <a:ext cx="5100110" cy="3142441"/>
          </a:xfrm>
          <a:prstGeom prst="roundRect">
            <a:avLst>
              <a:gd name="adj" fmla="val 1639"/>
            </a:avLst>
          </a:prstGeom>
          <a:solidFill>
            <a:schemeClr val="accent1">
              <a:lumMod val="75000"/>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800" b="1" dirty="0">
                <a:solidFill>
                  <a:schemeClr val="tx1"/>
                </a:solidFill>
              </a:rPr>
              <a:t>Cognitive Presence</a:t>
            </a:r>
          </a:p>
          <a:p>
            <a:endParaRPr lang="en-GB" sz="600" b="1" dirty="0">
              <a:solidFill>
                <a:schemeClr val="tx1"/>
              </a:solidFill>
            </a:endParaRPr>
          </a:p>
          <a:p>
            <a:r>
              <a:rPr lang="en-GB" sz="600" b="1" dirty="0">
                <a:solidFill>
                  <a:schemeClr val="tx1"/>
                </a:solidFill>
              </a:rPr>
              <a:t>Checklist: describe what either staff or students (or both) are doing to meet each criterion</a:t>
            </a:r>
          </a:p>
          <a:p>
            <a:endParaRPr lang="en-GB" sz="600" dirty="0">
              <a:solidFill>
                <a:schemeClr val="tx1"/>
              </a:solidFill>
            </a:endParaRPr>
          </a:p>
        </p:txBody>
      </p:sp>
      <p:sp>
        <p:nvSpPr>
          <p:cNvPr id="6" name="Rectangle: Rounded Corners 5">
            <a:extLst>
              <a:ext uri="{FF2B5EF4-FFF2-40B4-BE49-F238E27FC236}">
                <a16:creationId xmlns:a16="http://schemas.microsoft.com/office/drawing/2014/main" id="{D31F5DC4-1B78-4582-9E2D-EC0AF3B3E486}"/>
              </a:ext>
            </a:extLst>
          </p:cNvPr>
          <p:cNvSpPr/>
          <p:nvPr/>
        </p:nvSpPr>
        <p:spPr>
          <a:xfrm>
            <a:off x="535648" y="3856705"/>
            <a:ext cx="6623049" cy="2591803"/>
          </a:xfrm>
          <a:prstGeom prst="roundRect">
            <a:avLst>
              <a:gd name="adj" fmla="val 1503"/>
            </a:avLst>
          </a:prstGeom>
          <a:solidFill>
            <a:schemeClr val="accent6">
              <a:lumMod val="75000"/>
              <a:alpha val="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800" b="1" dirty="0">
                <a:solidFill>
                  <a:schemeClr val="tx1"/>
                </a:solidFill>
              </a:rPr>
              <a:t>Teaching Presence</a:t>
            </a:r>
          </a:p>
          <a:p>
            <a:endParaRPr lang="en-GB" sz="600" dirty="0">
              <a:solidFill>
                <a:schemeClr val="tx1"/>
              </a:solidFill>
            </a:endParaRPr>
          </a:p>
          <a:p>
            <a:r>
              <a:rPr lang="en-GB" sz="600" b="1" dirty="0">
                <a:solidFill>
                  <a:schemeClr val="tx1"/>
                </a:solidFill>
              </a:rPr>
              <a:t>Checklist: describe what either staff or students (or both) are doing to meet each criterion</a:t>
            </a:r>
          </a:p>
          <a:p>
            <a:endParaRPr lang="en-GB" sz="60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7" name="Table 7">
            <a:extLst>
              <a:ext uri="{FF2B5EF4-FFF2-40B4-BE49-F238E27FC236}">
                <a16:creationId xmlns:a16="http://schemas.microsoft.com/office/drawing/2014/main" id="{F1A4F127-41A0-4838-B0BB-442B8974961E}"/>
              </a:ext>
            </a:extLst>
          </p:cNvPr>
          <p:cNvGraphicFramePr>
            <a:graphicFrameLocks noGrp="1"/>
          </p:cNvGraphicFramePr>
          <p:nvPr/>
        </p:nvGraphicFramePr>
        <p:xfrm>
          <a:off x="818984" y="847440"/>
          <a:ext cx="5192199" cy="2377440"/>
        </p:xfrm>
        <a:graphic>
          <a:graphicData uri="http://schemas.openxmlformats.org/drawingml/2006/table">
            <a:tbl>
              <a:tblPr firstRow="1" bandRow="1">
                <a:tableStyleId>{5940675A-B579-460E-94D1-54222C63F5DA}</a:tableStyleId>
              </a:tblPr>
              <a:tblGrid>
                <a:gridCol w="1730733">
                  <a:extLst>
                    <a:ext uri="{9D8B030D-6E8A-4147-A177-3AD203B41FA5}">
                      <a16:colId xmlns:a16="http://schemas.microsoft.com/office/drawing/2014/main" val="3052869930"/>
                    </a:ext>
                  </a:extLst>
                </a:gridCol>
                <a:gridCol w="1730733">
                  <a:extLst>
                    <a:ext uri="{9D8B030D-6E8A-4147-A177-3AD203B41FA5}">
                      <a16:colId xmlns:a16="http://schemas.microsoft.com/office/drawing/2014/main" val="4186181865"/>
                    </a:ext>
                  </a:extLst>
                </a:gridCol>
                <a:gridCol w="1730733">
                  <a:extLst>
                    <a:ext uri="{9D8B030D-6E8A-4147-A177-3AD203B41FA5}">
                      <a16:colId xmlns:a16="http://schemas.microsoft.com/office/drawing/2014/main" val="812057996"/>
                    </a:ext>
                  </a:extLst>
                </a:gridCol>
              </a:tblGrid>
              <a:tr h="0">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600" dirty="0"/>
                        <a:t>Participants feel secure to express themselves freely (open communication)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ground rules</a:t>
                      </a:r>
                    </a:p>
                    <a:p>
                      <a:r>
                        <a:rPr lang="en-GB" sz="600" dirty="0"/>
                        <a:t>Lecture videos with face</a:t>
                      </a:r>
                    </a:p>
                    <a:p>
                      <a:r>
                        <a:rPr lang="en-GB" sz="600" dirty="0"/>
                        <a:t>Welcome video with face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600" dirty="0"/>
                        <a:t>Participants trust one another (interpersonal interaction)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ground rules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Collaborating on set tasks</a:t>
                      </a:r>
                    </a:p>
                    <a:p>
                      <a:r>
                        <a:rPr lang="en-GB" sz="600" dirty="0"/>
                        <a:t>Responding to comments on forum</a:t>
                      </a:r>
                    </a:p>
                    <a:p>
                      <a:r>
                        <a:rPr lang="en-GB" sz="600" dirty="0"/>
                        <a:t>Giving peer feedback</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600" dirty="0"/>
                        <a:t>There is a sense of group identity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Put students into groups of no more than 40, with funky Psychology name</a:t>
                      </a:r>
                    </a:p>
                    <a:p>
                      <a:r>
                        <a:rPr lang="en-GB" sz="600" dirty="0"/>
                        <a:t>Have a separate communication board for each</a:t>
                      </a:r>
                    </a:p>
                    <a:p>
                      <a:r>
                        <a:rPr lang="en-GB" sz="600" dirty="0"/>
                        <a:t>Have an icebreaker per group</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600" dirty="0"/>
                        <a:t>Students can successfully collaborate (cohesion)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ground rules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600" dirty="0"/>
                        <a:t>Participants feel free to express emotions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Create a student-only breakout room in BB collaborate</a:t>
                      </a:r>
                    </a:p>
                    <a:p>
                      <a:r>
                        <a:rPr lang="en-GB" sz="600" dirty="0"/>
                        <a:t>Allow emoticons on forum and email.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r h="160543">
                <a:tc>
                  <a:txBody>
                    <a:bodyPr/>
                    <a:lstStyle/>
                    <a:p>
                      <a:r>
                        <a:rPr lang="en-GB" sz="600" dirty="0"/>
                        <a:t>Students know who staff are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Lecture videos with face</a:t>
                      </a:r>
                    </a:p>
                    <a:p>
                      <a:r>
                        <a:rPr lang="en-GB" sz="600" dirty="0"/>
                        <a:t>Active presence several times a week (on fora, announcement, weekly BB collaborate live session “weekly chat with Mirjam”)</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47866488"/>
                  </a:ext>
                </a:extLst>
              </a:tr>
            </a:tbl>
          </a:graphicData>
        </a:graphic>
      </p:graphicFrame>
      <p:graphicFrame>
        <p:nvGraphicFramePr>
          <p:cNvPr id="9" name="Table 7">
            <a:extLst>
              <a:ext uri="{FF2B5EF4-FFF2-40B4-BE49-F238E27FC236}">
                <a16:creationId xmlns:a16="http://schemas.microsoft.com/office/drawing/2014/main" id="{5B3C32F0-9BAD-45B9-85FF-DFD2760CBFB5}"/>
              </a:ext>
            </a:extLst>
          </p:cNvPr>
          <p:cNvGraphicFramePr>
            <a:graphicFrameLocks noGrp="1"/>
          </p:cNvGraphicFramePr>
          <p:nvPr/>
        </p:nvGraphicFramePr>
        <p:xfrm>
          <a:off x="6718852" y="826944"/>
          <a:ext cx="4826442" cy="2377440"/>
        </p:xfrm>
        <a:graphic>
          <a:graphicData uri="http://schemas.openxmlformats.org/drawingml/2006/table">
            <a:tbl>
              <a:tblPr firstRow="1" bandRow="1">
                <a:tableStyleId>{5940675A-B579-460E-94D1-54222C63F5DA}</a:tableStyleId>
              </a:tblPr>
              <a:tblGrid>
                <a:gridCol w="1433155">
                  <a:extLst>
                    <a:ext uri="{9D8B030D-6E8A-4147-A177-3AD203B41FA5}">
                      <a16:colId xmlns:a16="http://schemas.microsoft.com/office/drawing/2014/main" val="3052869930"/>
                    </a:ext>
                  </a:extLst>
                </a:gridCol>
                <a:gridCol w="1533611">
                  <a:extLst>
                    <a:ext uri="{9D8B030D-6E8A-4147-A177-3AD203B41FA5}">
                      <a16:colId xmlns:a16="http://schemas.microsoft.com/office/drawing/2014/main" val="4186181865"/>
                    </a:ext>
                  </a:extLst>
                </a:gridCol>
                <a:gridCol w="1859676">
                  <a:extLst>
                    <a:ext uri="{9D8B030D-6E8A-4147-A177-3AD203B41FA5}">
                      <a16:colId xmlns:a16="http://schemas.microsoft.com/office/drawing/2014/main" val="812057996"/>
                    </a:ext>
                  </a:extLst>
                </a:gridCol>
              </a:tblGrid>
              <a:tr h="160543">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600" dirty="0"/>
                        <a:t>A problem is presented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assignment with rationale for how they fit into the broader learning outcomes (see picture next slide)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600" dirty="0"/>
                        <a:t>Participants explore together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weekly compulsory tasks on forum, related to assignment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 post 1 and comment on 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600" dirty="0"/>
                        <a:t>Participants engage with teaching content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MCQs about lectures (these already were open book so much harder than closed book questions)</a:t>
                      </a:r>
                    </a:p>
                    <a:p>
                      <a:r>
                        <a:rPr lang="en-GB" sz="600" dirty="0"/>
                        <a:t>Break up the lecture recordings into 15 min chunks to help maintain concentration.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 comment on 2 posts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600" dirty="0"/>
                        <a:t>Students use what they have learned to come up with solution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of assignments (applies to all)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 comment on 2 posts</a:t>
                      </a:r>
                    </a:p>
                    <a:p>
                      <a:r>
                        <a:rPr lang="en-GB" sz="600" dirty="0"/>
                        <a:t>Students help one another PAL-style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223869">
                <a:tc>
                  <a:txBody>
                    <a:bodyPr/>
                    <a:lstStyle/>
                    <a:p>
                      <a:r>
                        <a:rPr lang="en-GB" sz="600" dirty="0"/>
                        <a:t>Students apply what they have learned to new situation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Setting of presentation assignment -&gt;</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600" dirty="0"/>
                        <a:t>Students collaborate in small groups to create presentation (with written notes) about related material. If we had enough tutors (even just on the day) we could break class into smaller groups and present through BB collaborate (I’ve done this, it works).</a:t>
                      </a:r>
                    </a:p>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graphicFrame>
        <p:nvGraphicFramePr>
          <p:cNvPr id="11" name="Table 7">
            <a:extLst>
              <a:ext uri="{FF2B5EF4-FFF2-40B4-BE49-F238E27FC236}">
                <a16:creationId xmlns:a16="http://schemas.microsoft.com/office/drawing/2014/main" id="{BA30D7AB-6ABD-4B3C-A717-B3E3A5C6EF8D}"/>
              </a:ext>
            </a:extLst>
          </p:cNvPr>
          <p:cNvGraphicFramePr>
            <a:graphicFrameLocks noGrp="1"/>
          </p:cNvGraphicFramePr>
          <p:nvPr/>
        </p:nvGraphicFramePr>
        <p:xfrm>
          <a:off x="707096" y="4304499"/>
          <a:ext cx="6280151" cy="1828800"/>
        </p:xfrm>
        <a:graphic>
          <a:graphicData uri="http://schemas.openxmlformats.org/drawingml/2006/table">
            <a:tbl>
              <a:tblPr firstRow="1" bandRow="1">
                <a:tableStyleId>{5940675A-B579-460E-94D1-54222C63F5DA}</a:tableStyleId>
              </a:tblPr>
              <a:tblGrid>
                <a:gridCol w="2093384">
                  <a:extLst>
                    <a:ext uri="{9D8B030D-6E8A-4147-A177-3AD203B41FA5}">
                      <a16:colId xmlns:a16="http://schemas.microsoft.com/office/drawing/2014/main" val="3052869930"/>
                    </a:ext>
                  </a:extLst>
                </a:gridCol>
                <a:gridCol w="2823841">
                  <a:extLst>
                    <a:ext uri="{9D8B030D-6E8A-4147-A177-3AD203B41FA5}">
                      <a16:colId xmlns:a16="http://schemas.microsoft.com/office/drawing/2014/main" val="4186181865"/>
                    </a:ext>
                  </a:extLst>
                </a:gridCol>
                <a:gridCol w="1362926">
                  <a:extLst>
                    <a:ext uri="{9D8B030D-6E8A-4147-A177-3AD203B41FA5}">
                      <a16:colId xmlns:a16="http://schemas.microsoft.com/office/drawing/2014/main" val="812057996"/>
                    </a:ext>
                  </a:extLst>
                </a:gridCol>
              </a:tblGrid>
              <a:tr h="160543">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600" dirty="0"/>
                        <a:t>There is a logical flow of course materials (topics, difficulty)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PS1011 was already designed this way (see picture on next slide)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25789627"/>
                  </a:ext>
                </a:extLst>
              </a:tr>
              <a:tr h="160543">
                <a:tc>
                  <a:txBody>
                    <a:bodyPr/>
                    <a:lstStyle/>
                    <a:p>
                      <a:r>
                        <a:rPr lang="en-GB" sz="600" dirty="0"/>
                        <a:t>There is a logical flow of assignments (formative, summative, building on one another)</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PS1011 was already designed this way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155360"/>
                  </a:ext>
                </a:extLst>
              </a:tr>
              <a:tr h="160543">
                <a:tc>
                  <a:txBody>
                    <a:bodyPr/>
                    <a:lstStyle/>
                    <a:p>
                      <a:r>
                        <a:rPr lang="en-GB" sz="600" dirty="0"/>
                        <a:t>Learning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Giving feedback that focuses on how far they’ve come.</a:t>
                      </a:r>
                    </a:p>
                    <a:p>
                      <a:r>
                        <a:rPr lang="en-GB" sz="600" dirty="0"/>
                        <a:t>Don’t give answers, but ask more questions so students have to find out more themselves.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Peer feedback to drafts.</a:t>
                      </a:r>
                    </a:p>
                    <a:p>
                      <a:r>
                        <a:rPr lang="en-GB" sz="600" dirty="0"/>
                        <a:t>Help peers in a PAL-like setting (within the course)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r>
                        <a:rPr lang="en-GB" sz="600" dirty="0"/>
                        <a:t>Discussion is encouraged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Contribution to discussion forum is compulsory (post 1, respond to 2, and respond to all who comment on your post) and graded (in basic bands to reflect level of engagement).</a:t>
                      </a:r>
                    </a:p>
                    <a:p>
                      <a:r>
                        <a:rPr lang="en-GB" sz="600" dirty="0"/>
                        <a:t>Tutors  moderate the fora and ask Socratic questions.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Post 2 comments to other people’s posts, which these other people will have to interact with</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160543">
                <a:tc>
                  <a:txBody>
                    <a:bodyPr/>
                    <a:lstStyle/>
                    <a:p>
                      <a:r>
                        <a:rPr lang="en-GB" sz="600" dirty="0"/>
                        <a:t>Everyone is encouraged to contribute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Contribution is compulsory (see above).</a:t>
                      </a:r>
                    </a:p>
                    <a:p>
                      <a:r>
                        <a:rPr lang="en-GB" sz="600" dirty="0"/>
                        <a:t>Setting ground rules re: behaviour (e.g., not dominate for a), that can be enforced.</a:t>
                      </a:r>
                    </a:p>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
        <p:nvSpPr>
          <p:cNvPr id="8" name="Rectangle: Rounded Corners 7">
            <a:extLst>
              <a:ext uri="{FF2B5EF4-FFF2-40B4-BE49-F238E27FC236}">
                <a16:creationId xmlns:a16="http://schemas.microsoft.com/office/drawing/2014/main" id="{F7E6985E-FED9-4B51-B8E2-6777D9608415}"/>
              </a:ext>
            </a:extLst>
          </p:cNvPr>
          <p:cNvSpPr/>
          <p:nvPr/>
        </p:nvSpPr>
        <p:spPr>
          <a:xfrm>
            <a:off x="7561691" y="3856705"/>
            <a:ext cx="4087382" cy="2591803"/>
          </a:xfrm>
          <a:prstGeom prst="roundRect">
            <a:avLst>
              <a:gd name="adj" fmla="val 150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sz="800" b="1" dirty="0">
                <a:solidFill>
                  <a:schemeClr val="tx1"/>
                </a:solidFill>
              </a:rPr>
              <a:t>Other </a:t>
            </a:r>
          </a:p>
          <a:p>
            <a:endParaRPr lang="en-GB" sz="600" dirty="0">
              <a:solidFill>
                <a:schemeClr val="tx1"/>
              </a:solidFill>
            </a:endParaRPr>
          </a:p>
          <a:p>
            <a:r>
              <a:rPr lang="en-GB" sz="600" b="1" dirty="0">
                <a:solidFill>
                  <a:schemeClr val="tx1"/>
                </a:solidFill>
              </a:rPr>
              <a:t>Checklist: describe what either staff or students (or both) are doing to meet each criterion</a:t>
            </a:r>
          </a:p>
          <a:p>
            <a:endParaRPr lang="en-GB" sz="600" dirty="0">
              <a:solidFill>
                <a:schemeClr val="tx1"/>
              </a:solidFill>
            </a:endParaRPr>
          </a:p>
          <a:p>
            <a:endParaRPr lang="en-GB" sz="600" dirty="0">
              <a:solidFill>
                <a:schemeClr val="tx1"/>
              </a:solidFill>
            </a:endParaRPr>
          </a:p>
          <a:p>
            <a:endParaRPr lang="en-GB" sz="600" dirty="0">
              <a:solidFill>
                <a:schemeClr val="tx1"/>
              </a:solidFill>
            </a:endParaRPr>
          </a:p>
        </p:txBody>
      </p:sp>
      <p:graphicFrame>
        <p:nvGraphicFramePr>
          <p:cNvPr id="10" name="Table 7">
            <a:extLst>
              <a:ext uri="{FF2B5EF4-FFF2-40B4-BE49-F238E27FC236}">
                <a16:creationId xmlns:a16="http://schemas.microsoft.com/office/drawing/2014/main" id="{60D13A60-0813-4C2D-A1DD-A290157AC779}"/>
              </a:ext>
            </a:extLst>
          </p:cNvPr>
          <p:cNvGraphicFramePr>
            <a:graphicFrameLocks noGrp="1"/>
          </p:cNvGraphicFramePr>
          <p:nvPr/>
        </p:nvGraphicFramePr>
        <p:xfrm>
          <a:off x="7835789" y="4456145"/>
          <a:ext cx="3611281" cy="1737360"/>
        </p:xfrm>
        <a:graphic>
          <a:graphicData uri="http://schemas.openxmlformats.org/drawingml/2006/table">
            <a:tbl>
              <a:tblPr firstRow="1" bandRow="1">
                <a:tableStyleId>{5940675A-B579-460E-94D1-54222C63F5DA}</a:tableStyleId>
              </a:tblPr>
              <a:tblGrid>
                <a:gridCol w="1203760">
                  <a:extLst>
                    <a:ext uri="{9D8B030D-6E8A-4147-A177-3AD203B41FA5}">
                      <a16:colId xmlns:a16="http://schemas.microsoft.com/office/drawing/2014/main" val="3052869930"/>
                    </a:ext>
                  </a:extLst>
                </a:gridCol>
                <a:gridCol w="1623796">
                  <a:extLst>
                    <a:ext uri="{9D8B030D-6E8A-4147-A177-3AD203B41FA5}">
                      <a16:colId xmlns:a16="http://schemas.microsoft.com/office/drawing/2014/main" val="4186181865"/>
                    </a:ext>
                  </a:extLst>
                </a:gridCol>
                <a:gridCol w="783725">
                  <a:extLst>
                    <a:ext uri="{9D8B030D-6E8A-4147-A177-3AD203B41FA5}">
                      <a16:colId xmlns:a16="http://schemas.microsoft.com/office/drawing/2014/main" val="812057996"/>
                    </a:ext>
                  </a:extLst>
                </a:gridCol>
              </a:tblGrid>
              <a:tr h="160543">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Staff</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Students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26974132"/>
                  </a:ext>
                </a:extLst>
              </a:tr>
              <a:tr h="160543">
                <a:tc>
                  <a:txBody>
                    <a:bodyPr/>
                    <a:lstStyle/>
                    <a:p>
                      <a:r>
                        <a:rPr lang="en-GB" sz="600" dirty="0"/>
                        <a:t>Navigation on the course page is logical</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At the top a Welcome folder.</a:t>
                      </a:r>
                    </a:p>
                    <a:p>
                      <a:r>
                        <a:rPr lang="en-GB" sz="600" dirty="0"/>
                        <a:t>A “How the course works” document in Course Information, with a </a:t>
                      </a:r>
                      <a:r>
                        <a:rPr lang="en-GB" sz="600" dirty="0" err="1"/>
                        <a:t>timelined</a:t>
                      </a:r>
                      <a:r>
                        <a:rPr lang="en-GB" sz="600" dirty="0"/>
                        <a:t> flowchart.</a:t>
                      </a:r>
                    </a:p>
                    <a:p>
                      <a:r>
                        <a:rPr lang="en-GB" sz="600" dirty="0"/>
                        <a:t>Consistent labelling of files and folders.</a:t>
                      </a:r>
                    </a:p>
                    <a:p>
                      <a:r>
                        <a:rPr lang="en-GB" sz="600" dirty="0"/>
                        <a:t>Clear labelling of files and folders.</a:t>
                      </a:r>
                    </a:p>
                    <a:p>
                      <a:r>
                        <a:rPr lang="en-GB" sz="600" dirty="0"/>
                        <a:t>Make folders selectively available.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8492197"/>
                  </a:ext>
                </a:extLst>
              </a:tr>
              <a:tr h="160543">
                <a:tc>
                  <a:txBody>
                    <a:bodyPr/>
                    <a:lstStyle/>
                    <a:p>
                      <a:r>
                        <a:rPr lang="en-GB" sz="600" dirty="0"/>
                        <a:t>There is immediacy</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Respond to student emails within 48 hours.</a:t>
                      </a:r>
                    </a:p>
                    <a:p>
                      <a:r>
                        <a:rPr lang="en-GB" sz="600" dirty="0"/>
                        <a:t>Check fora every day</a:t>
                      </a:r>
                    </a:p>
                    <a:p>
                      <a:r>
                        <a:rPr lang="en-GB" sz="600" dirty="0"/>
                        <a:t>Give feedback  on assignments within 2 weeks.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600" dirty="0"/>
                        <a:t>Respond to others within 48 hours</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8499209"/>
                  </a:ext>
                </a:extLst>
              </a:tr>
              <a:tr h="160543">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70755419"/>
                  </a:ext>
                </a:extLst>
              </a:tr>
              <a:tr h="0">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sz="6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54908260"/>
                  </a:ext>
                </a:extLst>
              </a:tr>
            </a:tbl>
          </a:graphicData>
        </a:graphic>
      </p:graphicFrame>
    </p:spTree>
    <p:extLst>
      <p:ext uri="{BB962C8B-B14F-4D97-AF65-F5344CB8AC3E}">
        <p14:creationId xmlns:p14="http://schemas.microsoft.com/office/powerpoint/2010/main" val="847001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1136" y="830168"/>
            <a:ext cx="3508788" cy="562074"/>
          </a:xfrm>
        </p:spPr>
        <p:txBody>
          <a:bodyPr>
            <a:normAutofit fontScale="90000"/>
          </a:bodyPr>
          <a:lstStyle/>
          <a:p>
            <a:r>
              <a:rPr lang="en-GB" dirty="0"/>
              <a:t>What my course looks like</a:t>
            </a:r>
          </a:p>
        </p:txBody>
      </p:sp>
      <p:sp>
        <p:nvSpPr>
          <p:cNvPr id="4" name="Rounded Rectangle 3"/>
          <p:cNvSpPr/>
          <p:nvPr/>
        </p:nvSpPr>
        <p:spPr>
          <a:xfrm>
            <a:off x="6524432" y="149725"/>
            <a:ext cx="3171968" cy="966249"/>
          </a:xfrm>
          <a:prstGeom prst="roundRect">
            <a:avLst/>
          </a:prstGeom>
          <a:solidFill>
            <a:srgbClr val="FFFFCC"/>
          </a:solid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Aim: developing research skills</a:t>
            </a:r>
          </a:p>
        </p:txBody>
      </p:sp>
      <p:sp>
        <p:nvSpPr>
          <p:cNvPr id="5" name="Rounded Rectangle 4"/>
          <p:cNvSpPr/>
          <p:nvPr/>
        </p:nvSpPr>
        <p:spPr>
          <a:xfrm>
            <a:off x="1763412" y="5550019"/>
            <a:ext cx="3600401" cy="108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Being able to </a:t>
            </a:r>
            <a:r>
              <a:rPr lang="en-GB" u="sng" dirty="0">
                <a:solidFill>
                  <a:schemeClr val="tx1"/>
                </a:solidFill>
              </a:rPr>
              <a:t>find</a:t>
            </a:r>
            <a:r>
              <a:rPr lang="en-GB" dirty="0">
                <a:solidFill>
                  <a:schemeClr val="tx1"/>
                </a:solidFill>
              </a:rPr>
              <a:t> and </a:t>
            </a:r>
            <a:r>
              <a:rPr lang="en-GB" u="sng" dirty="0">
                <a:solidFill>
                  <a:schemeClr val="tx1"/>
                </a:solidFill>
              </a:rPr>
              <a:t>understand</a:t>
            </a:r>
            <a:r>
              <a:rPr lang="en-GB" dirty="0">
                <a:solidFill>
                  <a:schemeClr val="tx1"/>
                </a:solidFill>
              </a:rPr>
              <a:t> scientific articles (scientific language, methodology)</a:t>
            </a:r>
          </a:p>
        </p:txBody>
      </p:sp>
      <p:sp>
        <p:nvSpPr>
          <p:cNvPr id="6" name="Rounded Rectangle 5"/>
          <p:cNvSpPr/>
          <p:nvPr/>
        </p:nvSpPr>
        <p:spPr>
          <a:xfrm>
            <a:off x="3791743" y="2852936"/>
            <a:ext cx="2592288" cy="96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Being able to </a:t>
            </a:r>
            <a:r>
              <a:rPr lang="en-GB" u="sng" dirty="0">
                <a:solidFill>
                  <a:schemeClr val="tx1"/>
                </a:solidFill>
              </a:rPr>
              <a:t>evaluate</a:t>
            </a:r>
            <a:r>
              <a:rPr lang="en-GB" dirty="0">
                <a:solidFill>
                  <a:schemeClr val="tx1"/>
                </a:solidFill>
              </a:rPr>
              <a:t> scientific articles</a:t>
            </a:r>
          </a:p>
        </p:txBody>
      </p:sp>
      <p:sp>
        <p:nvSpPr>
          <p:cNvPr id="7" name="Rounded Rectangle 6"/>
          <p:cNvSpPr/>
          <p:nvPr/>
        </p:nvSpPr>
        <p:spPr>
          <a:xfrm>
            <a:off x="5516319" y="1495853"/>
            <a:ext cx="2304256" cy="10221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Being able to </a:t>
            </a:r>
            <a:r>
              <a:rPr lang="en-GB" u="sng" dirty="0">
                <a:solidFill>
                  <a:schemeClr val="tx1"/>
                </a:solidFill>
              </a:rPr>
              <a:t>communicate</a:t>
            </a:r>
            <a:r>
              <a:rPr lang="en-GB" dirty="0">
                <a:solidFill>
                  <a:schemeClr val="tx1"/>
                </a:solidFill>
              </a:rPr>
              <a:t> your ideas in a clear way</a:t>
            </a:r>
          </a:p>
        </p:txBody>
      </p:sp>
      <p:sp>
        <p:nvSpPr>
          <p:cNvPr id="24" name="Rounded Rectangle 23"/>
          <p:cNvSpPr/>
          <p:nvPr/>
        </p:nvSpPr>
        <p:spPr>
          <a:xfrm>
            <a:off x="2775530" y="4180028"/>
            <a:ext cx="2592288" cy="96012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Being able to </a:t>
            </a:r>
            <a:r>
              <a:rPr lang="en-GB" u="sng" dirty="0">
                <a:solidFill>
                  <a:schemeClr val="tx1"/>
                </a:solidFill>
              </a:rPr>
              <a:t>summarize</a:t>
            </a:r>
            <a:r>
              <a:rPr lang="en-GB" dirty="0">
                <a:solidFill>
                  <a:schemeClr val="tx1"/>
                </a:solidFill>
              </a:rPr>
              <a:t>  scientific articles</a:t>
            </a:r>
          </a:p>
        </p:txBody>
      </p:sp>
      <p:sp>
        <p:nvSpPr>
          <p:cNvPr id="27" name="Rounded Rectangle 26"/>
          <p:cNvSpPr/>
          <p:nvPr/>
        </p:nvSpPr>
        <p:spPr>
          <a:xfrm>
            <a:off x="5489988" y="5554787"/>
            <a:ext cx="1872614" cy="107535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Answering scientific article questions</a:t>
            </a:r>
          </a:p>
        </p:txBody>
      </p:sp>
      <p:sp>
        <p:nvSpPr>
          <p:cNvPr id="28" name="Rounded Rectangle 27"/>
          <p:cNvSpPr/>
          <p:nvPr/>
        </p:nvSpPr>
        <p:spPr>
          <a:xfrm>
            <a:off x="5489988" y="4192936"/>
            <a:ext cx="2814464" cy="9472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Writing annotated bibliography</a:t>
            </a:r>
          </a:p>
        </p:txBody>
      </p:sp>
      <p:sp>
        <p:nvSpPr>
          <p:cNvPr id="30" name="Rounded Rectangle 29"/>
          <p:cNvSpPr/>
          <p:nvPr/>
        </p:nvSpPr>
        <p:spPr>
          <a:xfrm>
            <a:off x="6524432" y="2882042"/>
            <a:ext cx="1875825" cy="93101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Writing critical Review</a:t>
            </a:r>
          </a:p>
        </p:txBody>
      </p:sp>
      <p:sp>
        <p:nvSpPr>
          <p:cNvPr id="31" name="Rounded Rectangle 30"/>
          <p:cNvSpPr/>
          <p:nvPr/>
        </p:nvSpPr>
        <p:spPr>
          <a:xfrm>
            <a:off x="7488778" y="5550019"/>
            <a:ext cx="1574214" cy="10801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Taking part in experiments</a:t>
            </a:r>
          </a:p>
        </p:txBody>
      </p:sp>
      <p:sp>
        <p:nvSpPr>
          <p:cNvPr id="33" name="Rounded Rectangle 32"/>
          <p:cNvSpPr/>
          <p:nvPr/>
        </p:nvSpPr>
        <p:spPr>
          <a:xfrm>
            <a:off x="8053764" y="1495853"/>
            <a:ext cx="1642637" cy="4609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Writing</a:t>
            </a:r>
          </a:p>
        </p:txBody>
      </p:sp>
      <p:sp>
        <p:nvSpPr>
          <p:cNvPr id="34" name="Rounded Rectangle 33"/>
          <p:cNvSpPr/>
          <p:nvPr/>
        </p:nvSpPr>
        <p:spPr>
          <a:xfrm>
            <a:off x="8053764" y="2054361"/>
            <a:ext cx="1642637" cy="4636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Presenting</a:t>
            </a:r>
          </a:p>
        </p:txBody>
      </p:sp>
      <p:sp>
        <p:nvSpPr>
          <p:cNvPr id="35" name="Rounded Rectangle 34"/>
          <p:cNvSpPr/>
          <p:nvPr/>
        </p:nvSpPr>
        <p:spPr>
          <a:xfrm>
            <a:off x="9179424" y="5550020"/>
            <a:ext cx="1358593" cy="108011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Attending lectures</a:t>
            </a:r>
          </a:p>
        </p:txBody>
      </p:sp>
      <p:cxnSp>
        <p:nvCxnSpPr>
          <p:cNvPr id="21" name="Straight Arrow Connector 20"/>
          <p:cNvCxnSpPr>
            <a:stCxn id="5" idx="0"/>
          </p:cNvCxnSpPr>
          <p:nvPr/>
        </p:nvCxnSpPr>
        <p:spPr>
          <a:xfrm flipH="1" flipV="1">
            <a:off x="3563612" y="5207855"/>
            <a:ext cx="1" cy="342165"/>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flipV="1">
            <a:off x="4433752" y="3840270"/>
            <a:ext cx="1" cy="342165"/>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flipV="1">
            <a:off x="6023993" y="2517141"/>
            <a:ext cx="1" cy="342165"/>
          </a:xfrm>
          <a:prstGeom prst="straightConnector1">
            <a:avLst/>
          </a:prstGeom>
          <a:ln w="476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79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24" grpId="0" animBg="1"/>
      <p:bldP spid="27" grpId="0" animBg="1"/>
      <p:bldP spid="28" grpId="0" animBg="1"/>
      <p:bldP spid="30" grpId="0" animBg="1"/>
      <p:bldP spid="31" grpId="0" animBg="1"/>
      <p:bldP spid="33" grpId="0" animBg="1"/>
      <p:bldP spid="34" grpId="0" animBg="1"/>
      <p:bldP spid="3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74ED9-0EE4-40EC-AA90-8BCBA6063C84}"/>
              </a:ext>
            </a:extLst>
          </p:cNvPr>
          <p:cNvSpPr>
            <a:spLocks noGrp="1"/>
          </p:cNvSpPr>
          <p:nvPr>
            <p:ph type="title"/>
          </p:nvPr>
        </p:nvSpPr>
        <p:spPr>
          <a:xfrm>
            <a:off x="2345634" y="2442403"/>
            <a:ext cx="6781800" cy="1325563"/>
          </a:xfrm>
        </p:spPr>
        <p:txBody>
          <a:bodyPr/>
          <a:lstStyle/>
          <a:p>
            <a:pPr algn="ctr"/>
            <a:r>
              <a:rPr lang="en-GB" dirty="0"/>
              <a:t>Did it work?</a:t>
            </a:r>
          </a:p>
        </p:txBody>
      </p:sp>
    </p:spTree>
    <p:extLst>
      <p:ext uri="{BB962C8B-B14F-4D97-AF65-F5344CB8AC3E}">
        <p14:creationId xmlns:p14="http://schemas.microsoft.com/office/powerpoint/2010/main" val="2833402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2682</Words>
  <Application>Microsoft Office PowerPoint</Application>
  <PresentationFormat>Widescreen</PresentationFormat>
  <Paragraphs>314</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Cambria</vt:lpstr>
      <vt:lpstr>Office Theme</vt:lpstr>
      <vt:lpstr>PowerPoint Presentation</vt:lpstr>
      <vt:lpstr>Community of Inquiry as guiding framework</vt:lpstr>
      <vt:lpstr>PowerPoint Presentation</vt:lpstr>
      <vt:lpstr>PowerPoint Presentation</vt:lpstr>
      <vt:lpstr>PowerPoint Presentation</vt:lpstr>
      <vt:lpstr>PowerPoint Presentation</vt:lpstr>
      <vt:lpstr>PowerPoint Presentation</vt:lpstr>
      <vt:lpstr>What my course looks like</vt:lpstr>
      <vt:lpstr>Did it work?</vt:lpstr>
      <vt:lpstr>The study</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Mirjam Brady-Van den Bos</dc:creator>
  <cp:lastModifiedBy>Mckenzie, Lynn</cp:lastModifiedBy>
  <cp:revision>65</cp:revision>
  <dcterms:created xsi:type="dcterms:W3CDTF">2021-03-12T11:43:09Z</dcterms:created>
  <dcterms:modified xsi:type="dcterms:W3CDTF">2021-09-30T21:43:34Z</dcterms:modified>
</cp:coreProperties>
</file>