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34" r:id="rId5"/>
    <p:sldMasterId id="2147483722" r:id="rId6"/>
  </p:sldMasterIdLst>
  <p:notesMasterIdLst>
    <p:notesMasterId r:id="rId21"/>
  </p:notesMasterIdLst>
  <p:sldIdLst>
    <p:sldId id="263" r:id="rId7"/>
    <p:sldId id="271" r:id="rId8"/>
    <p:sldId id="268" r:id="rId9"/>
    <p:sldId id="266" r:id="rId10"/>
    <p:sldId id="265" r:id="rId11"/>
    <p:sldId id="267" r:id="rId12"/>
    <p:sldId id="269" r:id="rId13"/>
    <p:sldId id="270" r:id="rId14"/>
    <p:sldId id="337" r:id="rId15"/>
    <p:sldId id="340" r:id="rId16"/>
    <p:sldId id="339" r:id="rId17"/>
    <p:sldId id="338" r:id="rId18"/>
    <p:sldId id="335" r:id="rId19"/>
    <p:sldId id="336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D5372-EC2C-4831-9ABE-11AA8E51C102}" v="5" dt="2020-10-26T20:27:37.742"/>
    <p1510:client id="{1FB52FE8-C32D-4B44-8056-34B82C1D6E2D}" v="60" dt="2020-10-27T07:45:32.577"/>
    <p1510:client id="{2CBE01B2-9EE5-4EB1-B03B-7485767CFD57}" v="140" dt="2020-10-26T16:11:01.325"/>
    <p1510:client id="{551C3CA1-F64C-42EC-B342-245AF331E7C6}" v="15" dt="2020-10-26T18:29:36.951"/>
    <p1510:client id="{68FE9463-8C01-4FF8-94BD-6B255CA084D8}" v="2" dt="2020-10-26T19:12:45.678"/>
    <p1510:client id="{6BCA984A-8445-4558-8EC8-977D42E96156}" v="13" dt="2020-10-26T20:26:27.220"/>
    <p1510:client id="{8E9B7A77-965D-4F26-B12B-CB52D119BBFC}" v="557" dt="2020-10-26T19:26:26.875"/>
    <p1510:client id="{EF8F8E88-B764-4E04-9A7A-9CD9BAA0E676}" v="84" dt="2020-10-27T08:37:29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B29D-FB41-7449-B07E-7B0C50F1D655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41E6-F4B0-0348-85E5-28B214E3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409649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312251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940277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6270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CD02C78-9488-3342-93EE-BD102FEF6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117727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00 Month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1DB87-F1B9-064A-BC68-48E48C26E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BBA6-7EA4-6E44-8345-8A38895A1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208" y="1442301"/>
            <a:ext cx="4758179" cy="1129449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3D383-33C8-9C4C-8A3C-742B1844DF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4208" y="2701925"/>
            <a:ext cx="3551549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5C6996AC-246E-6C40-A598-45745FAD9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208" y="769598"/>
            <a:ext cx="1804708" cy="40507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713539"/>
            <a:ext cx="6399680" cy="2715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GB"/>
              <a:t>Click to edit text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D7AF30-20A5-8849-8BD1-99F820E81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712259"/>
            <a:ext cx="3581656" cy="292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712259"/>
            <a:ext cx="3806814" cy="292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49" y="1712259"/>
            <a:ext cx="6256245" cy="2920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7732925" cy="630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D766B90-2510-C04B-80F6-4D03A872C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904973"/>
            <a:ext cx="7732924" cy="574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A93F-C254-A84A-8CC2-798427E9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BEDC-251C-3448-A1BF-DC67AED4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E55C1-4C3F-B545-97E4-7C7880A7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1319-BB2E-494A-A36F-BD0996E4B216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3475-9514-F24E-9011-0A6DD0C0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D295-119B-1D45-9EBA-1311FEED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99BE-DE61-2C44-9254-B71537416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3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  <p:sldLayoutId id="21474837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2ED0-0D87-E441-8777-18B73753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3" y="1388921"/>
            <a:ext cx="8069767" cy="1093153"/>
          </a:xfrm>
        </p:spPr>
        <p:txBody>
          <a:bodyPr/>
          <a:lstStyle/>
          <a:p>
            <a:r>
              <a:rPr lang="en-GB"/>
              <a:t>Evaluating pre-submission feedback in 'Fundamentals of Research Design’: </a:t>
            </a:r>
            <a:br>
              <a:rPr lang="en-GB"/>
            </a:br>
            <a:r>
              <a:rPr lang="en-GB"/>
              <a:t>a student-staff team research approach</a:t>
            </a:r>
            <a:br>
              <a:rPr lang="en-GB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C8F09-7CC8-1E4C-B336-8449186773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603" y="2787080"/>
            <a:ext cx="8581397" cy="906303"/>
          </a:xfrm>
        </p:spPr>
        <p:txBody>
          <a:bodyPr/>
          <a:lstStyle/>
          <a:p>
            <a:r>
              <a:rPr lang="en-GB" b="1"/>
              <a:t>Michelle Bourgein, Laura Fuller, Lynsey Christie, Heather Morgan, Kirsty Kiezebrink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D0312-8009-7942-B53C-7062384944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127910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223F-0A41-4ECF-8C07-6A84890D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/>
              </a:rPr>
              <a:t>Motivation to take part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95EA8-02C1-4756-8F8E-031038E4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89523"/>
            <a:ext cx="6399680" cy="271558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Gain experience</a:t>
            </a:r>
            <a:endParaRPr lang="en-US" dirty="0">
              <a:cs typeface="Calibri" panose="020F0502020204030204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Practice what we had learnt on the course</a:t>
            </a:r>
            <a:endParaRPr lang="en-GB" dirty="0">
              <a:cs typeface="Calibri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Char char="•"/>
            </a:pPr>
            <a:r>
              <a:rPr lang="en-GB" dirty="0">
                <a:cs typeface="Calibri"/>
              </a:rPr>
              <a:t>Continue to work together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2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223F-0A41-4ECF-8C07-6A84890D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experience of the Project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95EA8-02C1-4756-8F8E-031038E4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89523"/>
            <a:ext cx="6399680" cy="271558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Improved confidence as an interviewer.</a:t>
            </a:r>
            <a:endParaRPr lang="en-US" dirty="0">
              <a:cs typeface="Calibri" panose="020F0502020204030204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Great experience to include on CV.</a:t>
            </a:r>
            <a:endParaRPr lang="en-GB" dirty="0">
              <a:cs typeface="Calibri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Less pressure &amp; more enjoyable as wasn’t being assessed. </a:t>
            </a:r>
            <a:endParaRPr lang="en-GB" dirty="0">
              <a:cs typeface="Calibri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Reflection on teamwork with student &amp; the rest of the team. 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78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3809-95E1-4669-9FB2-8B7D82DB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mbria"/>
              </a:rPr>
              <a:t>Consideration for future student volunteer projects</a:t>
            </a:r>
            <a:endParaRPr lang="en-US" dirty="0">
              <a:latin typeface="Cambri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8BE6-5F06-409E-A812-92C8B8EB49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464660"/>
            <a:ext cx="6399680" cy="271558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Commitment.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Time management.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Char char="•"/>
            </a:pPr>
            <a:endParaRPr lang="en-GB" dirty="0"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Teamwork with another student.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Students as participants &amp; researchers.</a:t>
            </a:r>
            <a:endParaRPr lang="en-GB" dirty="0">
              <a:cs typeface="Calibri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55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09DC6F-5793-4DD8-99D2-80D55A9039AC}"/>
              </a:ext>
            </a:extLst>
          </p:cNvPr>
          <p:cNvSpPr/>
          <p:nvPr/>
        </p:nvSpPr>
        <p:spPr>
          <a:xfrm>
            <a:off x="195045" y="1088290"/>
            <a:ext cx="2661406" cy="8053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5 members of the research team will independently review and inductively code transcripts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E148C-26FE-4356-A951-5BBE09880F56}"/>
              </a:ext>
            </a:extLst>
          </p:cNvPr>
          <p:cNvGrpSpPr/>
          <p:nvPr/>
        </p:nvGrpSpPr>
        <p:grpSpPr>
          <a:xfrm>
            <a:off x="3339084" y="1764874"/>
            <a:ext cx="408965" cy="407336"/>
            <a:chOff x="3414318" y="1040235"/>
            <a:chExt cx="545286" cy="54311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276E01-7313-4E43-92BE-320D8A4AAEE0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DB234E-0732-4791-9F59-24C40232701C}"/>
                </a:ext>
              </a:extLst>
            </p:cNvPr>
            <p:cNvSpPr txBox="1"/>
            <p:nvPr/>
          </p:nvSpPr>
          <p:spPr>
            <a:xfrm>
              <a:off x="3414318" y="1090908"/>
              <a:ext cx="5340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LMC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=3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F1E28A-28A7-4E0E-B916-17345FD892A4}"/>
              </a:ext>
            </a:extLst>
          </p:cNvPr>
          <p:cNvGrpSpPr/>
          <p:nvPr/>
        </p:nvGrpSpPr>
        <p:grpSpPr>
          <a:xfrm>
            <a:off x="3319528" y="1306052"/>
            <a:ext cx="451220" cy="396607"/>
            <a:chOff x="3388242" y="1040235"/>
            <a:chExt cx="601626" cy="5288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DC5F1C-ED65-4D5E-82F1-B2F00DCA0B7F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5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AF37AB-D1ED-4E1D-A1C0-98AF7B8B8E4E}"/>
                </a:ext>
              </a:extLst>
            </p:cNvPr>
            <p:cNvSpPr txBox="1"/>
            <p:nvPr/>
          </p:nvSpPr>
          <p:spPr>
            <a:xfrm>
              <a:off x="3388242" y="1072610"/>
              <a:ext cx="60162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 err="1">
                  <a:solidFill>
                    <a:srgbClr val="00B0F0"/>
                  </a:solidFill>
                  <a:latin typeface="Calibri" panose="020F0502020204030204"/>
                </a:rPr>
                <a:t>MBo</a:t>
              </a:r>
              <a:endParaRPr lang="en-US" sz="900" i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B0F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B0F0"/>
                  </a:solidFill>
                  <a:latin typeface="Calibri" panose="020F0502020204030204"/>
                  <a:ea typeface="+mn-ea"/>
                  <a:cs typeface="+mn-cs"/>
                </a:rPr>
                <a:t>=4</a:t>
              </a:r>
              <a:endParaRPr lang="en-GB" sz="900" i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1F7D1D-91F3-4E14-B324-8E7710B40678}"/>
              </a:ext>
            </a:extLst>
          </p:cNvPr>
          <p:cNvGrpSpPr/>
          <p:nvPr/>
        </p:nvGrpSpPr>
        <p:grpSpPr>
          <a:xfrm>
            <a:off x="3788314" y="1302194"/>
            <a:ext cx="415152" cy="402900"/>
            <a:chOff x="3414319" y="1031845"/>
            <a:chExt cx="553536" cy="5371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B5C2E4-55D2-4144-8D40-511E81DD848C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080EB2-47F2-4E02-B1F7-12E16D9469F2}"/>
                </a:ext>
              </a:extLst>
            </p:cNvPr>
            <p:cNvSpPr txBox="1"/>
            <p:nvPr/>
          </p:nvSpPr>
          <p:spPr>
            <a:xfrm>
              <a:off x="3422570" y="1031845"/>
              <a:ext cx="54528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B0F0"/>
                  </a:solidFill>
                  <a:latin typeface="Calibri" panose="020F0502020204030204"/>
                </a:rPr>
                <a:t>LF</a:t>
              </a:r>
              <a:endParaRPr lang="en-US" sz="900" i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B0F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B0F0"/>
                  </a:solidFill>
                  <a:latin typeface="Calibri" panose="020F0502020204030204"/>
                  <a:ea typeface="+mn-ea"/>
                  <a:cs typeface="+mn-cs"/>
                </a:rPr>
                <a:t>=4</a:t>
              </a:r>
              <a:endParaRPr lang="en-GB" sz="900" i="1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B81330-1970-4A11-B75B-3DA8526AB627}"/>
              </a:ext>
            </a:extLst>
          </p:cNvPr>
          <p:cNvGrpSpPr/>
          <p:nvPr/>
        </p:nvGrpSpPr>
        <p:grpSpPr>
          <a:xfrm>
            <a:off x="3748055" y="1766337"/>
            <a:ext cx="489417" cy="406864"/>
            <a:chOff x="3360636" y="1040235"/>
            <a:chExt cx="652556" cy="54248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DDD132-A06A-4AB9-A069-48C848180864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4EB240-EED0-42E3-82B7-B68207CE5B73}"/>
                </a:ext>
              </a:extLst>
            </p:cNvPr>
            <p:cNvSpPr txBox="1"/>
            <p:nvPr/>
          </p:nvSpPr>
          <p:spPr>
            <a:xfrm>
              <a:off x="3360636" y="1090278"/>
              <a:ext cx="65255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HMM</a:t>
              </a:r>
              <a:endParaRPr lang="en-US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=3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7594C5-AAE4-4514-ACC9-43B98EA0D4BB}"/>
              </a:ext>
            </a:extLst>
          </p:cNvPr>
          <p:cNvSpPr/>
          <p:nvPr/>
        </p:nvSpPr>
        <p:spPr>
          <a:xfrm>
            <a:off x="3222422" y="554972"/>
            <a:ext cx="1119930" cy="6699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Student interviews n=14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16B7A86-D6E5-47E7-8BED-95C9B4FEDE59}"/>
              </a:ext>
            </a:extLst>
          </p:cNvPr>
          <p:cNvSpPr/>
          <p:nvPr/>
        </p:nvSpPr>
        <p:spPr>
          <a:xfrm>
            <a:off x="5828253" y="546538"/>
            <a:ext cx="1119930" cy="67499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Staff interviews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n=6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0A0026-8555-41E9-B7E2-4AD46BE592DD}"/>
              </a:ext>
            </a:extLst>
          </p:cNvPr>
          <p:cNvGrpSpPr/>
          <p:nvPr/>
        </p:nvGrpSpPr>
        <p:grpSpPr>
          <a:xfrm>
            <a:off x="5937836" y="1764877"/>
            <a:ext cx="408964" cy="407337"/>
            <a:chOff x="3414319" y="1040235"/>
            <a:chExt cx="545285" cy="54311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3D5BCE-6EE0-499F-B74F-96865BE9B0D0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0DE742-F44C-4E6A-B71E-9317AE1B2CFD}"/>
                </a:ext>
              </a:extLst>
            </p:cNvPr>
            <p:cNvSpPr txBox="1"/>
            <p:nvPr/>
          </p:nvSpPr>
          <p:spPr>
            <a:xfrm>
              <a:off x="3465350" y="1090908"/>
              <a:ext cx="48306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KK</a:t>
              </a:r>
              <a:endParaRPr lang="en-US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1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2792C-42ED-4279-A746-4F1E00F1857F}"/>
              </a:ext>
            </a:extLst>
          </p:cNvPr>
          <p:cNvGrpSpPr/>
          <p:nvPr/>
        </p:nvGrpSpPr>
        <p:grpSpPr>
          <a:xfrm>
            <a:off x="5932605" y="1305117"/>
            <a:ext cx="421001" cy="396607"/>
            <a:chOff x="3407349" y="1040235"/>
            <a:chExt cx="561335" cy="52880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E92291-E9C1-4C74-B13A-97773537131D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7EEE0F-21C3-4C4B-B7A0-6F6EEE411F41}"/>
                </a:ext>
              </a:extLst>
            </p:cNvPr>
            <p:cNvSpPr txBox="1"/>
            <p:nvPr/>
          </p:nvSpPr>
          <p:spPr>
            <a:xfrm>
              <a:off x="3407349" y="1073806"/>
              <a:ext cx="56133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 err="1">
                  <a:solidFill>
                    <a:srgbClr val="002060"/>
                  </a:solidFill>
                  <a:latin typeface="Calibri" panose="020F0502020204030204"/>
                </a:rPr>
                <a:t>MBr</a:t>
              </a:r>
              <a:endParaRPr lang="en-US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1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39BB20-4672-45BE-A37A-6DF70C2832A4}"/>
              </a:ext>
            </a:extLst>
          </p:cNvPr>
          <p:cNvGrpSpPr/>
          <p:nvPr/>
        </p:nvGrpSpPr>
        <p:grpSpPr>
          <a:xfrm>
            <a:off x="6388218" y="1308487"/>
            <a:ext cx="408965" cy="400572"/>
            <a:chOff x="3414318" y="1040235"/>
            <a:chExt cx="545286" cy="53409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0497A4D-0758-4633-A914-F9C7121016A9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C0C1D7-DD82-4A81-A70B-A5C107EFBDFB}"/>
                </a:ext>
              </a:extLst>
            </p:cNvPr>
            <p:cNvSpPr txBox="1"/>
            <p:nvPr/>
          </p:nvSpPr>
          <p:spPr>
            <a:xfrm>
              <a:off x="3414318" y="1081888"/>
              <a:ext cx="54528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LMC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2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DB5279-8C9D-4AFA-8D26-1941369490FD}"/>
              </a:ext>
            </a:extLst>
          </p:cNvPr>
          <p:cNvGrpSpPr/>
          <p:nvPr/>
        </p:nvGrpSpPr>
        <p:grpSpPr>
          <a:xfrm>
            <a:off x="6368552" y="1767767"/>
            <a:ext cx="462446" cy="407105"/>
            <a:chOff x="3383201" y="1040235"/>
            <a:chExt cx="616594" cy="54280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D9D98C-CFD2-4F70-9DE0-CF6889C543FF}"/>
                </a:ext>
              </a:extLst>
            </p:cNvPr>
            <p:cNvSpPr/>
            <p:nvPr/>
          </p:nvSpPr>
          <p:spPr>
            <a:xfrm>
              <a:off x="3414319" y="1040235"/>
              <a:ext cx="545285" cy="528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6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3614E9-00DA-448A-8247-FFF16E0AE602}"/>
                </a:ext>
              </a:extLst>
            </p:cNvPr>
            <p:cNvSpPr txBox="1"/>
            <p:nvPr/>
          </p:nvSpPr>
          <p:spPr>
            <a:xfrm>
              <a:off x="3383201" y="1090600"/>
              <a:ext cx="61659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HMM</a:t>
              </a:r>
              <a:endParaRPr lang="en-US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n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=</a:t>
              </a:r>
              <a:r>
                <a:rPr lang="en-US" sz="900" i="1" dirty="0">
                  <a:solidFill>
                    <a:srgbClr val="002060"/>
                  </a:solidFill>
                  <a:latin typeface="Calibri" panose="020F0502020204030204"/>
                </a:rPr>
                <a:t>2</a:t>
              </a:r>
              <a:endParaRPr lang="en-GB" sz="9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1D1BD48-6474-4172-87A1-67B533B874F7}"/>
              </a:ext>
            </a:extLst>
          </p:cNvPr>
          <p:cNvSpPr txBox="1"/>
          <p:nvPr/>
        </p:nvSpPr>
        <p:spPr>
          <a:xfrm>
            <a:off x="2929984" y="2190961"/>
            <a:ext cx="433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Also, each person will review and code 1 additional interview transcript from someone else’s list to QC coding </a:t>
            </a:r>
            <a:endParaRPr lang="en-GB" sz="1200" i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92DD27EA-E1D0-4445-921F-884CC7AF94A1}"/>
              </a:ext>
            </a:extLst>
          </p:cNvPr>
          <p:cNvSpPr/>
          <p:nvPr/>
        </p:nvSpPr>
        <p:spPr>
          <a:xfrm>
            <a:off x="3638986" y="2609285"/>
            <a:ext cx="201336" cy="51172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2431780A-6841-49DB-8A35-8CF754A7E991}"/>
              </a:ext>
            </a:extLst>
          </p:cNvPr>
          <p:cNvSpPr/>
          <p:nvPr/>
        </p:nvSpPr>
        <p:spPr>
          <a:xfrm>
            <a:off x="6287550" y="2609284"/>
            <a:ext cx="201336" cy="50612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72C4FDC-5E4F-4E93-B57B-6291CBE013F7}"/>
              </a:ext>
            </a:extLst>
          </p:cNvPr>
          <p:cNvSpPr/>
          <p:nvPr/>
        </p:nvSpPr>
        <p:spPr>
          <a:xfrm>
            <a:off x="195044" y="3127306"/>
            <a:ext cx="8827316" cy="43091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HMM will extract and 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synthesise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 all identified themes and provide a structure, split by those found within student and staff data sources separately, presented as draft code books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E9764942-5758-45BC-BBCA-51FB364B4C96}"/>
              </a:ext>
            </a:extLst>
          </p:cNvPr>
          <p:cNvSpPr/>
          <p:nvPr/>
        </p:nvSpPr>
        <p:spPr>
          <a:xfrm>
            <a:off x="1324411" y="1829639"/>
            <a:ext cx="193667" cy="249973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4515CF-A02B-4A52-97FA-5390BDFCD9F0}"/>
              </a:ext>
            </a:extLst>
          </p:cNvPr>
          <p:cNvSpPr/>
          <p:nvPr/>
        </p:nvSpPr>
        <p:spPr>
          <a:xfrm>
            <a:off x="210381" y="2095634"/>
            <a:ext cx="2646069" cy="6292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Identify and </a:t>
            </a:r>
            <a:r>
              <a:rPr lang="en-US" sz="1350" dirty="0" err="1">
                <a:solidFill>
                  <a:prstClr val="white"/>
                </a:solidFill>
                <a:latin typeface="Calibri" panose="020F0502020204030204"/>
              </a:rPr>
              <a:t>summarise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coding of allocated data using a template or by annotating transcripts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C228681-12E0-4A4D-B89B-EB982F1FDE4B}"/>
              </a:ext>
            </a:extLst>
          </p:cNvPr>
          <p:cNvSpPr/>
          <p:nvPr/>
        </p:nvSpPr>
        <p:spPr>
          <a:xfrm>
            <a:off x="1324411" y="2724869"/>
            <a:ext cx="201336" cy="392621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3AD4B868-2A27-47A0-B830-A20E39F2992E}"/>
              </a:ext>
            </a:extLst>
          </p:cNvPr>
          <p:cNvSpPr/>
          <p:nvPr/>
        </p:nvSpPr>
        <p:spPr>
          <a:xfrm>
            <a:off x="3630593" y="3528749"/>
            <a:ext cx="209729" cy="16579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13BC408-103C-4373-B57D-EC3069D1B142}"/>
              </a:ext>
            </a:extLst>
          </p:cNvPr>
          <p:cNvSpPr/>
          <p:nvPr/>
        </p:nvSpPr>
        <p:spPr>
          <a:xfrm>
            <a:off x="195044" y="3694543"/>
            <a:ext cx="6467912" cy="43091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Team members will each check and comment on HMM’s documents in sequence to produce an agreed refined code book for each data type (students and staff)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801E458-3375-4DF1-8D5F-B8DB38DC6138}"/>
              </a:ext>
            </a:extLst>
          </p:cNvPr>
          <p:cNvSpPr/>
          <p:nvPr/>
        </p:nvSpPr>
        <p:spPr>
          <a:xfrm>
            <a:off x="3638986" y="4095110"/>
            <a:ext cx="209729" cy="15233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BE04F6D-665D-47FB-A857-F0EBED40FFE0}"/>
              </a:ext>
            </a:extLst>
          </p:cNvPr>
          <p:cNvSpPr/>
          <p:nvPr/>
        </p:nvSpPr>
        <p:spPr>
          <a:xfrm>
            <a:off x="195044" y="4253191"/>
            <a:ext cx="6467912" cy="43091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These code books will then be applied to the original data sources systematically to produce the final thematic analysis and identify illustrative quotes for each theme</a:t>
            </a:r>
            <a:endParaRPr lang="en-GB" sz="1350" dirty="0">
              <a:solidFill>
                <a:prstClr val="white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B48D4-EAA7-E547-8197-7BCF8147DE4B}"/>
              </a:ext>
            </a:extLst>
          </p:cNvPr>
          <p:cNvSpPr/>
          <p:nvPr/>
        </p:nvSpPr>
        <p:spPr>
          <a:xfrm>
            <a:off x="195045" y="63897"/>
            <a:ext cx="4331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C4392"/>
                </a:solidFill>
                <a:latin typeface="Cambria" panose="02040503050406030204" pitchFamily="18" charset="0"/>
              </a:rPr>
              <a:t>Indicative Data Analysis Plan – Interviews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116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B9BB-537B-435B-90C7-6613DB0D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51" y="1355303"/>
            <a:ext cx="6249257" cy="109315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 you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2E3E-9248-4531-BFB0-EA46A774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session…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06D2C-18EB-4366-B834-70C12F867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961465"/>
            <a:ext cx="6399680" cy="3467660"/>
          </a:xfrm>
        </p:spPr>
        <p:txBody>
          <a:bodyPr/>
          <a:lstStyle/>
          <a:p>
            <a:r>
              <a:rPr lang="en-US" b="1" dirty="0"/>
              <a:t>Pre-submission Feedback Study – MMSN, IAHS (PGT)</a:t>
            </a:r>
            <a:endParaRPr lang="en-GB" b="1" dirty="0"/>
          </a:p>
          <a:p>
            <a:r>
              <a:rPr lang="en-GB" dirty="0"/>
              <a:t>Funded by Learning and Teaching Enhancement Programme (LTEP), Centre for Academic Development. Supported by QAA for HE, Scotland.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is still on-going and data won’t be 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reflection and challenges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students in the research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Methodology….pros, cons, biases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0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1088571"/>
            <a:ext cx="6399680" cy="3340554"/>
          </a:xfrm>
        </p:spPr>
        <p:txBody>
          <a:bodyPr/>
          <a:lstStyle/>
          <a:p>
            <a:r>
              <a:rPr lang="en-GB"/>
              <a:t>High stake assessment = 80% final mark</a:t>
            </a:r>
          </a:p>
          <a:p>
            <a:r>
              <a:rPr lang="en-GB"/>
              <a:t>Research proposal – new skill for majority of class</a:t>
            </a:r>
          </a:p>
          <a:p>
            <a:r>
              <a:rPr lang="en-GB"/>
              <a:t>12 boxes – 12 weeks of course </a:t>
            </a:r>
          </a:p>
          <a:p>
            <a:r>
              <a:rPr lang="en-GB"/>
              <a:t>Opportunity for  </a:t>
            </a:r>
          </a:p>
          <a:p>
            <a:r>
              <a:rPr lang="en-GB"/>
              <a:t>	10/11 x  20 minute individual tutor appointments</a:t>
            </a:r>
          </a:p>
          <a:p>
            <a:r>
              <a:rPr lang="en-GB"/>
              <a:t>	1 x    20 minute </a:t>
            </a:r>
            <a:r>
              <a:rPr lang="en-GB" err="1"/>
              <a:t>preSF</a:t>
            </a:r>
            <a:r>
              <a:rPr lang="en-GB"/>
              <a:t> video based  </a:t>
            </a:r>
          </a:p>
        </p:txBody>
      </p:sp>
    </p:spTree>
    <p:extLst>
      <p:ext uri="{BB962C8B-B14F-4D97-AF65-F5344CB8AC3E}">
        <p14:creationId xmlns:p14="http://schemas.microsoft.com/office/powerpoint/2010/main" val="89200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D9E28-A100-CA43-BB5E-0EFB78B1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490534"/>
            <a:ext cx="3581656" cy="3304267"/>
          </a:xfrm>
        </p:spPr>
        <p:txBody>
          <a:bodyPr/>
          <a:lstStyle/>
          <a:p>
            <a:r>
              <a:rPr lang="en-US" sz="1600">
                <a:solidFill>
                  <a:schemeClr val="tx2"/>
                </a:solidFill>
              </a:rPr>
              <a:t>Phase 1 ( students only)</a:t>
            </a:r>
          </a:p>
          <a:p>
            <a:r>
              <a:rPr lang="en-US" sz="1400" u="sng"/>
              <a:t>Survey of all students</a:t>
            </a:r>
            <a:r>
              <a:rPr lang="en-US" sz="1400"/>
              <a:t>	</a:t>
            </a:r>
          </a:p>
          <a:p>
            <a:r>
              <a:rPr lang="en-US" sz="1400"/>
              <a:t>Assessment Experience Questionnaire (V4.0)</a:t>
            </a:r>
          </a:p>
          <a:p>
            <a:r>
              <a:rPr lang="en-US" sz="1400"/>
              <a:t>Project specific questions</a:t>
            </a:r>
          </a:p>
          <a:p>
            <a:r>
              <a:rPr lang="en-US" sz="1400" u="sng"/>
              <a:t>In Course data</a:t>
            </a:r>
          </a:p>
          <a:p>
            <a:r>
              <a:rPr lang="en-US" sz="1400"/>
              <a:t>Performance on assessments</a:t>
            </a:r>
          </a:p>
          <a:p>
            <a:r>
              <a:rPr lang="en-US" sz="1400"/>
              <a:t>Uptake of </a:t>
            </a:r>
            <a:r>
              <a:rPr lang="en-US" sz="1400" err="1"/>
              <a:t>PreSF</a:t>
            </a:r>
            <a:endParaRPr lang="en-US" sz="1400"/>
          </a:p>
          <a:p>
            <a:r>
              <a:rPr lang="en-US" sz="1400" u="sng"/>
              <a:t>Student record Data</a:t>
            </a:r>
          </a:p>
          <a:p>
            <a:r>
              <a:rPr lang="en-US" sz="1400"/>
              <a:t>Sex, domicile, study route, age</a:t>
            </a:r>
          </a:p>
          <a:p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3A69-9EE8-0040-AA3A-18238831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513536"/>
            <a:ext cx="3806814" cy="3304267"/>
          </a:xfrm>
        </p:spPr>
        <p:txBody>
          <a:bodyPr/>
          <a:lstStyle/>
          <a:p>
            <a:r>
              <a:rPr lang="en-US" sz="1600">
                <a:solidFill>
                  <a:schemeClr val="tx2"/>
                </a:solidFill>
              </a:rPr>
              <a:t>Phase 2 ( staff &amp; students)</a:t>
            </a:r>
          </a:p>
          <a:p>
            <a:r>
              <a:rPr lang="en-US" sz="1400" u="sng"/>
              <a:t>Qualitative interviews </a:t>
            </a:r>
          </a:p>
          <a:p>
            <a:r>
              <a:rPr lang="en-US" sz="1400"/>
              <a:t>with students conducted by students</a:t>
            </a:r>
          </a:p>
          <a:p>
            <a:r>
              <a:rPr lang="en-US" sz="1400"/>
              <a:t>with staff conducted by independent member of staff</a:t>
            </a:r>
          </a:p>
          <a:p>
            <a:endParaRPr lang="en-US" sz="1400"/>
          </a:p>
          <a:p>
            <a:r>
              <a:rPr lang="en-US" sz="1600">
                <a:solidFill>
                  <a:schemeClr val="tx2"/>
                </a:solidFill>
              </a:rPr>
              <a:t>Phase 3 ( Documents)</a:t>
            </a:r>
          </a:p>
          <a:p>
            <a:r>
              <a:rPr lang="en-US" sz="1400"/>
              <a:t>Analysis of video content</a:t>
            </a:r>
          </a:p>
          <a:p>
            <a:endParaRPr lang="en-US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84E4E4-F284-704A-87B6-8C64931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full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7C10D-BC50-2541-A4C6-43CF64D74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 cohorts – 2018/19 students  &amp; 2019/20 students  &amp; staff</a:t>
            </a:r>
          </a:p>
        </p:txBody>
      </p:sp>
    </p:spTree>
    <p:extLst>
      <p:ext uri="{BB962C8B-B14F-4D97-AF65-F5344CB8AC3E}">
        <p14:creationId xmlns:p14="http://schemas.microsoft.com/office/powerpoint/2010/main" val="297043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A9B-F152-6145-8D73-C477B929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Descriptive student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111A-3820-8840-8127-57E56F381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904973"/>
            <a:ext cx="6399680" cy="3524152"/>
          </a:xfrm>
        </p:spPr>
        <p:txBody>
          <a:bodyPr/>
          <a:lstStyle/>
          <a:p>
            <a:r>
              <a:rPr lang="en-US"/>
              <a:t>2018/19 cohort – 71 student ( valid email addresses)</a:t>
            </a:r>
          </a:p>
          <a:p>
            <a:r>
              <a:rPr lang="en-US"/>
              <a:t>2019/20  - 119 students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97082"/>
              </p:ext>
            </p:extLst>
          </p:nvPr>
        </p:nvGraphicFramePr>
        <p:xfrm>
          <a:off x="489857" y="1846036"/>
          <a:ext cx="6096000" cy="141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084284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6402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6501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Phase 1 - survey        N (response rate)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Phase 2 – interview</a:t>
                      </a:r>
                    </a:p>
                    <a:p>
                      <a:r>
                        <a:rPr lang="en-GB" baseline="0"/>
                        <a:t>N (response rate)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0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2018/19 ( n=82)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16 (23%)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 (38%)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81220"/>
                  </a:ext>
                </a:extLst>
              </a:tr>
              <a:tr h="408758">
                <a:tc>
                  <a:txBody>
                    <a:bodyPr/>
                    <a:lstStyle/>
                    <a:p>
                      <a:r>
                        <a:rPr lang="en-GB"/>
                        <a:t>2019/20 ( n=127)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42 (35%)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12 (29%)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5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2953973"/>
              </p:ext>
            </p:extLst>
          </p:nvPr>
        </p:nvGraphicFramePr>
        <p:xfrm>
          <a:off x="4346707" y="1209877"/>
          <a:ext cx="4702629" cy="223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864">
                  <a:extLst>
                    <a:ext uri="{9D8B030D-6E8A-4147-A177-3AD203B41FA5}">
                      <a16:colId xmlns:a16="http://schemas.microsoft.com/office/drawing/2014/main" val="102820059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475021946"/>
                    </a:ext>
                  </a:extLst>
                </a:gridCol>
                <a:gridCol w="1657936">
                  <a:extLst>
                    <a:ext uri="{9D8B030D-6E8A-4147-A177-3AD203B41FA5}">
                      <a16:colId xmlns:a16="http://schemas.microsoft.com/office/drawing/2014/main" val="1692579276"/>
                    </a:ext>
                  </a:extLst>
                </a:gridCol>
              </a:tblGrid>
              <a:tr h="574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n=14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Home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International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497288"/>
                  </a:ext>
                </a:extLst>
              </a:tr>
              <a:tr h="828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 campus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N=6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 </a:t>
                      </a:r>
                      <a:r>
                        <a:rPr lang="en-GB" sz="20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F </a:t>
                      </a:r>
                      <a:r>
                        <a:rPr lang="en-GB" sz="20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endParaRPr lang="en-GB" sz="20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GB" sz="2000" b="1" u="none" baseline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0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en-GB" sz="20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05391"/>
                  </a:ext>
                </a:extLst>
              </a:tr>
              <a:tr h="828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 F</a:t>
                      </a:r>
                      <a:r>
                        <a:rPr lang="en-GB" sz="2000" b="1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000" b="1" baseline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GB" sz="2000" b="1" baseline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000" b="1" baseline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endParaRPr lang="en-GB" sz="20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M F </a:t>
                      </a:r>
                      <a:r>
                        <a:rPr lang="en-GB" sz="20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20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GB" sz="20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en-GB" sz="20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71789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D5F72A4-9DF8-CB4B-97A3-950224B2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interview sampling frame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67746" y="3980320"/>
            <a:ext cx="136071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Male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F= Female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34543" y="3993308"/>
            <a:ext cx="1413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preSF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 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 </a:t>
            </a: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745693"/>
              </p:ext>
            </p:extLst>
          </p:nvPr>
        </p:nvGraphicFramePr>
        <p:xfrm>
          <a:off x="179613" y="1215766"/>
          <a:ext cx="4054930" cy="2231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873">
                  <a:extLst>
                    <a:ext uri="{9D8B030D-6E8A-4147-A177-3AD203B41FA5}">
                      <a16:colId xmlns:a16="http://schemas.microsoft.com/office/drawing/2014/main" val="1028200590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4750219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92579276"/>
                    </a:ext>
                  </a:extLst>
                </a:gridCol>
              </a:tblGrid>
              <a:tr h="574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n=209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Home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International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497288"/>
                  </a:ext>
                </a:extLst>
              </a:tr>
              <a:tr h="828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 campus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N=92  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 M: 50</a:t>
                      </a:r>
                      <a:r>
                        <a:rPr lang="en-GB" sz="2000" b="1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endParaRPr lang="en-GB" sz="2000" b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M: 25 F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05391"/>
                  </a:ext>
                </a:extLst>
              </a:tr>
              <a:tr h="828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M: 38 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M: 33 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71789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54900" y="3465340"/>
            <a:ext cx="13607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</a:t>
            </a:r>
            <a:r>
              <a:rPr kumimoji="0" lang="en-GB" alt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PreSf</a:t>
            </a:r>
            <a:endParaRPr kumimoji="0" lang="en-GB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8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Interview conduct – Thoughts from staff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r>
              <a:rPr lang="en-GB">
                <a:cs typeface="Calibri"/>
              </a:rPr>
              <a:t>How do we select the students?</a:t>
            </a:r>
          </a:p>
          <a:p>
            <a:r>
              <a:rPr lang="en-GB">
                <a:cs typeface="Calibri"/>
              </a:rPr>
              <a:t>Ethics of volunteering – fair? </a:t>
            </a:r>
          </a:p>
          <a:p>
            <a:endParaRPr lang="en-GB" u="sng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712" y="1712259"/>
            <a:ext cx="3504217" cy="23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134928"/>
            <a:ext cx="6256245" cy="349739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GB" dirty="0">
                <a:cs typeface="Calibri"/>
              </a:rPr>
              <a:t>Introduction &amp; background</a:t>
            </a:r>
            <a:endParaRPr lang="en-US" dirty="0"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GB" dirty="0">
                <a:cs typeface="Calibri"/>
              </a:rPr>
              <a:t>Motivation to take part</a:t>
            </a:r>
          </a:p>
          <a:p>
            <a:pPr marL="285750" indent="-285750">
              <a:buChar char="•"/>
            </a:pPr>
            <a:r>
              <a:rPr lang="en-GB" dirty="0">
                <a:cs typeface="Calibri"/>
              </a:rPr>
              <a:t>Overall experience of the project</a:t>
            </a: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Consideration for future student volunteer projects</a:t>
            </a:r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mbria"/>
              </a:rPr>
              <a:t>Interview conduct – Thoughts from students</a:t>
            </a:r>
            <a:endParaRPr lang="en-GB" b="0">
              <a:latin typeface="Cambria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223F-0A41-4ECF-8C07-6A84890D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/>
              </a:rPr>
              <a:t>Introduction and background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95EA8-02C1-4756-8F8E-031038E4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89523"/>
            <a:ext cx="6399680" cy="271558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About us!</a:t>
            </a:r>
            <a:endParaRPr lang="en-US" dirty="0">
              <a:ea typeface="+mn-lt"/>
              <a:cs typeface="+mn-lt"/>
            </a:endParaRPr>
          </a:p>
          <a:p>
            <a:pPr marL="685800" indent="-228600">
              <a:spcBef>
                <a:spcPts val="500"/>
              </a:spcBef>
              <a:buChar char="•"/>
            </a:pPr>
            <a:r>
              <a:rPr lang="en-GB" dirty="0">
                <a:ea typeface="+mn-lt"/>
                <a:cs typeface="+mn-lt"/>
              </a:rPr>
              <a:t>Laura Fuller – MSc Human Nutrition (On Campus)</a:t>
            </a:r>
          </a:p>
          <a:p>
            <a:pPr lvl="1">
              <a:buChar char="•"/>
            </a:pPr>
            <a:r>
              <a:rPr lang="en-GB" sz="1800" dirty="0">
                <a:ea typeface="+mn-lt"/>
                <a:cs typeface="+mn-lt"/>
              </a:rPr>
              <a:t>Michelle </a:t>
            </a:r>
            <a:r>
              <a:rPr lang="en-GB" sz="1800" dirty="0" err="1">
                <a:ea typeface="+mn-lt"/>
                <a:cs typeface="+mn-lt"/>
              </a:rPr>
              <a:t>Bourgein</a:t>
            </a:r>
            <a:r>
              <a:rPr lang="en-GB" sz="1800" dirty="0">
                <a:ea typeface="+mn-lt"/>
                <a:cs typeface="+mn-lt"/>
              </a:rPr>
              <a:t> – MSc Clinical Nutrition (online)</a:t>
            </a: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Completed FORD module</a:t>
            </a: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Course experience working on qualitative projects &amp; interviewing</a:t>
            </a:r>
          </a:p>
          <a:p>
            <a:pPr marL="285750" indent="-285750">
              <a:buChar char="•"/>
            </a:pPr>
            <a:r>
              <a:rPr lang="en-GB" dirty="0">
                <a:ea typeface="+mn-lt"/>
                <a:cs typeface="+mn-lt"/>
              </a:rPr>
              <a:t>Worked together on final project</a:t>
            </a:r>
            <a:endParaRPr lang="en-GB" dirty="0">
              <a:cs typeface="Calibri"/>
            </a:endParaRPr>
          </a:p>
          <a:p>
            <a:pPr marL="285750" indent="-285750">
              <a:buChar char="•"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5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powerpoint-template_FH" id="{95EBB564-63A9-7A4D-BED7-BF5B525BBB07}" vid="{EC7EDB76-352D-C949-9EFE-A82F7F80B08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powerpoint-template_FH" id="{95EBB564-63A9-7A4D-BED7-BF5B525BBB07}" vid="{F3351DDC-3D68-5047-AFB6-21EF91110D16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powerpoint-template_FH" id="{95EBB564-63A9-7A4D-BED7-BF5B525BBB07}" vid="{D228E062-22E4-2B4D-8981-5B170EF2876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F29F01167E24BB7AABE3F78F305A3" ma:contentTypeVersion="0" ma:contentTypeDescription="Create a new document." ma:contentTypeScope="" ma:versionID="c9218c5267c48ade889cb05ec159e5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90D97C-99EE-43FD-A266-AB012AC3C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603FB1-AE1A-4943-B69D-556AD9BDDD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3E681-762D-4656-8817-DE49BF7A625D}">
  <ds:schemaRefs>
    <ds:schemaRef ds:uri="55192ad7-47ff-4312-a34e-19a7b3fab3a3"/>
    <ds:schemaRef ds:uri="2553a28b-6cee-4f6a-adf1-62d2bdcfef8a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525-powerpoint-template_FH_small file</Template>
  <TotalTime>0</TotalTime>
  <Words>732</Words>
  <Application>Microsoft Office PowerPoint</Application>
  <PresentationFormat>On-screen Show (16:9)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1_Custom Design</vt:lpstr>
      <vt:lpstr>Content layouts</vt:lpstr>
      <vt:lpstr>Evaluating pre-submission feedback in 'Fundamentals of Research Design’:  a student-staff team research approach </vt:lpstr>
      <vt:lpstr>Purpose of this session…</vt:lpstr>
      <vt:lpstr>Overview of course</vt:lpstr>
      <vt:lpstr>Overview of full project</vt:lpstr>
      <vt:lpstr>Descriptive student data</vt:lpstr>
      <vt:lpstr>Student interview sampling frame</vt:lpstr>
      <vt:lpstr>Interview conduct – Thoughts from staff</vt:lpstr>
      <vt:lpstr>Interview conduct – Thoughts from students </vt:lpstr>
      <vt:lpstr>Introduction and background</vt:lpstr>
      <vt:lpstr>Motivation to take part</vt:lpstr>
      <vt:lpstr>Overall experience of the Project</vt:lpstr>
      <vt:lpstr>Consideration for future student volunteer projects</vt:lpstr>
      <vt:lpstr>PowerPoint Presentation</vt:lpstr>
      <vt:lpstr>Thank you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pre-submission feedback in 'Fundamentals of Research Design’:  a student-staff team research approach</dc:title>
  <dc:creator>Kiezebrink, Kirsty</dc:creator>
  <cp:lastModifiedBy>Mckenzie, Lynn</cp:lastModifiedBy>
  <cp:revision>83</cp:revision>
  <dcterms:created xsi:type="dcterms:W3CDTF">2020-10-26T07:29:13Z</dcterms:created>
  <dcterms:modified xsi:type="dcterms:W3CDTF">2021-09-29T22:42:11Z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B3E23512-28F9-42FC-8614-9BB4A30A1E50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0x0101007FFF29F01167E24BB7AABE3F78F305A3</vt:lpwstr>
  </property>
</Properties>
</file>