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  <p:sldMasterId id="2147493547" r:id="rId2"/>
  </p:sldMasterIdLst>
  <p:notesMasterIdLst>
    <p:notesMasterId r:id="rId35"/>
  </p:notesMasterIdLst>
  <p:handoutMasterIdLst>
    <p:handoutMasterId r:id="rId36"/>
  </p:handoutMasterIdLst>
  <p:sldIdLst>
    <p:sldId id="572" r:id="rId3"/>
    <p:sldId id="584" r:id="rId4"/>
    <p:sldId id="550" r:id="rId5"/>
    <p:sldId id="575" r:id="rId6"/>
    <p:sldId id="577" r:id="rId7"/>
    <p:sldId id="578" r:id="rId8"/>
    <p:sldId id="579" r:id="rId9"/>
    <p:sldId id="574" r:id="rId10"/>
    <p:sldId id="581" r:id="rId11"/>
    <p:sldId id="582" r:id="rId12"/>
    <p:sldId id="580" r:id="rId13"/>
    <p:sldId id="509" r:id="rId14"/>
    <p:sldId id="569" r:id="rId15"/>
    <p:sldId id="493" r:id="rId16"/>
    <p:sldId id="554" r:id="rId17"/>
    <p:sldId id="459" r:id="rId18"/>
    <p:sldId id="462" r:id="rId19"/>
    <p:sldId id="546" r:id="rId20"/>
    <p:sldId id="547" r:id="rId21"/>
    <p:sldId id="570" r:id="rId22"/>
    <p:sldId id="586" r:id="rId23"/>
    <p:sldId id="587" r:id="rId24"/>
    <p:sldId id="553" r:id="rId25"/>
    <p:sldId id="551" r:id="rId26"/>
    <p:sldId id="552" r:id="rId27"/>
    <p:sldId id="525" r:id="rId28"/>
    <p:sldId id="545" r:id="rId29"/>
    <p:sldId id="444" r:id="rId30"/>
    <p:sldId id="573" r:id="rId31"/>
    <p:sldId id="583" r:id="rId32"/>
    <p:sldId id="549" r:id="rId33"/>
    <p:sldId id="588" r:id="rId34"/>
  </p:sldIdLst>
  <p:sldSz cx="9144000" cy="6858000" type="screen4x3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55F"/>
    <a:srgbClr val="D09B1A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1" autoAdjust="0"/>
    <p:restoredTop sz="77156" autoAdjust="0"/>
  </p:normalViewPr>
  <p:slideViewPr>
    <p:cSldViewPr snapToGrid="0" snapToObjects="1">
      <p:cViewPr varScale="1">
        <p:scale>
          <a:sx n="51" d="100"/>
          <a:sy n="51" d="100"/>
        </p:scale>
        <p:origin x="17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49777-0CC5-4CCF-9846-4CC498930E5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2BD9D04-C081-41DD-A1A2-9C8BD9F8071B}">
      <dgm:prSet phldrT="[Text]"/>
      <dgm:spPr/>
      <dgm:t>
        <a:bodyPr/>
        <a:lstStyle/>
        <a:p>
          <a:r>
            <a:rPr lang="en-GB" dirty="0"/>
            <a:t>Assumptions - situating your work philosophically (paradigmatically)</a:t>
          </a:r>
        </a:p>
      </dgm:t>
    </dgm:pt>
    <dgm:pt modelId="{545DE3BF-F1B6-43A1-8B59-6DDFDA92CD22}" type="parTrans" cxnId="{BA36BE90-5D06-4A77-A66D-441E49D365CC}">
      <dgm:prSet/>
      <dgm:spPr/>
      <dgm:t>
        <a:bodyPr/>
        <a:lstStyle/>
        <a:p>
          <a:endParaRPr lang="en-GB"/>
        </a:p>
      </dgm:t>
    </dgm:pt>
    <dgm:pt modelId="{A2B8C46A-9CC3-4A52-A276-CA5ABC37CE76}" type="sibTrans" cxnId="{BA36BE90-5D06-4A77-A66D-441E49D365CC}">
      <dgm:prSet/>
      <dgm:spPr/>
      <dgm:t>
        <a:bodyPr/>
        <a:lstStyle/>
        <a:p>
          <a:endParaRPr lang="en-GB" dirty="0"/>
        </a:p>
      </dgm:t>
    </dgm:pt>
    <dgm:pt modelId="{54C0F79A-08F7-44BB-9E17-3A83D4D83301}">
      <dgm:prSet phldrT="[Text]"/>
      <dgm:spPr/>
      <dgm:t>
        <a:bodyPr/>
        <a:lstStyle/>
        <a:p>
          <a:r>
            <a:rPr lang="en-GB" dirty="0"/>
            <a:t>Study design</a:t>
          </a:r>
        </a:p>
      </dgm:t>
    </dgm:pt>
    <dgm:pt modelId="{E20C66EC-DEDD-4470-9EB0-9527F9F33BF9}" type="parTrans" cxnId="{B56F126D-A5BF-47B3-9B1F-A88511F0EF13}">
      <dgm:prSet/>
      <dgm:spPr/>
      <dgm:t>
        <a:bodyPr/>
        <a:lstStyle/>
        <a:p>
          <a:endParaRPr lang="en-GB"/>
        </a:p>
      </dgm:t>
    </dgm:pt>
    <dgm:pt modelId="{0BD10B3E-45B5-4FDA-9AA3-4E3A054AFA48}" type="sibTrans" cxnId="{B56F126D-A5BF-47B3-9B1F-A88511F0EF13}">
      <dgm:prSet/>
      <dgm:spPr/>
      <dgm:t>
        <a:bodyPr/>
        <a:lstStyle/>
        <a:p>
          <a:endParaRPr lang="en-GB" dirty="0"/>
        </a:p>
      </dgm:t>
    </dgm:pt>
    <dgm:pt modelId="{51D411A2-7FF5-42FC-8E14-B583FAD46D3A}">
      <dgm:prSet phldrT="[Text]"/>
      <dgm:spPr/>
      <dgm:t>
        <a:bodyPr/>
        <a:lstStyle/>
        <a:p>
          <a:r>
            <a:rPr lang="en-GB" dirty="0"/>
            <a:t>Methodology and Methods</a:t>
          </a:r>
        </a:p>
      </dgm:t>
    </dgm:pt>
    <dgm:pt modelId="{05CE33B0-FF0D-4BB2-AAAD-9B046E9C6C87}" type="parTrans" cxnId="{B91E2FD8-BA27-4700-8A94-0DFDA7DC89D2}">
      <dgm:prSet/>
      <dgm:spPr/>
      <dgm:t>
        <a:bodyPr/>
        <a:lstStyle/>
        <a:p>
          <a:endParaRPr lang="en-GB"/>
        </a:p>
      </dgm:t>
    </dgm:pt>
    <dgm:pt modelId="{1AE1E26B-004E-4C09-9394-3E3A39E9D04E}" type="sibTrans" cxnId="{B91E2FD8-BA27-4700-8A94-0DFDA7DC89D2}">
      <dgm:prSet/>
      <dgm:spPr/>
      <dgm:t>
        <a:bodyPr/>
        <a:lstStyle/>
        <a:p>
          <a:endParaRPr lang="en-GB" dirty="0"/>
        </a:p>
      </dgm:t>
    </dgm:pt>
    <dgm:pt modelId="{2F304184-13C0-49F3-A484-1524508C1DF2}">
      <dgm:prSet/>
      <dgm:spPr/>
      <dgm:t>
        <a:bodyPr/>
        <a:lstStyle/>
        <a:p>
          <a:r>
            <a:rPr lang="en-GB" dirty="0"/>
            <a:t>Data management and  initial analysis</a:t>
          </a:r>
        </a:p>
      </dgm:t>
    </dgm:pt>
    <dgm:pt modelId="{2AAE40A9-5CC0-4ECE-8E04-63C20169AF37}" type="parTrans" cxnId="{CEEA5D3A-36CA-4B40-A41C-6F2095E737E8}">
      <dgm:prSet/>
      <dgm:spPr/>
      <dgm:t>
        <a:bodyPr/>
        <a:lstStyle/>
        <a:p>
          <a:endParaRPr lang="en-GB"/>
        </a:p>
      </dgm:t>
    </dgm:pt>
    <dgm:pt modelId="{36BAA6B9-B096-4B52-85C1-39AF9B75F8D1}" type="sibTrans" cxnId="{CEEA5D3A-36CA-4B40-A41C-6F2095E737E8}">
      <dgm:prSet/>
      <dgm:spPr/>
      <dgm:t>
        <a:bodyPr/>
        <a:lstStyle/>
        <a:p>
          <a:endParaRPr lang="en-GB" dirty="0"/>
        </a:p>
      </dgm:t>
    </dgm:pt>
    <dgm:pt modelId="{0544FE0F-AA16-4432-92D7-B4C9266EC880}">
      <dgm:prSet/>
      <dgm:spPr/>
      <dgm:t>
        <a:bodyPr/>
        <a:lstStyle/>
        <a:p>
          <a:r>
            <a:rPr lang="en-GB" dirty="0"/>
            <a:t>Interpreting your data</a:t>
          </a:r>
        </a:p>
      </dgm:t>
    </dgm:pt>
    <dgm:pt modelId="{1B9FAEF5-9992-4A3F-8935-B1016296771A}" type="parTrans" cxnId="{8AA70A3A-8901-4FCB-8CEB-8B7079F920F8}">
      <dgm:prSet/>
      <dgm:spPr/>
      <dgm:t>
        <a:bodyPr/>
        <a:lstStyle/>
        <a:p>
          <a:endParaRPr lang="en-GB"/>
        </a:p>
      </dgm:t>
    </dgm:pt>
    <dgm:pt modelId="{FE0DA5BA-00CB-48D2-A31F-21388165AB3F}" type="sibTrans" cxnId="{8AA70A3A-8901-4FCB-8CEB-8B7079F920F8}">
      <dgm:prSet/>
      <dgm:spPr/>
      <dgm:t>
        <a:bodyPr/>
        <a:lstStyle/>
        <a:p>
          <a:endParaRPr lang="en-GB"/>
        </a:p>
      </dgm:t>
    </dgm:pt>
    <dgm:pt modelId="{BC2190A5-2A75-4A9C-ADB0-1DC036ACD5CF}" type="pres">
      <dgm:prSet presAssocID="{4F849777-0CC5-4CCF-9846-4CC498930E56}" presName="linearFlow" presStyleCnt="0">
        <dgm:presLayoutVars>
          <dgm:resizeHandles val="exact"/>
        </dgm:presLayoutVars>
      </dgm:prSet>
      <dgm:spPr/>
    </dgm:pt>
    <dgm:pt modelId="{A2192860-2114-4C31-BA2F-6C7B9ED5C4B7}" type="pres">
      <dgm:prSet presAssocID="{D2BD9D04-C081-41DD-A1A2-9C8BD9F8071B}" presName="node" presStyleLbl="node1" presStyleIdx="0" presStyleCnt="5" custScaleX="140204" custScaleY="108939">
        <dgm:presLayoutVars>
          <dgm:bulletEnabled val="1"/>
        </dgm:presLayoutVars>
      </dgm:prSet>
      <dgm:spPr/>
    </dgm:pt>
    <dgm:pt modelId="{1FA56946-4830-40B3-88BE-50D685B34812}" type="pres">
      <dgm:prSet presAssocID="{A2B8C46A-9CC3-4A52-A276-CA5ABC37CE76}" presName="sibTrans" presStyleLbl="sibTrans2D1" presStyleIdx="0" presStyleCnt="4"/>
      <dgm:spPr/>
    </dgm:pt>
    <dgm:pt modelId="{18E71098-1FBC-4F7F-91BF-098AEB773CF1}" type="pres">
      <dgm:prSet presAssocID="{A2B8C46A-9CC3-4A52-A276-CA5ABC37CE76}" presName="connectorText" presStyleLbl="sibTrans2D1" presStyleIdx="0" presStyleCnt="4"/>
      <dgm:spPr/>
    </dgm:pt>
    <dgm:pt modelId="{FD7C342F-7832-4979-A4C1-82B83A08DBAA}" type="pres">
      <dgm:prSet presAssocID="{54C0F79A-08F7-44BB-9E17-3A83D4D83301}" presName="node" presStyleLbl="node1" presStyleIdx="1" presStyleCnt="5">
        <dgm:presLayoutVars>
          <dgm:bulletEnabled val="1"/>
        </dgm:presLayoutVars>
      </dgm:prSet>
      <dgm:spPr/>
    </dgm:pt>
    <dgm:pt modelId="{28F66A85-4525-4744-B722-7780B60D421F}" type="pres">
      <dgm:prSet presAssocID="{0BD10B3E-45B5-4FDA-9AA3-4E3A054AFA48}" presName="sibTrans" presStyleLbl="sibTrans2D1" presStyleIdx="1" presStyleCnt="4"/>
      <dgm:spPr/>
    </dgm:pt>
    <dgm:pt modelId="{C8AE77AD-212D-44F9-87CD-70484D4CEF95}" type="pres">
      <dgm:prSet presAssocID="{0BD10B3E-45B5-4FDA-9AA3-4E3A054AFA48}" presName="connectorText" presStyleLbl="sibTrans2D1" presStyleIdx="1" presStyleCnt="4"/>
      <dgm:spPr/>
    </dgm:pt>
    <dgm:pt modelId="{CD76E15B-5B61-408B-80A9-81AEA7DE2FFA}" type="pres">
      <dgm:prSet presAssocID="{51D411A2-7FF5-42FC-8E14-B583FAD46D3A}" presName="node" presStyleLbl="node1" presStyleIdx="2" presStyleCnt="5">
        <dgm:presLayoutVars>
          <dgm:bulletEnabled val="1"/>
        </dgm:presLayoutVars>
      </dgm:prSet>
      <dgm:spPr/>
    </dgm:pt>
    <dgm:pt modelId="{329C1838-F1A5-4BA6-8124-A9E349CFF2E3}" type="pres">
      <dgm:prSet presAssocID="{1AE1E26B-004E-4C09-9394-3E3A39E9D04E}" presName="sibTrans" presStyleLbl="sibTrans2D1" presStyleIdx="2" presStyleCnt="4"/>
      <dgm:spPr/>
    </dgm:pt>
    <dgm:pt modelId="{7218C986-05FD-49A7-9844-0270D7C6869D}" type="pres">
      <dgm:prSet presAssocID="{1AE1E26B-004E-4C09-9394-3E3A39E9D04E}" presName="connectorText" presStyleLbl="sibTrans2D1" presStyleIdx="2" presStyleCnt="4"/>
      <dgm:spPr/>
    </dgm:pt>
    <dgm:pt modelId="{52ABA10D-B612-4266-8183-ED4A2FBE0EF2}" type="pres">
      <dgm:prSet presAssocID="{2F304184-13C0-49F3-A484-1524508C1DF2}" presName="node" presStyleLbl="node1" presStyleIdx="3" presStyleCnt="5">
        <dgm:presLayoutVars>
          <dgm:bulletEnabled val="1"/>
        </dgm:presLayoutVars>
      </dgm:prSet>
      <dgm:spPr/>
    </dgm:pt>
    <dgm:pt modelId="{D2C2B827-5882-433E-B9FC-02113D3B75CD}" type="pres">
      <dgm:prSet presAssocID="{36BAA6B9-B096-4B52-85C1-39AF9B75F8D1}" presName="sibTrans" presStyleLbl="sibTrans2D1" presStyleIdx="3" presStyleCnt="4"/>
      <dgm:spPr/>
    </dgm:pt>
    <dgm:pt modelId="{41B2F0EE-E7BD-4593-BDD4-564DA3570E5F}" type="pres">
      <dgm:prSet presAssocID="{36BAA6B9-B096-4B52-85C1-39AF9B75F8D1}" presName="connectorText" presStyleLbl="sibTrans2D1" presStyleIdx="3" presStyleCnt="4"/>
      <dgm:spPr/>
    </dgm:pt>
    <dgm:pt modelId="{6899FA0D-D080-484E-B9E1-92D2AB50AC50}" type="pres">
      <dgm:prSet presAssocID="{0544FE0F-AA16-4432-92D7-B4C9266EC880}" presName="node" presStyleLbl="node1" presStyleIdx="4" presStyleCnt="5">
        <dgm:presLayoutVars>
          <dgm:bulletEnabled val="1"/>
        </dgm:presLayoutVars>
      </dgm:prSet>
      <dgm:spPr/>
    </dgm:pt>
  </dgm:ptLst>
  <dgm:cxnLst>
    <dgm:cxn modelId="{92F1D120-A610-483B-8549-82869B4B8AE7}" type="presOf" srcId="{1AE1E26B-004E-4C09-9394-3E3A39E9D04E}" destId="{329C1838-F1A5-4BA6-8124-A9E349CFF2E3}" srcOrd="0" destOrd="0" presId="urn:microsoft.com/office/officeart/2005/8/layout/process2"/>
    <dgm:cxn modelId="{23C9BA2B-5DCA-44BC-8982-B9FE5CBE31D4}" type="presOf" srcId="{0BD10B3E-45B5-4FDA-9AA3-4E3A054AFA48}" destId="{28F66A85-4525-4744-B722-7780B60D421F}" srcOrd="0" destOrd="0" presId="urn:microsoft.com/office/officeart/2005/8/layout/process2"/>
    <dgm:cxn modelId="{97DB7737-9B28-4CD9-8B1D-BC7A4CFAC90C}" type="presOf" srcId="{36BAA6B9-B096-4B52-85C1-39AF9B75F8D1}" destId="{D2C2B827-5882-433E-B9FC-02113D3B75CD}" srcOrd="0" destOrd="0" presId="urn:microsoft.com/office/officeart/2005/8/layout/process2"/>
    <dgm:cxn modelId="{8AA70A3A-8901-4FCB-8CEB-8B7079F920F8}" srcId="{4F849777-0CC5-4CCF-9846-4CC498930E56}" destId="{0544FE0F-AA16-4432-92D7-B4C9266EC880}" srcOrd="4" destOrd="0" parTransId="{1B9FAEF5-9992-4A3F-8935-B1016296771A}" sibTransId="{FE0DA5BA-00CB-48D2-A31F-21388165AB3F}"/>
    <dgm:cxn modelId="{CEEA5D3A-36CA-4B40-A41C-6F2095E737E8}" srcId="{4F849777-0CC5-4CCF-9846-4CC498930E56}" destId="{2F304184-13C0-49F3-A484-1524508C1DF2}" srcOrd="3" destOrd="0" parTransId="{2AAE40A9-5CC0-4ECE-8E04-63C20169AF37}" sibTransId="{36BAA6B9-B096-4B52-85C1-39AF9B75F8D1}"/>
    <dgm:cxn modelId="{03B6AF3C-B1E7-490B-98C5-628D01D52299}" type="presOf" srcId="{1AE1E26B-004E-4C09-9394-3E3A39E9D04E}" destId="{7218C986-05FD-49A7-9844-0270D7C6869D}" srcOrd="1" destOrd="0" presId="urn:microsoft.com/office/officeart/2005/8/layout/process2"/>
    <dgm:cxn modelId="{F2272148-ED60-46F4-A26B-957DEA76480A}" type="presOf" srcId="{A2B8C46A-9CC3-4A52-A276-CA5ABC37CE76}" destId="{1FA56946-4830-40B3-88BE-50D685B34812}" srcOrd="0" destOrd="0" presId="urn:microsoft.com/office/officeart/2005/8/layout/process2"/>
    <dgm:cxn modelId="{B56F126D-A5BF-47B3-9B1F-A88511F0EF13}" srcId="{4F849777-0CC5-4CCF-9846-4CC498930E56}" destId="{54C0F79A-08F7-44BB-9E17-3A83D4D83301}" srcOrd="1" destOrd="0" parTransId="{E20C66EC-DEDD-4470-9EB0-9527F9F33BF9}" sibTransId="{0BD10B3E-45B5-4FDA-9AA3-4E3A054AFA48}"/>
    <dgm:cxn modelId="{CE2FC271-FDC7-49F8-9D0F-CC423543FDF2}" type="presOf" srcId="{0BD10B3E-45B5-4FDA-9AA3-4E3A054AFA48}" destId="{C8AE77AD-212D-44F9-87CD-70484D4CEF95}" srcOrd="1" destOrd="0" presId="urn:microsoft.com/office/officeart/2005/8/layout/process2"/>
    <dgm:cxn modelId="{AEB10582-9C13-4186-9EB3-0C1E31445A5F}" type="presOf" srcId="{A2B8C46A-9CC3-4A52-A276-CA5ABC37CE76}" destId="{18E71098-1FBC-4F7F-91BF-098AEB773CF1}" srcOrd="1" destOrd="0" presId="urn:microsoft.com/office/officeart/2005/8/layout/process2"/>
    <dgm:cxn modelId="{F490898B-E257-4B00-A8EB-BAD759DFD9B6}" type="presOf" srcId="{51D411A2-7FF5-42FC-8E14-B583FAD46D3A}" destId="{CD76E15B-5B61-408B-80A9-81AEA7DE2FFA}" srcOrd="0" destOrd="0" presId="urn:microsoft.com/office/officeart/2005/8/layout/process2"/>
    <dgm:cxn modelId="{1C7CE68F-6ED1-4105-9C8F-A6EE8BF84444}" type="presOf" srcId="{54C0F79A-08F7-44BB-9E17-3A83D4D83301}" destId="{FD7C342F-7832-4979-A4C1-82B83A08DBAA}" srcOrd="0" destOrd="0" presId="urn:microsoft.com/office/officeart/2005/8/layout/process2"/>
    <dgm:cxn modelId="{BA36BE90-5D06-4A77-A66D-441E49D365CC}" srcId="{4F849777-0CC5-4CCF-9846-4CC498930E56}" destId="{D2BD9D04-C081-41DD-A1A2-9C8BD9F8071B}" srcOrd="0" destOrd="0" parTransId="{545DE3BF-F1B6-43A1-8B59-6DDFDA92CD22}" sibTransId="{A2B8C46A-9CC3-4A52-A276-CA5ABC37CE76}"/>
    <dgm:cxn modelId="{D5BE3C9C-5FC9-4437-A906-DFDE870F7890}" type="presOf" srcId="{0544FE0F-AA16-4432-92D7-B4C9266EC880}" destId="{6899FA0D-D080-484E-B9E1-92D2AB50AC50}" srcOrd="0" destOrd="0" presId="urn:microsoft.com/office/officeart/2005/8/layout/process2"/>
    <dgm:cxn modelId="{E44D11B0-F2B4-4D26-BA47-913D7C26E4E6}" type="presOf" srcId="{36BAA6B9-B096-4B52-85C1-39AF9B75F8D1}" destId="{41B2F0EE-E7BD-4593-BDD4-564DA3570E5F}" srcOrd="1" destOrd="0" presId="urn:microsoft.com/office/officeart/2005/8/layout/process2"/>
    <dgm:cxn modelId="{1AB678B8-155B-4A7B-BE12-9D031C1F40ED}" type="presOf" srcId="{4F849777-0CC5-4CCF-9846-4CC498930E56}" destId="{BC2190A5-2A75-4A9C-ADB0-1DC036ACD5CF}" srcOrd="0" destOrd="0" presId="urn:microsoft.com/office/officeart/2005/8/layout/process2"/>
    <dgm:cxn modelId="{60CD43C7-847B-428E-B5CB-2C205A138FBD}" type="presOf" srcId="{2F304184-13C0-49F3-A484-1524508C1DF2}" destId="{52ABA10D-B612-4266-8183-ED4A2FBE0EF2}" srcOrd="0" destOrd="0" presId="urn:microsoft.com/office/officeart/2005/8/layout/process2"/>
    <dgm:cxn modelId="{B91E2FD8-BA27-4700-8A94-0DFDA7DC89D2}" srcId="{4F849777-0CC5-4CCF-9846-4CC498930E56}" destId="{51D411A2-7FF5-42FC-8E14-B583FAD46D3A}" srcOrd="2" destOrd="0" parTransId="{05CE33B0-FF0D-4BB2-AAAD-9B046E9C6C87}" sibTransId="{1AE1E26B-004E-4C09-9394-3E3A39E9D04E}"/>
    <dgm:cxn modelId="{84E80DFB-F8BF-40F5-994B-D63480204AA6}" type="presOf" srcId="{D2BD9D04-C081-41DD-A1A2-9C8BD9F8071B}" destId="{A2192860-2114-4C31-BA2F-6C7B9ED5C4B7}" srcOrd="0" destOrd="0" presId="urn:microsoft.com/office/officeart/2005/8/layout/process2"/>
    <dgm:cxn modelId="{9BF087CC-BAF0-4A96-90AA-BB63442A17D1}" type="presParOf" srcId="{BC2190A5-2A75-4A9C-ADB0-1DC036ACD5CF}" destId="{A2192860-2114-4C31-BA2F-6C7B9ED5C4B7}" srcOrd="0" destOrd="0" presId="urn:microsoft.com/office/officeart/2005/8/layout/process2"/>
    <dgm:cxn modelId="{1CE41961-2A3B-4DC0-831B-BF5BADABFFBA}" type="presParOf" srcId="{BC2190A5-2A75-4A9C-ADB0-1DC036ACD5CF}" destId="{1FA56946-4830-40B3-88BE-50D685B34812}" srcOrd="1" destOrd="0" presId="urn:microsoft.com/office/officeart/2005/8/layout/process2"/>
    <dgm:cxn modelId="{4766C5DE-8A03-4A50-BE6D-17424FB51F49}" type="presParOf" srcId="{1FA56946-4830-40B3-88BE-50D685B34812}" destId="{18E71098-1FBC-4F7F-91BF-098AEB773CF1}" srcOrd="0" destOrd="0" presId="urn:microsoft.com/office/officeart/2005/8/layout/process2"/>
    <dgm:cxn modelId="{44171051-84D0-4B8A-9246-DD2BFA0D38B4}" type="presParOf" srcId="{BC2190A5-2A75-4A9C-ADB0-1DC036ACD5CF}" destId="{FD7C342F-7832-4979-A4C1-82B83A08DBAA}" srcOrd="2" destOrd="0" presId="urn:microsoft.com/office/officeart/2005/8/layout/process2"/>
    <dgm:cxn modelId="{5C1B6FA1-CB86-43D9-86C5-30FC3C8FBEE6}" type="presParOf" srcId="{BC2190A5-2A75-4A9C-ADB0-1DC036ACD5CF}" destId="{28F66A85-4525-4744-B722-7780B60D421F}" srcOrd="3" destOrd="0" presId="urn:microsoft.com/office/officeart/2005/8/layout/process2"/>
    <dgm:cxn modelId="{7ADFC8F9-47D2-4E39-B85F-0A4F973BF8D4}" type="presParOf" srcId="{28F66A85-4525-4744-B722-7780B60D421F}" destId="{C8AE77AD-212D-44F9-87CD-70484D4CEF95}" srcOrd="0" destOrd="0" presId="urn:microsoft.com/office/officeart/2005/8/layout/process2"/>
    <dgm:cxn modelId="{E7959702-04FA-43F6-90B5-4A24E01258F4}" type="presParOf" srcId="{BC2190A5-2A75-4A9C-ADB0-1DC036ACD5CF}" destId="{CD76E15B-5B61-408B-80A9-81AEA7DE2FFA}" srcOrd="4" destOrd="0" presId="urn:microsoft.com/office/officeart/2005/8/layout/process2"/>
    <dgm:cxn modelId="{6E3921E0-BC3B-4D25-B95D-E74A4DC505C0}" type="presParOf" srcId="{BC2190A5-2A75-4A9C-ADB0-1DC036ACD5CF}" destId="{329C1838-F1A5-4BA6-8124-A9E349CFF2E3}" srcOrd="5" destOrd="0" presId="urn:microsoft.com/office/officeart/2005/8/layout/process2"/>
    <dgm:cxn modelId="{54285D5B-B231-46AF-885F-1709EE716749}" type="presParOf" srcId="{329C1838-F1A5-4BA6-8124-A9E349CFF2E3}" destId="{7218C986-05FD-49A7-9844-0270D7C6869D}" srcOrd="0" destOrd="0" presId="urn:microsoft.com/office/officeart/2005/8/layout/process2"/>
    <dgm:cxn modelId="{E44A76DE-4C12-48D8-B2C1-3BB74F63871C}" type="presParOf" srcId="{BC2190A5-2A75-4A9C-ADB0-1DC036ACD5CF}" destId="{52ABA10D-B612-4266-8183-ED4A2FBE0EF2}" srcOrd="6" destOrd="0" presId="urn:microsoft.com/office/officeart/2005/8/layout/process2"/>
    <dgm:cxn modelId="{AA4B7110-9931-41CA-86B1-A34F36C6DA46}" type="presParOf" srcId="{BC2190A5-2A75-4A9C-ADB0-1DC036ACD5CF}" destId="{D2C2B827-5882-433E-B9FC-02113D3B75CD}" srcOrd="7" destOrd="0" presId="urn:microsoft.com/office/officeart/2005/8/layout/process2"/>
    <dgm:cxn modelId="{3094E0F3-7C4A-43BA-91A8-E8877FC92700}" type="presParOf" srcId="{D2C2B827-5882-433E-B9FC-02113D3B75CD}" destId="{41B2F0EE-E7BD-4593-BDD4-564DA3570E5F}" srcOrd="0" destOrd="0" presId="urn:microsoft.com/office/officeart/2005/8/layout/process2"/>
    <dgm:cxn modelId="{E8FEC3D8-59F7-42C7-8F43-CC1DE530C06F}" type="presParOf" srcId="{BC2190A5-2A75-4A9C-ADB0-1DC036ACD5CF}" destId="{6899FA0D-D080-484E-B9E1-92D2AB50AC5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9F63F-53BE-41B0-B8C3-92194F3D53B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8D1F40-36AC-4A3E-A659-CD3C402DA5DC}">
      <dgm:prSet/>
      <dgm:spPr/>
      <dgm:t>
        <a:bodyPr/>
        <a:lstStyle/>
        <a:p>
          <a:r>
            <a:rPr lang="en-GB" baseline="0" dirty="0">
              <a:solidFill>
                <a:schemeClr val="bg1"/>
              </a:solidFill>
            </a:rPr>
            <a:t>Students</a:t>
          </a:r>
        </a:p>
      </dgm:t>
    </dgm:pt>
    <dgm:pt modelId="{64457A94-5251-46C5-9702-9667FCB4EF23}" type="parTrans" cxnId="{F394A967-94FC-4AEF-B454-4661A9A8B5D4}">
      <dgm:prSet/>
      <dgm:spPr/>
      <dgm:t>
        <a:bodyPr/>
        <a:lstStyle/>
        <a:p>
          <a:endParaRPr lang="en-GB"/>
        </a:p>
      </dgm:t>
    </dgm:pt>
    <dgm:pt modelId="{E961AFD2-C491-4199-A1BD-008F6ED933DB}" type="sibTrans" cxnId="{F394A967-94FC-4AEF-B454-4661A9A8B5D4}">
      <dgm:prSet/>
      <dgm:spPr/>
      <dgm:t>
        <a:bodyPr/>
        <a:lstStyle/>
        <a:p>
          <a:endParaRPr lang="en-GB"/>
        </a:p>
      </dgm:t>
    </dgm:pt>
    <dgm:pt modelId="{B61EFB26-C320-4CD0-B60A-4F026FABB4E4}">
      <dgm:prSet/>
      <dgm:spPr/>
      <dgm:t>
        <a:bodyPr/>
        <a:lstStyle/>
        <a:p>
          <a:r>
            <a:rPr lang="en-GB" dirty="0"/>
            <a:t>Blamed others</a:t>
          </a:r>
        </a:p>
      </dgm:t>
    </dgm:pt>
    <dgm:pt modelId="{3D6A470C-9764-4A0A-ADF6-37AB45160FC7}" type="parTrans" cxnId="{FB54A24D-93EF-4B78-A02D-975F7E7BF56D}">
      <dgm:prSet/>
      <dgm:spPr/>
      <dgm:t>
        <a:bodyPr/>
        <a:lstStyle/>
        <a:p>
          <a:endParaRPr lang="en-GB"/>
        </a:p>
      </dgm:t>
    </dgm:pt>
    <dgm:pt modelId="{A512DDD5-90F0-4A8F-A601-A9EEE843BF36}" type="sibTrans" cxnId="{FB54A24D-93EF-4B78-A02D-975F7E7BF56D}">
      <dgm:prSet/>
      <dgm:spPr/>
      <dgm:t>
        <a:bodyPr/>
        <a:lstStyle/>
        <a:p>
          <a:endParaRPr lang="en-GB"/>
        </a:p>
      </dgm:t>
    </dgm:pt>
    <dgm:pt modelId="{2AEABAE4-2981-4EE9-88E5-3B7E9F5632A1}">
      <dgm:prSet/>
      <dgm:spPr/>
      <dgm:t>
        <a:bodyPr/>
        <a:lstStyle/>
        <a:p>
          <a:r>
            <a:rPr lang="en-GB" dirty="0"/>
            <a:t>Personal problems</a:t>
          </a:r>
        </a:p>
      </dgm:t>
    </dgm:pt>
    <dgm:pt modelId="{130B4A1E-6AAE-4B23-8D2D-EC8AF6A78BF1}" type="parTrans" cxnId="{2E8C7A30-B643-49FE-8E85-A6CB8AB9D8DE}">
      <dgm:prSet/>
      <dgm:spPr/>
      <dgm:t>
        <a:bodyPr/>
        <a:lstStyle/>
        <a:p>
          <a:endParaRPr lang="en-GB"/>
        </a:p>
      </dgm:t>
    </dgm:pt>
    <dgm:pt modelId="{30871D92-B248-4BFC-B71B-07FE9FEE7718}" type="sibTrans" cxnId="{2E8C7A30-B643-49FE-8E85-A6CB8AB9D8DE}">
      <dgm:prSet/>
      <dgm:spPr/>
      <dgm:t>
        <a:bodyPr/>
        <a:lstStyle/>
        <a:p>
          <a:endParaRPr lang="en-GB"/>
        </a:p>
      </dgm:t>
    </dgm:pt>
    <dgm:pt modelId="{DF0037FD-6343-4498-91E6-7A6CE7533932}">
      <dgm:prSet/>
      <dgm:spPr/>
      <dgm:t>
        <a:bodyPr/>
        <a:lstStyle/>
        <a:p>
          <a:r>
            <a:rPr lang="en-GB" dirty="0"/>
            <a:t>Overestimated their competence</a:t>
          </a:r>
        </a:p>
      </dgm:t>
    </dgm:pt>
    <dgm:pt modelId="{96193D60-6D49-4F60-8234-9C7B9B6E964F}" type="parTrans" cxnId="{6F93E658-322A-4DEE-9E1A-EA6E2849BF02}">
      <dgm:prSet/>
      <dgm:spPr/>
      <dgm:t>
        <a:bodyPr/>
        <a:lstStyle/>
        <a:p>
          <a:endParaRPr lang="en-GB"/>
        </a:p>
      </dgm:t>
    </dgm:pt>
    <dgm:pt modelId="{35958298-7A60-4DE0-A4D4-C84C0C6A3032}" type="sibTrans" cxnId="{6F93E658-322A-4DEE-9E1A-EA6E2849BF02}">
      <dgm:prSet/>
      <dgm:spPr/>
      <dgm:t>
        <a:bodyPr/>
        <a:lstStyle/>
        <a:p>
          <a:endParaRPr lang="en-GB"/>
        </a:p>
      </dgm:t>
    </dgm:pt>
    <dgm:pt modelId="{D01A0243-4C90-479E-8712-2B25DF6D8F88}">
      <dgm:prSet/>
      <dgm:spPr/>
      <dgm:t>
        <a:bodyPr/>
        <a:lstStyle/>
        <a:p>
          <a:r>
            <a:rPr lang="en-GB" baseline="0" dirty="0">
              <a:solidFill>
                <a:schemeClr val="bg1"/>
              </a:solidFill>
            </a:rPr>
            <a:t>Systems</a:t>
          </a:r>
        </a:p>
      </dgm:t>
    </dgm:pt>
    <dgm:pt modelId="{0DD8248C-5233-4D04-B6DA-E31FA7BDB9FF}" type="parTrans" cxnId="{4900AB69-DD8A-4C3F-A834-C49AC2A5C341}">
      <dgm:prSet/>
      <dgm:spPr/>
      <dgm:t>
        <a:bodyPr/>
        <a:lstStyle/>
        <a:p>
          <a:endParaRPr lang="en-GB"/>
        </a:p>
      </dgm:t>
    </dgm:pt>
    <dgm:pt modelId="{1520B5C2-C8F8-457A-A403-A9A618F0ABE5}" type="sibTrans" cxnId="{4900AB69-DD8A-4C3F-A834-C49AC2A5C341}">
      <dgm:prSet/>
      <dgm:spPr/>
      <dgm:t>
        <a:bodyPr/>
        <a:lstStyle/>
        <a:p>
          <a:endParaRPr lang="en-GB"/>
        </a:p>
      </dgm:t>
    </dgm:pt>
    <dgm:pt modelId="{344FB2C9-A967-4087-A348-315436614019}">
      <dgm:prSet/>
      <dgm:spPr/>
      <dgm:t>
        <a:bodyPr/>
        <a:lstStyle/>
        <a:p>
          <a:r>
            <a:rPr lang="en-GB" dirty="0"/>
            <a:t>Underperformance not identified earlier in the curriculum “bumping along”</a:t>
          </a:r>
        </a:p>
      </dgm:t>
    </dgm:pt>
    <dgm:pt modelId="{0CE6A3D5-AE9B-4B51-9454-8B715E8287AE}" type="parTrans" cxnId="{067CA10B-4C0C-4A16-9D38-464A00B8A7E9}">
      <dgm:prSet/>
      <dgm:spPr/>
      <dgm:t>
        <a:bodyPr/>
        <a:lstStyle/>
        <a:p>
          <a:endParaRPr lang="en-GB"/>
        </a:p>
      </dgm:t>
    </dgm:pt>
    <dgm:pt modelId="{28A9DE33-AEC3-4AE7-820C-425C92433239}" type="sibTrans" cxnId="{067CA10B-4C0C-4A16-9D38-464A00B8A7E9}">
      <dgm:prSet/>
      <dgm:spPr/>
      <dgm:t>
        <a:bodyPr/>
        <a:lstStyle/>
        <a:p>
          <a:endParaRPr lang="en-GB"/>
        </a:p>
      </dgm:t>
    </dgm:pt>
    <dgm:pt modelId="{C4BA0205-1DBE-4E61-9DF2-80C9D8E50419}">
      <dgm:prSet/>
      <dgm:spPr/>
      <dgm:t>
        <a:bodyPr/>
        <a:lstStyle/>
        <a:p>
          <a:r>
            <a:rPr lang="en-GB" dirty="0"/>
            <a:t>Assessment and feedback less than perfect, particularly on wards/placements</a:t>
          </a:r>
        </a:p>
      </dgm:t>
    </dgm:pt>
    <dgm:pt modelId="{C2BA09BF-F019-4BB6-B127-B6DC3DB59977}" type="parTrans" cxnId="{0EA1151E-A0C4-47A9-8DFE-4C42D4577EE7}">
      <dgm:prSet/>
      <dgm:spPr/>
      <dgm:t>
        <a:bodyPr/>
        <a:lstStyle/>
        <a:p>
          <a:endParaRPr lang="en-GB"/>
        </a:p>
      </dgm:t>
    </dgm:pt>
    <dgm:pt modelId="{AEC82B6D-6A01-473A-AB68-6DD56BA9D92B}" type="sibTrans" cxnId="{0EA1151E-A0C4-47A9-8DFE-4C42D4577EE7}">
      <dgm:prSet/>
      <dgm:spPr/>
      <dgm:t>
        <a:bodyPr/>
        <a:lstStyle/>
        <a:p>
          <a:endParaRPr lang="en-GB"/>
        </a:p>
      </dgm:t>
    </dgm:pt>
    <dgm:pt modelId="{07C1F8A4-0984-4190-A8D8-DD27B8E557FC}">
      <dgm:prSet/>
      <dgm:spPr/>
      <dgm:t>
        <a:bodyPr/>
        <a:lstStyle/>
        <a:p>
          <a:r>
            <a:rPr lang="en-GB" dirty="0"/>
            <a:t>Didn’t study effectively</a:t>
          </a:r>
        </a:p>
      </dgm:t>
    </dgm:pt>
    <dgm:pt modelId="{7FFC00CA-BFF6-4140-881E-4554AE7C7E4D}" type="parTrans" cxnId="{F7FAEF0C-012B-418C-AFB4-6B8166235938}">
      <dgm:prSet/>
      <dgm:spPr/>
      <dgm:t>
        <a:bodyPr/>
        <a:lstStyle/>
        <a:p>
          <a:endParaRPr lang="en-GB"/>
        </a:p>
      </dgm:t>
    </dgm:pt>
    <dgm:pt modelId="{4043010A-014B-45F5-83FA-9FCD29976378}" type="sibTrans" cxnId="{F7FAEF0C-012B-418C-AFB4-6B8166235938}">
      <dgm:prSet/>
      <dgm:spPr/>
      <dgm:t>
        <a:bodyPr/>
        <a:lstStyle/>
        <a:p>
          <a:endParaRPr lang="en-GB"/>
        </a:p>
      </dgm:t>
    </dgm:pt>
    <dgm:pt modelId="{81E1F9D1-7BE4-417C-B578-D5099757E229}">
      <dgm:prSet/>
      <dgm:spPr/>
      <dgm:t>
        <a:bodyPr/>
        <a:lstStyle/>
        <a:p>
          <a:r>
            <a:rPr lang="en-GB" dirty="0"/>
            <a:t>Didn’t seek help (as didn’t perceive any issues)</a:t>
          </a:r>
        </a:p>
      </dgm:t>
    </dgm:pt>
    <dgm:pt modelId="{0096B72C-E24B-4C3A-9200-6F64B57904B4}" type="parTrans" cxnId="{68A0DC98-70BB-414C-8DDF-C170E66F1C8B}">
      <dgm:prSet/>
      <dgm:spPr/>
    </dgm:pt>
    <dgm:pt modelId="{EA87BFFE-4AE4-4A0D-A4C1-1F02A70D13E6}" type="sibTrans" cxnId="{68A0DC98-70BB-414C-8DDF-C170E66F1C8B}">
      <dgm:prSet/>
      <dgm:spPr/>
    </dgm:pt>
    <dgm:pt modelId="{B1373CE4-967D-4817-AE36-30152901BE36}" type="pres">
      <dgm:prSet presAssocID="{7A19F63F-53BE-41B0-B8C3-92194F3D53B5}" presName="diagram" presStyleCnt="0">
        <dgm:presLayoutVars>
          <dgm:dir/>
          <dgm:resizeHandles val="exact"/>
        </dgm:presLayoutVars>
      </dgm:prSet>
      <dgm:spPr/>
    </dgm:pt>
    <dgm:pt modelId="{11250FF6-2704-47D6-9DFA-CDF4CCD7BB2C}" type="pres">
      <dgm:prSet presAssocID="{888D1F40-36AC-4A3E-A659-CD3C402DA5DC}" presName="arrow" presStyleLbl="node1" presStyleIdx="0" presStyleCnt="2" custRadScaleRad="101183" custRadScaleInc="-4828">
        <dgm:presLayoutVars>
          <dgm:bulletEnabled val="1"/>
        </dgm:presLayoutVars>
      </dgm:prSet>
      <dgm:spPr/>
    </dgm:pt>
    <dgm:pt modelId="{02D40ABE-B3CA-444F-82A1-F637AAEEACC1}" type="pres">
      <dgm:prSet presAssocID="{D01A0243-4C90-479E-8712-2B25DF6D8F88}" presName="arrow" presStyleLbl="node1" presStyleIdx="1" presStyleCnt="2" custRadScaleRad="101013" custRadScaleInc="4463">
        <dgm:presLayoutVars>
          <dgm:bulletEnabled val="1"/>
        </dgm:presLayoutVars>
      </dgm:prSet>
      <dgm:spPr/>
    </dgm:pt>
  </dgm:ptLst>
  <dgm:cxnLst>
    <dgm:cxn modelId="{43CF0A08-DE41-43D0-BD20-2D98D6F88539}" type="presOf" srcId="{07C1F8A4-0984-4190-A8D8-DD27B8E557FC}" destId="{11250FF6-2704-47D6-9DFA-CDF4CCD7BB2C}" srcOrd="0" destOrd="2" presId="urn:microsoft.com/office/officeart/2005/8/layout/arrow5"/>
    <dgm:cxn modelId="{067CA10B-4C0C-4A16-9D38-464A00B8A7E9}" srcId="{D01A0243-4C90-479E-8712-2B25DF6D8F88}" destId="{344FB2C9-A967-4087-A348-315436614019}" srcOrd="0" destOrd="0" parTransId="{0CE6A3D5-AE9B-4B51-9454-8B715E8287AE}" sibTransId="{28A9DE33-AEC3-4AE7-820C-425C92433239}"/>
    <dgm:cxn modelId="{F7FAEF0C-012B-418C-AFB4-6B8166235938}" srcId="{888D1F40-36AC-4A3E-A659-CD3C402DA5DC}" destId="{07C1F8A4-0984-4190-A8D8-DD27B8E557FC}" srcOrd="1" destOrd="0" parTransId="{7FFC00CA-BFF6-4140-881E-4554AE7C7E4D}" sibTransId="{4043010A-014B-45F5-83FA-9FCD29976378}"/>
    <dgm:cxn modelId="{D0682915-D05F-4BC7-B5DB-AE681966DA6F}" type="presOf" srcId="{344FB2C9-A967-4087-A348-315436614019}" destId="{02D40ABE-B3CA-444F-82A1-F637AAEEACC1}" srcOrd="0" destOrd="1" presId="urn:microsoft.com/office/officeart/2005/8/layout/arrow5"/>
    <dgm:cxn modelId="{0EA1151E-A0C4-47A9-8DFE-4C42D4577EE7}" srcId="{D01A0243-4C90-479E-8712-2B25DF6D8F88}" destId="{C4BA0205-1DBE-4E61-9DF2-80C9D8E50419}" srcOrd="1" destOrd="0" parTransId="{C2BA09BF-F019-4BB6-B127-B6DC3DB59977}" sibTransId="{AEC82B6D-6A01-473A-AB68-6DD56BA9D92B}"/>
    <dgm:cxn modelId="{2E8C7A30-B643-49FE-8E85-A6CB8AB9D8DE}" srcId="{888D1F40-36AC-4A3E-A659-CD3C402DA5DC}" destId="{2AEABAE4-2981-4EE9-88E5-3B7E9F5632A1}" srcOrd="2" destOrd="0" parTransId="{130B4A1E-6AAE-4B23-8D2D-EC8AF6A78BF1}" sibTransId="{30871D92-B248-4BFC-B71B-07FE9FEE7718}"/>
    <dgm:cxn modelId="{F394A967-94FC-4AEF-B454-4661A9A8B5D4}" srcId="{7A19F63F-53BE-41B0-B8C3-92194F3D53B5}" destId="{888D1F40-36AC-4A3E-A659-CD3C402DA5DC}" srcOrd="0" destOrd="0" parTransId="{64457A94-5251-46C5-9702-9667FCB4EF23}" sibTransId="{E961AFD2-C491-4199-A1BD-008F6ED933DB}"/>
    <dgm:cxn modelId="{4900AB69-DD8A-4C3F-A834-C49AC2A5C341}" srcId="{7A19F63F-53BE-41B0-B8C3-92194F3D53B5}" destId="{D01A0243-4C90-479E-8712-2B25DF6D8F88}" srcOrd="1" destOrd="0" parTransId="{0DD8248C-5233-4D04-B6DA-E31FA7BDB9FF}" sibTransId="{1520B5C2-C8F8-457A-A403-A9A618F0ABE5}"/>
    <dgm:cxn modelId="{D8A4204A-8D6B-4F56-9DC7-3CC3413DB96D}" type="presOf" srcId="{888D1F40-36AC-4A3E-A659-CD3C402DA5DC}" destId="{11250FF6-2704-47D6-9DFA-CDF4CCD7BB2C}" srcOrd="0" destOrd="0" presId="urn:microsoft.com/office/officeart/2005/8/layout/arrow5"/>
    <dgm:cxn modelId="{FB54A24D-93EF-4B78-A02D-975F7E7BF56D}" srcId="{888D1F40-36AC-4A3E-A659-CD3C402DA5DC}" destId="{B61EFB26-C320-4CD0-B60A-4F026FABB4E4}" srcOrd="0" destOrd="0" parTransId="{3D6A470C-9764-4A0A-ADF6-37AB45160FC7}" sibTransId="{A512DDD5-90F0-4A8F-A601-A9EEE843BF36}"/>
    <dgm:cxn modelId="{6F93E658-322A-4DEE-9E1A-EA6E2849BF02}" srcId="{888D1F40-36AC-4A3E-A659-CD3C402DA5DC}" destId="{DF0037FD-6343-4498-91E6-7A6CE7533932}" srcOrd="3" destOrd="0" parTransId="{96193D60-6D49-4F60-8234-9C7B9B6E964F}" sibTransId="{35958298-7A60-4DE0-A4D4-C84C0C6A3032}"/>
    <dgm:cxn modelId="{68A0DC98-70BB-414C-8DDF-C170E66F1C8B}" srcId="{888D1F40-36AC-4A3E-A659-CD3C402DA5DC}" destId="{81E1F9D1-7BE4-417C-B578-D5099757E229}" srcOrd="4" destOrd="0" parTransId="{0096B72C-E24B-4C3A-9200-6F64B57904B4}" sibTransId="{EA87BFFE-4AE4-4A0D-A4C1-1F02A70D13E6}"/>
    <dgm:cxn modelId="{0964DB9B-3C9E-49CA-99CD-F44EC3943F84}" type="presOf" srcId="{B61EFB26-C320-4CD0-B60A-4F026FABB4E4}" destId="{11250FF6-2704-47D6-9DFA-CDF4CCD7BB2C}" srcOrd="0" destOrd="1" presId="urn:microsoft.com/office/officeart/2005/8/layout/arrow5"/>
    <dgm:cxn modelId="{7ECF16AF-3C38-4084-9A29-7D0398158292}" type="presOf" srcId="{81E1F9D1-7BE4-417C-B578-D5099757E229}" destId="{11250FF6-2704-47D6-9DFA-CDF4CCD7BB2C}" srcOrd="0" destOrd="5" presId="urn:microsoft.com/office/officeart/2005/8/layout/arrow5"/>
    <dgm:cxn modelId="{9D96DCB9-B36D-47E2-9599-92FF5B623C6E}" type="presOf" srcId="{C4BA0205-1DBE-4E61-9DF2-80C9D8E50419}" destId="{02D40ABE-B3CA-444F-82A1-F637AAEEACC1}" srcOrd="0" destOrd="2" presId="urn:microsoft.com/office/officeart/2005/8/layout/arrow5"/>
    <dgm:cxn modelId="{99F183BC-42E4-45EC-B6E4-CF0C26E08CFB}" type="presOf" srcId="{DF0037FD-6343-4498-91E6-7A6CE7533932}" destId="{11250FF6-2704-47D6-9DFA-CDF4CCD7BB2C}" srcOrd="0" destOrd="4" presId="urn:microsoft.com/office/officeart/2005/8/layout/arrow5"/>
    <dgm:cxn modelId="{4F3F9CC6-A4BC-4E52-A803-DCE818DA92D8}" type="presOf" srcId="{2AEABAE4-2981-4EE9-88E5-3B7E9F5632A1}" destId="{11250FF6-2704-47D6-9DFA-CDF4CCD7BB2C}" srcOrd="0" destOrd="3" presId="urn:microsoft.com/office/officeart/2005/8/layout/arrow5"/>
    <dgm:cxn modelId="{6CF7A7D6-0196-4B41-98DB-60C9E69891CA}" type="presOf" srcId="{D01A0243-4C90-479E-8712-2B25DF6D8F88}" destId="{02D40ABE-B3CA-444F-82A1-F637AAEEACC1}" srcOrd="0" destOrd="0" presId="urn:microsoft.com/office/officeart/2005/8/layout/arrow5"/>
    <dgm:cxn modelId="{31F8E9F3-ABEF-4E87-9FAE-6F08D14E2D8A}" type="presOf" srcId="{7A19F63F-53BE-41B0-B8C3-92194F3D53B5}" destId="{B1373CE4-967D-4817-AE36-30152901BE36}" srcOrd="0" destOrd="0" presId="urn:microsoft.com/office/officeart/2005/8/layout/arrow5"/>
    <dgm:cxn modelId="{30D66695-4361-49C6-A205-AE151ED606DA}" type="presParOf" srcId="{B1373CE4-967D-4817-AE36-30152901BE36}" destId="{11250FF6-2704-47D6-9DFA-CDF4CCD7BB2C}" srcOrd="0" destOrd="0" presId="urn:microsoft.com/office/officeart/2005/8/layout/arrow5"/>
    <dgm:cxn modelId="{514C11EB-91F8-4080-9776-9CE4512C8956}" type="presParOf" srcId="{B1373CE4-967D-4817-AE36-30152901BE36}" destId="{02D40ABE-B3CA-444F-82A1-F637AAEEACC1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92860-2114-4C31-BA2F-6C7B9ED5C4B7}">
      <dsp:nvSpPr>
        <dsp:cNvPr id="0" name=""/>
        <dsp:cNvSpPr/>
      </dsp:nvSpPr>
      <dsp:spPr>
        <a:xfrm>
          <a:off x="2446140" y="3026"/>
          <a:ext cx="3611956" cy="70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Assumptions - situating your work philosophically (paradigmatically)</a:t>
          </a:r>
        </a:p>
      </dsp:txBody>
      <dsp:txXfrm>
        <a:off x="2466690" y="23576"/>
        <a:ext cx="3570856" cy="660525"/>
      </dsp:txXfrm>
    </dsp:sp>
    <dsp:sp modelId="{1FA56946-4830-40B3-88BE-50D685B34812}">
      <dsp:nvSpPr>
        <dsp:cNvPr id="0" name=""/>
        <dsp:cNvSpPr/>
      </dsp:nvSpPr>
      <dsp:spPr>
        <a:xfrm rot="5400000">
          <a:off x="4131358" y="720753"/>
          <a:ext cx="241520" cy="28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4165171" y="744905"/>
        <a:ext cx="173894" cy="169064"/>
      </dsp:txXfrm>
    </dsp:sp>
    <dsp:sp modelId="{FD7C342F-7832-4979-A4C1-82B83A08DBAA}">
      <dsp:nvSpPr>
        <dsp:cNvPr id="0" name=""/>
        <dsp:cNvSpPr/>
      </dsp:nvSpPr>
      <dsp:spPr>
        <a:xfrm>
          <a:off x="2964011" y="1026678"/>
          <a:ext cx="2576214" cy="64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Study design</a:t>
          </a:r>
        </a:p>
      </dsp:txBody>
      <dsp:txXfrm>
        <a:off x="2982875" y="1045542"/>
        <a:ext cx="2538486" cy="606325"/>
      </dsp:txXfrm>
    </dsp:sp>
    <dsp:sp modelId="{28F66A85-4525-4744-B722-7780B60D421F}">
      <dsp:nvSpPr>
        <dsp:cNvPr id="0" name=""/>
        <dsp:cNvSpPr/>
      </dsp:nvSpPr>
      <dsp:spPr>
        <a:xfrm rot="5400000">
          <a:off x="4131358" y="1686833"/>
          <a:ext cx="241520" cy="28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4165171" y="1710985"/>
        <a:ext cx="173894" cy="169064"/>
      </dsp:txXfrm>
    </dsp:sp>
    <dsp:sp modelId="{CD76E15B-5B61-408B-80A9-81AEA7DE2FFA}">
      <dsp:nvSpPr>
        <dsp:cNvPr id="0" name=""/>
        <dsp:cNvSpPr/>
      </dsp:nvSpPr>
      <dsp:spPr>
        <a:xfrm>
          <a:off x="2964011" y="1992759"/>
          <a:ext cx="2576214" cy="64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Methodology and Methods</a:t>
          </a:r>
        </a:p>
      </dsp:txBody>
      <dsp:txXfrm>
        <a:off x="2982875" y="2011623"/>
        <a:ext cx="2538486" cy="606325"/>
      </dsp:txXfrm>
    </dsp:sp>
    <dsp:sp modelId="{329C1838-F1A5-4BA6-8124-A9E349CFF2E3}">
      <dsp:nvSpPr>
        <dsp:cNvPr id="0" name=""/>
        <dsp:cNvSpPr/>
      </dsp:nvSpPr>
      <dsp:spPr>
        <a:xfrm rot="5400000">
          <a:off x="4131358" y="2652914"/>
          <a:ext cx="241520" cy="28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4165171" y="2677066"/>
        <a:ext cx="173894" cy="169064"/>
      </dsp:txXfrm>
    </dsp:sp>
    <dsp:sp modelId="{52ABA10D-B612-4266-8183-ED4A2FBE0EF2}">
      <dsp:nvSpPr>
        <dsp:cNvPr id="0" name=""/>
        <dsp:cNvSpPr/>
      </dsp:nvSpPr>
      <dsp:spPr>
        <a:xfrm>
          <a:off x="2964011" y="2958839"/>
          <a:ext cx="2576214" cy="64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management and  initial analysis</a:t>
          </a:r>
        </a:p>
      </dsp:txBody>
      <dsp:txXfrm>
        <a:off x="2982875" y="2977703"/>
        <a:ext cx="2538486" cy="606325"/>
      </dsp:txXfrm>
    </dsp:sp>
    <dsp:sp modelId="{D2C2B827-5882-433E-B9FC-02113D3B75CD}">
      <dsp:nvSpPr>
        <dsp:cNvPr id="0" name=""/>
        <dsp:cNvSpPr/>
      </dsp:nvSpPr>
      <dsp:spPr>
        <a:xfrm rot="5400000">
          <a:off x="4131358" y="3618994"/>
          <a:ext cx="241520" cy="289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4165171" y="3643146"/>
        <a:ext cx="173894" cy="169064"/>
      </dsp:txXfrm>
    </dsp:sp>
    <dsp:sp modelId="{6899FA0D-D080-484E-B9E1-92D2AB50AC50}">
      <dsp:nvSpPr>
        <dsp:cNvPr id="0" name=""/>
        <dsp:cNvSpPr/>
      </dsp:nvSpPr>
      <dsp:spPr>
        <a:xfrm>
          <a:off x="2964011" y="3924920"/>
          <a:ext cx="2576214" cy="644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Interpreting your data</a:t>
          </a:r>
        </a:p>
      </dsp:txBody>
      <dsp:txXfrm>
        <a:off x="2982875" y="3943784"/>
        <a:ext cx="2538486" cy="606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50FF6-2704-47D6-9DFA-CDF4CCD7BB2C}">
      <dsp:nvSpPr>
        <dsp:cNvPr id="0" name=""/>
        <dsp:cNvSpPr/>
      </dsp:nvSpPr>
      <dsp:spPr>
        <a:xfrm rot="16200000">
          <a:off x="0" y="653316"/>
          <a:ext cx="2702538" cy="270253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baseline="0" dirty="0">
              <a:solidFill>
                <a:schemeClr val="bg1"/>
              </a:solidFill>
            </a:rPr>
            <a:t>Students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Blamed others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Didn’t study effectively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Personal problems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Overestimated their competence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Didn’t seek help (as didn’t perceive any issues)</a:t>
          </a:r>
        </a:p>
      </dsp:txBody>
      <dsp:txXfrm rot="5400000">
        <a:off x="1" y="1328949"/>
        <a:ext cx="2229594" cy="1351269"/>
      </dsp:txXfrm>
    </dsp:sp>
    <dsp:sp modelId="{02D40ABE-B3CA-444F-82A1-F637AAEEACC1}">
      <dsp:nvSpPr>
        <dsp:cNvPr id="0" name=""/>
        <dsp:cNvSpPr/>
      </dsp:nvSpPr>
      <dsp:spPr>
        <a:xfrm rot="5400000">
          <a:off x="2876896" y="636466"/>
          <a:ext cx="2702538" cy="270253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baseline="0" dirty="0">
              <a:solidFill>
                <a:schemeClr val="bg1"/>
              </a:solidFill>
            </a:rPr>
            <a:t>Systems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Underperformance not identified earlier in the curriculum “bumping along”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/>
            <a:t>Assessment and feedback less than perfect, particularly on wards/placements</a:t>
          </a:r>
        </a:p>
      </dsp:txBody>
      <dsp:txXfrm rot="-5400000">
        <a:off x="3349841" y="1312101"/>
        <a:ext cx="2229594" cy="135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6144DFD-C766-49D5-90FA-306F3A7EF5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A3365C2-FB8D-473E-948C-F5D947318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924CFE5-2391-4AAE-9352-B2807052B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DF31B37-3BAD-4758-8861-918BED57286E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CA9CC14-1B62-41CA-B0C7-88822AB46C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96F4D61-54B5-49CE-A567-49AFD0DB4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438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A76E7550-DD25-4770-B0D5-84D4E31D1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16228F7-C74F-428C-8DDA-CC8D1230B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Alignment is critical!  Example of paper I reviewed saying it was from a positivist perspective yet used semi-structured interviews…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F6143D6-D8ED-4803-B87D-A07588F8D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4B35D-B24C-4AD2-BD8A-877EA0C4E22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What does each lens foreground and occlude?  Think of levels of analysis</a:t>
            </a:r>
          </a:p>
          <a:p>
            <a:r>
              <a:rPr lang="en-GB" altLang="en-US"/>
              <a:t>Macro, meso and micro.  Whats the danger of each – looking at the micro means missing structural/organisational influences on behviour and social processes.  </a:t>
            </a:r>
          </a:p>
          <a:p>
            <a:r>
              <a:rPr lang="en-GB" altLang="en-US"/>
              <a:t>Micro – you miss social processes operating on the ground.  </a:t>
            </a:r>
          </a:p>
          <a:p>
            <a:endParaRPr lang="en-GB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ECC5E-03B0-479F-97FA-4C096AB7538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8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1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500" y="2491199"/>
            <a:ext cx="6285600" cy="2448000"/>
          </a:xfrm>
        </p:spPr>
        <p:txBody>
          <a:bodyPr tIns="46800" anchor="t" anchorCtr="0">
            <a:noAutofit/>
          </a:bodyPr>
          <a:lstStyle>
            <a:lvl1pPr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750" b="0" kern="1200" baseline="0" dirty="0">
                <a:solidFill>
                  <a:schemeClr val="accent2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500" y="5014800"/>
            <a:ext cx="6285600" cy="5760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5679407"/>
            <a:ext cx="62865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Date, if required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790594"/>
            <a:ext cx="1711800" cy="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39847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11200"/>
            <a:ext cx="83565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5300" y="6320590"/>
            <a:ext cx="83565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75047" y="6319838"/>
            <a:ext cx="4847034" cy="347362"/>
          </a:xfrm>
        </p:spPr>
        <p:txBody>
          <a:bodyPr>
            <a:normAutofit/>
          </a:bodyPr>
          <a:lstStyle>
            <a:lvl1pPr marL="0" indent="0">
              <a:buNone/>
              <a:defRPr sz="135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74368" y="6319839"/>
            <a:ext cx="3257432" cy="395861"/>
          </a:xfrm>
        </p:spPr>
        <p:txBody>
          <a:bodyPr>
            <a:normAutofit/>
          </a:bodyPr>
          <a:lstStyle>
            <a:lvl1pPr marL="0" indent="0" algn="r">
              <a:buNone/>
              <a:defRPr sz="135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374416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3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300" y="259200"/>
            <a:ext cx="6422542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3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0" y="1411200"/>
            <a:ext cx="4033800" cy="475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00" y="396002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5047" y="1411200"/>
            <a:ext cx="8356997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943714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982660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443353" y="676801"/>
            <a:ext cx="4128647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i="1" dirty="0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1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1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1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1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1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1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1" y="796889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544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3943714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5982660" y="1650847"/>
            <a:ext cx="2667232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700" y="676800"/>
            <a:ext cx="41283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100" i="1" dirty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1" y="796889"/>
            <a:ext cx="135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544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3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4628200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C4DCF0-EB3B-4455-970A-31D4A0A8D1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55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61211-E551-4CF2-A922-EDE31D777D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678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6DB1-B9B1-45A9-AD84-363495B6D6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2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10EC4484-B283-4C9D-A77D-FCABCC831C4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5D8FB47-9F81-4436-8265-9CE6309A3C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A04EB07-ED3B-4C1B-AE85-C3C7988F54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10377ED1-ABCA-4073-A761-AD002949B43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08B08-5F1D-4F6E-B862-5CDFEC78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11687645-E530-496F-A8ED-5333E3170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B0344-3A79-429F-8C00-37F8A108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8037EB-0C16-4B35-BCFF-1EAA24FA23E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9E1BBA-C1FB-415C-87AC-72FE2E303EA8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11123945-DD40-4FED-9F38-85B43B87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630D728F-FE9C-4BD1-B7B9-98FFE1D7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C32E3745-B1F1-438A-AE0C-B8F0C910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6626-F398-4A7A-B0D5-D10B8E60D6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61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9DB8-3A9F-480A-B918-DDC40DE0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E8BCC-8136-4B55-93FA-4BB32176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CB78-34D8-48C4-BEDA-B80F648A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017C-5A14-496F-816E-4A81F9A8EF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55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6094707-1825-46F6-A10F-67235C0DA1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B19C438-CAEA-473E-8C7E-F562085E6F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71CD4749-CD82-4FC7-B1A8-C39FFAE02E0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D990916-A649-4F53-9F3F-081CE6669A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CFA8583-9756-41C1-8E38-44E916C4EC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F3C4F154-7089-451D-9AAE-1E24D9885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C6D3E2-810C-400D-80B4-8F96C1DF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49387-AB4E-46AB-9008-84D81583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1F6A1A0E-55FE-4F13-95D0-81ED80156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3C2104-D9E1-4E0C-99A9-5ED6DE4BBC1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B081B8-FF81-4744-98B0-3707D99688A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B674911-6922-43F0-8FEB-BD6F19D5F6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C7FF5B2-F4F2-4209-AB83-52579FC89D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D4A401-953C-4EE5-82CC-F5B5943D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9151-7E2C-4CE9-B529-296412883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044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70DE8A48-DC87-4CC3-A90F-3A15B0A379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AEB992B-4932-4687-96DB-D6ACE2E6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BF8A25-ED4E-48B0-9764-1095F56F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7AF2B64-747D-4D7D-A312-A28CAECA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88A1-7085-43FD-8AE4-20CE289321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6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B586140B-380C-40CB-BE97-6D9C659BA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8C11AA9E-1FA5-43E1-9BD4-787F4DA32D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CDD4C20F-62E3-4A74-89B0-F5949A3931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73EC0A38-C439-4E84-92F3-CDF2869071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CC8E3EAF-F8C5-4204-9566-2922CE7DF4A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66DB1-ECD5-4293-A144-9752C8D2BDBE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A5559-25A0-498D-BD07-5D1D41614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4DE8DD5F-1AB8-49D1-8578-D1F1EDDB5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345A82-5758-48CB-8994-E72E64BA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0E240F-11C6-4D63-BF18-1B3E03D9DDC0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834FF5-53CF-41B2-986A-30B3A94E0739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65B55451-D40A-4A5A-8B0A-22FF2886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D7774AB-5818-4AA0-9DD0-27C0A9F7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753331C-3CA0-4C68-A7D2-495D373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45C3-5204-4E5D-BFC9-D9E22FEA85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44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FC91A-BE82-4DDD-84E1-29772E77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1B4BD-E620-4868-A521-A9292E27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E1D8E-4A8C-49D8-94A4-C037BC2E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0E35E-F911-4979-9E4F-5465314263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98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B03F7130-A972-43E1-B4C0-A49C649BCC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BA2001E-174E-4F77-B983-FEA90286F9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2720F523-1ED3-4739-8617-027D43AFA6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A20197D-9BA9-4558-BC39-A3C95E961C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69E1F-4F44-43AF-A8A5-C47684A0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E1321-C7A0-46CB-A4E2-BB531AC7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356B3AD-86ED-41F4-8BDF-1EC78FB3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70FACBF-4229-4DDF-BFD8-7CF6DFB4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FDB2B57-06CE-4182-833D-6BD7D404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0E6BA2-630A-425D-BE19-02B39B2057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358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48" y="259200"/>
            <a:ext cx="4628200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472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6F3938-FEF4-438F-846E-1D27ADD1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FCC8118-2042-4BC2-BB1D-E75E0FF416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EB0D620-4EF5-41C1-9684-76D8345367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9CE73C2D-5A36-499F-B943-84299C18FD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22B00454-5F8B-4983-8541-1BF407BAA6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DCC6F-D183-4F36-B63B-9F4475330E5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F06BF-F47A-4C3C-B19A-63EA11728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899ACAA-D9E3-4733-9C78-CEED63FD6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B37989-5A20-40D9-AF34-591D71176CBB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72F43D-5064-4D31-9830-C96A1DAE4CB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E9BC9-3E69-4A13-BC95-4326F7AF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7706A60-0BBD-41A4-BD8C-DB6B87E62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C340B-E721-4FDC-908D-7B292D62D5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A2E6758-BFAF-48C8-A075-F985DC5954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50BB77F-BC40-4433-B96C-8B368FA7C4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</p:spTree>
    <p:extLst>
      <p:ext uri="{BB962C8B-B14F-4D97-AF65-F5344CB8AC3E}">
        <p14:creationId xmlns:p14="http://schemas.microsoft.com/office/powerpoint/2010/main" val="193790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6BD3688-61E0-4FF4-A079-32D5DB1C6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EECCD59-D60C-4CEB-9FE1-F5E849F7DEC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24FF63A-4F7C-406A-A384-B7C86A0840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5E8AC9C-175C-4CFD-90EB-231286D7B7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A63A2617-A93D-40B4-9513-B4D4A37BC36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EE2A0-4A54-4A27-9D1F-8DD6BDC8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00EFBA-417E-448D-B12D-ECE70281E7AC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0B241-5EDA-4C1C-9C69-86FF609DA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236E9A-93D1-4876-908F-3A06AE7253B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4E1E54-CD43-44AE-A83B-C3BD365138A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F02B9-32F9-4AF6-8489-124D74AC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A2110D6E-ED9B-4B0D-B0C1-B26B94833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CDF8-2568-4F33-B8EE-0E037DA0E7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4C50E96-F9FF-4C30-9925-D5899C50003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44DAA6E-3228-4541-B9AE-927806DF42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</p:spTree>
    <p:extLst>
      <p:ext uri="{BB962C8B-B14F-4D97-AF65-F5344CB8AC3E}">
        <p14:creationId xmlns:p14="http://schemas.microsoft.com/office/powerpoint/2010/main" val="1981311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A195-2D35-4BEC-A7A6-45404F47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1FDE-30AD-4A55-AE63-A4C94BF3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B97F-99AD-4C10-A107-11EFC6B0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600A-AEFB-4D7D-803E-05C6C8CD71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89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A39F4AC0-079C-401B-9938-43481389548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FCE0F1F-C4FA-47E6-AF65-D7A822B1F0D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A6BFE35-48EB-4B30-A114-B429D44300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3CA353D-96B7-4C09-B14D-B5364E4C42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C8760-4FF8-4215-B841-52F5D0DF1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12530D-3A6A-431F-9794-517816F4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2D444C71-A615-4E6F-B0E2-A88E1509AEB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476358-EC8A-4D91-B91A-68565F068B86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7B886B-FF60-4441-A770-B5E080F1D2A7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43B5EAB-DE3D-44D3-82C7-16766A7AE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D5AB-7C1B-419D-9CD7-C21BCFC8BA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6D69BAB-D929-470A-B421-7FCE7D48FD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A296DB-3141-4BA4-95D1-1EAA5B55D7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hepp7001asst1</a:t>
            </a:r>
          </a:p>
        </p:txBody>
      </p:sp>
    </p:spTree>
    <p:extLst>
      <p:ext uri="{BB962C8B-B14F-4D97-AF65-F5344CB8AC3E}">
        <p14:creationId xmlns:p14="http://schemas.microsoft.com/office/powerpoint/2010/main" val="72252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leland_CoverImage.jpg">
            <a:extLst>
              <a:ext uri="{FF2B5EF4-FFF2-40B4-BE49-F238E27FC236}">
                <a16:creationId xmlns:a16="http://schemas.microsoft.com/office/drawing/2014/main" id="{44CB90E9-DDA7-4695-ADB4-E93C135C1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leland_Blend2.jpg">
            <a:extLst>
              <a:ext uri="{FF2B5EF4-FFF2-40B4-BE49-F238E27FC236}">
                <a16:creationId xmlns:a16="http://schemas.microsoft.com/office/drawing/2014/main" id="{3C60AB91-2735-44A8-8D5B-7D0CE520D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5163"/>
            <a:ext cx="91440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05EA32-CF23-4E1F-A331-D76C25FC69D5}"/>
              </a:ext>
            </a:extLst>
          </p:cNvPr>
          <p:cNvCxnSpPr/>
          <p:nvPr userDrawn="1"/>
        </p:nvCxnSpPr>
        <p:spPr>
          <a:xfrm>
            <a:off x="-396875" y="5732463"/>
            <a:ext cx="9937750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6913"/>
            <a:ext cx="6317488" cy="648072"/>
          </a:xfrm>
          <a:solidFill>
            <a:srgbClr val="FF2225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6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5669488" cy="460800"/>
          </a:xfrm>
          <a:solidFill>
            <a:srgbClr val="FF2225"/>
          </a:solidFill>
        </p:spPr>
        <p:txBody>
          <a:bodyPr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4581128"/>
            <a:ext cx="5669488" cy="309600"/>
          </a:xfrm>
          <a:solidFill>
            <a:srgbClr val="FF2225"/>
          </a:solidFill>
        </p:spPr>
        <p:txBody>
          <a:bodyPr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405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24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ics2.jpg">
            <a:extLst>
              <a:ext uri="{FF2B5EF4-FFF2-40B4-BE49-F238E27FC236}">
                <a16:creationId xmlns:a16="http://schemas.microsoft.com/office/drawing/2014/main" id="{FD01E9E7-AFB4-47C4-9D63-4B1C2F417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317750"/>
            <a:ext cx="44037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leland_Grid2.jpg">
            <a:extLst>
              <a:ext uri="{FF2B5EF4-FFF2-40B4-BE49-F238E27FC236}">
                <a16:creationId xmlns:a16="http://schemas.microsoft.com/office/drawing/2014/main" id="{7E38FF45-155F-44EB-A886-9574AF4F9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293938"/>
            <a:ext cx="4425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2"/>
            <a:ext cx="4053136" cy="3673078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3BA7-2001-4762-942F-8B152C927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 lIns="91440" rIns="91440" anchor="t"/>
          <a:lstStyle>
            <a:lvl1pPr>
              <a:defRPr/>
            </a:lvl1pPr>
          </a:lstStyle>
          <a:p>
            <a:pPr>
              <a:defRPr/>
            </a:pPr>
            <a:fld id="{957AB7DE-B5F0-4338-91E8-DF7670FBE0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162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2"/>
            <a:ext cx="4053136" cy="3673078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95328" y="2276872"/>
            <a:ext cx="4053385" cy="3673078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98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780928"/>
            <a:ext cx="8229600" cy="3169022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1600"/>
              </a:spcBef>
              <a:spcAft>
                <a:spcPct val="0"/>
              </a:spcAft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-995" y="2176112"/>
            <a:ext cx="5669488" cy="460800"/>
          </a:xfrm>
          <a:solidFill>
            <a:schemeClr val="bg1"/>
          </a:solidFill>
        </p:spPr>
        <p:txBody>
          <a:bodyPr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19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7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5112806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412875"/>
            <a:ext cx="8229600" cy="4537075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46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07E5E-EB4A-4AB2-9580-73853466036A}"/>
              </a:ext>
            </a:extLst>
          </p:cNvPr>
          <p:cNvSpPr txBox="1"/>
          <p:nvPr userDrawn="1"/>
        </p:nvSpPr>
        <p:spPr>
          <a:xfrm>
            <a:off x="3779838" y="1628775"/>
            <a:ext cx="5364162" cy="1079500"/>
          </a:xfrm>
          <a:prstGeom prst="rect">
            <a:avLst/>
          </a:prstGeom>
          <a:solidFill>
            <a:srgbClr val="FF2225"/>
          </a:solidFill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eaLnBrk="1" hangingPunct="1">
              <a:defRPr/>
            </a:pPr>
            <a:r>
              <a:rPr sz="5400"/>
              <a:t>Come</a:t>
            </a:r>
            <a:r>
              <a:t> </a:t>
            </a:r>
            <a:r>
              <a:rPr sz="5400"/>
              <a:t>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07BAE-75CB-4811-8817-1FD62E1B4FA4}"/>
              </a:ext>
            </a:extLst>
          </p:cNvPr>
          <p:cNvSpPr txBox="1"/>
          <p:nvPr userDrawn="1"/>
        </p:nvSpPr>
        <p:spPr>
          <a:xfrm>
            <a:off x="2987675" y="2924175"/>
            <a:ext cx="6156325" cy="1081088"/>
          </a:xfrm>
          <a:prstGeom prst="rect">
            <a:avLst/>
          </a:prstGeom>
          <a:solidFill>
            <a:srgbClr val="FF2225"/>
          </a:solidFill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eaLnBrk="1" hangingPunct="1">
              <a:defRPr/>
            </a:pPr>
            <a:r>
              <a:rPr sz="5400"/>
              <a:t>Go Anywhere.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ACB75-6DE8-4474-8D54-C0B7A25F29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45013" y="4652963"/>
            <a:ext cx="4608512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GB" sz="2400" b="1">
                <a:solidFill>
                  <a:srgbClr val="FF2225"/>
                </a:solidFill>
                <a:latin typeface="Arial" panose="020B0604020202020204" pitchFamily="34" charset="0"/>
                <a:ea typeface="ヒラギノ角ゴ Pro W3" pitchFamily="-84" charset="-128"/>
                <a:sym typeface="Gill Sans" pitchFamily="-84" charset="0"/>
              </a:rPr>
              <a:t>That</a:t>
            </a:r>
            <a:r>
              <a:rPr lang="en-GB" altLang="en-US" sz="2400" b="1">
                <a:solidFill>
                  <a:srgbClr val="FF2225"/>
                </a:solidFill>
                <a:latin typeface="Arial" panose="020B0604020202020204" pitchFamily="34" charset="0"/>
                <a:ea typeface="ヒラギノ角ゴ Pro W3" pitchFamily="-84" charset="-128"/>
                <a:sym typeface="Gill Sans" pitchFamily="-84" charset="0"/>
              </a:rPr>
              <a:t>’</a:t>
            </a:r>
            <a:r>
              <a:rPr lang="en-GB" sz="2400" b="1">
                <a:solidFill>
                  <a:srgbClr val="FF2225"/>
                </a:solidFill>
                <a:latin typeface="Arial" panose="020B0604020202020204" pitchFamily="34" charset="0"/>
                <a:ea typeface="ヒラギノ角ゴ Pro W3" pitchFamily="-84" charset="-128"/>
                <a:sym typeface="Gill Sans" pitchFamily="-84" charset="0"/>
              </a:rPr>
              <a:t>s the difference</a:t>
            </a:r>
          </a:p>
        </p:txBody>
      </p:sp>
      <p:pic>
        <p:nvPicPr>
          <p:cNvPr id="5" name="Picture 2" descr="http://www.abdn.ac.uk/pgopenday/uploads/media/screen%20saver%20jpeg.JPG">
            <a:extLst>
              <a:ext uri="{FF2B5EF4-FFF2-40B4-BE49-F238E27FC236}">
                <a16:creationId xmlns:a16="http://schemas.microsoft.com/office/drawing/2014/main" id="{C2B75B13-2037-42E7-8724-5AA138F8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672013"/>
            <a:ext cx="33131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2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1" y="259200"/>
            <a:ext cx="4627247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4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5112806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027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1" y="259200"/>
            <a:ext cx="4627247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9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0" y="2998800"/>
            <a:ext cx="5112806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427703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501" y="259200"/>
            <a:ext cx="4627247" cy="1728000"/>
          </a:xfrm>
        </p:spPr>
        <p:txBody>
          <a:bodyPr anchor="t">
            <a:normAutofit/>
          </a:bodyPr>
          <a:lstStyle>
            <a:lvl1pPr algn="l">
              <a:defRPr sz="27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947" y="2133601"/>
            <a:ext cx="46278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49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300" y="259200"/>
            <a:ext cx="83565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300" y="1411200"/>
            <a:ext cx="83565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9" r:id="rId3"/>
    <p:sldLayoutId id="2147493471" r:id="rId4"/>
    <p:sldLayoutId id="2147493480" r:id="rId5"/>
    <p:sldLayoutId id="2147493477" r:id="rId6"/>
    <p:sldLayoutId id="2147493481" r:id="rId7"/>
    <p:sldLayoutId id="2147493478" r:id="rId8"/>
    <p:sldLayoutId id="2147493482" r:id="rId9"/>
    <p:sldLayoutId id="2147493457" r:id="rId10"/>
    <p:sldLayoutId id="2147493473" r:id="rId11"/>
    <p:sldLayoutId id="2147493469" r:id="rId12"/>
    <p:sldLayoutId id="2147493475" r:id="rId13"/>
    <p:sldLayoutId id="2147493459" r:id="rId14"/>
    <p:sldLayoutId id="2147493476" r:id="rId15"/>
    <p:sldLayoutId id="2147493462" r:id="rId16"/>
    <p:sldLayoutId id="2147493467" r:id="rId17"/>
    <p:sldLayoutId id="2147493483" r:id="rId18"/>
    <p:sldLayoutId id="2147493545" r:id="rId19"/>
    <p:sldLayoutId id="2147493546" r:id="rId20"/>
    <p:sldLayoutId id="2147493567" r:id="rId21"/>
    <p:sldLayoutId id="2147493568" r:id="rId22"/>
  </p:sldLayoutIdLst>
  <p:txStyles>
    <p:titleStyle>
      <a:lvl1pPr algn="l" defTabSz="457189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570CC3CB-70FD-44A5-8D0B-412FD3F6AEB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1075E05C-9801-4477-9BB4-E3AAF069F54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17">
            <a:extLst>
              <a:ext uri="{FF2B5EF4-FFF2-40B4-BE49-F238E27FC236}">
                <a16:creationId xmlns:a16="http://schemas.microsoft.com/office/drawing/2014/main" id="{787C59FA-F218-4DB2-B774-E35D9335D5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18">
            <a:extLst>
              <a:ext uri="{FF2B5EF4-FFF2-40B4-BE49-F238E27FC236}">
                <a16:creationId xmlns:a16="http://schemas.microsoft.com/office/drawing/2014/main" id="{4F22F2E6-2F8A-465F-8240-FBCD8A2363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EE345-1A29-4C2E-816B-E40E2337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5D8F64E-CEDB-488A-90DF-227D172C6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C01820-A34E-40D0-B1AA-D0C0D281D9B0}" type="datetimeFigureOut">
              <a:rPr lang="en-US"/>
              <a:pPr>
                <a:defRPr/>
              </a:pPr>
              <a:t>10/1/2021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03D34-F87B-49A3-A45B-92B1E0E54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8FC53-DADD-42D1-8AC9-AF18DFF1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F78FDF8-F546-4E73-AEFA-5642B11B5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AB3BC2-C3A2-4FF8-B04B-67E9CF3F3FBD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5C3FC1-0C56-43DE-B670-084136CD4695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E56267A-3723-4DF9-B02B-E66E5E2C8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4EF3356C-D46A-49C4-AE9F-28924B23D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3B041185-798E-415D-8650-5D5208C53E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3FDFF1A4-5393-4AC7-9B47-CA94504C1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3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  <p:sldLayoutId id="2147493553" r:id="rId6"/>
    <p:sldLayoutId id="2147493554" r:id="rId7"/>
    <p:sldLayoutId id="2147493555" r:id="rId8"/>
    <p:sldLayoutId id="2147493556" r:id="rId9"/>
    <p:sldLayoutId id="2147493557" r:id="rId10"/>
    <p:sldLayoutId id="2147493558" r:id="rId11"/>
    <p:sldLayoutId id="2147493559" r:id="rId12"/>
    <p:sldLayoutId id="2147493560" r:id="rId13"/>
    <p:sldLayoutId id="2147493561" r:id="rId14"/>
    <p:sldLayoutId id="2147493562" r:id="rId15"/>
    <p:sldLayoutId id="2147493563" r:id="rId16"/>
    <p:sldLayoutId id="2147493564" r:id="rId17"/>
    <p:sldLayoutId id="2147493565" r:id="rId18"/>
    <p:sldLayoutId id="2147493566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alesdtp.ac.uk/onlinematerials/how-to-get-clear-about-method-methodology-epistemology-and-ontology-once-and-for-all/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jen.cleland@abdn.ac.uk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13" y="2384520"/>
            <a:ext cx="2751871" cy="2070074"/>
          </a:xfrm>
        </p:spPr>
        <p:txBody>
          <a:bodyPr vert="horz" lIns="68580" tIns="34290" rIns="68580" bIns="3429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Educational research for the (mostly) uninitiated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1458069"/>
            <a:ext cx="4561583" cy="392297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en-US" sz="3000" dirty="0">
                <a:solidFill>
                  <a:srgbClr val="000000"/>
                </a:solidFill>
                <a:latin typeface="+mn-lt"/>
              </a:rPr>
              <a:t>Professor Jennifer Cleland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John Simpson Chair of Medical Education Research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Former Chair, Association for the Study of Medical </a:t>
            </a:r>
          </a:p>
          <a:p>
            <a:pPr defTabSz="685800">
              <a:lnSpc>
                <a:spcPct val="90000"/>
              </a:lnSpc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    Education (ASME)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Deputy Editor, </a:t>
            </a:r>
            <a:r>
              <a:rPr lang="en-US" sz="1500" i="1" dirty="0">
                <a:solidFill>
                  <a:srgbClr val="000000"/>
                </a:solidFill>
                <a:latin typeface="+mn-lt"/>
              </a:rPr>
              <a:t>Medical Education</a:t>
            </a:r>
          </a:p>
          <a:p>
            <a:pPr indent="-171450" defTabSz="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Associate Editor, </a:t>
            </a:r>
            <a:r>
              <a:rPr lang="en-US" sz="1500" i="1" dirty="0">
                <a:solidFill>
                  <a:srgbClr val="000000"/>
                </a:solidFill>
                <a:latin typeface="+mn-lt"/>
              </a:rPr>
              <a:t>Advances in Health Sciences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3BA29-2642-41DF-AAAA-CD9F6F18CD9D}"/>
              </a:ext>
            </a:extLst>
          </p:cNvPr>
          <p:cNvSpPr txBox="1"/>
          <p:nvPr/>
        </p:nvSpPr>
        <p:spPr>
          <a:xfrm>
            <a:off x="1" y="125730"/>
            <a:ext cx="3108960" cy="731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67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29713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508625" y="6103938"/>
            <a:ext cx="378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/>
              <a:t>McMillan W.  Theory in healthcare education research: </a:t>
            </a:r>
          </a:p>
          <a:p>
            <a:r>
              <a:rPr lang="en-GB" altLang="en-US" sz="1200"/>
              <a:t>the importance of worldview. In Cleland JA &amp; Durning SJ.  </a:t>
            </a:r>
          </a:p>
          <a:p>
            <a:r>
              <a:rPr lang="en-GB" altLang="en-US" sz="1200"/>
              <a:t>Researching Medical Education.  2015.  Wiley: London.</a:t>
            </a:r>
          </a:p>
        </p:txBody>
      </p:sp>
    </p:spTree>
    <p:extLst>
      <p:ext uri="{BB962C8B-B14F-4D97-AF65-F5344CB8AC3E}">
        <p14:creationId xmlns:p14="http://schemas.microsoft.com/office/powerpoint/2010/main" val="412998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Quantitative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Qualitative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Positivism/post-positivism</a:t>
            </a:r>
          </a:p>
          <a:p>
            <a:r>
              <a:rPr lang="en-GB" altLang="en-US" sz="2800" dirty="0"/>
              <a:t>There is one objective reality</a:t>
            </a:r>
          </a:p>
          <a:p>
            <a:r>
              <a:rPr lang="en-GB" altLang="en-US" sz="2800" dirty="0"/>
              <a:t>Which can be measured</a:t>
            </a:r>
          </a:p>
          <a:p>
            <a:r>
              <a:rPr lang="en-GB" altLang="en-US" sz="2800" dirty="0"/>
              <a:t>A specific variable of interest can be isolated</a:t>
            </a:r>
          </a:p>
          <a:p>
            <a:endParaRPr lang="en-GB" alt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en-GB" altLang="en-US" sz="2800" dirty="0"/>
              <a:t>Constructivism/ </a:t>
            </a:r>
            <a:r>
              <a:rPr lang="en-GB" altLang="en-US" sz="2800" dirty="0" err="1"/>
              <a:t>interpretativism</a:t>
            </a:r>
            <a:r>
              <a:rPr lang="en-GB" altLang="en-US" sz="2800" dirty="0"/>
              <a:t> </a:t>
            </a:r>
          </a:p>
          <a:p>
            <a:r>
              <a:rPr lang="en-GB" altLang="en-US" sz="2800" dirty="0"/>
              <a:t>Reality is socially constructed</a:t>
            </a:r>
          </a:p>
          <a:p>
            <a:r>
              <a:rPr lang="en-GB" altLang="en-US" sz="2800" dirty="0"/>
              <a:t>“Variables” are complex, social and intertwined (and cannot be isolated)</a:t>
            </a:r>
          </a:p>
          <a:p>
            <a:endParaRPr lang="en-GB" altLang="en-US" dirty="0"/>
          </a:p>
        </p:txBody>
      </p:sp>
      <p:sp>
        <p:nvSpPr>
          <p:cNvPr id="31750" name="Title 5"/>
          <p:cNvSpPr>
            <a:spLocks noGrp="1"/>
          </p:cNvSpPr>
          <p:nvPr>
            <p:ph type="title"/>
          </p:nvPr>
        </p:nvSpPr>
        <p:spPr>
          <a:xfrm>
            <a:off x="375300" y="412787"/>
            <a:ext cx="8356500" cy="648000"/>
          </a:xfrm>
        </p:spPr>
        <p:txBody>
          <a:bodyPr>
            <a:noAutofit/>
          </a:bodyPr>
          <a:lstStyle/>
          <a:p>
            <a:r>
              <a:rPr lang="en-GB" altLang="en-US" sz="4000" b="1" dirty="0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4597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8178-CEA6-4259-981B-626E3F13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process of a study or programme of study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EF2530-C1BF-4F1E-95A2-9312E6DAC41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987D7624-98F6-49F2-952A-3A660188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450"/>
            <a:ext cx="7570788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Usual_Suspects_800x600">
            <a:extLst>
              <a:ext uri="{FF2B5EF4-FFF2-40B4-BE49-F238E27FC236}">
                <a16:creationId xmlns:a16="http://schemas.microsoft.com/office/drawing/2014/main" id="{42E2A33D-42A1-4B92-9EDC-48E706F2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51074" y="2152208"/>
          <a:ext cx="5579435" cy="356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1450" y="934358"/>
            <a:ext cx="4498200" cy="168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353" y="1168858"/>
            <a:ext cx="863494" cy="1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More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915650"/>
            <a:ext cx="5872263" cy="3564000"/>
          </a:xfrm>
        </p:spPr>
        <p:txBody>
          <a:bodyPr/>
          <a:lstStyle/>
          <a:p>
            <a:r>
              <a:rPr lang="en-GB" dirty="0"/>
              <a:t>A small study but led to lots of research questions</a:t>
            </a:r>
          </a:p>
          <a:p>
            <a:pPr lvl="1"/>
            <a:r>
              <a:rPr lang="en-GB" dirty="0"/>
              <a:t>Does early performance predict later performance in the whole cohort?</a:t>
            </a:r>
          </a:p>
          <a:p>
            <a:pPr lvl="1"/>
            <a:r>
              <a:rPr lang="en-GB" dirty="0"/>
              <a:t>Why are we “passing” weak students?</a:t>
            </a:r>
          </a:p>
          <a:p>
            <a:pPr lvl="1"/>
            <a:r>
              <a:rPr lang="en-GB" dirty="0"/>
              <a:t>Do “weak” and “good” students differ in their behaviour?</a:t>
            </a:r>
          </a:p>
          <a:p>
            <a:pPr lvl="1"/>
            <a:r>
              <a:rPr lang="en-GB" dirty="0"/>
              <a:t>Do we support underperforming students well enough?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94" y="1537651"/>
            <a:ext cx="2364581" cy="35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1B7950E6-D77A-4533-8036-DED7E66EDD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28956-D12E-4212-BB09-78435A40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60441"/>
            <a:ext cx="3960440" cy="5388839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EDE9A-ADA0-4E21-819C-CD63433E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72" y="548680"/>
            <a:ext cx="4074263" cy="5400600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307C-D1CE-4461-90D5-F3E93A6E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Objective, </a:t>
            </a:r>
            <a:r>
              <a:rPr lang="en-GB" i="1" dirty="0"/>
              <a:t>a priori </a:t>
            </a:r>
            <a:r>
              <a:rPr lang="en-GB" dirty="0"/>
              <a:t>and deductive… </a:t>
            </a:r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id="{43210F81-005E-44E1-A1B5-7478576062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268413"/>
            <a:ext cx="3862388" cy="5113337"/>
          </a:xfrm>
        </p:spPr>
      </p:pic>
      <p:sp>
        <p:nvSpPr>
          <p:cNvPr id="38916" name="Content Placeholder 1">
            <a:extLst>
              <a:ext uri="{FF2B5EF4-FFF2-40B4-BE49-F238E27FC236}">
                <a16:creationId xmlns:a16="http://schemas.microsoft.com/office/drawing/2014/main" id="{A6222D28-ACBE-44F3-BC7D-2976177A75CE}"/>
              </a:ext>
            </a:extLst>
          </p:cNvPr>
          <p:cNvSpPr txBox="1">
            <a:spLocks/>
          </p:cNvSpPr>
          <p:nvPr/>
        </p:nvSpPr>
        <p:spPr bwMode="auto">
          <a:xfrm>
            <a:off x="468313" y="1700213"/>
            <a:ext cx="45577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822325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096963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13716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GB" altLang="en-US" sz="2400"/>
              <a:t>Our theory – early identification of difficulties and timely intervention, will help weaker students improve </a:t>
            </a:r>
          </a:p>
          <a:p>
            <a:pPr eaLnBrk="1" hangingPunct="1"/>
            <a:r>
              <a:rPr lang="en-GB" altLang="en-US" sz="2400"/>
              <a:t>Our hypothesis - poor performance in early assessments predicts later poor performance </a:t>
            </a:r>
          </a:p>
          <a:p>
            <a:pPr eaLnBrk="1" hangingPunct="1"/>
            <a:r>
              <a:rPr lang="en-GB" altLang="en-US" sz="2400"/>
              <a:t>Our population - students</a:t>
            </a:r>
          </a:p>
          <a:p>
            <a:pPr eaLnBrk="1" hangingPunct="1"/>
            <a:r>
              <a:rPr lang="en-GB" altLang="en-US" sz="2400"/>
              <a:t>Our variables – exam scores</a:t>
            </a:r>
          </a:p>
          <a:p>
            <a:pPr eaLnBrk="1" hangingPunct="1"/>
            <a:r>
              <a:rPr lang="en-GB" altLang="en-US" sz="2400"/>
              <a:t>Our approach – statistical analysis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79DA-A8F2-4E7D-9842-000133C6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Subjective, exploratory, theory followed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7DA3130-AD3F-4437-9862-5535B549F7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6400" y="1700213"/>
            <a:ext cx="4752975" cy="4572000"/>
          </a:xfrm>
        </p:spPr>
        <p:txBody>
          <a:bodyPr/>
          <a:lstStyle/>
          <a:p>
            <a:r>
              <a:rPr lang="en-GB" altLang="en-US"/>
              <a:t>Our question -why do assessors fail to report underperformance in medical students?</a:t>
            </a:r>
          </a:p>
          <a:p>
            <a:r>
              <a:rPr lang="en-GB" altLang="en-US"/>
              <a:t>No “hypothesis” – open question</a:t>
            </a:r>
          </a:p>
          <a:p>
            <a:r>
              <a:rPr lang="en-GB" altLang="en-US"/>
              <a:t>Purposive sampling (tutors)</a:t>
            </a:r>
          </a:p>
          <a:p>
            <a:r>
              <a:rPr lang="en-GB" altLang="en-US"/>
              <a:t>Our approach – exploratory, interpretative</a:t>
            </a:r>
          </a:p>
          <a:p>
            <a:r>
              <a:rPr lang="en-GB" altLang="en-US"/>
              <a:t>No variables or analysis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FFFB2B49-4E23-4143-8B8E-58C67794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8481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assumptions</a:t>
            </a:r>
          </a:p>
          <a:p>
            <a:r>
              <a:rPr lang="en-GB" dirty="0"/>
              <a:t>The research process – the necessity of paradigmatic alignment</a:t>
            </a:r>
          </a:p>
          <a:p>
            <a:r>
              <a:rPr lang="en-GB" dirty="0"/>
              <a:t>Examples</a:t>
            </a:r>
          </a:p>
          <a:p>
            <a:r>
              <a:rPr lang="en-GB" dirty="0"/>
              <a:t>The first steps</a:t>
            </a:r>
          </a:p>
          <a:p>
            <a:r>
              <a:rPr lang="en-GB" dirty="0"/>
              <a:t>Use of theory</a:t>
            </a:r>
          </a:p>
          <a:p>
            <a:r>
              <a:rPr lang="en-GB" dirty="0"/>
              <a:t>Useful strategies for setting out on your pedagogic research journey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9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alogensoftware.com/uploads/learn/how-to/get-managers-to-align-and-manage-employee-goals/get-managers-to-align-and-manage-employee-goals.jpg">
            <a:extLst>
              <a:ext uri="{FF2B5EF4-FFF2-40B4-BE49-F238E27FC236}">
                <a16:creationId xmlns:a16="http://schemas.microsoft.com/office/drawing/2014/main" id="{AFB5B602-AA48-45BD-B69C-508F81FC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42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000" b="1" dirty="0"/>
              <a:t>Language is important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84313"/>
            <a:ext cx="70548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104775" y="6381750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/>
              <a:t>Cleland JA.  Exploring versus measuring: considering the fundamental differences between quantitative and qualitative research. </a:t>
            </a:r>
          </a:p>
          <a:p>
            <a:r>
              <a:rPr lang="en-GB" altLang="en-US" sz="1200"/>
              <a:t>In Cleland JA &amp; Durning SJ.  Researching Medical Education.  2015.  Wiley: London.</a:t>
            </a:r>
          </a:p>
        </p:txBody>
      </p:sp>
    </p:spTree>
    <p:extLst>
      <p:ext uri="{BB962C8B-B14F-4D97-AF65-F5344CB8AC3E}">
        <p14:creationId xmlns:p14="http://schemas.microsoft.com/office/powerpoint/2010/main" val="93055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000" b="1" dirty="0"/>
              <a:t>Language is important</a:t>
            </a:r>
          </a:p>
        </p:txBody>
      </p:sp>
      <p:pic>
        <p:nvPicPr>
          <p:cNvPr id="563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7338"/>
            <a:ext cx="70040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104775" y="6381750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/>
              <a:t>Cleland JA.  Exploring versus measuring: considering the fundamental differences between quantitative and qualitative research. </a:t>
            </a:r>
          </a:p>
          <a:p>
            <a:r>
              <a:rPr lang="en-GB" altLang="en-US" sz="1200"/>
              <a:t>In Cleland JA &amp; Durning SJ.  Researching Medical Education.  2015.  Wiley: London.</a:t>
            </a:r>
          </a:p>
        </p:txBody>
      </p:sp>
    </p:spTree>
    <p:extLst>
      <p:ext uri="{BB962C8B-B14F-4D97-AF65-F5344CB8AC3E}">
        <p14:creationId xmlns:p14="http://schemas.microsoft.com/office/powerpoint/2010/main" val="388387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F15F-59AE-4221-B0BC-96E9BD3B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Inspiration!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56F6-6085-4386-89E1-F638D485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C8F0D-9D41-499B-93E7-FF7143F07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807E4-F85D-4559-9FFA-40C9BE3C4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FCBC3-965D-4055-A151-51FA159A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74" y="1254561"/>
            <a:ext cx="2088885" cy="2443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3B8BD-803E-432B-A040-334AFDCA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59" y="4177899"/>
            <a:ext cx="2428875" cy="187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896BB-F91E-4994-A064-F12CF79E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188" y="799542"/>
            <a:ext cx="1286367" cy="2786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5DD83-E3E5-47BC-A1FA-D610BB08C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47" y="3429000"/>
            <a:ext cx="2932482" cy="25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B573-9B8E-4EC7-AAE4-3C0ACBC3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The first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F47EF-B53C-4C29-BA20-EEE5D2DC9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1F6F2-710B-4352-AB25-CAD0DC1A42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AD125C-B0C1-4C57-91F4-58B27029D81E}"/>
              </a:ext>
            </a:extLst>
          </p:cNvPr>
          <p:cNvSpPr/>
          <p:nvPr/>
        </p:nvSpPr>
        <p:spPr>
          <a:xfrm>
            <a:off x="664860" y="2863215"/>
            <a:ext cx="2011680" cy="113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gap in the literature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4186AF-4720-46D7-952E-0B4656E5375F}"/>
              </a:ext>
            </a:extLst>
          </p:cNvPr>
          <p:cNvSpPr/>
          <p:nvPr/>
        </p:nvSpPr>
        <p:spPr>
          <a:xfrm>
            <a:off x="5952338" y="2831306"/>
            <a:ext cx="2011680" cy="113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Gap in the literature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732734-DB85-41F8-ADB9-FE4251854C74}"/>
              </a:ext>
            </a:extLst>
          </p:cNvPr>
          <p:cNvSpPr/>
          <p:nvPr/>
        </p:nvSpPr>
        <p:spPr>
          <a:xfrm>
            <a:off x="6467460" y="4799530"/>
            <a:ext cx="2011680" cy="113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Refine your research question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AE7DDB-E278-4891-8D4F-CB5E21121796}"/>
              </a:ext>
            </a:extLst>
          </p:cNvPr>
          <p:cNvSpPr/>
          <p:nvPr/>
        </p:nvSpPr>
        <p:spPr>
          <a:xfrm>
            <a:off x="3566160" y="3875906"/>
            <a:ext cx="2011680" cy="113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Conduct a literature review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FC4E07-B25E-4C00-B8BA-235E3A2F4C14}"/>
              </a:ext>
            </a:extLst>
          </p:cNvPr>
          <p:cNvSpPr/>
          <p:nvPr/>
        </p:nvSpPr>
        <p:spPr>
          <a:xfrm>
            <a:off x="3566160" y="1829697"/>
            <a:ext cx="2011680" cy="113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your research question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989359-6237-4DC4-AB96-2E18C7251D56}"/>
              </a:ext>
            </a:extLst>
          </p:cNvPr>
          <p:cNvCxnSpPr/>
          <p:nvPr/>
        </p:nvCxnSpPr>
        <p:spPr>
          <a:xfrm>
            <a:off x="4553550" y="3047734"/>
            <a:ext cx="0" cy="667016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DFD71D-F5F7-48D5-9ABB-769D5A8BBC1E}"/>
              </a:ext>
            </a:extLst>
          </p:cNvPr>
          <p:cNvCxnSpPr/>
          <p:nvPr/>
        </p:nvCxnSpPr>
        <p:spPr>
          <a:xfrm>
            <a:off x="7464390" y="4019550"/>
            <a:ext cx="0" cy="667016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5AFDE1-E763-49DC-A980-9D1B5CFF0B0A}"/>
              </a:ext>
            </a:extLst>
          </p:cNvPr>
          <p:cNvCxnSpPr>
            <a:cxnSpLocks/>
          </p:cNvCxnSpPr>
          <p:nvPr/>
        </p:nvCxnSpPr>
        <p:spPr>
          <a:xfrm flipV="1">
            <a:off x="5680710" y="4019550"/>
            <a:ext cx="1017270" cy="422142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B7B746-1069-4B97-BE04-FAB050BD367F}"/>
              </a:ext>
            </a:extLst>
          </p:cNvPr>
          <p:cNvCxnSpPr>
            <a:cxnSpLocks/>
          </p:cNvCxnSpPr>
          <p:nvPr/>
        </p:nvCxnSpPr>
        <p:spPr>
          <a:xfrm flipH="1" flipV="1">
            <a:off x="2618453" y="4120560"/>
            <a:ext cx="815325" cy="642262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2243BB-0E8B-4D9D-B13B-67A3FD56EB15}"/>
              </a:ext>
            </a:extLst>
          </p:cNvPr>
          <p:cNvCxnSpPr>
            <a:cxnSpLocks/>
          </p:cNvCxnSpPr>
          <p:nvPr/>
        </p:nvCxnSpPr>
        <p:spPr>
          <a:xfrm flipV="1">
            <a:off x="2289929" y="2285826"/>
            <a:ext cx="1017270" cy="422142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759A-14C8-4559-9FA1-FBD35CA8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FINER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D8F9-0398-4A87-8617-53C3900E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/>
              <a:t>F</a:t>
            </a:r>
            <a:r>
              <a:rPr lang="pt-BR" sz="2800" dirty="0"/>
              <a:t>easible</a:t>
            </a:r>
          </a:p>
          <a:p>
            <a:pPr marL="0" indent="0" algn="ctr">
              <a:buNone/>
            </a:pPr>
            <a:r>
              <a:rPr lang="pt-BR" sz="2800" b="1" dirty="0"/>
              <a:t>I</a:t>
            </a:r>
            <a:r>
              <a:rPr lang="pt-BR" sz="2800" dirty="0"/>
              <a:t>nteresting</a:t>
            </a:r>
          </a:p>
          <a:p>
            <a:pPr marL="0" indent="0" algn="ctr">
              <a:buNone/>
            </a:pPr>
            <a:r>
              <a:rPr lang="pt-BR" sz="2800" b="1" dirty="0"/>
              <a:t>N</a:t>
            </a:r>
            <a:r>
              <a:rPr lang="pt-BR" sz="2800" dirty="0"/>
              <a:t>ovel</a:t>
            </a:r>
          </a:p>
          <a:p>
            <a:pPr marL="0" indent="0" algn="ctr">
              <a:buNone/>
            </a:pPr>
            <a:r>
              <a:rPr lang="pt-BR" sz="2800" b="1" dirty="0"/>
              <a:t>E</a:t>
            </a:r>
            <a:r>
              <a:rPr lang="pt-BR" sz="2800" dirty="0"/>
              <a:t>thical</a:t>
            </a:r>
          </a:p>
          <a:p>
            <a:pPr marL="0" indent="0" algn="ctr">
              <a:buNone/>
            </a:pPr>
            <a:r>
              <a:rPr lang="pt-BR" sz="2800" b="1" dirty="0"/>
              <a:t>R</a:t>
            </a:r>
            <a:r>
              <a:rPr lang="pt-BR" sz="2800" dirty="0"/>
              <a:t>elevant</a:t>
            </a:r>
          </a:p>
          <a:p>
            <a:pPr marL="0" indent="0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A well defined research question is key to making decisions about study design, study participants/population, data collection and analysis</a:t>
            </a: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8C788-7E5F-4D38-B794-3ACAD3485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61D9A-85F0-4498-9E10-A2B2965AD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8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00" y="259200"/>
            <a:ext cx="8889016" cy="648000"/>
          </a:xfrm>
        </p:spPr>
        <p:txBody>
          <a:bodyPr>
            <a:noAutofit/>
          </a:bodyPr>
          <a:lstStyle/>
          <a:p>
            <a:r>
              <a:rPr lang="en-GB" sz="4000" b="1" dirty="0"/>
              <a:t>The use of theory in pedagogic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00" y="1471358"/>
            <a:ext cx="8356500" cy="4752000"/>
          </a:xfrm>
        </p:spPr>
        <p:txBody>
          <a:bodyPr/>
          <a:lstStyle/>
          <a:p>
            <a:r>
              <a:rPr lang="en-GB" dirty="0"/>
              <a:t>Pedagogic papers and research from “non-educationalists” criticised because of lacking an explicit theoretical basis, and/or methodological rigour </a:t>
            </a:r>
            <a:r>
              <a:rPr lang="en-GB" baseline="30000" dirty="0"/>
              <a:t>1-3</a:t>
            </a:r>
          </a:p>
          <a:p>
            <a:pPr marL="0" indent="0">
              <a:buNone/>
            </a:pPr>
            <a:endParaRPr lang="en-GB" baseline="30000" dirty="0"/>
          </a:p>
          <a:p>
            <a:r>
              <a:rPr lang="en-GB" dirty="0"/>
              <a:t>Theory: “An organized, coherent, and systematic articulation of a set of issues that are communicated as a meaningful whole”</a:t>
            </a:r>
            <a:r>
              <a:rPr lang="en-GB" baseline="30000" dirty="0"/>
              <a:t>4</a:t>
            </a:r>
          </a:p>
          <a:p>
            <a:endParaRPr lang="en-GB" dirty="0"/>
          </a:p>
          <a:p>
            <a:r>
              <a:rPr lang="en-GB" dirty="0"/>
              <a:t>Recent attempts to address this in my particular field </a:t>
            </a:r>
            <a:r>
              <a:rPr lang="en-GB" baseline="30000" dirty="0"/>
              <a:t>5</a:t>
            </a:r>
          </a:p>
          <a:p>
            <a:endParaRPr lang="en-GB" baseline="30000" dirty="0"/>
          </a:p>
          <a:p>
            <a:r>
              <a:rPr lang="en-GB" dirty="0"/>
              <a:t>Things are definitely improving!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59183" y="4984988"/>
            <a:ext cx="556921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1. Albert M, Hodges B, </a:t>
            </a:r>
            <a:r>
              <a:rPr lang="en-GB" sz="1400" dirty="0" err="1"/>
              <a:t>Regehr</a:t>
            </a:r>
            <a:r>
              <a:rPr lang="en-GB" sz="1400" dirty="0"/>
              <a:t> G. </a:t>
            </a:r>
            <a:r>
              <a:rPr lang="en-GB" sz="1400" dirty="0" err="1"/>
              <a:t>Adv</a:t>
            </a:r>
            <a:r>
              <a:rPr lang="en-GB" sz="1400" dirty="0"/>
              <a:t> Health </a:t>
            </a:r>
            <a:r>
              <a:rPr lang="en-GB" sz="1400" dirty="0" err="1"/>
              <a:t>Sci</a:t>
            </a:r>
            <a:r>
              <a:rPr lang="en-GB" sz="1400" dirty="0"/>
              <a:t> Educ. 2007;12(1):103–15.</a:t>
            </a:r>
          </a:p>
          <a:p>
            <a:r>
              <a:rPr lang="en-GB" sz="1400" dirty="0"/>
              <a:t>2. </a:t>
            </a:r>
            <a:r>
              <a:rPr lang="en-GB" sz="1400" dirty="0" err="1"/>
              <a:t>Bordage</a:t>
            </a:r>
            <a:r>
              <a:rPr lang="en-GB" sz="1400" dirty="0"/>
              <a:t> G. Med Educ. 2009;43(4):312–9.</a:t>
            </a:r>
          </a:p>
          <a:p>
            <a:r>
              <a:rPr lang="en-GB" sz="1400" dirty="0"/>
              <a:t>3. </a:t>
            </a:r>
            <a:r>
              <a:rPr lang="en-GB" sz="1400" dirty="0" err="1"/>
              <a:t>Teunissen</a:t>
            </a:r>
            <a:r>
              <a:rPr lang="en-GB" sz="1400" dirty="0"/>
              <a:t> PW. Med Educ. 2010;44(6):534–5.</a:t>
            </a:r>
          </a:p>
          <a:p>
            <a:r>
              <a:rPr lang="en-GB" sz="1400" dirty="0"/>
              <a:t>4. Reeves S, Albert M, </a:t>
            </a:r>
            <a:r>
              <a:rPr lang="en-GB" sz="1400" dirty="0" err="1"/>
              <a:t>Kuper</a:t>
            </a:r>
            <a:r>
              <a:rPr lang="en-GB" sz="1400" dirty="0"/>
              <a:t> A, Hodges BD. BMJ. 2008;337(7670):631–4.</a:t>
            </a:r>
          </a:p>
          <a:p>
            <a:r>
              <a:rPr lang="en-GB" sz="1400" dirty="0"/>
              <a:t>5. Cleland and Durning.  </a:t>
            </a:r>
            <a:r>
              <a:rPr lang="en-GB" sz="1400" i="1" dirty="0"/>
              <a:t>Researching Medical Education</a:t>
            </a:r>
            <a:r>
              <a:rPr lang="en-GB" sz="1400" dirty="0"/>
              <a:t>.  Wiley 2015.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19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096382" y="196851"/>
            <a:ext cx="8534400" cy="75882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B9899"/>
                </a:solidFill>
              </a:rPr>
              <a:t>What theory?!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213" y="3933825"/>
            <a:ext cx="4630737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/>
              <a:t>Adopting a theoretical position involves a process of privileging some data over other data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531938"/>
            <a:ext cx="35560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511333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990850"/>
            <a:ext cx="36210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6" descr="http://desireeo.com/wp-content/uploads/2015/05/explo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2388"/>
            <a:ext cx="17113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33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87E61D-F379-4279-9271-C736A90A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32" y="2987357"/>
            <a:ext cx="4404418" cy="2176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Useful strategies for setting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3671" y="1205357"/>
            <a:ext cx="8356997" cy="3564000"/>
          </a:xfrm>
        </p:spPr>
        <p:txBody>
          <a:bodyPr/>
          <a:lstStyle/>
          <a:p>
            <a:r>
              <a:rPr lang="en-GB" dirty="0"/>
              <a:t>Align opportunities with your “day job” and interests</a:t>
            </a:r>
          </a:p>
          <a:p>
            <a:r>
              <a:rPr lang="en-GB" dirty="0"/>
              <a:t>Recognise your limitations and collaborate!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3F297-2712-4D85-B876-F34E509FF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43" y="2205482"/>
            <a:ext cx="3290577" cy="1516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F8342-772B-4AD1-A6AF-C92F29031CC8}"/>
              </a:ext>
            </a:extLst>
          </p:cNvPr>
          <p:cNvSpPr txBox="1"/>
          <p:nvPr/>
        </p:nvSpPr>
        <p:spPr>
          <a:xfrm>
            <a:off x="367564" y="6089692"/>
            <a:ext cx="55396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Network/get out there/see what others are 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FDAE5-44DF-4467-987B-8A618F36F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05" y="3405238"/>
            <a:ext cx="2575756" cy="22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A806-B113-437A-9AEF-DBEA5192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510-DA5B-4814-B4FB-391FA2C1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Good educational research needs:</a:t>
            </a:r>
          </a:p>
          <a:p>
            <a:endParaRPr lang="en-GB" dirty="0"/>
          </a:p>
          <a:p>
            <a:r>
              <a:rPr lang="en-GB" dirty="0"/>
              <a:t>To be topical and of interest to your community</a:t>
            </a:r>
          </a:p>
          <a:p>
            <a:endParaRPr lang="en-GB" dirty="0"/>
          </a:p>
          <a:p>
            <a:r>
              <a:rPr lang="en-GB" dirty="0"/>
              <a:t>Have a good research question which is clearly grounded in the literature</a:t>
            </a:r>
          </a:p>
          <a:p>
            <a:endParaRPr lang="en-GB" dirty="0"/>
          </a:p>
          <a:p>
            <a:r>
              <a:rPr lang="en-GB" dirty="0"/>
              <a:t>Be clearly underpinned in terms of assumptions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paradigmatically aligned design, methodology, methods, analysis approaches </a:t>
            </a:r>
            <a:r>
              <a:rPr lang="en-GB"/>
              <a:t>and language to </a:t>
            </a:r>
            <a:r>
              <a:rPr lang="en-GB" dirty="0"/>
              <a:t>answer the question</a:t>
            </a:r>
          </a:p>
          <a:p>
            <a:endParaRPr lang="en-GB" dirty="0"/>
          </a:p>
          <a:p>
            <a:r>
              <a:rPr lang="en-GB" dirty="0"/>
              <a:t>Use theory appropriately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E3846-686D-40AC-A60F-3A038D0FF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AD69C-5F6E-491F-B0DC-9AF745153B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FCD9-FF28-4AB9-99B1-28192EBA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2B94A-315B-4C08-93F5-D6CD07F4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F748D-5662-495E-BD4C-148E3136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2" y="1459200"/>
            <a:ext cx="8630476" cy="3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3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Really 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GB" dirty="0"/>
              <a:t>How to get clear about method, methodology, epistemology and ontology, once and for all.  Video recording from a workshop by Professor David James at the ESRC First Year Student Conference in Cardiff, January 2015</a:t>
            </a:r>
          </a:p>
          <a:p>
            <a:r>
              <a:rPr lang="en-GB" dirty="0">
                <a:hlinkClick r:id="rId2"/>
              </a:rPr>
              <a:t>http://walesdtp.ac.uk/onlinematerials/how-to-get-clear-about-method-methodology-epistemology-and-ontology-once-and-for-all/</a:t>
            </a:r>
            <a:r>
              <a:rPr lang="en-GB" dirty="0"/>
              <a:t> </a:t>
            </a:r>
          </a:p>
          <a:p>
            <a:r>
              <a:rPr lang="en-GB" dirty="0" err="1"/>
              <a:t>Bordage</a:t>
            </a:r>
            <a:r>
              <a:rPr lang="en-GB" dirty="0"/>
              <a:t>, G. (2009) Conceptual frameworks to illuminate and magnify. Medical Education, 43, 312–319.</a:t>
            </a:r>
          </a:p>
          <a:p>
            <a:r>
              <a:rPr lang="en-GB" dirty="0"/>
              <a:t>Cleland JA. Exploring versus measuring: considering the fundamental differences between qualitative and quantitative research.  In: Researching Medical Education, First Edition. Edited by Jennifer Cleland and Steven J. Durning, 2015, p. 3-14.</a:t>
            </a:r>
          </a:p>
          <a:p>
            <a:r>
              <a:rPr lang="en-GB" dirty="0"/>
              <a:t>Creswell, J.W. (20133-14) Educational Research: Planning, Conducting, and Evaluating Quantitative and Qualitative Research, 4th </a:t>
            </a:r>
            <a:r>
              <a:rPr lang="en-GB" dirty="0" err="1"/>
              <a:t>edn</a:t>
            </a:r>
            <a:r>
              <a:rPr lang="en-GB" dirty="0"/>
              <a:t>. Pearson, Boston.</a:t>
            </a:r>
          </a:p>
          <a:p>
            <a:r>
              <a:rPr lang="en-GB" dirty="0"/>
              <a:t>Creswell, J.W. &amp; Plano Clark, V.L. (2010) Designing and Conducting Mixed Methods Research. Sage </a:t>
            </a:r>
            <a:r>
              <a:rPr lang="en-GB" dirty="0" err="1"/>
              <a:t>Publications,Thousand</a:t>
            </a:r>
            <a:r>
              <a:rPr lang="en-GB" dirty="0"/>
              <a:t> Oaks, CA.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2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4106" y="1276703"/>
            <a:ext cx="8356500" cy="35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300" b="1" dirty="0"/>
              <a:t>THANK YOU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48" y="2151158"/>
            <a:ext cx="5687503" cy="2843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6240" y="534520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hlinkClick r:id="rId4"/>
              </a:rPr>
              <a:t>jen.cleland@abdn.ac.uk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98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6A11-C604-4B2E-A32F-834F60A3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PIN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F481E-FF78-488E-B14D-1563D6C43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46" y="2133601"/>
            <a:ext cx="5682853" cy="4030133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Tuesday 25</a:t>
            </a:r>
            <a:r>
              <a:rPr lang="en-GB" b="1" baseline="30000" dirty="0"/>
              <a:t>th</a:t>
            </a:r>
            <a:r>
              <a:rPr lang="en-GB" b="1" dirty="0"/>
              <a:t> Feb 2020</a:t>
            </a:r>
          </a:p>
          <a:p>
            <a:endParaRPr lang="en-GB" b="1" dirty="0"/>
          </a:p>
          <a:p>
            <a:r>
              <a:rPr lang="en-GB" b="1" dirty="0"/>
              <a:t>Dr Nigel Beacham</a:t>
            </a:r>
          </a:p>
          <a:p>
            <a:r>
              <a:rPr lang="en-GB" b="1" dirty="0"/>
              <a:t>Senior Lecturer, Computing Science</a:t>
            </a:r>
          </a:p>
          <a:p>
            <a:endParaRPr lang="en-GB" b="1" dirty="0"/>
          </a:p>
          <a:p>
            <a:r>
              <a:rPr lang="en-GB" b="1" dirty="0"/>
              <a:t>"The need for effective cloud-based Integrated Development Environments in H.E.“</a:t>
            </a:r>
          </a:p>
          <a:p>
            <a:endParaRPr lang="en-GB" b="1" dirty="0"/>
          </a:p>
          <a:p>
            <a:r>
              <a:rPr lang="en-GB" b="1" dirty="0"/>
              <a:t>VC-Room A04, Postgraduate Research School, Crombie Hall, OA Campus &amp; Foresterhill Campus, Room TBA or via Collaborate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9299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92" y="1051650"/>
            <a:ext cx="3849971" cy="46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5" y="1537649"/>
            <a:ext cx="2266211" cy="2801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03" y="1434924"/>
            <a:ext cx="2266211" cy="3006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225" y="2696028"/>
            <a:ext cx="4163513" cy="29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5" y="1856365"/>
            <a:ext cx="3295382" cy="3295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08" y="1973885"/>
            <a:ext cx="3667490" cy="29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3" y="1002110"/>
            <a:ext cx="3343275" cy="2364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755" y="3419835"/>
            <a:ext cx="3859115" cy="2177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312" y="1051650"/>
            <a:ext cx="3539845" cy="22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training and disciplinary backgrounds</a:t>
            </a:r>
          </a:p>
          <a:p>
            <a:endParaRPr lang="en-GB" dirty="0"/>
          </a:p>
          <a:p>
            <a:r>
              <a:rPr lang="en-GB" dirty="0"/>
              <a:t>Your underlying beliefs about the nature of research</a:t>
            </a:r>
          </a:p>
          <a:p>
            <a:pPr lvl="1"/>
            <a:r>
              <a:rPr lang="en-GB" dirty="0"/>
              <a:t>About the nature of knowledge and reality</a:t>
            </a:r>
          </a:p>
          <a:p>
            <a:pPr lvl="1"/>
            <a:r>
              <a:rPr lang="en-GB" dirty="0"/>
              <a:t>About how one understands knowledge and reality</a:t>
            </a:r>
          </a:p>
          <a:p>
            <a:pPr lvl="1"/>
            <a:r>
              <a:rPr lang="en-GB" dirty="0"/>
              <a:t>About the process of acquiring knowledge and knowledge about reality</a:t>
            </a:r>
          </a:p>
          <a:p>
            <a:pPr lvl="1"/>
            <a:r>
              <a:rPr lang="en-GB" dirty="0"/>
              <a:t>And the researcher’s role in the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6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4000" b="1" dirty="0"/>
              <a:t>Important concepts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827088" y="3068638"/>
            <a:ext cx="8504237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/>
              <a:t>Epistemology</a:t>
            </a:r>
          </a:p>
          <a:p>
            <a:pPr eaLnBrk="1" hangingPunct="1"/>
            <a:r>
              <a:rPr lang="en-GB" altLang="en-US" sz="2800" dirty="0"/>
              <a:t>Ontology</a:t>
            </a:r>
          </a:p>
        </p:txBody>
      </p:sp>
      <p:pic>
        <p:nvPicPr>
          <p:cNvPr id="32772" name="Picture 2" descr="https://debolinacoomar.files.wordpress.com/2014/12/baby_puzz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4141788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4520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UoA Pot PGrad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5C284F"/>
      </a:accent2>
      <a:accent3>
        <a:srgbClr val="224597"/>
      </a:accent3>
      <a:accent4>
        <a:srgbClr val="000000"/>
      </a:accent4>
      <a:accent5>
        <a:srgbClr val="AB1A24"/>
      </a:accent5>
      <a:accent6>
        <a:srgbClr val="224597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tential Postgraduate Template.potx" id="{E09516F5-9440-46FE-94D9-9BB30CDFA084}" vid="{AEAA71D7-822E-4DB4-B9B2-E5253A311197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Potential Postgraduate Template</Template>
  <TotalTime>0</TotalTime>
  <Words>1121</Words>
  <Application>Microsoft Office PowerPoint</Application>
  <PresentationFormat>On-screen Show (4:3)</PresentationFormat>
  <Paragraphs>157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Georgia</vt:lpstr>
      <vt:lpstr>Wingdings</vt:lpstr>
      <vt:lpstr>Wingdings 2</vt:lpstr>
      <vt:lpstr>Office Theme</vt:lpstr>
      <vt:lpstr>Civic</vt:lpstr>
      <vt:lpstr>Educational research for the (mostly) uninitiated</vt:lpstr>
      <vt:lpstr>Overview</vt:lpstr>
      <vt:lpstr>Introductions</vt:lpstr>
      <vt:lpstr>PowerPoint Presentation</vt:lpstr>
      <vt:lpstr>PowerPoint Presentation</vt:lpstr>
      <vt:lpstr>PowerPoint Presentation</vt:lpstr>
      <vt:lpstr>PowerPoint Presentation</vt:lpstr>
      <vt:lpstr>Introductions</vt:lpstr>
      <vt:lpstr>Important concepts</vt:lpstr>
      <vt:lpstr>PowerPoint Presentation</vt:lpstr>
      <vt:lpstr>Assumptions</vt:lpstr>
      <vt:lpstr>The process of a study or programme of study</vt:lpstr>
      <vt:lpstr>PowerPoint Presentation</vt:lpstr>
      <vt:lpstr>PowerPoint Presentation</vt:lpstr>
      <vt:lpstr>PowerPoint Presentation</vt:lpstr>
      <vt:lpstr>More questions</vt:lpstr>
      <vt:lpstr>PowerPoint Presentation</vt:lpstr>
      <vt:lpstr>Objective, a priori and deductive… </vt:lpstr>
      <vt:lpstr>Subjective, exploratory, theory followed</vt:lpstr>
      <vt:lpstr>PowerPoint Presentation</vt:lpstr>
      <vt:lpstr>Language is important</vt:lpstr>
      <vt:lpstr>Language is important</vt:lpstr>
      <vt:lpstr>Inspiration! </vt:lpstr>
      <vt:lpstr>The first steps</vt:lpstr>
      <vt:lpstr>FINER Research questions</vt:lpstr>
      <vt:lpstr>The use of theory in pedagogic research</vt:lpstr>
      <vt:lpstr>What theory?!</vt:lpstr>
      <vt:lpstr>Useful strategies for setting out</vt:lpstr>
      <vt:lpstr>Summary</vt:lpstr>
      <vt:lpstr>Really useful resources</vt:lpstr>
      <vt:lpstr>PowerPoint Presentation</vt:lpstr>
      <vt:lpstr>Next PIN meeting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2016-09-11T15:31:00Z</dcterms:created>
  <dcterms:modified xsi:type="dcterms:W3CDTF">2021-10-01T09:32:41Z</dcterms:modified>
  <cp:contentStatus/>
</cp:coreProperties>
</file>