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media/image5.jpg" ContentType="image/jpg"/>
  <Override PartName="/ppt/media/image6.jpg" ContentType="image/jpg"/>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0.jpg" ContentType="image/jpg"/>
  <Override PartName="/ppt/media/image51.jpg" ContentType="image/jpg"/>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 id="2147483734" r:id="rId2"/>
    <p:sldMasterId id="2147483722" r:id="rId3"/>
    <p:sldMasterId id="2147483737" r:id="rId4"/>
    <p:sldMasterId id="2147483741" r:id="rId5"/>
    <p:sldMasterId id="2147483662" r:id="rId6"/>
    <p:sldMasterId id="2147483743" r:id="rId7"/>
    <p:sldMasterId id="2147483690" r:id="rId8"/>
    <p:sldMasterId id="2147483747" r:id="rId9"/>
    <p:sldMasterId id="2147483749" r:id="rId10"/>
    <p:sldMasterId id="2147483752" r:id="rId11"/>
    <p:sldMasterId id="2147483753" r:id="rId12"/>
    <p:sldMasterId id="2147483754" r:id="rId13"/>
    <p:sldMasterId id="2147483756" r:id="rId14"/>
    <p:sldMasterId id="2147483648" r:id="rId15"/>
  </p:sldMasterIdLst>
  <p:notesMasterIdLst>
    <p:notesMasterId r:id="rId41"/>
  </p:notesMasterIdLst>
  <p:sldIdLst>
    <p:sldId id="263" r:id="rId16"/>
    <p:sldId id="269" r:id="rId17"/>
    <p:sldId id="271" r:id="rId18"/>
    <p:sldId id="274" r:id="rId19"/>
    <p:sldId id="275" r:id="rId20"/>
    <p:sldId id="276" r:id="rId21"/>
    <p:sldId id="277" r:id="rId22"/>
    <p:sldId id="288" r:id="rId23"/>
    <p:sldId id="293" r:id="rId24"/>
    <p:sldId id="292" r:id="rId25"/>
    <p:sldId id="279" r:id="rId26"/>
    <p:sldId id="294" r:id="rId27"/>
    <p:sldId id="280" r:id="rId28"/>
    <p:sldId id="291" r:id="rId29"/>
    <p:sldId id="289" r:id="rId30"/>
    <p:sldId id="290" r:id="rId31"/>
    <p:sldId id="282" r:id="rId32"/>
    <p:sldId id="283" r:id="rId33"/>
    <p:sldId id="284" r:id="rId34"/>
    <p:sldId id="285" r:id="rId35"/>
    <p:sldId id="286" r:id="rId36"/>
    <p:sldId id="287" r:id="rId37"/>
    <p:sldId id="268" r:id="rId38"/>
    <p:sldId id="272" r:id="rId39"/>
    <p:sldId id="273" r:id="rId40"/>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3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00B089-F9D5-4DAF-A800-AC46196739A7}" v="7" dt="2021-12-15T10:22:44.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7731"/>
  </p:normalViewPr>
  <p:slideViewPr>
    <p:cSldViewPr snapToGrid="0" snapToObjects="1">
      <p:cViewPr varScale="1">
        <p:scale>
          <a:sx n="88" d="100"/>
          <a:sy n="88" d="100"/>
        </p:scale>
        <p:origin x="68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microsoft.com/office/2015/10/relationships/revisionInfo" Target="revisionInfo.xml"/><Relationship Id="rId20" Type="http://schemas.openxmlformats.org/officeDocument/2006/relationships/slide" Target="slides/slide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8E31A-C8FA-4F37-AB6B-7873B8424936}" type="datetimeFigureOut">
              <a:rPr lang="en-GB" smtClean="0"/>
              <a:t>15/12/2021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05353-F77B-4402-9FE3-878A622F2FBA}" type="slidenum">
              <a:rPr lang="en-GB" smtClean="0"/>
              <a:t>‹#›</a:t>
            </a:fld>
            <a:endParaRPr lang="en-GB"/>
          </a:p>
        </p:txBody>
      </p:sp>
    </p:spTree>
    <p:extLst>
      <p:ext uri="{BB962C8B-B14F-4D97-AF65-F5344CB8AC3E}">
        <p14:creationId xmlns:p14="http://schemas.microsoft.com/office/powerpoint/2010/main" val="9917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cholar.archive.org/work/zcaowggra5byvnujecqcvlk6l4/access/wayback/http:/www.springer.com/cda/content/document/cda_downloaddocument/9783319068220-c1.pdf?SGWID=0-0-45-1467108-p176731388"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link.springer.com/content/pdf/10.1007%2F978-0-387-30715-2.pdf" TargetMode="External"/><Relationship Id="rId4" Type="http://schemas.openxmlformats.org/officeDocument/2006/relationships/hyperlink" Target="https://www.academia.edu/download/36907810/gasparini-final-3.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Mollycoddled…. Babying (at college)</a:t>
            </a:r>
          </a:p>
          <a:p>
            <a:r>
              <a:rPr lang="en-GB" dirty="0"/>
              <a:t>‘overwhelm’ – when transitioning to </a:t>
            </a:r>
            <a:r>
              <a:rPr lang="en-GB" dirty="0" err="1"/>
              <a:t>unviersity</a:t>
            </a:r>
            <a:endParaRPr lang="en-GB" dirty="0"/>
          </a:p>
        </p:txBody>
      </p:sp>
      <p:sp>
        <p:nvSpPr>
          <p:cNvPr id="4" name="Slide Number Placeholder 3"/>
          <p:cNvSpPr>
            <a:spLocks noGrp="1"/>
          </p:cNvSpPr>
          <p:nvPr>
            <p:ph type="sldNum" sz="quarter" idx="5"/>
          </p:nvPr>
        </p:nvSpPr>
        <p:spPr/>
        <p:txBody>
          <a:bodyPr/>
          <a:lstStyle/>
          <a:p>
            <a:fld id="{FFFBAA77-082B-43B4-9DCD-B56AD4CCCB33}" type="slidenum">
              <a:rPr lang="en-GB" smtClean="0"/>
              <a:t>5</a:t>
            </a:fld>
            <a:endParaRPr lang="en-GB"/>
          </a:p>
        </p:txBody>
      </p:sp>
    </p:spTree>
    <p:extLst>
      <p:ext uri="{BB962C8B-B14F-4D97-AF65-F5344CB8AC3E}">
        <p14:creationId xmlns:p14="http://schemas.microsoft.com/office/powerpoint/2010/main" val="62563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effectLst/>
                <a:latin typeface="Calibri "/>
                <a:ea typeface="DengXian" panose="02010600030101010101" pitchFamily="2" charset="-122"/>
              </a:rPr>
              <a:t>An emotional and cognitive activity that seeks to affectively comprehend the viewpoints and experiences of another person or group via concrete interactions and generate a reactive outcome.” </a:t>
            </a:r>
            <a:r>
              <a:rPr lang="en-GB" sz="1200" dirty="0">
                <a:effectLst/>
                <a:latin typeface="Calibri "/>
                <a:ea typeface="DengXian" panose="02010600030101010101" pitchFamily="2" charset="-122"/>
              </a:rPr>
              <a:t>(</a:t>
            </a:r>
            <a:r>
              <a:rPr lang="en-GB" sz="1200" u="sng" dirty="0" err="1">
                <a:solidFill>
                  <a:srgbClr val="0563C1"/>
                </a:solidFill>
                <a:effectLst/>
                <a:latin typeface="Calibri "/>
                <a:cs typeface="Times New Roman" panose="02020603050405020304" pitchFamily="18" charset="0"/>
                <a:hlinkClick r:id="rId3"/>
              </a:rPr>
              <a:t>K</a:t>
            </a:r>
            <a:r>
              <a:rPr lang="en-GB" sz="1200" u="sng" dirty="0" err="1">
                <a:solidFill>
                  <a:srgbClr val="0563C1"/>
                </a:solidFill>
                <a:effectLst/>
                <a:latin typeface="Calibri "/>
                <a:ea typeface="DengXian" panose="02010600030101010101" pitchFamily="2" charset="-122"/>
                <a:cs typeface="Times New Roman" panose="02020603050405020304" pitchFamily="18" charset="0"/>
                <a:hlinkClick r:id="rId3"/>
              </a:rPr>
              <a:t>ö</a:t>
            </a:r>
            <a:r>
              <a:rPr lang="en-GB" sz="1200" u="sng" dirty="0" err="1">
                <a:solidFill>
                  <a:srgbClr val="0563C1"/>
                </a:solidFill>
                <a:effectLst/>
                <a:latin typeface="Calibri "/>
                <a:cs typeface="Times New Roman" panose="02020603050405020304" pitchFamily="18" charset="0"/>
                <a:hlinkClick r:id="rId3"/>
              </a:rPr>
              <a:t>ppen</a:t>
            </a:r>
            <a:r>
              <a:rPr lang="en-GB" sz="1200" u="sng" dirty="0">
                <a:solidFill>
                  <a:srgbClr val="0563C1"/>
                </a:solidFill>
                <a:effectLst/>
                <a:latin typeface="Calibri "/>
                <a:cs typeface="Times New Roman" panose="02020603050405020304" pitchFamily="18" charset="0"/>
                <a:hlinkClick r:id="rId3"/>
              </a:rPr>
              <a:t> &amp; </a:t>
            </a:r>
            <a:r>
              <a:rPr lang="en-GB" sz="1200" u="sng" dirty="0" err="1">
                <a:solidFill>
                  <a:srgbClr val="0563C1"/>
                </a:solidFill>
                <a:effectLst/>
                <a:latin typeface="Calibri "/>
                <a:cs typeface="Times New Roman" panose="02020603050405020304" pitchFamily="18" charset="0"/>
                <a:hlinkClick r:id="rId3"/>
              </a:rPr>
              <a:t>Meinel</a:t>
            </a:r>
            <a:r>
              <a:rPr lang="en-GB" sz="1200" dirty="0">
                <a:effectLst/>
                <a:latin typeface="Calibri "/>
                <a:ea typeface="DengXian" panose="02010600030101010101" pitchFamily="2" charset="-122"/>
              </a:rPr>
              <a:t>, 2015; </a:t>
            </a:r>
            <a:r>
              <a:rPr lang="en-GB" sz="1200" u="sng" dirty="0">
                <a:solidFill>
                  <a:srgbClr val="0563C1"/>
                </a:solidFill>
                <a:effectLst/>
                <a:latin typeface="Calibri "/>
                <a:cs typeface="Times New Roman" panose="02020603050405020304" pitchFamily="18" charset="0"/>
                <a:hlinkClick r:id="rId4"/>
              </a:rPr>
              <a:t>Gasparini</a:t>
            </a:r>
            <a:r>
              <a:rPr lang="en-GB" sz="1200" dirty="0">
                <a:effectLst/>
                <a:latin typeface="Calibri "/>
                <a:ea typeface="DengXian" panose="02010600030101010101" pitchFamily="2" charset="-122"/>
              </a:rPr>
              <a:t>, 2015; </a:t>
            </a:r>
            <a:r>
              <a:rPr lang="en-GB" sz="1200" u="sng" dirty="0">
                <a:solidFill>
                  <a:srgbClr val="0563C1"/>
                </a:solidFill>
                <a:effectLst/>
                <a:latin typeface="Calibri "/>
                <a:cs typeface="Times New Roman" panose="02020603050405020304" pitchFamily="18" charset="0"/>
                <a:hlinkClick r:id="rId5"/>
              </a:rPr>
              <a:t>Davis</a:t>
            </a:r>
            <a:r>
              <a:rPr lang="en-GB" sz="1200" dirty="0">
                <a:effectLst/>
                <a:latin typeface="Calibri "/>
                <a:ea typeface="DengXian" panose="02010600030101010101" pitchFamily="2" charset="-122"/>
              </a:rPr>
              <a:t>, 2006 )</a:t>
            </a:r>
            <a:endParaRPr lang="en-GB" sz="1200" dirty="0">
              <a:latin typeface="Calibri "/>
            </a:endParaRPr>
          </a:p>
        </p:txBody>
      </p:sp>
      <p:sp>
        <p:nvSpPr>
          <p:cNvPr id="4" name="Slide Number Placeholder 3"/>
          <p:cNvSpPr>
            <a:spLocks noGrp="1"/>
          </p:cNvSpPr>
          <p:nvPr>
            <p:ph type="sldNum" sz="quarter" idx="5"/>
          </p:nvPr>
        </p:nvSpPr>
        <p:spPr/>
        <p:txBody>
          <a:bodyPr/>
          <a:lstStyle/>
          <a:p>
            <a:fld id="{D076B56B-52E4-493C-90AA-96996274E284}" type="slidenum">
              <a:rPr lang="en-GB" smtClean="0"/>
              <a:t>6</a:t>
            </a:fld>
            <a:endParaRPr lang="en-GB"/>
          </a:p>
        </p:txBody>
      </p:sp>
    </p:spTree>
    <p:extLst>
      <p:ext uri="{BB962C8B-B14F-4D97-AF65-F5344CB8AC3E}">
        <p14:creationId xmlns:p14="http://schemas.microsoft.com/office/powerpoint/2010/main" val="275463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A4982A-DD3F-4D08-881B-3FB499F801BC}" type="slidenum">
              <a:rPr lang="en-GB" smtClean="0"/>
              <a:t>11</a:t>
            </a:fld>
            <a:endParaRPr lang="en-GB"/>
          </a:p>
        </p:txBody>
      </p:sp>
    </p:spTree>
    <p:extLst>
      <p:ext uri="{BB962C8B-B14F-4D97-AF65-F5344CB8AC3E}">
        <p14:creationId xmlns:p14="http://schemas.microsoft.com/office/powerpoint/2010/main" val="1878668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8121B4B-EC43-AF48-B12A-E16583A6A2EA}" type="slidenum">
              <a:rPr lang="en-US" smtClean="0"/>
              <a:t>13</a:t>
            </a:fld>
            <a:endParaRPr lang="en-US"/>
          </a:p>
        </p:txBody>
      </p:sp>
    </p:spTree>
    <p:extLst>
      <p:ext uri="{BB962C8B-B14F-4D97-AF65-F5344CB8AC3E}">
        <p14:creationId xmlns:p14="http://schemas.microsoft.com/office/powerpoint/2010/main" val="1930201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also ‘disclaimers’: “You know </a:t>
            </a:r>
            <a:r>
              <a:rPr lang="en-GB"/>
              <a:t>your student best, but….”</a:t>
            </a:r>
          </a:p>
        </p:txBody>
      </p:sp>
      <p:sp>
        <p:nvSpPr>
          <p:cNvPr id="4" name="Slide Number Placeholder 3"/>
          <p:cNvSpPr>
            <a:spLocks noGrp="1"/>
          </p:cNvSpPr>
          <p:nvPr>
            <p:ph type="sldNum" sz="quarter" idx="5"/>
          </p:nvPr>
        </p:nvSpPr>
        <p:spPr/>
        <p:txBody>
          <a:bodyPr/>
          <a:lstStyle/>
          <a:p>
            <a:fld id="{22B7AB6C-B70C-41A6-A626-07B6DCAC8484}" type="slidenum">
              <a:rPr lang="en-GB" smtClean="0"/>
              <a:t>22</a:t>
            </a:fld>
            <a:endParaRPr lang="en-GB"/>
          </a:p>
        </p:txBody>
      </p:sp>
    </p:spTree>
    <p:extLst>
      <p:ext uri="{BB962C8B-B14F-4D97-AF65-F5344CB8AC3E}">
        <p14:creationId xmlns:p14="http://schemas.microsoft.com/office/powerpoint/2010/main" val="191133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3B5D918-36B2-FC42-822A-6E727352DE6E}"/>
              </a:ext>
            </a:extLst>
          </p:cNvPr>
          <p:cNvSpPr>
            <a:spLocks noGrp="1"/>
          </p:cNvSpPr>
          <p:nvPr>
            <p:ph type="title"/>
          </p:nvPr>
        </p:nvSpPr>
        <p:spPr>
          <a:xfrm>
            <a:off x="562604" y="1792076"/>
            <a:ext cx="4096497" cy="993775"/>
          </a:xfrm>
          <a:prstGeom prst="rect">
            <a:avLst/>
          </a:prstGeom>
        </p:spPr>
        <p:txBody>
          <a:bodyPr/>
          <a:lstStyle>
            <a:lvl1pPr>
              <a:defRPr sz="3000" b="1" i="0" baseline="0">
                <a:solidFill>
                  <a:schemeClr val="bg1"/>
                </a:solidFill>
              </a:defRPr>
            </a:lvl1pPr>
          </a:lstStyle>
          <a:p>
            <a:r>
              <a:rPr lang="en-US"/>
              <a:t>Click to edit Master title style</a:t>
            </a:r>
            <a:endParaRPr lang="en-US" dirty="0"/>
          </a:p>
        </p:txBody>
      </p:sp>
      <p:sp>
        <p:nvSpPr>
          <p:cNvPr id="29" name="Text Placeholder 28">
            <a:extLst>
              <a:ext uri="{FF2B5EF4-FFF2-40B4-BE49-F238E27FC236}">
                <a16:creationId xmlns:a16="http://schemas.microsoft.com/office/drawing/2014/main" id="{5A3CF2EC-A73D-514B-90DA-DC81C59C653D}"/>
              </a:ext>
            </a:extLst>
          </p:cNvPr>
          <p:cNvSpPr>
            <a:spLocks noGrp="1"/>
          </p:cNvSpPr>
          <p:nvPr>
            <p:ph type="body" sz="quarter" idx="12"/>
          </p:nvPr>
        </p:nvSpPr>
        <p:spPr>
          <a:xfrm>
            <a:off x="561975" y="2960088"/>
            <a:ext cx="3122519" cy="823912"/>
          </a:xfrm>
          <a:prstGeom prst="rect">
            <a:avLst/>
          </a:prstGeom>
        </p:spPr>
        <p:txBody>
          <a:bodyPr/>
          <a:lstStyle>
            <a:lvl1pPr marL="0" indent="0">
              <a:buNone/>
              <a:defRPr sz="2400" baseline="0">
                <a:solidFill>
                  <a:schemeClr val="bg1"/>
                </a:solidFill>
                <a:latin typeface="Calibri" panose="020F0502020204030204" pitchFamily="34" charset="0"/>
              </a:defRPr>
            </a:lvl1pPr>
            <a:lvl2pPr marL="342900" indent="0">
              <a:buNone/>
              <a:defRPr/>
            </a:lvl2pPr>
          </a:lstStyle>
          <a:p>
            <a:pPr lvl="0"/>
            <a:r>
              <a:rPr lang="en-US"/>
              <a:t>Click to edit Master text styles</a:t>
            </a:r>
          </a:p>
        </p:txBody>
      </p:sp>
      <p:sp>
        <p:nvSpPr>
          <p:cNvPr id="33" name="Text Placeholder 28">
            <a:extLst>
              <a:ext uri="{FF2B5EF4-FFF2-40B4-BE49-F238E27FC236}">
                <a16:creationId xmlns:a16="http://schemas.microsoft.com/office/drawing/2014/main" id="{8BF1C7B7-77C0-964F-92F3-D5CBACA54A79}"/>
              </a:ext>
            </a:extLst>
          </p:cNvPr>
          <p:cNvSpPr>
            <a:spLocks noGrp="1"/>
          </p:cNvSpPr>
          <p:nvPr>
            <p:ph type="body" sz="quarter" idx="15" hasCustomPrompt="1"/>
          </p:nvPr>
        </p:nvSpPr>
        <p:spPr>
          <a:xfrm>
            <a:off x="561975" y="4313997"/>
            <a:ext cx="1804708" cy="405077"/>
          </a:xfrm>
          <a:prstGeom prst="rect">
            <a:avLst/>
          </a:prstGeom>
        </p:spPr>
        <p:txBody>
          <a:bodyPr/>
          <a:lstStyle>
            <a:lvl1pPr marL="0" indent="0">
              <a:buNone/>
              <a:tabLst>
                <a:tab pos="1905000" algn="l"/>
              </a:tabLst>
              <a:defRPr sz="1300" baseline="0">
                <a:solidFill>
                  <a:schemeClr val="bg1"/>
                </a:solidFill>
                <a:latin typeface="Calibri" panose="020F0502020204030204" pitchFamily="34" charset="0"/>
              </a:defRPr>
            </a:lvl1pPr>
            <a:lvl2pPr marL="342900" indent="0">
              <a:buNone/>
              <a:defRPr/>
            </a:lvl2pPr>
          </a:lstStyle>
          <a:p>
            <a:pPr lvl="0"/>
            <a:r>
              <a:rPr lang="en-GB" dirty="0"/>
              <a:t>00 Month 2020</a:t>
            </a:r>
          </a:p>
        </p:txBody>
      </p:sp>
    </p:spTree>
    <p:extLst>
      <p:ext uri="{BB962C8B-B14F-4D97-AF65-F5344CB8AC3E}">
        <p14:creationId xmlns:p14="http://schemas.microsoft.com/office/powerpoint/2010/main" val="3627010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1 column, text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605A00-1819-4847-9BAA-034F270C3DD8}"/>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AA3B112C-FFFC-4E1B-8CA2-534E1B6AD56D}"/>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82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0FD75-D1B1-4C8D-9334-C95271C5DD1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88CBFDF-DF81-417B-9C80-98B46DC76CA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776ECB-5F01-428A-86D0-B77BE792A84B}"/>
              </a:ext>
            </a:extLst>
          </p:cNvPr>
          <p:cNvSpPr>
            <a:spLocks noGrp="1"/>
          </p:cNvSpPr>
          <p:nvPr>
            <p:ph type="dt" sz="half" idx="10"/>
          </p:nvPr>
        </p:nvSpPr>
        <p:spPr/>
        <p:txBody>
          <a:bodyPr/>
          <a:lstStyle/>
          <a:p>
            <a:fld id="{BFBED9CB-02F4-44DA-964B-322CB861F882}" type="datetimeFigureOut">
              <a:rPr lang="en-GB" smtClean="0"/>
              <a:t>15/12/2021</a:t>
            </a:fld>
            <a:endParaRPr lang="en-GB"/>
          </a:p>
        </p:txBody>
      </p:sp>
      <p:sp>
        <p:nvSpPr>
          <p:cNvPr id="5" name="Footer Placeholder 4">
            <a:extLst>
              <a:ext uri="{FF2B5EF4-FFF2-40B4-BE49-F238E27FC236}">
                <a16:creationId xmlns:a16="http://schemas.microsoft.com/office/drawing/2014/main" id="{F9C54BE8-3CC2-4ADD-896B-221949C042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0D1C39-2A03-40F5-9CA2-0BA893415BBA}"/>
              </a:ext>
            </a:extLst>
          </p:cNvPr>
          <p:cNvSpPr>
            <a:spLocks noGrp="1"/>
          </p:cNvSpPr>
          <p:nvPr>
            <p:ph type="sldNum" sz="quarter" idx="12"/>
          </p:nvPr>
        </p:nvSpPr>
        <p:spPr/>
        <p:txBody>
          <a:bodyPr/>
          <a:lstStyle/>
          <a:p>
            <a:fld id="{0CF0065A-E478-44A6-8559-FCE68C169259}" type="slidenum">
              <a:rPr lang="en-GB" smtClean="0"/>
              <a:t>‹#›</a:t>
            </a:fld>
            <a:endParaRPr lang="en-GB"/>
          </a:p>
        </p:txBody>
      </p:sp>
    </p:spTree>
    <p:extLst>
      <p:ext uri="{BB962C8B-B14F-4D97-AF65-F5344CB8AC3E}">
        <p14:creationId xmlns:p14="http://schemas.microsoft.com/office/powerpoint/2010/main" val="168701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02FAE-FC2F-47FD-82A7-D1DD5A1AC3E3}"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4117922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2CF04-2510-9044-803B-DADE4E1F22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DDD1B5-E707-F44C-982A-90D11D433B6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B03BE3-100C-4948-B09F-1ED447E8166A}"/>
              </a:ext>
            </a:extLst>
          </p:cNvPr>
          <p:cNvSpPr>
            <a:spLocks noGrp="1"/>
          </p:cNvSpPr>
          <p:nvPr>
            <p:ph type="dt" sz="half" idx="10"/>
          </p:nvPr>
        </p:nvSpPr>
        <p:spPr/>
        <p:txBody>
          <a:bodyPr/>
          <a:lstStyle/>
          <a:p>
            <a:fld id="{B615D52C-AF34-1A47-BE24-CD3C5EB19B7B}" type="datetimeFigureOut">
              <a:rPr lang="en-US" smtClean="0"/>
              <a:t>12/15/2021</a:t>
            </a:fld>
            <a:endParaRPr lang="en-US"/>
          </a:p>
        </p:txBody>
      </p:sp>
      <p:sp>
        <p:nvSpPr>
          <p:cNvPr id="5" name="Footer Placeholder 4">
            <a:extLst>
              <a:ext uri="{FF2B5EF4-FFF2-40B4-BE49-F238E27FC236}">
                <a16:creationId xmlns:a16="http://schemas.microsoft.com/office/drawing/2014/main" id="{E4228B51-F919-5B45-A0AC-2239F582F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215BA-34CC-9948-8CCA-B87B643F95DE}"/>
              </a:ext>
            </a:extLst>
          </p:cNvPr>
          <p:cNvSpPr>
            <a:spLocks noGrp="1"/>
          </p:cNvSpPr>
          <p:nvPr>
            <p:ph type="sldNum" sz="quarter" idx="12"/>
          </p:nvPr>
        </p:nvSpPr>
        <p:spPr/>
        <p:txBody>
          <a:bodyPr/>
          <a:lstStyle/>
          <a:p>
            <a:fld id="{695619F4-E311-AE43-9132-10C691C541D6}" type="slidenum">
              <a:rPr lang="en-US" smtClean="0"/>
              <a:t>‹#›</a:t>
            </a:fld>
            <a:endParaRPr lang="en-US"/>
          </a:p>
        </p:txBody>
      </p:sp>
    </p:spTree>
    <p:extLst>
      <p:ext uri="{BB962C8B-B14F-4D97-AF65-F5344CB8AC3E}">
        <p14:creationId xmlns:p14="http://schemas.microsoft.com/office/powerpoint/2010/main" val="52890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ngle column_just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A792C48-516D-0149-B66B-29373611B816}"/>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6" name="Text Placeholder 15">
            <a:extLst>
              <a:ext uri="{FF2B5EF4-FFF2-40B4-BE49-F238E27FC236}">
                <a16:creationId xmlns:a16="http://schemas.microsoft.com/office/drawing/2014/main" id="{C7D7AF30-20A5-8849-8BD1-99F820E81A8B}"/>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CEC487B8-CAFD-4C73-81FB-6D396D6FA980}"/>
              </a:ext>
            </a:extLst>
          </p:cNvPr>
          <p:cNvSpPr>
            <a:spLocks noGrp="1"/>
          </p:cNvSpPr>
          <p:nvPr>
            <p:ph idx="1" hasCustomPrompt="1"/>
          </p:nvPr>
        </p:nvSpPr>
        <p:spPr>
          <a:xfrm>
            <a:off x="625535" y="1721852"/>
            <a:ext cx="6408226" cy="2715586"/>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1382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423C7-8E8C-44F3-BEF9-926B16E68A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E7D036-CD7A-4484-B1E6-9BF64879D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C12126-22AE-440B-9705-385D1272D211}"/>
              </a:ext>
            </a:extLst>
          </p:cNvPr>
          <p:cNvSpPr>
            <a:spLocks noGrp="1"/>
          </p:cNvSpPr>
          <p:nvPr>
            <p:ph type="dt" sz="half" idx="10"/>
          </p:nvPr>
        </p:nvSpPr>
        <p:spPr/>
        <p:txBody>
          <a:bodyPr/>
          <a:lstStyle/>
          <a:p>
            <a:fld id="{4E2FB46D-DB39-497B-9F56-444BB69B31C3}" type="datetimeFigureOut">
              <a:rPr lang="en-GB" smtClean="0"/>
              <a:t>15/12/2021</a:t>
            </a:fld>
            <a:endParaRPr lang="en-GB"/>
          </a:p>
        </p:txBody>
      </p:sp>
      <p:sp>
        <p:nvSpPr>
          <p:cNvPr id="5" name="Footer Placeholder 4">
            <a:extLst>
              <a:ext uri="{FF2B5EF4-FFF2-40B4-BE49-F238E27FC236}">
                <a16:creationId xmlns:a16="http://schemas.microsoft.com/office/drawing/2014/main" id="{B45ED61C-638C-4C7D-B6F8-172297C240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2D40B4-3A70-4EF0-B4B5-6E4A43D54D82}"/>
              </a:ext>
            </a:extLst>
          </p:cNvPr>
          <p:cNvSpPr>
            <a:spLocks noGrp="1"/>
          </p:cNvSpPr>
          <p:nvPr>
            <p:ph type="sldNum" sz="quarter" idx="12"/>
          </p:nvPr>
        </p:nvSpPr>
        <p:spPr/>
        <p:txBody>
          <a:bodyPr/>
          <a:lstStyle/>
          <a:p>
            <a:fld id="{948D5557-4A19-4A03-8D5D-064C6655390F}" type="slidenum">
              <a:rPr lang="en-GB" smtClean="0"/>
              <a:t>‹#›</a:t>
            </a:fld>
            <a:endParaRPr lang="en-GB"/>
          </a:p>
        </p:txBody>
      </p:sp>
    </p:spTree>
    <p:extLst>
      <p:ext uri="{BB962C8B-B14F-4D97-AF65-F5344CB8AC3E}">
        <p14:creationId xmlns:p14="http://schemas.microsoft.com/office/powerpoint/2010/main" val="2083846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B738B5C-42F6-40D9-ACB4-B4247F10E31A}"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C31403-E2F0-4CE0-AD02-03724B702282}" type="slidenum">
              <a:rPr lang="en-GB" smtClean="0"/>
              <a:t>‹#›</a:t>
            </a:fld>
            <a:endParaRPr lang="en-GB"/>
          </a:p>
        </p:txBody>
      </p:sp>
    </p:spTree>
    <p:extLst>
      <p:ext uri="{BB962C8B-B14F-4D97-AF65-F5344CB8AC3E}">
        <p14:creationId xmlns:p14="http://schemas.microsoft.com/office/powerpoint/2010/main" val="3410709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12/15/2021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3B2AF-E8CE-4E43-A187-0660D811E0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9A65F6-2B88-41B8-9941-9433C291E9C6}"/>
              </a:ext>
            </a:extLst>
          </p:cNvPr>
          <p:cNvSpPr>
            <a:spLocks noGrp="1"/>
          </p:cNvSpPr>
          <p:nvPr>
            <p:ph type="dt" sz="half" idx="10"/>
          </p:nvPr>
        </p:nvSpPr>
        <p:spPr/>
        <p:txBody>
          <a:bodyPr/>
          <a:lstStyle/>
          <a:p>
            <a:fld id="{C2037E44-1C8A-4FB8-ADA5-DBF339207181}" type="datetimeFigureOut">
              <a:rPr lang="en-GB" smtClean="0"/>
              <a:t>15/12/2021</a:t>
            </a:fld>
            <a:endParaRPr lang="en-GB"/>
          </a:p>
        </p:txBody>
      </p:sp>
      <p:sp>
        <p:nvSpPr>
          <p:cNvPr id="4" name="Footer Placeholder 3">
            <a:extLst>
              <a:ext uri="{FF2B5EF4-FFF2-40B4-BE49-F238E27FC236}">
                <a16:creationId xmlns:a16="http://schemas.microsoft.com/office/drawing/2014/main" id="{05DB97DA-2B81-43F5-827C-626A46537D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AE62E8-C607-475A-8BB5-3945E35015EB}"/>
              </a:ext>
            </a:extLst>
          </p:cNvPr>
          <p:cNvSpPr>
            <a:spLocks noGrp="1"/>
          </p:cNvSpPr>
          <p:nvPr>
            <p:ph type="sldNum" sz="quarter" idx="12"/>
          </p:nvPr>
        </p:nvSpPr>
        <p:spPr/>
        <p:txBody>
          <a:bodyPr/>
          <a:lstStyle/>
          <a:p>
            <a:fld id="{782D3742-E993-4934-B51F-66FDDC650A39}" type="slidenum">
              <a:rPr lang="en-GB" smtClean="0"/>
              <a:t>‹#›</a:t>
            </a:fld>
            <a:endParaRPr lang="en-GB"/>
          </a:p>
        </p:txBody>
      </p:sp>
    </p:spTree>
    <p:extLst>
      <p:ext uri="{BB962C8B-B14F-4D97-AF65-F5344CB8AC3E}">
        <p14:creationId xmlns:p14="http://schemas.microsoft.com/office/powerpoint/2010/main" val="1919573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CA3A-03C1-4CE5-A914-0A65B0CE467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C6C4C70-A7DA-4771-8D29-776CB447133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BB2B5A-BDF1-4935-BD22-69E76B954A56}"/>
              </a:ext>
            </a:extLst>
          </p:cNvPr>
          <p:cNvSpPr>
            <a:spLocks noGrp="1"/>
          </p:cNvSpPr>
          <p:nvPr>
            <p:ph type="dt" sz="half" idx="10"/>
          </p:nvPr>
        </p:nvSpPr>
        <p:spPr/>
        <p:txBody>
          <a:bodyPr/>
          <a:lstStyle/>
          <a:p>
            <a:fld id="{30FFFCA6-2A28-4F2C-9623-B574893EAFFB}" type="datetimeFigureOut">
              <a:rPr lang="en-GB" smtClean="0"/>
              <a:t>15/12/2021</a:t>
            </a:fld>
            <a:endParaRPr lang="en-GB"/>
          </a:p>
        </p:txBody>
      </p:sp>
      <p:sp>
        <p:nvSpPr>
          <p:cNvPr id="5" name="Footer Placeholder 4">
            <a:extLst>
              <a:ext uri="{FF2B5EF4-FFF2-40B4-BE49-F238E27FC236}">
                <a16:creationId xmlns:a16="http://schemas.microsoft.com/office/drawing/2014/main" id="{58AF8060-D4C8-46BA-9006-B955DA3590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F6EB62-DA36-4B1A-B3C4-B50F9FE1468F}"/>
              </a:ext>
            </a:extLst>
          </p:cNvPr>
          <p:cNvSpPr>
            <a:spLocks noGrp="1"/>
          </p:cNvSpPr>
          <p:nvPr>
            <p:ph type="sldNum" sz="quarter" idx="12"/>
          </p:nvPr>
        </p:nvSpPr>
        <p:spPr/>
        <p:txBody>
          <a:bodyPr/>
          <a:lstStyle/>
          <a:p>
            <a:fld id="{B58343FF-5596-498C-A114-9C2C4836277E}" type="slidenum">
              <a:rPr lang="en-GB" smtClean="0"/>
              <a:t>‹#›</a:t>
            </a:fld>
            <a:endParaRPr lang="en-GB"/>
          </a:p>
        </p:txBody>
      </p:sp>
    </p:spTree>
    <p:extLst>
      <p:ext uri="{BB962C8B-B14F-4D97-AF65-F5344CB8AC3E}">
        <p14:creationId xmlns:p14="http://schemas.microsoft.com/office/powerpoint/2010/main" val="519532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BBA6-7EA4-6E44-8345-8A38895A12A7}"/>
              </a:ext>
            </a:extLst>
          </p:cNvPr>
          <p:cNvSpPr>
            <a:spLocks noGrp="1"/>
          </p:cNvSpPr>
          <p:nvPr>
            <p:ph type="ctrTitle" hasCustomPrompt="1"/>
          </p:nvPr>
        </p:nvSpPr>
        <p:spPr>
          <a:xfrm>
            <a:off x="794208" y="1442301"/>
            <a:ext cx="4758179" cy="1129449"/>
          </a:xfrm>
          <a:prstGeom prst="rect">
            <a:avLst/>
          </a:prstGeom>
        </p:spPr>
        <p:txBody>
          <a:bodyPr anchor="b"/>
          <a:lstStyle>
            <a:lvl1pPr algn="l">
              <a:defRPr sz="3000" b="1" i="0" baseline="0">
                <a:solidFill>
                  <a:schemeClr val="bg1"/>
                </a:solidFill>
                <a:latin typeface="Cambria" panose="02040503050406030204" pitchFamily="18"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8CB3D383-33C8-9C4C-8A3C-742B1844DF27}"/>
              </a:ext>
            </a:extLst>
          </p:cNvPr>
          <p:cNvSpPr>
            <a:spLocks noGrp="1"/>
          </p:cNvSpPr>
          <p:nvPr>
            <p:ph type="subTitle" idx="1" hasCustomPrompt="1"/>
          </p:nvPr>
        </p:nvSpPr>
        <p:spPr>
          <a:xfrm>
            <a:off x="794208" y="2701925"/>
            <a:ext cx="3551549" cy="1241425"/>
          </a:xfrm>
          <a:prstGeom prst="rect">
            <a:avLst/>
          </a:prstGeom>
        </p:spPr>
        <p:txBody>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sp>
        <p:nvSpPr>
          <p:cNvPr id="8" name="Text Placeholder 28">
            <a:extLst>
              <a:ext uri="{FF2B5EF4-FFF2-40B4-BE49-F238E27FC236}">
                <a16:creationId xmlns:a16="http://schemas.microsoft.com/office/drawing/2014/main" id="{5C6996AC-246E-6C40-A598-45745FAD9E20}"/>
              </a:ext>
            </a:extLst>
          </p:cNvPr>
          <p:cNvSpPr>
            <a:spLocks noGrp="1"/>
          </p:cNvSpPr>
          <p:nvPr>
            <p:ph type="body" sz="quarter" idx="15" hasCustomPrompt="1"/>
          </p:nvPr>
        </p:nvSpPr>
        <p:spPr>
          <a:xfrm>
            <a:off x="794208" y="769598"/>
            <a:ext cx="1804708" cy="405077"/>
          </a:xfrm>
          <a:prstGeom prst="rect">
            <a:avLst/>
          </a:prstGeom>
        </p:spPr>
        <p:txBody>
          <a:bodyPr/>
          <a:lstStyle>
            <a:lvl1pPr marL="0" indent="0">
              <a:buNone/>
              <a:tabLst>
                <a:tab pos="1905000" algn="l"/>
              </a:tabLst>
              <a:defRPr sz="1600" baseline="0">
                <a:solidFill>
                  <a:schemeClr val="bg1"/>
                </a:solidFill>
                <a:latin typeface="Calibri" panose="020F0502020204030204" pitchFamily="34" charset="0"/>
              </a:defRPr>
            </a:lvl1pPr>
            <a:lvl2pPr marL="342900" indent="0">
              <a:buNone/>
              <a:defRPr/>
            </a:lvl2pPr>
          </a:lstStyle>
          <a:p>
            <a:pPr lvl="0"/>
            <a:r>
              <a:rPr lang="en-GB" dirty="0"/>
              <a:t>Section 00</a:t>
            </a:r>
          </a:p>
        </p:txBody>
      </p:sp>
    </p:spTree>
    <p:extLst>
      <p:ext uri="{BB962C8B-B14F-4D97-AF65-F5344CB8AC3E}">
        <p14:creationId xmlns:p14="http://schemas.microsoft.com/office/powerpoint/2010/main" val="46031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AEDD30-A83F-48EE-B458-69345EB53155}"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25664-833F-4E7F-B49E-654C98EB0AC8}" type="slidenum">
              <a:rPr lang="en-GB" smtClean="0"/>
              <a:t>‹#›</a:t>
            </a:fld>
            <a:endParaRPr lang="en-GB"/>
          </a:p>
        </p:txBody>
      </p:sp>
    </p:spTree>
    <p:extLst>
      <p:ext uri="{BB962C8B-B14F-4D97-AF65-F5344CB8AC3E}">
        <p14:creationId xmlns:p14="http://schemas.microsoft.com/office/powerpoint/2010/main" val="3110381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column_just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A792C48-516D-0149-B66B-29373611B816}"/>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6" name="Text Placeholder 15">
            <a:extLst>
              <a:ext uri="{FF2B5EF4-FFF2-40B4-BE49-F238E27FC236}">
                <a16:creationId xmlns:a16="http://schemas.microsoft.com/office/drawing/2014/main" id="{C7D7AF30-20A5-8849-8BD1-99F820E81A8B}"/>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CEC487B8-CAFD-4C73-81FB-6D396D6FA980}"/>
              </a:ext>
            </a:extLst>
          </p:cNvPr>
          <p:cNvSpPr>
            <a:spLocks noGrp="1"/>
          </p:cNvSpPr>
          <p:nvPr>
            <p:ph idx="1" hasCustomPrompt="1"/>
          </p:nvPr>
        </p:nvSpPr>
        <p:spPr>
          <a:xfrm>
            <a:off x="625535" y="1721852"/>
            <a:ext cx="6408226" cy="2715586"/>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1892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6" name="Content Placeholder 2">
            <a:extLst>
              <a:ext uri="{FF2B5EF4-FFF2-40B4-BE49-F238E27FC236}">
                <a16:creationId xmlns:a16="http://schemas.microsoft.com/office/drawing/2014/main" id="{B7514041-B4F9-4DF8-BF1C-EA632D6C167B}"/>
              </a:ext>
            </a:extLst>
          </p:cNvPr>
          <p:cNvSpPr>
            <a:spLocks noGrp="1"/>
          </p:cNvSpPr>
          <p:nvPr>
            <p:ph sz="half" idx="12" hasCustomPrompt="1"/>
          </p:nvPr>
        </p:nvSpPr>
        <p:spPr>
          <a:xfrm>
            <a:off x="630871" y="1720805"/>
            <a:ext cx="3590202" cy="2920065"/>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a:extLst>
              <a:ext uri="{FF2B5EF4-FFF2-40B4-BE49-F238E27FC236}">
                <a16:creationId xmlns:a16="http://schemas.microsoft.com/office/drawing/2014/main" id="{A16FC26A-D0FA-4763-9CB2-BFDB14061D63}"/>
              </a:ext>
            </a:extLst>
          </p:cNvPr>
          <p:cNvSpPr>
            <a:spLocks noGrp="1"/>
          </p:cNvSpPr>
          <p:nvPr>
            <p:ph sz="half" idx="13" hasCustomPrompt="1"/>
          </p:nvPr>
        </p:nvSpPr>
        <p:spPr>
          <a:xfrm>
            <a:off x="4404040" y="1712492"/>
            <a:ext cx="3804445" cy="2928378"/>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110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6049E270-3A94-4754-B5BA-F3D976EE09F0}"/>
              </a:ext>
            </a:extLst>
          </p:cNvPr>
          <p:cNvSpPr>
            <a:spLocks noGrp="1"/>
          </p:cNvSpPr>
          <p:nvPr>
            <p:ph idx="12" hasCustomPrompt="1"/>
          </p:nvPr>
        </p:nvSpPr>
        <p:spPr>
          <a:xfrm>
            <a:off x="633848" y="1713538"/>
            <a:ext cx="6251046" cy="2918785"/>
          </a:xfrm>
          <a:prstGeom prst="rect">
            <a:avLst/>
          </a:prstGeom>
        </p:spPr>
        <p:txBody>
          <a:bodyPr/>
          <a:lstStyle>
            <a:lvl1pPr marL="0" indent="0">
              <a:buNone/>
              <a:defRPr sz="1800"/>
            </a:lvl1pPr>
            <a:lvl2pPr>
              <a:defRPr sz="1800"/>
            </a:lvl2pPr>
            <a:lvl3pPr>
              <a:defRPr sz="1600"/>
            </a:lvl3pPr>
            <a:lvl4pPr>
              <a:defRPr sz="1400"/>
            </a:lvl4pPr>
            <a:lvl5pPr>
              <a:defRPr sz="1400"/>
            </a:lvl5pPr>
          </a:lstStyle>
          <a:p>
            <a:pPr lvl="0"/>
            <a:r>
              <a:rPr lang="en-US" dirty="0"/>
              <a:t>Click to edit text or on icons to insert other content</a:t>
            </a:r>
          </a:p>
        </p:txBody>
      </p:sp>
    </p:spTree>
    <p:extLst>
      <p:ext uri="{BB962C8B-B14F-4D97-AF65-F5344CB8AC3E}">
        <p14:creationId xmlns:p14="http://schemas.microsoft.com/office/powerpoint/2010/main" val="295055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_just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A792C48-516D-0149-B66B-29373611B816}"/>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6" name="Text Placeholder 15">
            <a:extLst>
              <a:ext uri="{FF2B5EF4-FFF2-40B4-BE49-F238E27FC236}">
                <a16:creationId xmlns:a16="http://schemas.microsoft.com/office/drawing/2014/main" id="{C7D7AF30-20A5-8849-8BD1-99F820E81A8B}"/>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CEC487B8-CAFD-4C73-81FB-6D396D6FA980}"/>
              </a:ext>
            </a:extLst>
          </p:cNvPr>
          <p:cNvSpPr>
            <a:spLocks noGrp="1"/>
          </p:cNvSpPr>
          <p:nvPr>
            <p:ph idx="1" hasCustomPrompt="1"/>
          </p:nvPr>
        </p:nvSpPr>
        <p:spPr>
          <a:xfrm>
            <a:off x="625535" y="1721852"/>
            <a:ext cx="6408226" cy="2715586"/>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495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6" name="Content Placeholder 2">
            <a:extLst>
              <a:ext uri="{FF2B5EF4-FFF2-40B4-BE49-F238E27FC236}">
                <a16:creationId xmlns:a16="http://schemas.microsoft.com/office/drawing/2014/main" id="{B7514041-B4F9-4DF8-BF1C-EA632D6C167B}"/>
              </a:ext>
            </a:extLst>
          </p:cNvPr>
          <p:cNvSpPr>
            <a:spLocks noGrp="1"/>
          </p:cNvSpPr>
          <p:nvPr>
            <p:ph sz="half" idx="12" hasCustomPrompt="1"/>
          </p:nvPr>
        </p:nvSpPr>
        <p:spPr>
          <a:xfrm>
            <a:off x="630871" y="1720805"/>
            <a:ext cx="3590202" cy="2920065"/>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a:extLst>
              <a:ext uri="{FF2B5EF4-FFF2-40B4-BE49-F238E27FC236}">
                <a16:creationId xmlns:a16="http://schemas.microsoft.com/office/drawing/2014/main" id="{A16FC26A-D0FA-4763-9CB2-BFDB14061D63}"/>
              </a:ext>
            </a:extLst>
          </p:cNvPr>
          <p:cNvSpPr>
            <a:spLocks noGrp="1"/>
          </p:cNvSpPr>
          <p:nvPr>
            <p:ph sz="half" idx="13" hasCustomPrompt="1"/>
          </p:nvPr>
        </p:nvSpPr>
        <p:spPr>
          <a:xfrm>
            <a:off x="4404040" y="1712492"/>
            <a:ext cx="3804445" cy="2928378"/>
          </a:xfrm>
          <a:prstGeom prst="rect">
            <a:avLst/>
          </a:prstGeom>
        </p:spPr>
        <p:txBody>
          <a:bodyPr/>
          <a:lstStyle>
            <a:lvl1pPr>
              <a:defRPr sz="1800"/>
            </a:lvl1pPr>
            <a:lvl2pPr>
              <a:defRPr sz="1800"/>
            </a:lvl2pPr>
            <a:lvl3pPr>
              <a:defRPr sz="1600"/>
            </a:lvl3pPr>
            <a:lvl4pPr>
              <a:defRPr sz="1400"/>
            </a:lvl4pPr>
            <a:lvl5pPr>
              <a:defRPr sz="1400"/>
            </a:lvl5pPr>
          </a:lstStyle>
          <a:p>
            <a:pPr lvl="0"/>
            <a:r>
              <a:rPr lang="en-US" dirty="0"/>
              <a:t>Click to edit text or insert object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7946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_multi type content">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
        <p:nvSpPr>
          <p:cNvPr id="5" name="Content Placeholder 2">
            <a:extLst>
              <a:ext uri="{FF2B5EF4-FFF2-40B4-BE49-F238E27FC236}">
                <a16:creationId xmlns:a16="http://schemas.microsoft.com/office/drawing/2014/main" id="{6049E270-3A94-4754-B5BA-F3D976EE09F0}"/>
              </a:ext>
            </a:extLst>
          </p:cNvPr>
          <p:cNvSpPr>
            <a:spLocks noGrp="1"/>
          </p:cNvSpPr>
          <p:nvPr>
            <p:ph idx="12" hasCustomPrompt="1"/>
          </p:nvPr>
        </p:nvSpPr>
        <p:spPr>
          <a:xfrm>
            <a:off x="633848" y="1713538"/>
            <a:ext cx="6251046" cy="2918785"/>
          </a:xfrm>
          <a:prstGeom prst="rect">
            <a:avLst/>
          </a:prstGeom>
        </p:spPr>
        <p:txBody>
          <a:bodyPr/>
          <a:lstStyle>
            <a:lvl1pPr marL="0" indent="0">
              <a:buNone/>
              <a:defRPr sz="1800"/>
            </a:lvl1pPr>
            <a:lvl2pPr>
              <a:defRPr sz="1800"/>
            </a:lvl2pPr>
            <a:lvl3pPr>
              <a:defRPr sz="1600"/>
            </a:lvl3pPr>
            <a:lvl4pPr>
              <a:defRPr sz="1400"/>
            </a:lvl4pPr>
            <a:lvl5pPr>
              <a:defRPr sz="1400"/>
            </a:lvl5pPr>
          </a:lstStyle>
          <a:p>
            <a:pPr lvl="0"/>
            <a:r>
              <a:rPr lang="en-US" dirty="0"/>
              <a:t>Click to edit text or on icons to insert other content</a:t>
            </a:r>
          </a:p>
        </p:txBody>
      </p:sp>
    </p:spTree>
    <p:extLst>
      <p:ext uri="{BB962C8B-B14F-4D97-AF65-F5344CB8AC3E}">
        <p14:creationId xmlns:p14="http://schemas.microsoft.com/office/powerpoint/2010/main" val="76754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62BBB-35C1-4767-8031-C3D541AE1E2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1D52BAE-3A96-42B3-A357-EA7E9874E8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962A0E-43C8-44C4-915F-4E13A3543330}"/>
              </a:ext>
            </a:extLst>
          </p:cNvPr>
          <p:cNvSpPr>
            <a:spLocks noGrp="1"/>
          </p:cNvSpPr>
          <p:nvPr>
            <p:ph type="dt" sz="half" idx="10"/>
          </p:nvPr>
        </p:nvSpPr>
        <p:spPr/>
        <p:txBody>
          <a:bodyPr/>
          <a:lstStyle/>
          <a:p>
            <a:fld id="{CFEF2C72-5B4A-4EA8-815F-DEB2594AFB01}" type="datetimeFigureOut">
              <a:rPr lang="en-GB" smtClean="0"/>
              <a:t>15/12/2021</a:t>
            </a:fld>
            <a:endParaRPr lang="en-GB"/>
          </a:p>
        </p:txBody>
      </p:sp>
      <p:sp>
        <p:nvSpPr>
          <p:cNvPr id="5" name="Footer Placeholder 4">
            <a:extLst>
              <a:ext uri="{FF2B5EF4-FFF2-40B4-BE49-F238E27FC236}">
                <a16:creationId xmlns:a16="http://schemas.microsoft.com/office/drawing/2014/main" id="{7EAD7174-3915-4DC3-8776-DDB159CAD1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1CBFD3-DD9A-446F-B251-D0BECEC9B0E2}"/>
              </a:ext>
            </a:extLst>
          </p:cNvPr>
          <p:cNvSpPr>
            <a:spLocks noGrp="1"/>
          </p:cNvSpPr>
          <p:nvPr>
            <p:ph type="sldNum" sz="quarter" idx="12"/>
          </p:nvPr>
        </p:nvSpPr>
        <p:spPr/>
        <p:txBody>
          <a:bodyPr/>
          <a:lstStyle/>
          <a:p>
            <a:fld id="{FA1A9CCE-3B4B-47E9-81CB-32F19301C8D1}" type="slidenum">
              <a:rPr lang="en-GB" smtClean="0"/>
              <a:t>‹#›</a:t>
            </a:fld>
            <a:endParaRPr lang="en-GB"/>
          </a:p>
        </p:txBody>
      </p:sp>
    </p:spTree>
    <p:extLst>
      <p:ext uri="{BB962C8B-B14F-4D97-AF65-F5344CB8AC3E}">
        <p14:creationId xmlns:p14="http://schemas.microsoft.com/office/powerpoint/2010/main" val="848430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12.xml"/><Relationship Id="rId1" Type="http://schemas.openxmlformats.org/officeDocument/2006/relationships/slideLayout" Target="../slideLayouts/slideLayout17.xml"/><Relationship Id="rId4" Type="http://schemas.openxmlformats.org/officeDocument/2006/relationships/image" Target="../media/image6.jpg"/></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F2374E10-3B65-D747-A86E-A3279DA976C7}"/>
              </a:ext>
            </a:extLst>
          </p:cNvPr>
          <p:cNvSpPr txBox="1">
            <a:spLocks/>
          </p:cNvSpPr>
          <p:nvPr userDrawn="1"/>
        </p:nvSpPr>
        <p:spPr>
          <a:xfrm>
            <a:off x="561975" y="1212763"/>
            <a:ext cx="3122519" cy="30099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b="1" i="0" kern="1200" baseline="0">
                <a:solidFill>
                  <a:schemeClr val="bg1"/>
                </a:solidFill>
                <a:latin typeface="Calibri" panose="020F050202020403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GB" sz="1300" baseline="0" dirty="0"/>
              <a:t>ABERDEEN 2040</a:t>
            </a:r>
          </a:p>
        </p:txBody>
      </p:sp>
    </p:spTree>
    <p:extLst>
      <p:ext uri="{BB962C8B-B14F-4D97-AF65-F5344CB8AC3E}">
        <p14:creationId xmlns:p14="http://schemas.microsoft.com/office/powerpoint/2010/main" val="2115236652"/>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F2AD53-E545-4A9D-A4D3-DEE52355EB4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A09BA9B-BC2C-428B-8B75-6E7B4EB29A9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F0CDF2-28B7-4533-8C1D-CD743A5515B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E2FB46D-DB39-497B-9F56-444BB69B31C3}" type="datetimeFigureOut">
              <a:rPr lang="en-GB" smtClean="0"/>
              <a:t>15/12/2021</a:t>
            </a:fld>
            <a:endParaRPr lang="en-GB"/>
          </a:p>
        </p:txBody>
      </p:sp>
      <p:sp>
        <p:nvSpPr>
          <p:cNvPr id="5" name="Footer Placeholder 4">
            <a:extLst>
              <a:ext uri="{FF2B5EF4-FFF2-40B4-BE49-F238E27FC236}">
                <a16:creationId xmlns:a16="http://schemas.microsoft.com/office/drawing/2014/main" id="{968198E9-C50D-4694-919E-EEF1A4F2B98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E65F7F-FBCC-44D5-BA0E-15C1C28FAE1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48D5557-4A19-4A03-8D5D-064C6655390F}" type="slidenum">
              <a:rPr lang="en-GB" smtClean="0"/>
              <a:t>‹#›</a:t>
            </a:fld>
            <a:endParaRPr lang="en-GB"/>
          </a:p>
        </p:txBody>
      </p:sp>
    </p:spTree>
    <p:extLst>
      <p:ext uri="{BB962C8B-B14F-4D97-AF65-F5344CB8AC3E}">
        <p14:creationId xmlns:p14="http://schemas.microsoft.com/office/powerpoint/2010/main" val="3637551569"/>
      </p:ext>
    </p:extLst>
  </p:cSld>
  <p:clrMap bg1="lt1" tx1="dk1" bg2="lt2" tx2="dk2" accent1="accent1" accent2="accent2" accent3="accent3" accent4="accent4" accent5="accent5" accent6="accent6" hlink="hlink" folHlink="folHlink"/>
  <p:sldLayoutIdLst>
    <p:sldLayoutId id="21474837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B738B5C-42F6-40D9-ACB4-B4247F10E31A}" type="datetimeFigureOut">
              <a:rPr lang="en-GB" smtClean="0"/>
              <a:t>15/12/2021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EC31403-E2F0-4CE0-AD02-03724B702282}" type="slidenum">
              <a:rPr lang="en-GB" smtClean="0"/>
              <a:t>‹#›</a:t>
            </a:fld>
            <a:endParaRPr lang="en-GB"/>
          </a:p>
        </p:txBody>
      </p:sp>
    </p:spTree>
    <p:extLst>
      <p:ext uri="{BB962C8B-B14F-4D97-AF65-F5344CB8AC3E}">
        <p14:creationId xmlns:p14="http://schemas.microsoft.com/office/powerpoint/2010/main" val="3085722565"/>
      </p:ext>
    </p:extLst>
  </p:cSld>
  <p:clrMap bg1="lt1" tx1="dk1" bg2="lt2" tx2="dk2" accent1="accent1" accent2="accent2" accent3="accent3" accent4="accent4" accent5="accent5" accent6="accent6" hlink="hlink" folHlink="folHlink"/>
  <p:sldLayoutIdLst>
    <p:sldLayoutId id="21474837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3" cstate="print"/>
          <a:stretch>
            <a:fillRect/>
          </a:stretch>
        </p:blipFill>
        <p:spPr>
          <a:xfrm>
            <a:off x="0" y="3314701"/>
            <a:ext cx="2019300" cy="1828799"/>
          </a:xfrm>
          <a:prstGeom prst="rect">
            <a:avLst/>
          </a:prstGeom>
        </p:spPr>
      </p:pic>
      <p:pic>
        <p:nvPicPr>
          <p:cNvPr id="17" name="bg object 17"/>
          <p:cNvPicPr/>
          <p:nvPr/>
        </p:nvPicPr>
        <p:blipFill>
          <a:blip r:embed="rId4" cstate="print"/>
          <a:stretch>
            <a:fillRect/>
          </a:stretch>
        </p:blipFill>
        <p:spPr>
          <a:xfrm>
            <a:off x="2152085" y="3492296"/>
            <a:ext cx="2124556" cy="1651204"/>
          </a:xfrm>
          <a:prstGeom prst="rect">
            <a:avLst/>
          </a:prstGeom>
        </p:spPr>
      </p:pic>
      <p:sp>
        <p:nvSpPr>
          <p:cNvPr id="2" name="Holder 2"/>
          <p:cNvSpPr>
            <a:spLocks noGrp="1"/>
          </p:cNvSpPr>
          <p:nvPr>
            <p:ph type="title"/>
          </p:nvPr>
        </p:nvSpPr>
        <p:spPr>
          <a:xfrm>
            <a:off x="457200" y="205740"/>
            <a:ext cx="8229600" cy="8229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12/15/2021</a:t>
            </a:fld>
            <a:endParaRPr lang="en-US"/>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2E4511-8FDD-4B75-8B53-8F7A3A0EFB5A}"/>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055123-1F68-4B0B-A7D1-E5BAA6F7DB4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8544A5-4F82-4148-8BCB-139B111E9D4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037E44-1C8A-4FB8-ADA5-DBF339207181}" type="datetimeFigureOut">
              <a:rPr lang="en-GB" smtClean="0"/>
              <a:t>15/12/2021</a:t>
            </a:fld>
            <a:endParaRPr lang="en-GB"/>
          </a:p>
        </p:txBody>
      </p:sp>
      <p:sp>
        <p:nvSpPr>
          <p:cNvPr id="5" name="Footer Placeholder 4">
            <a:extLst>
              <a:ext uri="{FF2B5EF4-FFF2-40B4-BE49-F238E27FC236}">
                <a16:creationId xmlns:a16="http://schemas.microsoft.com/office/drawing/2014/main" id="{ABD6D27D-639F-47B7-9810-861EAD48338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DAC9E5-AC64-4216-9B03-4530ED305F8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82D3742-E993-4934-B51F-66FDDC650A39}" type="slidenum">
              <a:rPr lang="en-GB" smtClean="0"/>
              <a:t>‹#›</a:t>
            </a:fld>
            <a:endParaRPr lang="en-GB"/>
          </a:p>
        </p:txBody>
      </p:sp>
    </p:spTree>
    <p:extLst>
      <p:ext uri="{BB962C8B-B14F-4D97-AF65-F5344CB8AC3E}">
        <p14:creationId xmlns:p14="http://schemas.microsoft.com/office/powerpoint/2010/main" val="98161037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C3D8FA-49E9-4392-A402-3216E6F3D4C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A51B37-7BD6-4B7D-9317-10F320C81F2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9DDF69-103C-46AF-9992-41D3A8C1DEA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0FFFCA6-2A28-4F2C-9623-B574893EAFFB}" type="datetimeFigureOut">
              <a:rPr lang="en-GB" smtClean="0"/>
              <a:t>15/12/2021</a:t>
            </a:fld>
            <a:endParaRPr lang="en-GB"/>
          </a:p>
        </p:txBody>
      </p:sp>
      <p:sp>
        <p:nvSpPr>
          <p:cNvPr id="5" name="Footer Placeholder 4">
            <a:extLst>
              <a:ext uri="{FF2B5EF4-FFF2-40B4-BE49-F238E27FC236}">
                <a16:creationId xmlns:a16="http://schemas.microsoft.com/office/drawing/2014/main" id="{A4AF9E76-791E-4809-8F24-DDA5906E33A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FF6B4F-0113-4A61-B6EF-CF345578B62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58343FF-5596-498C-A114-9C2C4836277E}" type="slidenum">
              <a:rPr lang="en-GB" smtClean="0"/>
              <a:t>‹#›</a:t>
            </a:fld>
            <a:endParaRPr lang="en-GB"/>
          </a:p>
        </p:txBody>
      </p:sp>
    </p:spTree>
    <p:extLst>
      <p:ext uri="{BB962C8B-B14F-4D97-AF65-F5344CB8AC3E}">
        <p14:creationId xmlns:p14="http://schemas.microsoft.com/office/powerpoint/2010/main" val="305541148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DAEDD30-A83F-48EE-B458-69345EB53155}" type="datetimeFigureOut">
              <a:rPr lang="en-GB" smtClean="0"/>
              <a:t>15/12/2021</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9225664-833F-4E7F-B49E-654C98EB0AC8}" type="slidenum">
              <a:rPr lang="en-GB" smtClean="0"/>
              <a:t>‹#›</a:t>
            </a:fld>
            <a:endParaRPr lang="en-GB"/>
          </a:p>
        </p:txBody>
      </p:sp>
    </p:spTree>
    <p:extLst>
      <p:ext uri="{BB962C8B-B14F-4D97-AF65-F5344CB8AC3E}">
        <p14:creationId xmlns:p14="http://schemas.microsoft.com/office/powerpoint/2010/main" val="244782001"/>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12539"/>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5488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6" r:id="rId3"/>
  </p:sldLayoutIdLst>
  <p:txStyles>
    <p:titleStyle>
      <a:lvl1pPr algn="l" defTabSz="914400" rtl="0" eaLnBrk="1" latinLnBrk="0" hangingPunct="1">
        <a:lnSpc>
          <a:spcPct val="90000"/>
        </a:lnSpc>
        <a:spcBef>
          <a:spcPct val="0"/>
        </a:spcBef>
        <a:buNone/>
        <a:defRPr sz="3000" b="1" i="0" kern="1200" baseline="0">
          <a:solidFill>
            <a:schemeClr val="tx2"/>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BBAB5-5334-3842-808D-B1F553A491A6}"/>
              </a:ext>
            </a:extLst>
          </p:cNvPr>
          <p:cNvSpPr/>
          <p:nvPr userDrawn="1"/>
        </p:nvSpPr>
        <p:spPr>
          <a:xfrm>
            <a:off x="6149947" y="2087745"/>
            <a:ext cx="2994053" cy="30557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38911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txStyles>
    <p:titleStyle>
      <a:lvl1pPr algn="l" defTabSz="914400" rtl="0" eaLnBrk="1" latinLnBrk="0" hangingPunct="1">
        <a:lnSpc>
          <a:spcPct val="90000"/>
        </a:lnSpc>
        <a:spcBef>
          <a:spcPct val="0"/>
        </a:spcBef>
        <a:buNone/>
        <a:defRPr sz="3000" b="1" i="0" kern="1200" baseline="0">
          <a:solidFill>
            <a:schemeClr val="tx2"/>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FF84E-CEA0-4FC1-AE34-53AE4070479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5D4B70-D864-4A94-BA63-044A86922D4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B1B135-55CD-49E5-91D0-0DF1DE2F8B2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FEF2C72-5B4A-4EA8-815F-DEB2594AFB01}" type="datetimeFigureOut">
              <a:rPr lang="en-GB" smtClean="0"/>
              <a:t>15/12/2021</a:t>
            </a:fld>
            <a:endParaRPr lang="en-GB"/>
          </a:p>
        </p:txBody>
      </p:sp>
      <p:sp>
        <p:nvSpPr>
          <p:cNvPr id="5" name="Footer Placeholder 4">
            <a:extLst>
              <a:ext uri="{FF2B5EF4-FFF2-40B4-BE49-F238E27FC236}">
                <a16:creationId xmlns:a16="http://schemas.microsoft.com/office/drawing/2014/main" id="{1353367E-3B9C-4013-BA0D-7B6624398EC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4C400BE-74DF-4329-B89F-BA8C0E30A01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A1A9CCE-3B4B-47E9-81CB-32F19301C8D1}" type="slidenum">
              <a:rPr lang="en-GB" smtClean="0"/>
              <a:t>‹#›</a:t>
            </a:fld>
            <a:endParaRPr lang="en-GB"/>
          </a:p>
        </p:txBody>
      </p:sp>
    </p:spTree>
    <p:extLst>
      <p:ext uri="{BB962C8B-B14F-4D97-AF65-F5344CB8AC3E}">
        <p14:creationId xmlns:p14="http://schemas.microsoft.com/office/powerpoint/2010/main" val="798727544"/>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33531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4000" b="1" i="0" kern="1200" baseline="0">
          <a:solidFill>
            <a:schemeClr val="tx2"/>
          </a:solidFill>
          <a:latin typeface="Cambria" panose="02040503050406030204" pitchFamily="18" charset="0"/>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200" kern="1200" baseline="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2933" kern="1200" baseline="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608F8-B103-4338-94BD-739B314BCEA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CAED7F-046E-431C-B7E9-272F090D83D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D68141-D0F6-4FE1-B2D0-F688C0A7CE4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BED9CB-02F4-44DA-964B-322CB861F882}" type="datetimeFigureOut">
              <a:rPr lang="en-GB" smtClean="0"/>
              <a:t>15/12/2021</a:t>
            </a:fld>
            <a:endParaRPr lang="en-GB"/>
          </a:p>
        </p:txBody>
      </p:sp>
      <p:sp>
        <p:nvSpPr>
          <p:cNvPr id="5" name="Footer Placeholder 4">
            <a:extLst>
              <a:ext uri="{FF2B5EF4-FFF2-40B4-BE49-F238E27FC236}">
                <a16:creationId xmlns:a16="http://schemas.microsoft.com/office/drawing/2014/main" id="{A6017FB5-14D8-463E-A97B-C3FE8548B08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903E7F-F114-48C5-A404-5E23038F0CB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CF0065A-E478-44A6-8559-FCE68C169259}" type="slidenum">
              <a:rPr lang="en-GB" smtClean="0"/>
              <a:t>‹#›</a:t>
            </a:fld>
            <a:endParaRPr lang="en-GB"/>
          </a:p>
        </p:txBody>
      </p:sp>
    </p:spTree>
    <p:extLst>
      <p:ext uri="{BB962C8B-B14F-4D97-AF65-F5344CB8AC3E}">
        <p14:creationId xmlns:p14="http://schemas.microsoft.com/office/powerpoint/2010/main" val="1379379204"/>
      </p:ext>
    </p:extLst>
  </p:cSld>
  <p:clrMap bg1="lt1" tx1="dk1" bg2="lt2" tx2="dk2" accent1="accent1" accent2="accent2" accent3="accent3" accent4="accent4" accent5="accent5" accent6="accent6" hlink="hlink" folHlink="folHlink"/>
  <p:sldLayoutIdLst>
    <p:sldLayoutId id="21474837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1" y="951570"/>
            <a:ext cx="8075240" cy="749238"/>
          </a:xfrm>
          <a:prstGeom prst="rect">
            <a:avLst/>
          </a:prstGeom>
        </p:spPr>
        <p:txBody>
          <a:bodyPr vert="horz" lIns="91440" tIns="45720" rIns="91440" bIns="45720" rtlCol="0" anchor="b">
            <a:normAutofit/>
          </a:bodyPr>
          <a:lstStyle/>
          <a:p>
            <a:r>
              <a:rPr lang="en-US" dirty="0"/>
              <a:t>Click to add title</a:t>
            </a:r>
            <a:endParaRPr lang="en-GB" dirty="0"/>
          </a:p>
        </p:txBody>
      </p:sp>
      <p:sp>
        <p:nvSpPr>
          <p:cNvPr id="3" name="Text Placeholder 2"/>
          <p:cNvSpPr>
            <a:spLocks noGrp="1"/>
          </p:cNvSpPr>
          <p:nvPr>
            <p:ph type="body" idx="1"/>
          </p:nvPr>
        </p:nvSpPr>
        <p:spPr>
          <a:xfrm>
            <a:off x="611561" y="1761661"/>
            <a:ext cx="8075240" cy="28329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204">
                <a:solidFill>
                  <a:schemeClr val="bg1"/>
                </a:solidFill>
              </a:defRPr>
            </a:lvl1pPr>
          </a:lstStyle>
          <a:p>
            <a:fld id="{C1102FAE-FC2F-47FD-82A7-D1DD5A1AC3E3}" type="datetimeFigureOut">
              <a:rPr lang="en-GB" smtClean="0"/>
              <a:pPr/>
              <a:t>15/12/2021</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204">
                <a:solidFill>
                  <a:schemeClr val="bg1"/>
                </a:solidFill>
              </a:defRPr>
            </a:lvl1pPr>
          </a:lstStyle>
          <a:p>
            <a:endParaRPr lang="en-GB" dirty="0"/>
          </a:p>
        </p:txBody>
      </p:sp>
      <p:sp>
        <p:nvSpPr>
          <p:cNvPr id="6" name="Slide Number Placeholder 5"/>
          <p:cNvSpPr>
            <a:spLocks noGrp="1"/>
          </p:cNvSpPr>
          <p:nvPr>
            <p:ph type="sldNum" sz="quarter" idx="4"/>
          </p:nvPr>
        </p:nvSpPr>
        <p:spPr>
          <a:xfrm>
            <a:off x="6553201" y="4767263"/>
            <a:ext cx="2133600" cy="273844"/>
          </a:xfrm>
          <a:prstGeom prst="rect">
            <a:avLst/>
          </a:prstGeom>
        </p:spPr>
        <p:txBody>
          <a:bodyPr vert="horz" lIns="91440" tIns="45720" rIns="91440" bIns="45720" rtlCol="0" anchor="ctr"/>
          <a:lstStyle>
            <a:lvl1pPr algn="r">
              <a:defRPr sz="204">
                <a:solidFill>
                  <a:schemeClr val="bg1"/>
                </a:solidFill>
              </a:defRPr>
            </a:lvl1pPr>
          </a:lstStyle>
          <a:p>
            <a:fld id="{191E7B16-C11D-48A6-9FE1-93A9A96AC7E6}" type="slidenum">
              <a:rPr lang="en-GB" smtClean="0"/>
              <a:pPr/>
              <a:t>‹#›</a:t>
            </a:fld>
            <a:endParaRPr lang="en-GB"/>
          </a:p>
        </p:txBody>
      </p:sp>
    </p:spTree>
    <p:extLst>
      <p:ext uri="{BB962C8B-B14F-4D97-AF65-F5344CB8AC3E}">
        <p14:creationId xmlns:p14="http://schemas.microsoft.com/office/powerpoint/2010/main" val="3766284104"/>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280" rtl="0" eaLnBrk="1" latinLnBrk="0" hangingPunct="1">
        <a:spcBef>
          <a:spcPct val="0"/>
        </a:spcBef>
        <a:buNone/>
        <a:defRPr sz="3999" b="1" kern="1200">
          <a:solidFill>
            <a:srgbClr val="0098DB"/>
          </a:solidFill>
          <a:latin typeface="Arial" panose="020B0604020202020204" pitchFamily="34" charset="0"/>
          <a:ea typeface="+mj-ea"/>
          <a:cs typeface="Arial" panose="020B0604020202020204" pitchFamily="34" charset="0"/>
        </a:defRPr>
      </a:lvl1pPr>
    </p:titleStyle>
    <p:bodyStyle>
      <a:lvl1pPr marL="342854" indent="-342854" algn="l" defTabSz="914280" rtl="0" eaLnBrk="1" latinLnBrk="0" hangingPunct="1">
        <a:spcBef>
          <a:spcPct val="20000"/>
        </a:spcBef>
        <a:buFont typeface="Arial" panose="020B0604020202020204" pitchFamily="34" charset="0"/>
        <a:buChar char="•"/>
        <a:defRPr sz="2800" kern="1200">
          <a:solidFill>
            <a:srgbClr val="5E6A71"/>
          </a:solidFill>
          <a:latin typeface="Arial" panose="020B0604020202020204" pitchFamily="34" charset="0"/>
          <a:ea typeface="+mn-ea"/>
          <a:cs typeface="Arial" panose="020B0604020202020204" pitchFamily="34" charset="0"/>
        </a:defRPr>
      </a:lvl1pPr>
      <a:lvl2pPr marL="742853" indent="-285713" algn="l" defTabSz="914280" rtl="0" eaLnBrk="1" latinLnBrk="0" hangingPunct="1">
        <a:spcBef>
          <a:spcPct val="20000"/>
        </a:spcBef>
        <a:buFont typeface="Arial" panose="020B0604020202020204" pitchFamily="34" charset="0"/>
        <a:buChar char="–"/>
        <a:defRPr sz="2800" kern="1200">
          <a:solidFill>
            <a:srgbClr val="5E6A71"/>
          </a:solidFill>
          <a:latin typeface="Arial" panose="020B0604020202020204" pitchFamily="34" charset="0"/>
          <a:ea typeface="+mn-ea"/>
          <a:cs typeface="Arial" panose="020B0604020202020204" pitchFamily="34" charset="0"/>
        </a:defRPr>
      </a:lvl2pPr>
      <a:lvl3pPr marL="1142850" indent="-228570" algn="l" defTabSz="914280" rtl="0" eaLnBrk="1" latinLnBrk="0" hangingPunct="1">
        <a:spcBef>
          <a:spcPct val="20000"/>
        </a:spcBef>
        <a:buFont typeface="Arial" panose="020B0604020202020204" pitchFamily="34" charset="0"/>
        <a:buChar char="•"/>
        <a:defRPr sz="2400" kern="1200">
          <a:solidFill>
            <a:srgbClr val="5E6A71"/>
          </a:solidFill>
          <a:latin typeface="Arial" panose="020B0604020202020204" pitchFamily="34" charset="0"/>
          <a:ea typeface="+mn-ea"/>
          <a:cs typeface="Arial" panose="020B0604020202020204" pitchFamily="34" charset="0"/>
        </a:defRPr>
      </a:lvl3pPr>
      <a:lvl4pPr marL="1599989" indent="-228570" algn="l" defTabSz="914280" rtl="0" eaLnBrk="1" latinLnBrk="0" hangingPunct="1">
        <a:spcBef>
          <a:spcPct val="20000"/>
        </a:spcBef>
        <a:buFont typeface="Arial" panose="020B0604020202020204" pitchFamily="34" charset="0"/>
        <a:buChar char="–"/>
        <a:defRPr sz="2000" kern="1200">
          <a:solidFill>
            <a:srgbClr val="5E6A71"/>
          </a:solidFill>
          <a:latin typeface="Arial" panose="020B0604020202020204" pitchFamily="34" charset="0"/>
          <a:ea typeface="+mn-ea"/>
          <a:cs typeface="Arial" panose="020B0604020202020204" pitchFamily="34" charset="0"/>
        </a:defRPr>
      </a:lvl4pPr>
      <a:lvl5pPr marL="2057130" indent="-228570" algn="l" defTabSz="914280" rtl="0" eaLnBrk="1" latinLnBrk="0" hangingPunct="1">
        <a:spcBef>
          <a:spcPct val="20000"/>
        </a:spcBef>
        <a:buFont typeface="Arial" panose="020B0604020202020204" pitchFamily="34" charset="0"/>
        <a:buChar char="»"/>
        <a:defRPr sz="2000" kern="1200">
          <a:solidFill>
            <a:srgbClr val="5E6A71"/>
          </a:solidFill>
          <a:latin typeface="Arial" panose="020B0604020202020204" pitchFamily="34" charset="0"/>
          <a:ea typeface="+mn-ea"/>
          <a:cs typeface="Arial" panose="020B0604020202020204" pitchFamily="34" charset="0"/>
        </a:defRPr>
      </a:lvl5pPr>
      <a:lvl6pPr marL="2514270" indent="-228570" algn="l" defTabSz="9142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08" indent="-228570" algn="l" defTabSz="9142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49" indent="-228570" algn="l" defTabSz="9142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89" indent="-228570" algn="l" defTabSz="91428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80" rtl="0" eaLnBrk="1" latinLnBrk="0" hangingPunct="1">
        <a:defRPr sz="1799" kern="1200">
          <a:solidFill>
            <a:schemeClr val="tx1"/>
          </a:solidFill>
          <a:latin typeface="+mn-lt"/>
          <a:ea typeface="+mn-ea"/>
          <a:cs typeface="+mn-cs"/>
        </a:defRPr>
      </a:lvl1pPr>
      <a:lvl2pPr marL="457140" algn="l" defTabSz="914280" rtl="0" eaLnBrk="1" latinLnBrk="0" hangingPunct="1">
        <a:defRPr sz="1799" kern="1200">
          <a:solidFill>
            <a:schemeClr val="tx1"/>
          </a:solidFill>
          <a:latin typeface="+mn-lt"/>
          <a:ea typeface="+mn-ea"/>
          <a:cs typeface="+mn-cs"/>
        </a:defRPr>
      </a:lvl2pPr>
      <a:lvl3pPr marL="914280" algn="l" defTabSz="914280" rtl="0" eaLnBrk="1" latinLnBrk="0" hangingPunct="1">
        <a:defRPr sz="1799" kern="1200">
          <a:solidFill>
            <a:schemeClr val="tx1"/>
          </a:solidFill>
          <a:latin typeface="+mn-lt"/>
          <a:ea typeface="+mn-ea"/>
          <a:cs typeface="+mn-cs"/>
        </a:defRPr>
      </a:lvl3pPr>
      <a:lvl4pPr marL="1371419" algn="l" defTabSz="914280" rtl="0" eaLnBrk="1" latinLnBrk="0" hangingPunct="1">
        <a:defRPr sz="1799" kern="1200">
          <a:solidFill>
            <a:schemeClr val="tx1"/>
          </a:solidFill>
          <a:latin typeface="+mn-lt"/>
          <a:ea typeface="+mn-ea"/>
          <a:cs typeface="+mn-cs"/>
        </a:defRPr>
      </a:lvl4pPr>
      <a:lvl5pPr marL="1828559" algn="l" defTabSz="914280" rtl="0" eaLnBrk="1" latinLnBrk="0" hangingPunct="1">
        <a:defRPr sz="1799" kern="1200">
          <a:solidFill>
            <a:schemeClr val="tx1"/>
          </a:solidFill>
          <a:latin typeface="+mn-lt"/>
          <a:ea typeface="+mn-ea"/>
          <a:cs typeface="+mn-cs"/>
        </a:defRPr>
      </a:lvl5pPr>
      <a:lvl6pPr marL="2285700" algn="l" defTabSz="914280" rtl="0" eaLnBrk="1" latinLnBrk="0" hangingPunct="1">
        <a:defRPr sz="1799" kern="1200">
          <a:solidFill>
            <a:schemeClr val="tx1"/>
          </a:solidFill>
          <a:latin typeface="+mn-lt"/>
          <a:ea typeface="+mn-ea"/>
          <a:cs typeface="+mn-cs"/>
        </a:defRPr>
      </a:lvl6pPr>
      <a:lvl7pPr marL="2742840" algn="l" defTabSz="914280" rtl="0" eaLnBrk="1" latinLnBrk="0" hangingPunct="1">
        <a:defRPr sz="1799" kern="1200">
          <a:solidFill>
            <a:schemeClr val="tx1"/>
          </a:solidFill>
          <a:latin typeface="+mn-lt"/>
          <a:ea typeface="+mn-ea"/>
          <a:cs typeface="+mn-cs"/>
        </a:defRPr>
      </a:lvl7pPr>
      <a:lvl8pPr marL="3199978" algn="l" defTabSz="914280" rtl="0" eaLnBrk="1" latinLnBrk="0" hangingPunct="1">
        <a:defRPr sz="1799" kern="1200">
          <a:solidFill>
            <a:schemeClr val="tx1"/>
          </a:solidFill>
          <a:latin typeface="+mn-lt"/>
          <a:ea typeface="+mn-ea"/>
          <a:cs typeface="+mn-cs"/>
        </a:defRPr>
      </a:lvl8pPr>
      <a:lvl9pPr marL="3657119" algn="l" defTabSz="914280" rtl="0" eaLnBrk="1" latinLnBrk="0" hangingPunct="1">
        <a:defRPr sz="179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10EB6A-82E7-9D42-8354-F4F3DDC4E11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EE1E6E4-50D6-CA4A-ACC1-07492606912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F7DDC9A-E30D-DB4A-A556-8E0A6DCDB3C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615D52C-AF34-1A47-BE24-CD3C5EB19B7B}" type="datetimeFigureOut">
              <a:rPr lang="en-US" smtClean="0"/>
              <a:t>12/15/2021</a:t>
            </a:fld>
            <a:endParaRPr lang="en-US"/>
          </a:p>
        </p:txBody>
      </p:sp>
      <p:sp>
        <p:nvSpPr>
          <p:cNvPr id="5" name="Footer Placeholder 4">
            <a:extLst>
              <a:ext uri="{FF2B5EF4-FFF2-40B4-BE49-F238E27FC236}">
                <a16:creationId xmlns:a16="http://schemas.microsoft.com/office/drawing/2014/main" id="{9A639AB7-7FB9-1D45-B501-6CE49CBB051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88E666-256B-DA44-9BD9-CE088B4D449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95619F4-E311-AE43-9132-10C691C541D6}" type="slidenum">
              <a:rPr lang="en-US" smtClean="0"/>
              <a:t>‹#›</a:t>
            </a:fld>
            <a:endParaRPr lang="en-US"/>
          </a:p>
        </p:txBody>
      </p:sp>
    </p:spTree>
    <p:extLst>
      <p:ext uri="{BB962C8B-B14F-4D97-AF65-F5344CB8AC3E}">
        <p14:creationId xmlns:p14="http://schemas.microsoft.com/office/powerpoint/2010/main" val="937204086"/>
      </p:ext>
    </p:extLst>
  </p:cSld>
  <p:clrMap bg1="lt1" tx1="dk1" bg2="lt2" tx2="dk2" accent1="accent1" accent2="accent2" accent3="accent3" accent4="accent4" accent5="accent5" accent6="accent6" hlink="hlink" folHlink="folHlink"/>
  <p:sldLayoutIdLst>
    <p:sldLayoutId id="2147483748" r:id="rId1"/>
    <p:sldLayoutId id="21474837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ngimg.com/download/53478" TargetMode="External"/><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hyperlink" Target="http://sherifenley.blogspot.com/" TargetMode="External"/><Relationship Id="rId1" Type="http://schemas.openxmlformats.org/officeDocument/2006/relationships/slideLayout" Target="../slideLayouts/slideLayout1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5" Type="http://schemas.openxmlformats.org/officeDocument/2006/relationships/image" Target="../media/image38.jp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0.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hyperlink" Target="https://leanpub.com/101teamcollaborationideas/c/PIN_ABDN"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https://sherifenley.blogspot.com/2014/12/" TargetMode="Externa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17.xml"/><Relationship Id="rId5" Type="http://schemas.openxmlformats.org/officeDocument/2006/relationships/hyperlink" Target="https://www.kittlingbooks.com/2012/10/whats-new-in-christmas-themed-mysteries.html" TargetMode="External"/><Relationship Id="rId4" Type="http://schemas.openxmlformats.org/officeDocument/2006/relationships/image" Target="../media/image52.jpg"/></Relationships>
</file>

<file path=ppt/slides/_rels/slide15.xml.rels><?xml version="1.0" encoding="UTF-8" standalone="yes"?>
<Relationships xmlns="http://schemas.openxmlformats.org/package/2006/relationships"><Relationship Id="rId3" Type="http://schemas.openxmlformats.org/officeDocument/2006/relationships/hyperlink" Target="https://sherifenley.blogspot.com/2014/12/twelve-days-of-christmas-with-surnames.html" TargetMode="External"/><Relationship Id="rId2" Type="http://schemas.openxmlformats.org/officeDocument/2006/relationships/image" Target="../media/image5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freepngimg.com/png/26579-christmas-ornaments-hd"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hyperlink" Target="http://publicdomainpictures.net/view-image.php?image=10308&amp;picture=christmas-frame&amp;large=1" TargetMode="External"/><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herifenley.blogspot.com/2011/12/happy-holidays.html" TargetMode="External"/><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hyperlink" Target="https://creativecommons.org/licenses/by-nc-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reepngimg.com/png/26579-christmas-ornaments-hd"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50318388@N00/16298625565" TargetMode="Externa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flickr.com/photos/patries71/4176389568" TargetMode="Externa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chrisdevoss.wordpress.com/2011/12/19/grumpy-uncle-harold-s-the-twelve-days-of-christmas-uno/" TargetMode="Externa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5" Type="http://schemas.openxmlformats.org/officeDocument/2006/relationships/hyperlink" Target="http://chrisdevoss.wordpress.com/2011/12/19/grumpy-uncle-harold-s-the-twelve-days-of-christmas-uno/" TargetMode="Externa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9.xml"/><Relationship Id="rId5" Type="http://schemas.openxmlformats.org/officeDocument/2006/relationships/hyperlink" Target="http://sherifenley.blogspot.com/2014/12/twelve-days-of-christmas-with-surnames.html" TargetMode="Externa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2ED0-0D87-E441-8777-18B73753CB05}"/>
              </a:ext>
            </a:extLst>
          </p:cNvPr>
          <p:cNvSpPr>
            <a:spLocks noGrp="1"/>
          </p:cNvSpPr>
          <p:nvPr>
            <p:ph type="title"/>
          </p:nvPr>
        </p:nvSpPr>
        <p:spPr>
          <a:xfrm>
            <a:off x="562604" y="1792077"/>
            <a:ext cx="5351967" cy="681622"/>
          </a:xfrm>
        </p:spPr>
        <p:txBody>
          <a:bodyPr/>
          <a:lstStyle/>
          <a:p>
            <a:r>
              <a:rPr lang="en-US" dirty="0"/>
              <a:t>Pedagogical Inquiry Network</a:t>
            </a:r>
          </a:p>
        </p:txBody>
      </p:sp>
      <p:sp>
        <p:nvSpPr>
          <p:cNvPr id="3" name="Text Placeholder 2">
            <a:extLst>
              <a:ext uri="{FF2B5EF4-FFF2-40B4-BE49-F238E27FC236}">
                <a16:creationId xmlns:a16="http://schemas.microsoft.com/office/drawing/2014/main" id="{087C8F09-7CC8-1E4C-B336-84491867732E}"/>
              </a:ext>
            </a:extLst>
          </p:cNvPr>
          <p:cNvSpPr>
            <a:spLocks noGrp="1"/>
          </p:cNvSpPr>
          <p:nvPr>
            <p:ph type="body" sz="quarter" idx="12"/>
          </p:nvPr>
        </p:nvSpPr>
        <p:spPr>
          <a:xfrm>
            <a:off x="561975" y="2669802"/>
            <a:ext cx="3480254" cy="823912"/>
          </a:xfrm>
        </p:spPr>
        <p:txBody>
          <a:bodyPr/>
          <a:lstStyle/>
          <a:p>
            <a:r>
              <a:rPr lang="en-US" dirty="0"/>
              <a:t>12 Speakers of Christmas!</a:t>
            </a:r>
          </a:p>
        </p:txBody>
      </p:sp>
      <p:sp>
        <p:nvSpPr>
          <p:cNvPr id="4" name="Text Placeholder 3">
            <a:extLst>
              <a:ext uri="{FF2B5EF4-FFF2-40B4-BE49-F238E27FC236}">
                <a16:creationId xmlns:a16="http://schemas.microsoft.com/office/drawing/2014/main" id="{E3AD0312-8009-7942-B53C-7062384944D6}"/>
              </a:ext>
            </a:extLst>
          </p:cNvPr>
          <p:cNvSpPr>
            <a:spLocks noGrp="1"/>
          </p:cNvSpPr>
          <p:nvPr>
            <p:ph type="body" sz="quarter" idx="15"/>
          </p:nvPr>
        </p:nvSpPr>
        <p:spPr/>
        <p:txBody>
          <a:bodyPr/>
          <a:lstStyle/>
          <a:p>
            <a:r>
              <a:rPr lang="en-US" dirty="0"/>
              <a:t>15 December 2021</a:t>
            </a:r>
          </a:p>
        </p:txBody>
      </p:sp>
      <p:pic>
        <p:nvPicPr>
          <p:cNvPr id="6" name="Picture 5" descr="Logo&#10;&#10;Description automatically generated">
            <a:extLst>
              <a:ext uri="{FF2B5EF4-FFF2-40B4-BE49-F238E27FC236}">
                <a16:creationId xmlns:a16="http://schemas.microsoft.com/office/drawing/2014/main" id="{4A786B86-8898-4EDE-832C-9B98549A0C2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87448" y="1710870"/>
            <a:ext cx="3432630" cy="3432630"/>
          </a:xfrm>
          <a:prstGeom prst="rect">
            <a:avLst/>
          </a:prstGeom>
        </p:spPr>
      </p:pic>
      <p:sp>
        <p:nvSpPr>
          <p:cNvPr id="7" name="TextBox 6">
            <a:extLst>
              <a:ext uri="{FF2B5EF4-FFF2-40B4-BE49-F238E27FC236}">
                <a16:creationId xmlns:a16="http://schemas.microsoft.com/office/drawing/2014/main" id="{F375DFA3-9555-441E-893C-24C57DC98F2E}"/>
              </a:ext>
            </a:extLst>
          </p:cNvPr>
          <p:cNvSpPr txBox="1"/>
          <p:nvPr/>
        </p:nvSpPr>
        <p:spPr>
          <a:xfrm>
            <a:off x="4482193" y="5567926"/>
            <a:ext cx="5143500" cy="230832"/>
          </a:xfrm>
          <a:prstGeom prst="rect">
            <a:avLst/>
          </a:prstGeom>
          <a:noFill/>
        </p:spPr>
        <p:txBody>
          <a:bodyPr wrap="square" rtlCol="0">
            <a:spAutoFit/>
          </a:bodyPr>
          <a:lstStyle/>
          <a:p>
            <a:r>
              <a:rPr lang="en-GB" sz="900">
                <a:hlinkClick r:id="rId3" tooltip="https://pngimg.com/download/53478"/>
              </a:rPr>
              <a:t>This Photo</a:t>
            </a:r>
            <a:r>
              <a:rPr lang="en-GB" sz="900"/>
              <a:t> by Unknown Author is licensed under </a:t>
            </a:r>
            <a:r>
              <a:rPr lang="en-GB" sz="900">
                <a:hlinkClick r:id="rId4" tooltip="https://creativecommons.org/licenses/by-nc/3.0/"/>
              </a:rPr>
              <a:t>CC BY-NC</a:t>
            </a:r>
            <a:endParaRPr lang="en-GB" sz="900"/>
          </a:p>
        </p:txBody>
      </p:sp>
    </p:spTree>
    <p:extLst>
      <p:ext uri="{BB962C8B-B14F-4D97-AF65-F5344CB8AC3E}">
        <p14:creationId xmlns:p14="http://schemas.microsoft.com/office/powerpoint/2010/main" val="127910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2396-7590-4ACD-9D40-B06A26C9A009}"/>
              </a:ext>
            </a:extLst>
          </p:cNvPr>
          <p:cNvSpPr>
            <a:spLocks noGrp="1"/>
          </p:cNvSpPr>
          <p:nvPr>
            <p:ph type="title"/>
          </p:nvPr>
        </p:nvSpPr>
        <p:spPr>
          <a:xfrm>
            <a:off x="167641" y="65640"/>
            <a:ext cx="8420100" cy="49671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400" b="1" dirty="0">
                <a:latin typeface="+mn-lt"/>
              </a:rPr>
              <a:t>Digital badges: Pinning down employer challenges </a:t>
            </a:r>
          </a:p>
        </p:txBody>
      </p:sp>
      <p:pic>
        <p:nvPicPr>
          <p:cNvPr id="3" name="Picture 2">
            <a:extLst>
              <a:ext uri="{FF2B5EF4-FFF2-40B4-BE49-F238E27FC236}">
                <a16:creationId xmlns:a16="http://schemas.microsoft.com/office/drawing/2014/main" id="{960781C7-7D41-41C2-A35F-ECC433E2CD24}"/>
              </a:ext>
            </a:extLst>
          </p:cNvPr>
          <p:cNvPicPr>
            <a:picLocks noChangeAspect="1"/>
          </p:cNvPicPr>
          <p:nvPr/>
        </p:nvPicPr>
        <p:blipFill>
          <a:blip r:embed="rId2"/>
          <a:stretch>
            <a:fillRect/>
          </a:stretch>
        </p:blipFill>
        <p:spPr>
          <a:xfrm>
            <a:off x="1017557" y="618210"/>
            <a:ext cx="1342353" cy="1312786"/>
          </a:xfrm>
          <a:prstGeom prst="rect">
            <a:avLst/>
          </a:prstGeom>
        </p:spPr>
      </p:pic>
      <p:pic>
        <p:nvPicPr>
          <p:cNvPr id="5" name="Picture 4">
            <a:extLst>
              <a:ext uri="{FF2B5EF4-FFF2-40B4-BE49-F238E27FC236}">
                <a16:creationId xmlns:a16="http://schemas.microsoft.com/office/drawing/2014/main" id="{550E2694-C0EB-4111-BB8F-5BC21AAE4FB7}"/>
              </a:ext>
            </a:extLst>
          </p:cNvPr>
          <p:cNvPicPr>
            <a:picLocks noChangeAspect="1"/>
          </p:cNvPicPr>
          <p:nvPr/>
        </p:nvPicPr>
        <p:blipFill rotWithShape="1">
          <a:blip r:embed="rId3"/>
          <a:srcRect l="3947" t="5324" r="6691" b="4171"/>
          <a:stretch/>
        </p:blipFill>
        <p:spPr>
          <a:xfrm>
            <a:off x="167641" y="2105184"/>
            <a:ext cx="3302984" cy="2522915"/>
          </a:xfrm>
          <a:prstGeom prst="rect">
            <a:avLst/>
          </a:prstGeom>
        </p:spPr>
      </p:pic>
      <p:grpSp>
        <p:nvGrpSpPr>
          <p:cNvPr id="6" name="Group 5">
            <a:extLst>
              <a:ext uri="{FF2B5EF4-FFF2-40B4-BE49-F238E27FC236}">
                <a16:creationId xmlns:a16="http://schemas.microsoft.com/office/drawing/2014/main" id="{71DB5504-39DA-4C1A-BFCF-A4BCF9E1F5DC}"/>
              </a:ext>
            </a:extLst>
          </p:cNvPr>
          <p:cNvGrpSpPr/>
          <p:nvPr/>
        </p:nvGrpSpPr>
        <p:grpSpPr>
          <a:xfrm>
            <a:off x="3446348" y="515400"/>
            <a:ext cx="5673376" cy="4580203"/>
            <a:chOff x="3446348" y="515400"/>
            <a:chExt cx="5673376" cy="4580203"/>
          </a:xfrm>
        </p:grpSpPr>
        <p:sp>
          <p:nvSpPr>
            <p:cNvPr id="7" name="TextBox 6">
              <a:extLst>
                <a:ext uri="{FF2B5EF4-FFF2-40B4-BE49-F238E27FC236}">
                  <a16:creationId xmlns:a16="http://schemas.microsoft.com/office/drawing/2014/main" id="{1481CE99-216A-4A02-91C7-4DB1CF2C1DDB}"/>
                </a:ext>
              </a:extLst>
            </p:cNvPr>
            <p:cNvSpPr txBox="1"/>
            <p:nvPr/>
          </p:nvSpPr>
          <p:spPr>
            <a:xfrm>
              <a:off x="3446348" y="515400"/>
              <a:ext cx="4572000" cy="553998"/>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500" b="1" dirty="0">
                  <a:solidFill>
                    <a:srgbClr val="FF6600"/>
                  </a:solidFill>
                </a:rPr>
                <a:t>Literature Review</a:t>
              </a:r>
            </a:p>
            <a:p>
              <a:r>
                <a:rPr lang="en-GB" sz="1500" dirty="0"/>
                <a:t>Digital badges and employers: An underexplored area.</a:t>
              </a:r>
            </a:p>
          </p:txBody>
        </p:sp>
        <p:sp>
          <p:nvSpPr>
            <p:cNvPr id="9" name="TextBox 8">
              <a:extLst>
                <a:ext uri="{FF2B5EF4-FFF2-40B4-BE49-F238E27FC236}">
                  <a16:creationId xmlns:a16="http://schemas.microsoft.com/office/drawing/2014/main" id="{9CBE9F33-C2E5-4F67-AA8E-95B96330D42B}"/>
                </a:ext>
              </a:extLst>
            </p:cNvPr>
            <p:cNvSpPr txBox="1"/>
            <p:nvPr/>
          </p:nvSpPr>
          <p:spPr>
            <a:xfrm>
              <a:off x="3446348" y="848286"/>
              <a:ext cx="5673376" cy="4247317"/>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GB" sz="750" b="1" dirty="0">
                <a:solidFill>
                  <a:srgbClr val="FF6600"/>
                </a:solidFill>
              </a:endParaRPr>
            </a:p>
            <a:p>
              <a:r>
                <a:rPr lang="en-GB" sz="1500" b="1" dirty="0">
                  <a:solidFill>
                    <a:srgbClr val="FF6600"/>
                  </a:solidFill>
                </a:rPr>
                <a:t>Methodology</a:t>
              </a:r>
            </a:p>
            <a:p>
              <a:r>
                <a:rPr lang="en-GB" sz="1500" dirty="0"/>
                <a:t>Mixed-method  survey  explored  the  following  themes  organisational   typology;   digital   badges   and   student   competencies;   digital   badges,   student employability and recruitment.</a:t>
              </a:r>
            </a:p>
            <a:p>
              <a:r>
                <a:rPr lang="en-GB" sz="1500" b="1" dirty="0">
                  <a:solidFill>
                    <a:srgbClr val="FF6600"/>
                  </a:solidFill>
                </a:rPr>
                <a:t>Research Findings</a:t>
              </a:r>
            </a:p>
            <a:p>
              <a:r>
                <a:rPr lang="en-GB" sz="1500" dirty="0"/>
                <a:t>General  lack  of digital  badge  awareness  by  the  employers  surveyed  in  this  research.</a:t>
              </a:r>
            </a:p>
            <a:p>
              <a:endParaRPr lang="en-GB" sz="750" dirty="0"/>
            </a:p>
            <a:p>
              <a:r>
                <a:rPr lang="en-GB" sz="1500" dirty="0"/>
                <a:t>Despite  lack  of  employer  awareness,  there  was  no widespread resistance to the concept of badges, but a strong appeal for further clarification of their value, credibility, and security. </a:t>
              </a:r>
            </a:p>
            <a:p>
              <a:r>
                <a:rPr lang="en-GB" sz="1500" b="1" dirty="0">
                  <a:solidFill>
                    <a:srgbClr val="FF6600"/>
                  </a:solidFill>
                </a:rPr>
                <a:t>Recommendations</a:t>
              </a:r>
            </a:p>
            <a:p>
              <a:r>
                <a:rPr lang="en-GB" sz="1500" dirty="0"/>
                <a:t>Enhance  partnership  working  with  employers  to  help  inform  and  identify  the  badge skills and competencies to meet existing and future workplace needs.</a:t>
              </a:r>
            </a:p>
            <a:p>
              <a:r>
                <a:rPr lang="en-GB" sz="1500" dirty="0"/>
                <a:t>Establish  a well-defined,  accessible, and verifiable digital badge framework to underpin the badge awarding rationale.</a:t>
              </a:r>
            </a:p>
          </p:txBody>
        </p:sp>
      </p:grpSp>
    </p:spTree>
    <p:extLst>
      <p:ext uri="{BB962C8B-B14F-4D97-AF65-F5344CB8AC3E}">
        <p14:creationId xmlns:p14="http://schemas.microsoft.com/office/powerpoint/2010/main" val="359174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8000" r="-8000"/>
          </a:stretch>
        </a:blipFill>
        <a:effectLst/>
      </p:bgPr>
    </p:bg>
    <p:spTree>
      <p:nvGrpSpPr>
        <p:cNvPr id="1" name=""/>
        <p:cNvGrpSpPr/>
        <p:nvPr/>
      </p:nvGrpSpPr>
      <p:grpSpPr>
        <a:xfrm>
          <a:off x="0" y="0"/>
          <a:ext cx="0" cy="0"/>
          <a:chOff x="0" y="0"/>
          <a:chExt cx="0" cy="0"/>
        </a:xfrm>
      </p:grpSpPr>
      <p:pic>
        <p:nvPicPr>
          <p:cNvPr id="3" name="Picture 2" descr="A black sign with white text&#10;&#10;Description automatically generated">
            <a:extLst>
              <a:ext uri="{FF2B5EF4-FFF2-40B4-BE49-F238E27FC236}">
                <a16:creationId xmlns:a16="http://schemas.microsoft.com/office/drawing/2014/main" id="{674A1C16-3EC1-4482-ADA7-DC1E658CC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73" y="4699746"/>
            <a:ext cx="1567702" cy="361222"/>
          </a:xfrm>
          <a:prstGeom prst="rect">
            <a:avLst/>
          </a:prstGeom>
          <a:solidFill>
            <a:schemeClr val="bg1"/>
          </a:solidFill>
        </p:spPr>
      </p:pic>
      <p:sp>
        <p:nvSpPr>
          <p:cNvPr id="6" name="TextBox 5">
            <a:extLst>
              <a:ext uri="{FF2B5EF4-FFF2-40B4-BE49-F238E27FC236}">
                <a16:creationId xmlns:a16="http://schemas.microsoft.com/office/drawing/2014/main" id="{044E58D2-D23B-440D-9A81-0358B67B3F71}"/>
              </a:ext>
            </a:extLst>
          </p:cNvPr>
          <p:cNvSpPr txBox="1"/>
          <p:nvPr/>
        </p:nvSpPr>
        <p:spPr>
          <a:xfrm>
            <a:off x="5129602" y="42670"/>
            <a:ext cx="3999580" cy="594906"/>
          </a:xfrm>
          <a:prstGeom prst="rect">
            <a:avLst/>
          </a:prstGeom>
          <a:solidFill>
            <a:srgbClr val="D0EBB3">
              <a:alpha val="90000"/>
            </a:srgbClr>
          </a:solidFill>
        </p:spPr>
        <p:txBody>
          <a:bodyPr wrap="square" rtlCol="0">
            <a:spAutoFit/>
          </a:bodyP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r>
              <a:rPr lang="en-GB" sz="1633" b="1" dirty="0">
                <a:solidFill>
                  <a:schemeClr val="accent4"/>
                </a:solidFill>
              </a:rPr>
              <a:t>Summer of Ukuleles:</a:t>
            </a:r>
            <a:br>
              <a:rPr lang="en-GB" sz="1633" b="1" dirty="0">
                <a:solidFill>
                  <a:schemeClr val="accent4"/>
                </a:solidFill>
              </a:rPr>
            </a:br>
            <a:r>
              <a:rPr lang="en-GB" sz="1633" b="1" dirty="0">
                <a:solidFill>
                  <a:schemeClr val="accent4"/>
                </a:solidFill>
              </a:rPr>
              <a:t>Fostering community and having fun</a:t>
            </a:r>
          </a:p>
        </p:txBody>
      </p:sp>
      <p:sp>
        <p:nvSpPr>
          <p:cNvPr id="7" name="TextBox 6">
            <a:extLst>
              <a:ext uri="{FF2B5EF4-FFF2-40B4-BE49-F238E27FC236}">
                <a16:creationId xmlns:a16="http://schemas.microsoft.com/office/drawing/2014/main" id="{18B0228B-C0EA-4327-9B16-D9EB58A20FC8}"/>
              </a:ext>
            </a:extLst>
          </p:cNvPr>
          <p:cNvSpPr txBox="1"/>
          <p:nvPr/>
        </p:nvSpPr>
        <p:spPr>
          <a:xfrm>
            <a:off x="6107346" y="650681"/>
            <a:ext cx="3004153" cy="923330"/>
          </a:xfrm>
          <a:prstGeom prst="rect">
            <a:avLst/>
          </a:prstGeom>
          <a:solidFill>
            <a:srgbClr val="1A517A"/>
          </a:solidFill>
        </p:spPr>
        <p:txBody>
          <a:bodyPr wrap="square" rtlCol="0">
            <a:spAutoFit/>
          </a:bodyP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r>
              <a:rPr lang="en-GB" sz="900" b="1" dirty="0">
                <a:solidFill>
                  <a:schemeClr val="bg1"/>
                </a:solidFill>
              </a:rPr>
              <a:t>Anne M. Tierney* &amp; Louise </a:t>
            </a:r>
            <a:r>
              <a:rPr lang="en-GB" sz="900" b="1" dirty="0" err="1">
                <a:solidFill>
                  <a:schemeClr val="bg1"/>
                </a:solidFill>
              </a:rPr>
              <a:t>Drumm</a:t>
            </a:r>
            <a:r>
              <a:rPr lang="en-GB" sz="900" b="1" dirty="0">
                <a:solidFill>
                  <a:schemeClr val="bg1"/>
                </a:solidFill>
              </a:rPr>
              <a:t>**</a:t>
            </a:r>
          </a:p>
          <a:p>
            <a:r>
              <a:rPr lang="en-GB" sz="900" b="1" dirty="0">
                <a:solidFill>
                  <a:schemeClr val="bg1"/>
                </a:solidFill>
              </a:rPr>
              <a:t>a.tierney@hw.ac.uk, l.drumm@napier.ac.uk</a:t>
            </a:r>
          </a:p>
          <a:p>
            <a:r>
              <a:rPr lang="en-GB" sz="900" dirty="0">
                <a:solidFill>
                  <a:schemeClr val="bg1"/>
                </a:solidFill>
              </a:rPr>
              <a:t>*Heriot-Watt University, Riccarton Campus, Edinburgh, EH14 4AS</a:t>
            </a:r>
          </a:p>
          <a:p>
            <a:r>
              <a:rPr lang="en-GB" sz="900" dirty="0">
                <a:solidFill>
                  <a:schemeClr val="bg1"/>
                </a:solidFill>
              </a:rPr>
              <a:t>**Edinburgh Napier University, Sighthill Campus, Edinburgh, EH11 4BN</a:t>
            </a:r>
          </a:p>
        </p:txBody>
      </p:sp>
      <p:grpSp>
        <p:nvGrpSpPr>
          <p:cNvPr id="25" name="Group 24">
            <a:extLst>
              <a:ext uri="{FF2B5EF4-FFF2-40B4-BE49-F238E27FC236}">
                <a16:creationId xmlns:a16="http://schemas.microsoft.com/office/drawing/2014/main" id="{E0A76A69-C479-4A4E-8138-65ECCB0D5DE5}"/>
              </a:ext>
            </a:extLst>
          </p:cNvPr>
          <p:cNvGrpSpPr/>
          <p:nvPr/>
        </p:nvGrpSpPr>
        <p:grpSpPr>
          <a:xfrm>
            <a:off x="1534577" y="85472"/>
            <a:ext cx="2878203" cy="968885"/>
            <a:chOff x="1942110" y="1776012"/>
            <a:chExt cx="16921880" cy="4762991"/>
          </a:xfrm>
        </p:grpSpPr>
        <p:sp>
          <p:nvSpPr>
            <p:cNvPr id="13" name="Rectangle: Rounded Corners 12">
              <a:extLst>
                <a:ext uri="{FF2B5EF4-FFF2-40B4-BE49-F238E27FC236}">
                  <a16:creationId xmlns:a16="http://schemas.microsoft.com/office/drawing/2014/main" id="{5A95DBD3-2520-40AF-BD07-8D20E3577E12}"/>
                </a:ext>
              </a:extLst>
            </p:cNvPr>
            <p:cNvSpPr/>
            <p:nvPr/>
          </p:nvSpPr>
          <p:spPr>
            <a:xfrm>
              <a:off x="1942110" y="1776012"/>
              <a:ext cx="16921880" cy="4343132"/>
            </a:xfrm>
            <a:prstGeom prst="roundRect">
              <a:avLst/>
            </a:prstGeom>
            <a:solidFill>
              <a:srgbClr val="1A517A">
                <a:alpha val="9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pPr algn="ctr"/>
              <a:endParaRPr lang="en-GB" sz="273"/>
            </a:p>
          </p:txBody>
        </p:sp>
        <p:sp>
          <p:nvSpPr>
            <p:cNvPr id="14" name="TextBox 13">
              <a:extLst>
                <a:ext uri="{FF2B5EF4-FFF2-40B4-BE49-F238E27FC236}">
                  <a16:creationId xmlns:a16="http://schemas.microsoft.com/office/drawing/2014/main" id="{AC553883-10F8-49BB-AFE8-78BD822D9A34}"/>
                </a:ext>
              </a:extLst>
            </p:cNvPr>
            <p:cNvSpPr txBox="1"/>
            <p:nvPr/>
          </p:nvSpPr>
          <p:spPr>
            <a:xfrm>
              <a:off x="2590182" y="2014688"/>
              <a:ext cx="16094590" cy="4524315"/>
            </a:xfrm>
            <a:prstGeom prst="rect">
              <a:avLst/>
            </a:prstGeom>
            <a:noFill/>
          </p:spPr>
          <p:txBody>
            <a:bodyPr wrap="square" rtlCol="0">
              <a:spAutoFit/>
            </a:bodyP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r>
                <a:rPr lang="en-GB" sz="816" dirty="0">
                  <a:solidFill>
                    <a:schemeClr val="bg1"/>
                  </a:solidFill>
                </a:rPr>
                <a:t>In 2020 we received funding to buy 25 ukuleles to teach academic staff about enquiry based learning (Kahn &amp; O’Rourke, 2005) and a workshop by Laura Ritchie (</a:t>
              </a:r>
              <a:r>
                <a:rPr lang="en-GB" sz="816" i="1" dirty="0">
                  <a:solidFill>
                    <a:schemeClr val="bg1"/>
                  </a:solidFill>
                </a:rPr>
                <a:t>Yes I Can?</a:t>
              </a:r>
              <a:r>
                <a:rPr lang="en-GB" sz="816" dirty="0">
                  <a:solidFill>
                    <a:schemeClr val="bg1"/>
                  </a:solidFill>
                </a:rPr>
                <a:t>, 2020). Then COVID-19 happened and we had to rethink what we were going to do. We advertised for volunteers to learn to play the ukulele online, and waited…</a:t>
              </a:r>
            </a:p>
          </p:txBody>
        </p:sp>
      </p:grpSp>
      <p:grpSp>
        <p:nvGrpSpPr>
          <p:cNvPr id="51" name="Group 50">
            <a:extLst>
              <a:ext uri="{FF2B5EF4-FFF2-40B4-BE49-F238E27FC236}">
                <a16:creationId xmlns:a16="http://schemas.microsoft.com/office/drawing/2014/main" id="{F8D30073-55AE-4F03-ABBF-8E53D108019F}"/>
              </a:ext>
            </a:extLst>
          </p:cNvPr>
          <p:cNvGrpSpPr/>
          <p:nvPr/>
        </p:nvGrpSpPr>
        <p:grpSpPr>
          <a:xfrm>
            <a:off x="88152" y="2500512"/>
            <a:ext cx="2290315" cy="1155445"/>
            <a:chOff x="4174358" y="15151650"/>
            <a:chExt cx="13465496" cy="6793236"/>
          </a:xfrm>
        </p:grpSpPr>
        <p:sp>
          <p:nvSpPr>
            <p:cNvPr id="19" name="Rectangle 18">
              <a:extLst>
                <a:ext uri="{FF2B5EF4-FFF2-40B4-BE49-F238E27FC236}">
                  <a16:creationId xmlns:a16="http://schemas.microsoft.com/office/drawing/2014/main" id="{B90778E5-00CC-4515-8742-D872CAD08E83}"/>
                </a:ext>
              </a:extLst>
            </p:cNvPr>
            <p:cNvSpPr/>
            <p:nvPr/>
          </p:nvSpPr>
          <p:spPr>
            <a:xfrm>
              <a:off x="4174358" y="15176134"/>
              <a:ext cx="13013935" cy="6768752"/>
            </a:xfrm>
            <a:prstGeom prst="rect">
              <a:avLst/>
            </a:prstGeom>
            <a:gradFill>
              <a:gsLst>
                <a:gs pos="6000">
                  <a:srgbClr val="E7E4DF"/>
                </a:gs>
                <a:gs pos="0">
                  <a:srgbClr val="D3CBC2"/>
                </a:gs>
                <a:gs pos="20000">
                  <a:srgbClr val="EEEEEE"/>
                </a:gs>
                <a:gs pos="34000">
                  <a:srgbClr val="EFEFEE"/>
                </a:gs>
                <a:gs pos="100000">
                  <a:srgbClr val="F4F2E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pPr algn="ctr"/>
              <a:endParaRPr lang="en-GB" sz="273" dirty="0"/>
            </a:p>
          </p:txBody>
        </p:sp>
        <p:pic>
          <p:nvPicPr>
            <p:cNvPr id="17" name="Picture 16" descr="A picture containing text&#10;&#10;Description automatically generated">
              <a:extLst>
                <a:ext uri="{FF2B5EF4-FFF2-40B4-BE49-F238E27FC236}">
                  <a16:creationId xmlns:a16="http://schemas.microsoft.com/office/drawing/2014/main" id="{5480E050-C6B3-43B6-A994-6EC2769AE8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87325" y="15151650"/>
              <a:ext cx="4336395" cy="3064838"/>
            </a:xfrm>
            <a:prstGeom prst="rect">
              <a:avLst/>
            </a:prstGeom>
          </p:spPr>
        </p:pic>
        <p:sp>
          <p:nvSpPr>
            <p:cNvPr id="20" name="TextBox 19">
              <a:extLst>
                <a:ext uri="{FF2B5EF4-FFF2-40B4-BE49-F238E27FC236}">
                  <a16:creationId xmlns:a16="http://schemas.microsoft.com/office/drawing/2014/main" id="{5D3CE9BD-F2D3-4A0B-9EAC-CCB9A2001732}"/>
                </a:ext>
              </a:extLst>
            </p:cNvPr>
            <p:cNvSpPr txBox="1"/>
            <p:nvPr/>
          </p:nvSpPr>
          <p:spPr>
            <a:xfrm>
              <a:off x="4625919" y="15536173"/>
              <a:ext cx="13013935" cy="5909313"/>
            </a:xfrm>
            <a:prstGeom prst="rect">
              <a:avLst/>
            </a:prstGeom>
            <a:noFill/>
          </p:spPr>
          <p:txBody>
            <a:bodyPr wrap="square" rtlCol="0">
              <a:spAutoFit/>
            </a:bodyP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r>
                <a:rPr lang="en-GB" sz="919" dirty="0"/>
                <a:t>We got:</a:t>
              </a:r>
            </a:p>
            <a:p>
              <a:endParaRPr lang="en-GB" sz="919" dirty="0"/>
            </a:p>
            <a:p>
              <a:endParaRPr lang="en-GB" sz="919" dirty="0"/>
            </a:p>
            <a:p>
              <a:r>
                <a:rPr lang="en-GB" sz="919" dirty="0"/>
                <a:t>16 Volunteers</a:t>
              </a:r>
            </a:p>
            <a:p>
              <a:r>
                <a:rPr lang="en-GB" sz="919" dirty="0"/>
                <a:t>Ukuleles sent through the mail</a:t>
              </a:r>
            </a:p>
            <a:p>
              <a:r>
                <a:rPr lang="en-GB" sz="919" dirty="0"/>
                <a:t>No previous experience</a:t>
              </a:r>
            </a:p>
            <a:p>
              <a:r>
                <a:rPr lang="en-GB" sz="919" dirty="0"/>
                <a:t>Necessary</a:t>
              </a:r>
            </a:p>
          </p:txBody>
        </p:sp>
      </p:grpSp>
      <p:grpSp>
        <p:nvGrpSpPr>
          <p:cNvPr id="45" name="Group 44">
            <a:extLst>
              <a:ext uri="{FF2B5EF4-FFF2-40B4-BE49-F238E27FC236}">
                <a16:creationId xmlns:a16="http://schemas.microsoft.com/office/drawing/2014/main" id="{1094430B-9DCB-4EC7-B702-7D22737B7E1F}"/>
              </a:ext>
            </a:extLst>
          </p:cNvPr>
          <p:cNvGrpSpPr/>
          <p:nvPr/>
        </p:nvGrpSpPr>
        <p:grpSpPr>
          <a:xfrm>
            <a:off x="1105911" y="1016295"/>
            <a:ext cx="2645496" cy="1433764"/>
            <a:chOff x="1078014" y="5975128"/>
            <a:chExt cx="13897544" cy="7776864"/>
          </a:xfrm>
        </p:grpSpPr>
        <p:sp>
          <p:nvSpPr>
            <p:cNvPr id="21" name="Oval 20">
              <a:extLst>
                <a:ext uri="{FF2B5EF4-FFF2-40B4-BE49-F238E27FC236}">
                  <a16:creationId xmlns:a16="http://schemas.microsoft.com/office/drawing/2014/main" id="{08A9BB36-B8D9-4C53-8DCE-FD72DE36BA18}"/>
                </a:ext>
              </a:extLst>
            </p:cNvPr>
            <p:cNvSpPr/>
            <p:nvPr/>
          </p:nvSpPr>
          <p:spPr>
            <a:xfrm>
              <a:off x="1078014" y="5975128"/>
              <a:ext cx="13897544" cy="7776864"/>
            </a:xfrm>
            <a:prstGeom prst="ellipse">
              <a:avLst/>
            </a:prstGeom>
            <a:solidFill>
              <a:srgbClr val="D0EBB3">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pPr algn="ctr"/>
              <a:endParaRPr lang="en-GB" sz="273" dirty="0"/>
            </a:p>
          </p:txBody>
        </p:sp>
        <p:pic>
          <p:nvPicPr>
            <p:cNvPr id="23" name="Graphic 22">
              <a:extLst>
                <a:ext uri="{FF2B5EF4-FFF2-40B4-BE49-F238E27FC236}">
                  <a16:creationId xmlns:a16="http://schemas.microsoft.com/office/drawing/2014/main" id="{B37C6AC3-0891-4674-811A-94C1FEA1DFF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08113" y="6767216"/>
              <a:ext cx="7483069" cy="1914839"/>
            </a:xfrm>
            <a:prstGeom prst="rect">
              <a:avLst/>
            </a:prstGeom>
          </p:spPr>
        </p:pic>
        <p:sp>
          <p:nvSpPr>
            <p:cNvPr id="24" name="TextBox 23">
              <a:extLst>
                <a:ext uri="{FF2B5EF4-FFF2-40B4-BE49-F238E27FC236}">
                  <a16:creationId xmlns:a16="http://schemas.microsoft.com/office/drawing/2014/main" id="{1CE7E494-DC36-41EA-A0FD-4DF43FEC9E4D}"/>
                </a:ext>
              </a:extLst>
            </p:cNvPr>
            <p:cNvSpPr txBox="1"/>
            <p:nvPr/>
          </p:nvSpPr>
          <p:spPr>
            <a:xfrm>
              <a:off x="1726086" y="8927456"/>
              <a:ext cx="12817424" cy="2308324"/>
            </a:xfrm>
            <a:prstGeom prst="rect">
              <a:avLst/>
            </a:prstGeom>
            <a:noFill/>
          </p:spPr>
          <p:txBody>
            <a:bodyPr wrap="square" rtlCol="0">
              <a:spAutoFit/>
            </a:bodyP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r>
                <a:rPr lang="en-GB" sz="816" dirty="0"/>
                <a:t>We created weekly lessons from material available on the internet, starting with getting to know the instrument, tuning, and simple chords.</a:t>
              </a:r>
            </a:p>
          </p:txBody>
        </p:sp>
        <p:sp>
          <p:nvSpPr>
            <p:cNvPr id="28" name="TextBox 27">
              <a:extLst>
                <a:ext uri="{FF2B5EF4-FFF2-40B4-BE49-F238E27FC236}">
                  <a16:creationId xmlns:a16="http://schemas.microsoft.com/office/drawing/2014/main" id="{D1F0C2BE-67AF-4C42-A652-FD22C76FEB1A}"/>
                </a:ext>
              </a:extLst>
            </p:cNvPr>
            <p:cNvSpPr txBox="1"/>
            <p:nvPr/>
          </p:nvSpPr>
          <p:spPr>
            <a:xfrm>
              <a:off x="3742310" y="11231712"/>
              <a:ext cx="9217024" cy="1569660"/>
            </a:xfrm>
            <a:prstGeom prst="rect">
              <a:avLst/>
            </a:prstGeom>
            <a:noFill/>
          </p:spPr>
          <p:txBody>
            <a:bodyPr wrap="square" rtlCol="0">
              <a:spAutoFit/>
            </a:bodyP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r>
                <a:rPr lang="en-GB" sz="816" dirty="0"/>
                <a:t>We had a discussion board to swap tips and tricks, and post progress.</a:t>
              </a:r>
            </a:p>
          </p:txBody>
        </p:sp>
      </p:grpSp>
      <p:pic>
        <p:nvPicPr>
          <p:cNvPr id="36" name="Picture 35" descr="A picture containing text, clipart&#10;&#10;Description automatically generated">
            <a:extLst>
              <a:ext uri="{FF2B5EF4-FFF2-40B4-BE49-F238E27FC236}">
                <a16:creationId xmlns:a16="http://schemas.microsoft.com/office/drawing/2014/main" id="{7F8CAEEE-EBA0-4934-9CA6-E2D75031A1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1016" y="1600586"/>
            <a:ext cx="1422175" cy="585959"/>
          </a:xfrm>
          <a:prstGeom prst="rect">
            <a:avLst/>
          </a:prstGeom>
        </p:spPr>
      </p:pic>
      <p:pic>
        <p:nvPicPr>
          <p:cNvPr id="38" name="Picture 37" descr="A picture containing application&#10;&#10;Description automatically generated">
            <a:extLst>
              <a:ext uri="{FF2B5EF4-FFF2-40B4-BE49-F238E27FC236}">
                <a16:creationId xmlns:a16="http://schemas.microsoft.com/office/drawing/2014/main" id="{A0CAC42F-E557-4ED8-B657-F864CC035A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05199" y="2024323"/>
            <a:ext cx="1706300" cy="1895799"/>
          </a:xfrm>
          <a:prstGeom prst="rect">
            <a:avLst/>
          </a:prstGeom>
        </p:spPr>
      </p:pic>
      <p:pic>
        <p:nvPicPr>
          <p:cNvPr id="40" name="Picture 39" descr="Text&#10;&#10;Description automatically generated">
            <a:extLst>
              <a:ext uri="{FF2B5EF4-FFF2-40B4-BE49-F238E27FC236}">
                <a16:creationId xmlns:a16="http://schemas.microsoft.com/office/drawing/2014/main" id="{C993750C-F868-40D6-9BF4-EDF392D55B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41016" y="1973517"/>
            <a:ext cx="1422175" cy="2301917"/>
          </a:xfrm>
          <a:prstGeom prst="rect">
            <a:avLst/>
          </a:prstGeom>
        </p:spPr>
      </p:pic>
      <p:pic>
        <p:nvPicPr>
          <p:cNvPr id="42" name="Picture 41" descr="Logo&#10;&#10;Description automatically generated">
            <a:extLst>
              <a:ext uri="{FF2B5EF4-FFF2-40B4-BE49-F238E27FC236}">
                <a16:creationId xmlns:a16="http://schemas.microsoft.com/office/drawing/2014/main" id="{CB69666C-52FF-4B80-8A3E-9B78BC6EF4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05198" y="1616045"/>
            <a:ext cx="1665688" cy="626254"/>
          </a:xfrm>
          <a:prstGeom prst="rect">
            <a:avLst/>
          </a:prstGeom>
        </p:spPr>
      </p:pic>
      <p:grpSp>
        <p:nvGrpSpPr>
          <p:cNvPr id="44" name="Group 43">
            <a:extLst>
              <a:ext uri="{FF2B5EF4-FFF2-40B4-BE49-F238E27FC236}">
                <a16:creationId xmlns:a16="http://schemas.microsoft.com/office/drawing/2014/main" id="{BFBE65D0-C7AD-4B7E-97F8-D9BBB6F5135D}"/>
              </a:ext>
            </a:extLst>
          </p:cNvPr>
          <p:cNvGrpSpPr/>
          <p:nvPr/>
        </p:nvGrpSpPr>
        <p:grpSpPr>
          <a:xfrm>
            <a:off x="3824892" y="1004048"/>
            <a:ext cx="1958405" cy="1738998"/>
            <a:chOff x="1366046" y="17476306"/>
            <a:chExt cx="8660764" cy="7440994"/>
          </a:xfrm>
        </p:grpSpPr>
        <p:sp>
          <p:nvSpPr>
            <p:cNvPr id="43" name="Rectangle 42">
              <a:extLst>
                <a:ext uri="{FF2B5EF4-FFF2-40B4-BE49-F238E27FC236}">
                  <a16:creationId xmlns:a16="http://schemas.microsoft.com/office/drawing/2014/main" id="{1BDDBB01-A378-4008-A020-F5A9E9EC5382}"/>
                </a:ext>
              </a:extLst>
            </p:cNvPr>
            <p:cNvSpPr/>
            <p:nvPr/>
          </p:nvSpPr>
          <p:spPr>
            <a:xfrm>
              <a:off x="1366046" y="17476306"/>
              <a:ext cx="8660764" cy="7440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pPr algn="ctr"/>
              <a:endParaRPr lang="en-GB" sz="273"/>
            </a:p>
          </p:txBody>
        </p:sp>
        <p:pic>
          <p:nvPicPr>
            <p:cNvPr id="34" name="Picture 33">
              <a:extLst>
                <a:ext uri="{FF2B5EF4-FFF2-40B4-BE49-F238E27FC236}">
                  <a16:creationId xmlns:a16="http://schemas.microsoft.com/office/drawing/2014/main" id="{7C08090D-039E-4ECB-A727-FAC302DD82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54078" y="17772091"/>
              <a:ext cx="7949120" cy="2704909"/>
            </a:xfrm>
            <a:prstGeom prst="rect">
              <a:avLst/>
            </a:prstGeom>
          </p:spPr>
        </p:pic>
        <p:pic>
          <p:nvPicPr>
            <p:cNvPr id="32" name="Picture 31">
              <a:extLst>
                <a:ext uri="{FF2B5EF4-FFF2-40B4-BE49-F238E27FC236}">
                  <a16:creationId xmlns:a16="http://schemas.microsoft.com/office/drawing/2014/main" id="{A417C8C4-1ABE-43CA-9D39-BD0DA964B6E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54078" y="20158882"/>
              <a:ext cx="7963350" cy="4466318"/>
            </a:xfrm>
            <a:prstGeom prst="rect">
              <a:avLst/>
            </a:prstGeom>
          </p:spPr>
        </p:pic>
      </p:grpSp>
      <p:sp>
        <p:nvSpPr>
          <p:cNvPr id="46" name="Rectangle: Rounded Corners 45">
            <a:extLst>
              <a:ext uri="{FF2B5EF4-FFF2-40B4-BE49-F238E27FC236}">
                <a16:creationId xmlns:a16="http://schemas.microsoft.com/office/drawing/2014/main" id="{0501093E-71EE-4C23-9CC0-7F1BDAFC461C}"/>
              </a:ext>
            </a:extLst>
          </p:cNvPr>
          <p:cNvSpPr/>
          <p:nvPr/>
        </p:nvSpPr>
        <p:spPr>
          <a:xfrm>
            <a:off x="2922880" y="2861059"/>
            <a:ext cx="2863429" cy="1744624"/>
          </a:xfrm>
          <a:prstGeom prst="roundRect">
            <a:avLst/>
          </a:prstGeom>
          <a:solidFill>
            <a:srgbClr val="2D5D82">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pPr algn="ctr"/>
            <a:endParaRPr lang="en-GB" sz="273"/>
          </a:p>
        </p:txBody>
      </p:sp>
      <p:sp>
        <p:nvSpPr>
          <p:cNvPr id="47" name="TextBox 46">
            <a:extLst>
              <a:ext uri="{FF2B5EF4-FFF2-40B4-BE49-F238E27FC236}">
                <a16:creationId xmlns:a16="http://schemas.microsoft.com/office/drawing/2014/main" id="{747713F5-36D5-45CE-88FC-E11559FF29DD}"/>
              </a:ext>
            </a:extLst>
          </p:cNvPr>
          <p:cNvSpPr txBox="1"/>
          <p:nvPr/>
        </p:nvSpPr>
        <p:spPr>
          <a:xfrm>
            <a:off x="2912032" y="2891670"/>
            <a:ext cx="3245025" cy="1615827"/>
          </a:xfrm>
          <a:prstGeom prst="rect">
            <a:avLst/>
          </a:prstGeom>
          <a:noFill/>
        </p:spPr>
        <p:txBody>
          <a:bodyPr wrap="square" rtlCol="0">
            <a:spAutoFit/>
          </a:bodyP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r>
              <a:rPr lang="en-GB" sz="1100" dirty="0">
                <a:solidFill>
                  <a:schemeClr val="bg1"/>
                </a:solidFill>
              </a:rPr>
              <a:t>We achieved:</a:t>
            </a:r>
          </a:p>
          <a:p>
            <a:r>
              <a:rPr lang="en-GB" sz="1100" dirty="0">
                <a:solidFill>
                  <a:schemeClr val="bg1"/>
                </a:solidFill>
              </a:rPr>
              <a:t>6 learning units</a:t>
            </a:r>
          </a:p>
          <a:p>
            <a:r>
              <a:rPr lang="en-GB" sz="1100" dirty="0">
                <a:solidFill>
                  <a:schemeClr val="bg1"/>
                </a:solidFill>
              </a:rPr>
              <a:t>7 chords (plus a few others thrown in)</a:t>
            </a:r>
          </a:p>
          <a:p>
            <a:r>
              <a:rPr lang="en-GB" sz="1100" dirty="0">
                <a:solidFill>
                  <a:schemeClr val="bg1"/>
                </a:solidFill>
              </a:rPr>
              <a:t>34 songs</a:t>
            </a:r>
          </a:p>
          <a:p>
            <a:r>
              <a:rPr lang="en-GB" sz="1100" dirty="0">
                <a:solidFill>
                  <a:schemeClr val="bg1"/>
                </a:solidFill>
              </a:rPr>
              <a:t>2 sing-a-longs</a:t>
            </a:r>
          </a:p>
          <a:p>
            <a:r>
              <a:rPr lang="en-GB" sz="1100" dirty="0">
                <a:solidFill>
                  <a:schemeClr val="bg1"/>
                </a:solidFill>
              </a:rPr>
              <a:t>        Christmas (13 songs)</a:t>
            </a:r>
          </a:p>
          <a:p>
            <a:r>
              <a:rPr lang="en-GB" sz="1100" dirty="0">
                <a:solidFill>
                  <a:schemeClr val="bg1"/>
                </a:solidFill>
              </a:rPr>
              <a:t>         St Patrick’s Day (5 songs)</a:t>
            </a:r>
          </a:p>
          <a:p>
            <a:r>
              <a:rPr lang="en-GB" sz="1100" dirty="0">
                <a:solidFill>
                  <a:schemeClr val="bg1"/>
                </a:solidFill>
              </a:rPr>
              <a:t>2 student practice videos</a:t>
            </a:r>
          </a:p>
          <a:p>
            <a:r>
              <a:rPr lang="en-GB" sz="1100" dirty="0">
                <a:solidFill>
                  <a:schemeClr val="bg1"/>
                </a:solidFill>
              </a:rPr>
              <a:t>1 ukulele community of practice (Wenger, 1998)</a:t>
            </a:r>
          </a:p>
        </p:txBody>
      </p:sp>
      <p:sp>
        <p:nvSpPr>
          <p:cNvPr id="50" name="Oval 49">
            <a:extLst>
              <a:ext uri="{FF2B5EF4-FFF2-40B4-BE49-F238E27FC236}">
                <a16:creationId xmlns:a16="http://schemas.microsoft.com/office/drawing/2014/main" id="{2B71E2A4-AF8F-4EED-B197-42BAE0AC9BEB}"/>
              </a:ext>
            </a:extLst>
          </p:cNvPr>
          <p:cNvSpPr/>
          <p:nvPr/>
        </p:nvSpPr>
        <p:spPr>
          <a:xfrm>
            <a:off x="211829" y="3726029"/>
            <a:ext cx="2645496" cy="949402"/>
          </a:xfrm>
          <a:prstGeom prst="ellipse">
            <a:avLst/>
          </a:prstGeom>
          <a:solidFill>
            <a:srgbClr val="D0EBB3">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pPr algn="ctr"/>
            <a:endParaRPr lang="en-GB" sz="273"/>
          </a:p>
        </p:txBody>
      </p:sp>
      <p:sp>
        <p:nvSpPr>
          <p:cNvPr id="49" name="TextBox 48">
            <a:extLst>
              <a:ext uri="{FF2B5EF4-FFF2-40B4-BE49-F238E27FC236}">
                <a16:creationId xmlns:a16="http://schemas.microsoft.com/office/drawing/2014/main" id="{563D84FF-5134-4279-AE24-50301AE22FC6}"/>
              </a:ext>
            </a:extLst>
          </p:cNvPr>
          <p:cNvSpPr txBox="1"/>
          <p:nvPr/>
        </p:nvSpPr>
        <p:spPr>
          <a:xfrm>
            <a:off x="542515" y="3767769"/>
            <a:ext cx="2229076" cy="784830"/>
          </a:xfrm>
          <a:prstGeom prst="rect">
            <a:avLst/>
          </a:prstGeom>
          <a:noFill/>
        </p:spPr>
        <p:txBody>
          <a:bodyPr wrap="square" rtlCol="0">
            <a:spAutoFit/>
          </a:bodyP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pPr algn="ctr"/>
            <a:r>
              <a:rPr lang="en-GB" sz="900" dirty="0"/>
              <a:t>What’s next?</a:t>
            </a:r>
          </a:p>
          <a:p>
            <a:r>
              <a:rPr lang="en-GB" sz="900" dirty="0"/>
              <a:t>You can join in. The Summer of Ukuleles is now open to everyone at </a:t>
            </a:r>
          </a:p>
          <a:p>
            <a:endParaRPr lang="en-GB" sz="900" dirty="0"/>
          </a:p>
          <a:p>
            <a:r>
              <a:rPr lang="en-GB" sz="900" dirty="0"/>
              <a:t>https://t.co/bdGDa2smhj?amp=1</a:t>
            </a:r>
          </a:p>
        </p:txBody>
      </p:sp>
      <p:sp>
        <p:nvSpPr>
          <p:cNvPr id="52" name="Rectangle 51">
            <a:extLst>
              <a:ext uri="{FF2B5EF4-FFF2-40B4-BE49-F238E27FC236}">
                <a16:creationId xmlns:a16="http://schemas.microsoft.com/office/drawing/2014/main" id="{1448D877-EFE0-4E1D-88EB-55C45375838A}"/>
              </a:ext>
            </a:extLst>
          </p:cNvPr>
          <p:cNvSpPr/>
          <p:nvPr/>
        </p:nvSpPr>
        <p:spPr>
          <a:xfrm>
            <a:off x="5839172" y="4211961"/>
            <a:ext cx="3190405" cy="393722"/>
          </a:xfrm>
          <a:prstGeom prst="rect">
            <a:avLst/>
          </a:prstGeom>
          <a:solidFill>
            <a:srgbClr val="D0EBB3">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pPr algn="ctr"/>
            <a:endParaRPr lang="en-GB" sz="273"/>
          </a:p>
        </p:txBody>
      </p:sp>
      <p:sp>
        <p:nvSpPr>
          <p:cNvPr id="53" name="Rectangle 52">
            <a:extLst>
              <a:ext uri="{FF2B5EF4-FFF2-40B4-BE49-F238E27FC236}">
                <a16:creationId xmlns:a16="http://schemas.microsoft.com/office/drawing/2014/main" id="{32C50286-FC30-4941-BC8D-08DFFFC39A52}"/>
              </a:ext>
            </a:extLst>
          </p:cNvPr>
          <p:cNvSpPr/>
          <p:nvPr/>
        </p:nvSpPr>
        <p:spPr>
          <a:xfrm>
            <a:off x="1724021" y="4697926"/>
            <a:ext cx="6085341" cy="420766"/>
          </a:xfrm>
          <a:prstGeom prst="rect">
            <a:avLst/>
          </a:prstGeom>
          <a:solidFill>
            <a:srgbClr val="D0EBB3">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pPr algn="ctr"/>
            <a:endParaRPr lang="en-GB" sz="273"/>
          </a:p>
        </p:txBody>
      </p:sp>
      <p:sp>
        <p:nvSpPr>
          <p:cNvPr id="54" name="TextBox 53">
            <a:extLst>
              <a:ext uri="{FF2B5EF4-FFF2-40B4-BE49-F238E27FC236}">
                <a16:creationId xmlns:a16="http://schemas.microsoft.com/office/drawing/2014/main" id="{3CB6E804-1D67-4EC8-AECC-183078771A44}"/>
              </a:ext>
            </a:extLst>
          </p:cNvPr>
          <p:cNvSpPr txBox="1"/>
          <p:nvPr/>
        </p:nvSpPr>
        <p:spPr>
          <a:xfrm>
            <a:off x="5817400" y="4231603"/>
            <a:ext cx="3190405" cy="437620"/>
          </a:xfrm>
          <a:prstGeom prst="rect">
            <a:avLst/>
          </a:prstGeom>
          <a:noFill/>
        </p:spPr>
        <p:txBody>
          <a:bodyPr wrap="square" rtlCol="0">
            <a:spAutoFit/>
          </a:bodyP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r>
              <a:rPr lang="en-GB" sz="748" b="1" dirty="0"/>
              <a:t>Acknowledgements</a:t>
            </a:r>
            <a:r>
              <a:rPr lang="en-GB" sz="748" dirty="0"/>
              <a:t>: Many thanks to the wonderful ukulele tribe at Edinburgh Napier University. Special thanks to Dr Stuart Taylor who led the sing-a-longs.</a:t>
            </a:r>
          </a:p>
        </p:txBody>
      </p:sp>
      <p:sp>
        <p:nvSpPr>
          <p:cNvPr id="55" name="TextBox 54">
            <a:extLst>
              <a:ext uri="{FF2B5EF4-FFF2-40B4-BE49-F238E27FC236}">
                <a16:creationId xmlns:a16="http://schemas.microsoft.com/office/drawing/2014/main" id="{22FBD6C4-946D-4D79-90AB-E506B40D586D}"/>
              </a:ext>
            </a:extLst>
          </p:cNvPr>
          <p:cNvSpPr txBox="1"/>
          <p:nvPr/>
        </p:nvSpPr>
        <p:spPr>
          <a:xfrm>
            <a:off x="1686646" y="4675431"/>
            <a:ext cx="6085341" cy="457369"/>
          </a:xfrm>
          <a:prstGeom prst="rect">
            <a:avLst/>
          </a:prstGeom>
          <a:noFill/>
        </p:spPr>
        <p:txBody>
          <a:bodyPr wrap="square" rtlCol="0">
            <a:spAutoFit/>
          </a:bodyPr>
          <a:lstStyle>
            <a:defPPr>
              <a:defRPr lang="en-US"/>
            </a:defPPr>
            <a:lvl1pPr marL="0" algn="l" defTabSz="816120" rtl="0" eaLnBrk="1" latinLnBrk="0" hangingPunct="1">
              <a:defRPr sz="1607" kern="1200">
                <a:solidFill>
                  <a:schemeClr val="tx1"/>
                </a:solidFill>
                <a:latin typeface="+mn-lt"/>
                <a:ea typeface="+mn-ea"/>
                <a:cs typeface="+mn-cs"/>
              </a:defRPr>
            </a:lvl1pPr>
            <a:lvl2pPr marL="408060" algn="l" defTabSz="816120" rtl="0" eaLnBrk="1" latinLnBrk="0" hangingPunct="1">
              <a:defRPr sz="1607" kern="1200">
                <a:solidFill>
                  <a:schemeClr val="tx1"/>
                </a:solidFill>
                <a:latin typeface="+mn-lt"/>
                <a:ea typeface="+mn-ea"/>
                <a:cs typeface="+mn-cs"/>
              </a:defRPr>
            </a:lvl2pPr>
            <a:lvl3pPr marL="816120" algn="l" defTabSz="816120" rtl="0" eaLnBrk="1" latinLnBrk="0" hangingPunct="1">
              <a:defRPr sz="1607" kern="1200">
                <a:solidFill>
                  <a:schemeClr val="tx1"/>
                </a:solidFill>
                <a:latin typeface="+mn-lt"/>
                <a:ea typeface="+mn-ea"/>
                <a:cs typeface="+mn-cs"/>
              </a:defRPr>
            </a:lvl3pPr>
            <a:lvl4pPr marL="1224180" algn="l" defTabSz="816120" rtl="0" eaLnBrk="1" latinLnBrk="0" hangingPunct="1">
              <a:defRPr sz="1607" kern="1200">
                <a:solidFill>
                  <a:schemeClr val="tx1"/>
                </a:solidFill>
                <a:latin typeface="+mn-lt"/>
                <a:ea typeface="+mn-ea"/>
                <a:cs typeface="+mn-cs"/>
              </a:defRPr>
            </a:lvl4pPr>
            <a:lvl5pPr marL="1632240" algn="l" defTabSz="816120" rtl="0" eaLnBrk="1" latinLnBrk="0" hangingPunct="1">
              <a:defRPr sz="1607" kern="1200">
                <a:solidFill>
                  <a:schemeClr val="tx1"/>
                </a:solidFill>
                <a:latin typeface="+mn-lt"/>
                <a:ea typeface="+mn-ea"/>
                <a:cs typeface="+mn-cs"/>
              </a:defRPr>
            </a:lvl5pPr>
            <a:lvl6pPr marL="2040300" algn="l" defTabSz="816120" rtl="0" eaLnBrk="1" latinLnBrk="0" hangingPunct="1">
              <a:defRPr sz="1607" kern="1200">
                <a:solidFill>
                  <a:schemeClr val="tx1"/>
                </a:solidFill>
                <a:latin typeface="+mn-lt"/>
                <a:ea typeface="+mn-ea"/>
                <a:cs typeface="+mn-cs"/>
              </a:defRPr>
            </a:lvl6pPr>
            <a:lvl7pPr marL="2448360" algn="l" defTabSz="816120" rtl="0" eaLnBrk="1" latinLnBrk="0" hangingPunct="1">
              <a:defRPr sz="1607" kern="1200">
                <a:solidFill>
                  <a:schemeClr val="tx1"/>
                </a:solidFill>
                <a:latin typeface="+mn-lt"/>
                <a:ea typeface="+mn-ea"/>
                <a:cs typeface="+mn-cs"/>
              </a:defRPr>
            </a:lvl7pPr>
            <a:lvl8pPr marL="2856420" algn="l" defTabSz="816120" rtl="0" eaLnBrk="1" latinLnBrk="0" hangingPunct="1">
              <a:defRPr sz="1607" kern="1200">
                <a:solidFill>
                  <a:schemeClr val="tx1"/>
                </a:solidFill>
                <a:latin typeface="+mn-lt"/>
                <a:ea typeface="+mn-ea"/>
                <a:cs typeface="+mn-cs"/>
              </a:defRPr>
            </a:lvl8pPr>
            <a:lvl9pPr marL="3264480" algn="l" defTabSz="816120" rtl="0" eaLnBrk="1" latinLnBrk="0" hangingPunct="1">
              <a:defRPr sz="1607" kern="1200">
                <a:solidFill>
                  <a:schemeClr val="tx1"/>
                </a:solidFill>
                <a:latin typeface="+mn-lt"/>
                <a:ea typeface="+mn-ea"/>
                <a:cs typeface="+mn-cs"/>
              </a:defRPr>
            </a:lvl9pPr>
          </a:lstStyle>
          <a:p>
            <a:r>
              <a:rPr lang="en-GB" sz="700" dirty="0"/>
              <a:t>Kahn, P., &amp; O’Rourke, K. (2005). </a:t>
            </a:r>
            <a:r>
              <a:rPr lang="en-GB" sz="700" i="1" dirty="0"/>
              <a:t>Understanding Enquiry-based Learning</a:t>
            </a:r>
            <a:r>
              <a:rPr lang="en-GB" sz="700" dirty="0"/>
              <a:t> (All Ireland Higher Education Report). http://www.aishe.org/readings/2005-2/chapter1.pdf</a:t>
            </a:r>
          </a:p>
          <a:p>
            <a:r>
              <a:rPr lang="en-GB" sz="700" dirty="0"/>
              <a:t>Wenger, E. (1998). </a:t>
            </a:r>
            <a:r>
              <a:rPr lang="en-GB" sz="700" i="1" dirty="0"/>
              <a:t>Communities of Practice: Learning, Meaning and Identity</a:t>
            </a:r>
            <a:r>
              <a:rPr lang="en-GB" sz="700" dirty="0"/>
              <a:t>. Cambridge University Press.</a:t>
            </a:r>
          </a:p>
          <a:p>
            <a:r>
              <a:rPr lang="en-GB" sz="700" i="1" dirty="0"/>
              <a:t>Yes I can? YES YOU CAN!</a:t>
            </a:r>
            <a:r>
              <a:rPr lang="en-GB" sz="700" dirty="0"/>
              <a:t> (2020, January 9). </a:t>
            </a:r>
            <a:r>
              <a:rPr lang="en-GB" sz="700" dirty="0" err="1"/>
              <a:t>Lauraritchie.Com</a:t>
            </a:r>
            <a:r>
              <a:rPr lang="en-GB" sz="700" dirty="0"/>
              <a:t>. https://www.lauraritchie.com/2020/01/09/yes-i-can-yes-you-can/</a:t>
            </a:r>
          </a:p>
          <a:p>
            <a:endParaRPr lang="en-GB" sz="272" dirty="0"/>
          </a:p>
        </p:txBody>
      </p:sp>
      <p:pic>
        <p:nvPicPr>
          <p:cNvPr id="9" name="Picture 8" descr="Shape, arrow&#10;&#10;Description automatically generated">
            <a:extLst>
              <a:ext uri="{FF2B5EF4-FFF2-40B4-BE49-F238E27FC236}">
                <a16:creationId xmlns:a16="http://schemas.microsoft.com/office/drawing/2014/main" id="{31DDE387-7FB5-4B31-8D2D-B56B3156195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82226" y="4664501"/>
            <a:ext cx="1223751" cy="454871"/>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C3BD90DD-1E1F-42EB-A86B-B39D08948602}"/>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41262" y="85472"/>
            <a:ext cx="1188000" cy="1188000"/>
          </a:xfrm>
          <a:prstGeom prst="rect">
            <a:avLst/>
          </a:prstGeom>
        </p:spPr>
      </p:pic>
    </p:spTree>
    <p:extLst>
      <p:ext uri="{BB962C8B-B14F-4D97-AF65-F5344CB8AC3E}">
        <p14:creationId xmlns:p14="http://schemas.microsoft.com/office/powerpoint/2010/main" val="289406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09449" y="0"/>
            <a:ext cx="1834552" cy="1576450"/>
          </a:xfrm>
          <a:prstGeom prst="rect">
            <a:avLst/>
          </a:prstGeom>
        </p:spPr>
      </p:pic>
      <p:sp>
        <p:nvSpPr>
          <p:cNvPr id="5" name="Title 4"/>
          <p:cNvSpPr>
            <a:spLocks noGrp="1"/>
          </p:cNvSpPr>
          <p:nvPr>
            <p:ph type="title"/>
          </p:nvPr>
        </p:nvSpPr>
        <p:spPr>
          <a:xfrm>
            <a:off x="187036" y="145029"/>
            <a:ext cx="6484669" cy="605581"/>
          </a:xfrm>
        </p:spPr>
        <p:txBody>
          <a:bodyP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700" dirty="0"/>
              <a:t>Innovative Assessment / Adaptive Assessment</a:t>
            </a:r>
          </a:p>
        </p:txBody>
      </p:sp>
      <p:sp>
        <p:nvSpPr>
          <p:cNvPr id="6" name="Content Placeholder 5"/>
          <p:cNvSpPr>
            <a:spLocks noGrp="1"/>
          </p:cNvSpPr>
          <p:nvPr>
            <p:ph idx="1"/>
          </p:nvPr>
        </p:nvSpPr>
        <p:spPr>
          <a:xfrm>
            <a:off x="1400072" y="926275"/>
            <a:ext cx="7886700" cy="4217225"/>
          </a:xfrm>
        </p:spPr>
        <p:txBody>
          <a:bodyPr>
            <a:normAutofit fontScale="92500"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GB" dirty="0"/>
              <a:t>What assessment do we do?</a:t>
            </a:r>
          </a:p>
          <a:p>
            <a:pPr marL="0" indent="0">
              <a:buNone/>
            </a:pPr>
            <a:endParaRPr lang="en-GB" dirty="0"/>
          </a:p>
          <a:p>
            <a:pPr marL="0" indent="0">
              <a:buNone/>
            </a:pPr>
            <a:r>
              <a:rPr lang="en-GB" dirty="0"/>
              <a:t>How often is the format a component of the assessment?</a:t>
            </a:r>
          </a:p>
          <a:p>
            <a:pPr marL="0" indent="0">
              <a:buNone/>
            </a:pPr>
            <a:endParaRPr lang="en-GB" dirty="0"/>
          </a:p>
          <a:p>
            <a:pPr marL="0" indent="0">
              <a:buNone/>
            </a:pPr>
            <a:r>
              <a:rPr lang="en-GB" dirty="0"/>
              <a:t>What is the evidence base of offering student led choice in assessment?</a:t>
            </a:r>
          </a:p>
          <a:p>
            <a:pPr marL="342900" lvl="1" indent="0">
              <a:lnSpc>
                <a:spcPct val="170000"/>
              </a:lnSpc>
              <a:buNone/>
            </a:pPr>
            <a:r>
              <a:rPr lang="en-GB" dirty="0"/>
              <a:t>Format</a:t>
            </a:r>
          </a:p>
          <a:p>
            <a:pPr marL="342900" lvl="1" indent="0">
              <a:lnSpc>
                <a:spcPct val="170000"/>
              </a:lnSpc>
              <a:buNone/>
            </a:pPr>
            <a:r>
              <a:rPr lang="en-GB" dirty="0"/>
              <a:t>Weighting</a:t>
            </a:r>
          </a:p>
          <a:p>
            <a:pPr marL="342900" lvl="1" indent="0">
              <a:lnSpc>
                <a:spcPct val="170000"/>
              </a:lnSpc>
              <a:buNone/>
            </a:pPr>
            <a:r>
              <a:rPr lang="en-GB" dirty="0"/>
              <a:t>Timing  </a:t>
            </a:r>
          </a:p>
          <a:p>
            <a:pPr marL="342900" lvl="1" indent="0">
              <a:buNone/>
            </a:pPr>
            <a:endParaRPr lang="en-GB" dirty="0"/>
          </a:p>
          <a:p>
            <a:pPr marL="0" indent="0">
              <a:buNone/>
            </a:pPr>
            <a:r>
              <a:rPr lang="en-GB" dirty="0"/>
              <a:t>Student and staff views on the value of formatives</a:t>
            </a:r>
          </a:p>
          <a:p>
            <a:pPr marL="0" indent="0">
              <a:buNone/>
            </a:pPr>
            <a:endParaRPr lang="en-GB" dirty="0"/>
          </a:p>
          <a:p>
            <a:pPr marL="0" indent="0">
              <a:buNone/>
            </a:pPr>
            <a:r>
              <a:rPr lang="en-GB" dirty="0"/>
              <a:t>Is there a cultural hierarchy of assessments?</a:t>
            </a:r>
          </a:p>
          <a:p>
            <a:pPr marL="0" indent="0">
              <a:buNone/>
            </a:pPr>
            <a:endParaRPr lang="en-GB" dirty="0"/>
          </a:p>
          <a:p>
            <a:pPr marL="0" indent="0">
              <a:buNone/>
            </a:pPr>
            <a:r>
              <a:rPr lang="en-GB" dirty="0"/>
              <a:t>HOW AM I GOING TO INVESTIAGTE ANY /ALL OF THESE?</a:t>
            </a:r>
          </a:p>
        </p:txBody>
      </p:sp>
      <p:grpSp>
        <p:nvGrpSpPr>
          <p:cNvPr id="18" name="Group 17"/>
          <p:cNvGrpSpPr/>
          <p:nvPr/>
        </p:nvGrpSpPr>
        <p:grpSpPr>
          <a:xfrm>
            <a:off x="855368" y="868382"/>
            <a:ext cx="821171" cy="4220919"/>
            <a:chOff x="2268646" y="1230108"/>
            <a:chExt cx="1094895" cy="5627892"/>
          </a:xfrm>
        </p:grpSpPr>
        <p:pic>
          <p:nvPicPr>
            <p:cNvPr id="8" name="Picture 7"/>
            <p:cNvPicPr>
              <a:picLocks noChangeAspect="1"/>
            </p:cNvPicPr>
            <p:nvPr/>
          </p:nvPicPr>
          <p:blipFill>
            <a:blip r:embed="rId3"/>
            <a:stretch>
              <a:fillRect/>
            </a:stretch>
          </p:blipFill>
          <p:spPr>
            <a:xfrm>
              <a:off x="2351484" y="1230108"/>
              <a:ext cx="376294" cy="539647"/>
            </a:xfrm>
            <a:prstGeom prst="rect">
              <a:avLst/>
            </a:prstGeom>
          </p:spPr>
        </p:pic>
        <p:pic>
          <p:nvPicPr>
            <p:cNvPr id="9" name="Picture 8"/>
            <p:cNvPicPr>
              <a:picLocks noChangeAspect="1"/>
            </p:cNvPicPr>
            <p:nvPr/>
          </p:nvPicPr>
          <p:blipFill>
            <a:blip r:embed="rId4"/>
            <a:stretch>
              <a:fillRect/>
            </a:stretch>
          </p:blipFill>
          <p:spPr>
            <a:xfrm>
              <a:off x="2950855" y="4051003"/>
              <a:ext cx="412686" cy="517549"/>
            </a:xfrm>
            <a:prstGeom prst="rect">
              <a:avLst/>
            </a:prstGeom>
          </p:spPr>
        </p:pic>
        <p:pic>
          <p:nvPicPr>
            <p:cNvPr id="10" name="Picture 9"/>
            <p:cNvPicPr>
              <a:picLocks noChangeAspect="1"/>
            </p:cNvPicPr>
            <p:nvPr/>
          </p:nvPicPr>
          <p:blipFill>
            <a:blip r:embed="rId5"/>
            <a:stretch>
              <a:fillRect/>
            </a:stretch>
          </p:blipFill>
          <p:spPr>
            <a:xfrm>
              <a:off x="2366543" y="4600506"/>
              <a:ext cx="380381" cy="651504"/>
            </a:xfrm>
            <a:prstGeom prst="rect">
              <a:avLst/>
            </a:prstGeom>
          </p:spPr>
        </p:pic>
        <p:pic>
          <p:nvPicPr>
            <p:cNvPr id="12" name="Picture 11"/>
            <p:cNvPicPr>
              <a:picLocks noChangeAspect="1"/>
            </p:cNvPicPr>
            <p:nvPr/>
          </p:nvPicPr>
          <p:blipFill>
            <a:blip r:embed="rId6"/>
            <a:stretch>
              <a:fillRect/>
            </a:stretch>
          </p:blipFill>
          <p:spPr>
            <a:xfrm>
              <a:off x="3010347" y="3126782"/>
              <a:ext cx="325901" cy="434534"/>
            </a:xfrm>
            <a:prstGeom prst="rect">
              <a:avLst/>
            </a:prstGeom>
          </p:spPr>
        </p:pic>
        <p:pic>
          <p:nvPicPr>
            <p:cNvPr id="13" name="Picture 12"/>
            <p:cNvPicPr>
              <a:picLocks noChangeAspect="1"/>
            </p:cNvPicPr>
            <p:nvPr/>
          </p:nvPicPr>
          <p:blipFill>
            <a:blip r:embed="rId7"/>
            <a:stretch>
              <a:fillRect/>
            </a:stretch>
          </p:blipFill>
          <p:spPr>
            <a:xfrm>
              <a:off x="2351530" y="1973401"/>
              <a:ext cx="403327" cy="528953"/>
            </a:xfrm>
            <a:prstGeom prst="rect">
              <a:avLst/>
            </a:prstGeom>
          </p:spPr>
        </p:pic>
        <p:pic>
          <p:nvPicPr>
            <p:cNvPr id="14" name="Picture 13"/>
            <p:cNvPicPr>
              <a:picLocks noChangeAspect="1"/>
            </p:cNvPicPr>
            <p:nvPr/>
          </p:nvPicPr>
          <p:blipFill>
            <a:blip r:embed="rId8"/>
            <a:stretch>
              <a:fillRect/>
            </a:stretch>
          </p:blipFill>
          <p:spPr>
            <a:xfrm>
              <a:off x="2268646" y="2734227"/>
              <a:ext cx="486211" cy="785110"/>
            </a:xfrm>
            <a:prstGeom prst="rect">
              <a:avLst/>
            </a:prstGeom>
          </p:spPr>
        </p:pic>
        <p:pic>
          <p:nvPicPr>
            <p:cNvPr id="15" name="Picture 14"/>
            <p:cNvPicPr>
              <a:picLocks noChangeAspect="1"/>
            </p:cNvPicPr>
            <p:nvPr/>
          </p:nvPicPr>
          <p:blipFill>
            <a:blip r:embed="rId9"/>
            <a:stretch>
              <a:fillRect/>
            </a:stretch>
          </p:blipFill>
          <p:spPr>
            <a:xfrm>
              <a:off x="2351484" y="6019800"/>
              <a:ext cx="457200" cy="838200"/>
            </a:xfrm>
            <a:prstGeom prst="rect">
              <a:avLst/>
            </a:prstGeom>
          </p:spPr>
        </p:pic>
        <p:pic>
          <p:nvPicPr>
            <p:cNvPr id="16" name="Picture 15"/>
            <p:cNvPicPr>
              <a:picLocks noChangeAspect="1"/>
            </p:cNvPicPr>
            <p:nvPr/>
          </p:nvPicPr>
          <p:blipFill>
            <a:blip r:embed="rId10"/>
            <a:stretch>
              <a:fillRect/>
            </a:stretch>
          </p:blipFill>
          <p:spPr>
            <a:xfrm>
              <a:off x="2366543" y="5400134"/>
              <a:ext cx="417514" cy="570959"/>
            </a:xfrm>
            <a:prstGeom prst="rect">
              <a:avLst/>
            </a:prstGeom>
          </p:spPr>
        </p:pic>
        <p:pic>
          <p:nvPicPr>
            <p:cNvPr id="17" name="Picture 16"/>
            <p:cNvPicPr>
              <a:picLocks noChangeAspect="1"/>
            </p:cNvPicPr>
            <p:nvPr/>
          </p:nvPicPr>
          <p:blipFill>
            <a:blip r:embed="rId11"/>
            <a:stretch>
              <a:fillRect/>
            </a:stretch>
          </p:blipFill>
          <p:spPr>
            <a:xfrm>
              <a:off x="2994919" y="3561316"/>
              <a:ext cx="341329" cy="473818"/>
            </a:xfrm>
            <a:prstGeom prst="rect">
              <a:avLst/>
            </a:prstGeom>
          </p:spPr>
        </p:pic>
      </p:grpSp>
    </p:spTree>
    <p:extLst>
      <p:ext uri="{BB962C8B-B14F-4D97-AF65-F5344CB8AC3E}">
        <p14:creationId xmlns:p14="http://schemas.microsoft.com/office/powerpoint/2010/main" val="178969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01FA-4DBF-974E-958E-4A2F3F2FF6AD}"/>
              </a:ext>
            </a:extLst>
          </p:cNvPr>
          <p:cNvSpPr>
            <a:spLocks noGrp="1"/>
          </p:cNvSpPr>
          <p:nvPr>
            <p:ph type="title"/>
          </p:nvPr>
        </p:nvSpPr>
        <p:spPr>
          <a:xfrm>
            <a:off x="510538" y="45305"/>
            <a:ext cx="8229600" cy="562481"/>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dirty="0"/>
              <a:t>Team collaboration has many stages</a:t>
            </a:r>
          </a:p>
        </p:txBody>
      </p:sp>
      <p:sp>
        <p:nvSpPr>
          <p:cNvPr id="3" name="Content Placeholder 2">
            <a:extLst>
              <a:ext uri="{FF2B5EF4-FFF2-40B4-BE49-F238E27FC236}">
                <a16:creationId xmlns:a16="http://schemas.microsoft.com/office/drawing/2014/main" id="{B7E4FE8E-4FAD-1B43-96E6-580CD25924DF}"/>
              </a:ext>
            </a:extLst>
          </p:cNvPr>
          <p:cNvSpPr>
            <a:spLocks noGrp="1"/>
          </p:cNvSpPr>
          <p:nvPr>
            <p:ph idx="1"/>
          </p:nvPr>
        </p:nvSpPr>
        <p:spPr>
          <a:xfrm>
            <a:off x="7714472" y="3035173"/>
            <a:ext cx="1025666" cy="513159"/>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000" dirty="0"/>
              <a:t>Review</a:t>
            </a:r>
          </a:p>
        </p:txBody>
      </p:sp>
      <p:sp>
        <p:nvSpPr>
          <p:cNvPr id="4" name="Footer Placeholder 3">
            <a:extLst>
              <a:ext uri="{FF2B5EF4-FFF2-40B4-BE49-F238E27FC236}">
                <a16:creationId xmlns:a16="http://schemas.microsoft.com/office/drawing/2014/main" id="{A8402057-C18C-7043-96DA-75AC65FA1906}"/>
              </a:ext>
            </a:extLst>
          </p:cNvPr>
          <p:cNvSpPr>
            <a:spLocks noGrp="1"/>
          </p:cNvSpPr>
          <p:nvPr>
            <p:ph type="ftr" sz="quarter" idx="11"/>
          </p:nvPr>
        </p:nvSpPr>
        <p:spPr>
          <a:xfrm>
            <a:off x="2837813" y="4788061"/>
            <a:ext cx="3575050" cy="231496"/>
          </a:xfr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pPr algn="ctr"/>
            <a:r>
              <a:rPr lang="en-US" sz="1400" dirty="0"/>
              <a:t>Bruce Scharlau, University of Aberdeen, 2021</a:t>
            </a:r>
          </a:p>
        </p:txBody>
      </p:sp>
      <p:sp>
        <p:nvSpPr>
          <p:cNvPr id="5" name="Rounded Rectangle 4">
            <a:extLst>
              <a:ext uri="{FF2B5EF4-FFF2-40B4-BE49-F238E27FC236}">
                <a16:creationId xmlns:a16="http://schemas.microsoft.com/office/drawing/2014/main" id="{850B08D8-4953-4E41-94B7-DF28F56424CC}"/>
              </a:ext>
            </a:extLst>
          </p:cNvPr>
          <p:cNvSpPr/>
          <p:nvPr/>
        </p:nvSpPr>
        <p:spPr>
          <a:xfrm rot="18918605">
            <a:off x="-68898" y="1973050"/>
            <a:ext cx="1914854" cy="294017"/>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bg1"/>
                </a:solidFill>
              </a:rPr>
              <a:t>Why collaborate</a:t>
            </a:r>
          </a:p>
        </p:txBody>
      </p:sp>
      <p:sp>
        <p:nvSpPr>
          <p:cNvPr id="6" name="Rounded Rectangle 5">
            <a:extLst>
              <a:ext uri="{FF2B5EF4-FFF2-40B4-BE49-F238E27FC236}">
                <a16:creationId xmlns:a16="http://schemas.microsoft.com/office/drawing/2014/main" id="{E6557325-F805-6445-99B4-8E236603403F}"/>
              </a:ext>
            </a:extLst>
          </p:cNvPr>
          <p:cNvSpPr/>
          <p:nvPr/>
        </p:nvSpPr>
        <p:spPr>
          <a:xfrm rot="18918605">
            <a:off x="443707" y="1901485"/>
            <a:ext cx="2018456" cy="292868"/>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bg1"/>
                </a:solidFill>
              </a:rPr>
              <a:t>Who’s on the team</a:t>
            </a:r>
          </a:p>
        </p:txBody>
      </p:sp>
      <p:sp>
        <p:nvSpPr>
          <p:cNvPr id="7" name="Rounded Rectangle 6">
            <a:extLst>
              <a:ext uri="{FF2B5EF4-FFF2-40B4-BE49-F238E27FC236}">
                <a16:creationId xmlns:a16="http://schemas.microsoft.com/office/drawing/2014/main" id="{4C2547E9-A254-5744-B449-84A626605398}"/>
              </a:ext>
            </a:extLst>
          </p:cNvPr>
          <p:cNvSpPr/>
          <p:nvPr/>
        </p:nvSpPr>
        <p:spPr>
          <a:xfrm rot="19587179">
            <a:off x="7155682" y="1943385"/>
            <a:ext cx="2032745" cy="294017"/>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Review our process</a:t>
            </a:r>
          </a:p>
        </p:txBody>
      </p:sp>
      <p:sp>
        <p:nvSpPr>
          <p:cNvPr id="8" name="Rounded Rectangle 7">
            <a:extLst>
              <a:ext uri="{FF2B5EF4-FFF2-40B4-BE49-F238E27FC236}">
                <a16:creationId xmlns:a16="http://schemas.microsoft.com/office/drawing/2014/main" id="{21E3E215-7EDC-4740-BE8F-5E0B344D4C4E}"/>
              </a:ext>
            </a:extLst>
          </p:cNvPr>
          <p:cNvSpPr/>
          <p:nvPr/>
        </p:nvSpPr>
        <p:spPr>
          <a:xfrm rot="19491607">
            <a:off x="5855632" y="1981179"/>
            <a:ext cx="2336407" cy="294017"/>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bg1"/>
                </a:solidFill>
              </a:rPr>
              <a:t>Pull the work together</a:t>
            </a:r>
          </a:p>
        </p:txBody>
      </p:sp>
      <p:sp>
        <p:nvSpPr>
          <p:cNvPr id="9" name="Rounded Rectangle 8">
            <a:extLst>
              <a:ext uri="{FF2B5EF4-FFF2-40B4-BE49-F238E27FC236}">
                <a16:creationId xmlns:a16="http://schemas.microsoft.com/office/drawing/2014/main" id="{6AAA8C39-EE2E-5541-96C1-4EB98B10CA5E}"/>
              </a:ext>
            </a:extLst>
          </p:cNvPr>
          <p:cNvSpPr/>
          <p:nvPr/>
        </p:nvSpPr>
        <p:spPr>
          <a:xfrm rot="19351341">
            <a:off x="4044095" y="1867825"/>
            <a:ext cx="3281322" cy="294017"/>
          </a:xfrm>
          <a:prstGeom prst="roundRect">
            <a:avLst/>
          </a:prstGeom>
          <a:solidFill>
            <a:srgbClr val="FF00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bg1"/>
                </a:solidFill>
              </a:rPr>
              <a:t>What order do we do the work?</a:t>
            </a:r>
          </a:p>
        </p:txBody>
      </p:sp>
      <p:sp>
        <p:nvSpPr>
          <p:cNvPr id="10" name="Content Placeholder 2">
            <a:extLst>
              <a:ext uri="{FF2B5EF4-FFF2-40B4-BE49-F238E27FC236}">
                <a16:creationId xmlns:a16="http://schemas.microsoft.com/office/drawing/2014/main" id="{2D125536-00D1-A443-9B78-4AA1A813C2D0}"/>
              </a:ext>
            </a:extLst>
          </p:cNvPr>
          <p:cNvSpPr txBox="1">
            <a:spLocks/>
          </p:cNvSpPr>
          <p:nvPr/>
        </p:nvSpPr>
        <p:spPr>
          <a:xfrm>
            <a:off x="1812604" y="3053942"/>
            <a:ext cx="1501850" cy="513159"/>
          </a:xfrm>
          <a:prstGeom prst="rect">
            <a:avLst/>
          </a:prstGeom>
        </p:spPr>
        <p:txBody>
          <a:bodyPr vert="horz" lIns="68580" tIns="34290" rIns="68580" bIns="34290" rtlCol="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Font typeface="Arial"/>
              <a:buNone/>
            </a:pPr>
            <a:r>
              <a:rPr lang="en-US" sz="2000" dirty="0"/>
              <a:t>Design</a:t>
            </a:r>
          </a:p>
        </p:txBody>
      </p:sp>
      <p:sp>
        <p:nvSpPr>
          <p:cNvPr id="11" name="Content Placeholder 2">
            <a:extLst>
              <a:ext uri="{FF2B5EF4-FFF2-40B4-BE49-F238E27FC236}">
                <a16:creationId xmlns:a16="http://schemas.microsoft.com/office/drawing/2014/main" id="{4B9892F9-394C-CC4A-B3B4-BBABEF2C22E1}"/>
              </a:ext>
            </a:extLst>
          </p:cNvPr>
          <p:cNvSpPr txBox="1">
            <a:spLocks/>
          </p:cNvSpPr>
          <p:nvPr/>
        </p:nvSpPr>
        <p:spPr>
          <a:xfrm>
            <a:off x="3801975" y="3040700"/>
            <a:ext cx="1501850" cy="513159"/>
          </a:xfrm>
          <a:prstGeom prst="rect">
            <a:avLst/>
          </a:prstGeom>
        </p:spPr>
        <p:txBody>
          <a:bodyPr vert="horz" lIns="68580" tIns="34290" rIns="68580" bIns="34290" rtlCol="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Font typeface="Arial"/>
              <a:buNone/>
            </a:pPr>
            <a:r>
              <a:rPr lang="en-US" sz="2000" dirty="0"/>
              <a:t>Develop</a:t>
            </a:r>
          </a:p>
        </p:txBody>
      </p:sp>
      <p:sp>
        <p:nvSpPr>
          <p:cNvPr id="12" name="Content Placeholder 2">
            <a:extLst>
              <a:ext uri="{FF2B5EF4-FFF2-40B4-BE49-F238E27FC236}">
                <a16:creationId xmlns:a16="http://schemas.microsoft.com/office/drawing/2014/main" id="{34A54207-A348-F54D-8A75-53C1515D0B04}"/>
              </a:ext>
            </a:extLst>
          </p:cNvPr>
          <p:cNvSpPr txBox="1">
            <a:spLocks/>
          </p:cNvSpPr>
          <p:nvPr/>
        </p:nvSpPr>
        <p:spPr>
          <a:xfrm>
            <a:off x="6010054" y="3053942"/>
            <a:ext cx="1501850" cy="513159"/>
          </a:xfrm>
          <a:prstGeom prst="rect">
            <a:avLst/>
          </a:prstGeom>
        </p:spPr>
        <p:txBody>
          <a:bodyPr vert="horz" lIns="68580" tIns="34290" rIns="68580" bIns="34290" rtlCol="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Font typeface="Arial"/>
              <a:buNone/>
            </a:pPr>
            <a:r>
              <a:rPr lang="en-US" sz="2000" dirty="0"/>
              <a:t>Deploy</a:t>
            </a:r>
          </a:p>
        </p:txBody>
      </p:sp>
      <p:sp>
        <p:nvSpPr>
          <p:cNvPr id="13" name="Content Placeholder 2">
            <a:extLst>
              <a:ext uri="{FF2B5EF4-FFF2-40B4-BE49-F238E27FC236}">
                <a16:creationId xmlns:a16="http://schemas.microsoft.com/office/drawing/2014/main" id="{78603649-3C22-A144-9437-8D5F0A5C0591}"/>
              </a:ext>
            </a:extLst>
          </p:cNvPr>
          <p:cNvSpPr txBox="1">
            <a:spLocks/>
          </p:cNvSpPr>
          <p:nvPr/>
        </p:nvSpPr>
        <p:spPr>
          <a:xfrm>
            <a:off x="211043" y="3053942"/>
            <a:ext cx="1501850" cy="513159"/>
          </a:xfrm>
          <a:prstGeom prst="rect">
            <a:avLst/>
          </a:prstGeom>
        </p:spPr>
        <p:txBody>
          <a:bodyPr vert="horz" lIns="68580" tIns="34290" rIns="68580" bIns="34290" rtlCol="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Font typeface="Arial"/>
              <a:buNone/>
            </a:pPr>
            <a:r>
              <a:rPr lang="en-US" sz="2000" dirty="0"/>
              <a:t>Discovery</a:t>
            </a:r>
          </a:p>
        </p:txBody>
      </p:sp>
      <p:sp>
        <p:nvSpPr>
          <p:cNvPr id="14" name="Rounded Rectangle 13">
            <a:extLst>
              <a:ext uri="{FF2B5EF4-FFF2-40B4-BE49-F238E27FC236}">
                <a16:creationId xmlns:a16="http://schemas.microsoft.com/office/drawing/2014/main" id="{8488E9F8-686B-154E-8B0B-38583891F2A4}"/>
              </a:ext>
            </a:extLst>
          </p:cNvPr>
          <p:cNvSpPr/>
          <p:nvPr/>
        </p:nvSpPr>
        <p:spPr>
          <a:xfrm rot="19351341">
            <a:off x="3743156" y="1834171"/>
            <a:ext cx="2697227" cy="294017"/>
          </a:xfrm>
          <a:prstGeom prst="roundRect">
            <a:avLst/>
          </a:prstGeom>
          <a:solidFill>
            <a:srgbClr val="FF00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bg1"/>
                </a:solidFill>
              </a:rPr>
              <a:t>How much work is there?</a:t>
            </a:r>
          </a:p>
        </p:txBody>
      </p:sp>
      <p:sp>
        <p:nvSpPr>
          <p:cNvPr id="15" name="Rounded Rectangle 14">
            <a:extLst>
              <a:ext uri="{FF2B5EF4-FFF2-40B4-BE49-F238E27FC236}">
                <a16:creationId xmlns:a16="http://schemas.microsoft.com/office/drawing/2014/main" id="{8DB908FC-5AC5-004D-A52F-6156EA61972F}"/>
              </a:ext>
            </a:extLst>
          </p:cNvPr>
          <p:cNvSpPr/>
          <p:nvPr/>
        </p:nvSpPr>
        <p:spPr>
          <a:xfrm rot="19351341">
            <a:off x="3232709" y="1783826"/>
            <a:ext cx="2697227" cy="294017"/>
          </a:xfrm>
          <a:prstGeom prst="roundRect">
            <a:avLst/>
          </a:prstGeom>
          <a:solidFill>
            <a:srgbClr val="FF000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bg1"/>
                </a:solidFill>
              </a:rPr>
              <a:t>Let’s remove the risks</a:t>
            </a:r>
          </a:p>
        </p:txBody>
      </p:sp>
      <p:sp>
        <p:nvSpPr>
          <p:cNvPr id="16" name="Rounded Rectangle 15">
            <a:extLst>
              <a:ext uri="{FF2B5EF4-FFF2-40B4-BE49-F238E27FC236}">
                <a16:creationId xmlns:a16="http://schemas.microsoft.com/office/drawing/2014/main" id="{F672715D-AC57-7A45-8835-1BA7D20F85E4}"/>
              </a:ext>
            </a:extLst>
          </p:cNvPr>
          <p:cNvSpPr/>
          <p:nvPr/>
        </p:nvSpPr>
        <p:spPr>
          <a:xfrm rot="19271873">
            <a:off x="1582512" y="1864431"/>
            <a:ext cx="2793044" cy="29401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How do we work together?</a:t>
            </a:r>
          </a:p>
        </p:txBody>
      </p:sp>
      <p:sp>
        <p:nvSpPr>
          <p:cNvPr id="17" name="Rounded Rectangle 16">
            <a:extLst>
              <a:ext uri="{FF2B5EF4-FFF2-40B4-BE49-F238E27FC236}">
                <a16:creationId xmlns:a16="http://schemas.microsoft.com/office/drawing/2014/main" id="{CDE8C048-A973-AA4F-919B-2569E8EC555B}"/>
              </a:ext>
            </a:extLst>
          </p:cNvPr>
          <p:cNvSpPr/>
          <p:nvPr/>
        </p:nvSpPr>
        <p:spPr>
          <a:xfrm rot="19271873">
            <a:off x="1204479" y="1764641"/>
            <a:ext cx="2697227" cy="29401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How do we stay in touch?</a:t>
            </a:r>
          </a:p>
        </p:txBody>
      </p:sp>
      <p:sp>
        <p:nvSpPr>
          <p:cNvPr id="18" name="Rounded Rectangle 17">
            <a:extLst>
              <a:ext uri="{FF2B5EF4-FFF2-40B4-BE49-F238E27FC236}">
                <a16:creationId xmlns:a16="http://schemas.microsoft.com/office/drawing/2014/main" id="{C860BA25-C8B9-8840-8F61-2288942EFE85}"/>
              </a:ext>
            </a:extLst>
          </p:cNvPr>
          <p:cNvSpPr/>
          <p:nvPr/>
        </p:nvSpPr>
        <p:spPr>
          <a:xfrm rot="19271873">
            <a:off x="1970558" y="1804009"/>
            <a:ext cx="3188137" cy="29401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800" dirty="0">
                <a:solidFill>
                  <a:schemeClr val="tx1"/>
                </a:solidFill>
              </a:rPr>
              <a:t>How do we talk to each other?</a:t>
            </a:r>
          </a:p>
        </p:txBody>
      </p:sp>
      <p:sp>
        <p:nvSpPr>
          <p:cNvPr id="19" name="Content Placeholder 2">
            <a:extLst>
              <a:ext uri="{FF2B5EF4-FFF2-40B4-BE49-F238E27FC236}">
                <a16:creationId xmlns:a16="http://schemas.microsoft.com/office/drawing/2014/main" id="{CBBA2BF2-D6D4-0D43-B73A-BB3C30A4B124}"/>
              </a:ext>
            </a:extLst>
          </p:cNvPr>
          <p:cNvSpPr txBox="1">
            <a:spLocks/>
          </p:cNvSpPr>
          <p:nvPr/>
        </p:nvSpPr>
        <p:spPr>
          <a:xfrm>
            <a:off x="296758" y="3644915"/>
            <a:ext cx="2685674" cy="513159"/>
          </a:xfrm>
          <a:prstGeom prst="rect">
            <a:avLst/>
          </a:prstGeom>
          <a:solidFill>
            <a:srgbClr val="0070C0"/>
          </a:solidFill>
          <a:ln>
            <a:solidFill>
              <a:srgbClr val="0070C0"/>
            </a:solidFill>
          </a:ln>
        </p:spPr>
        <p:txBody>
          <a:bodyPr vert="horz" lIns="68580" tIns="34290" rIns="68580" bIns="34290" rtlCol="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Font typeface="Arial"/>
              <a:buNone/>
            </a:pPr>
            <a:r>
              <a:rPr lang="en-US" sz="2800" dirty="0">
                <a:solidFill>
                  <a:schemeClr val="bg1"/>
                </a:solidFill>
              </a:rPr>
              <a:t>Pre-work</a:t>
            </a:r>
          </a:p>
        </p:txBody>
      </p:sp>
      <p:sp>
        <p:nvSpPr>
          <p:cNvPr id="20" name="Content Placeholder 2">
            <a:extLst>
              <a:ext uri="{FF2B5EF4-FFF2-40B4-BE49-F238E27FC236}">
                <a16:creationId xmlns:a16="http://schemas.microsoft.com/office/drawing/2014/main" id="{9D8804D8-0FA8-1542-9F6D-DA7AEA609408}"/>
              </a:ext>
            </a:extLst>
          </p:cNvPr>
          <p:cNvSpPr txBox="1">
            <a:spLocks/>
          </p:cNvSpPr>
          <p:nvPr/>
        </p:nvSpPr>
        <p:spPr>
          <a:xfrm>
            <a:off x="3994619" y="3647402"/>
            <a:ext cx="2685674" cy="513159"/>
          </a:xfrm>
          <a:prstGeom prst="rect">
            <a:avLst/>
          </a:prstGeom>
          <a:solidFill>
            <a:srgbClr val="FF0000"/>
          </a:solidFill>
        </p:spPr>
        <p:txBody>
          <a:bodyPr vert="horz" lIns="68580" tIns="34290" rIns="68580" bIns="34290" rtlCol="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Font typeface="Arial"/>
              <a:buNone/>
            </a:pPr>
            <a:r>
              <a:rPr lang="en-US" sz="2800" dirty="0">
                <a:solidFill>
                  <a:schemeClr val="bg1"/>
                </a:solidFill>
              </a:rPr>
              <a:t>Doing the work</a:t>
            </a:r>
          </a:p>
        </p:txBody>
      </p:sp>
      <p:sp>
        <p:nvSpPr>
          <p:cNvPr id="21" name="Content Placeholder 2">
            <a:extLst>
              <a:ext uri="{FF2B5EF4-FFF2-40B4-BE49-F238E27FC236}">
                <a16:creationId xmlns:a16="http://schemas.microsoft.com/office/drawing/2014/main" id="{64E898CF-18DD-6F4E-888A-8384733B421F}"/>
              </a:ext>
            </a:extLst>
          </p:cNvPr>
          <p:cNvSpPr txBox="1">
            <a:spLocks/>
          </p:cNvSpPr>
          <p:nvPr/>
        </p:nvSpPr>
        <p:spPr>
          <a:xfrm>
            <a:off x="7106950" y="3647402"/>
            <a:ext cx="1797857" cy="513159"/>
          </a:xfrm>
          <a:prstGeom prst="rect">
            <a:avLst/>
          </a:prstGeom>
          <a:solidFill>
            <a:srgbClr val="FFC000"/>
          </a:solidFill>
          <a:ln>
            <a:solidFill>
              <a:srgbClr val="FFC000"/>
            </a:solidFill>
          </a:ln>
        </p:spPr>
        <p:txBody>
          <a:bodyPr vert="horz" lIns="68580" tIns="34290" rIns="68580" bIns="34290" rtlCol="0">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Font typeface="Arial"/>
              <a:buNone/>
            </a:pPr>
            <a:r>
              <a:rPr lang="en-US" sz="2800" dirty="0"/>
              <a:t>Post-work</a:t>
            </a:r>
          </a:p>
        </p:txBody>
      </p:sp>
      <p:sp>
        <p:nvSpPr>
          <p:cNvPr id="23" name="Rectangle 22">
            <a:extLst>
              <a:ext uri="{FF2B5EF4-FFF2-40B4-BE49-F238E27FC236}">
                <a16:creationId xmlns:a16="http://schemas.microsoft.com/office/drawing/2014/main" id="{E573A71F-A743-924D-A7CC-E59C1BB7C973}"/>
              </a:ext>
            </a:extLst>
          </p:cNvPr>
          <p:cNvSpPr/>
          <p:nvPr/>
        </p:nvSpPr>
        <p:spPr>
          <a:xfrm>
            <a:off x="296758" y="4462184"/>
            <a:ext cx="4783242" cy="307777"/>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dirty="0">
                <a:hlinkClick r:id="rId3"/>
              </a:rPr>
              <a:t>https://leanpub.com/101teamcollaborationideas/c/PIN_ABDN</a:t>
            </a:r>
            <a:r>
              <a:rPr lang="en-US" sz="1400" dirty="0"/>
              <a:t> </a:t>
            </a:r>
          </a:p>
        </p:txBody>
      </p:sp>
      <p:sp>
        <p:nvSpPr>
          <p:cNvPr id="24" name="TextBox 23">
            <a:extLst>
              <a:ext uri="{FF2B5EF4-FFF2-40B4-BE49-F238E27FC236}">
                <a16:creationId xmlns:a16="http://schemas.microsoft.com/office/drawing/2014/main" id="{1207841C-E103-A94A-A318-7F19231A1CA4}"/>
              </a:ext>
            </a:extLst>
          </p:cNvPr>
          <p:cNvSpPr txBox="1"/>
          <p:nvPr/>
        </p:nvSpPr>
        <p:spPr>
          <a:xfrm>
            <a:off x="5027235" y="4439918"/>
            <a:ext cx="2484669" cy="30777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dirty="0"/>
              <a:t>Coupon until 25 Dec</a:t>
            </a:r>
          </a:p>
        </p:txBody>
      </p:sp>
      <p:pic>
        <p:nvPicPr>
          <p:cNvPr id="25" name="Picture 24" descr="A picture containing text&#10;&#10;Description automatically generated">
            <a:extLst>
              <a:ext uri="{FF2B5EF4-FFF2-40B4-BE49-F238E27FC236}">
                <a16:creationId xmlns:a16="http://schemas.microsoft.com/office/drawing/2014/main" id="{1A3767ED-89C0-4FD5-BD60-287F54FF395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76702" y="110798"/>
            <a:ext cx="1106343" cy="1224000"/>
          </a:xfrm>
          <a:prstGeom prst="rect">
            <a:avLst/>
          </a:prstGeom>
        </p:spPr>
      </p:pic>
    </p:spTree>
    <p:extLst>
      <p:ext uri="{BB962C8B-B14F-4D97-AF65-F5344CB8AC3E}">
        <p14:creationId xmlns:p14="http://schemas.microsoft.com/office/powerpoint/2010/main" val="392847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6515100" y="95862"/>
            <a:ext cx="2508457" cy="2082019"/>
          </a:xfrm>
          <a:prstGeom prst="rect">
            <a:avLst/>
          </a:prstGeom>
        </p:spPr>
      </p:pic>
      <p:pic>
        <p:nvPicPr>
          <p:cNvPr id="5" name="object 5"/>
          <p:cNvPicPr/>
          <p:nvPr/>
        </p:nvPicPr>
        <p:blipFill>
          <a:blip r:embed="rId3" cstate="print"/>
          <a:stretch>
            <a:fillRect/>
          </a:stretch>
        </p:blipFill>
        <p:spPr>
          <a:xfrm>
            <a:off x="-24276" y="-202301"/>
            <a:ext cx="3865664" cy="2258665"/>
          </a:xfrm>
          <a:prstGeom prst="rect">
            <a:avLst/>
          </a:prstGeom>
        </p:spPr>
      </p:pic>
      <p:sp>
        <p:nvSpPr>
          <p:cNvPr id="6" name="object 6"/>
          <p:cNvSpPr txBox="1"/>
          <p:nvPr/>
        </p:nvSpPr>
        <p:spPr>
          <a:xfrm>
            <a:off x="2445312" y="2274189"/>
            <a:ext cx="4717488" cy="988156"/>
          </a:xfrm>
          <a:prstGeom prst="rect">
            <a:avLst/>
          </a:prstGeom>
        </p:spPr>
        <p:txBody>
          <a:bodyPr vert="horz" wrap="square" lIns="0" tIns="10478"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9525" marR="3810">
              <a:lnSpc>
                <a:spcPct val="99400"/>
              </a:lnSpc>
              <a:spcBef>
                <a:spcPts val="83"/>
              </a:spcBef>
            </a:pPr>
            <a:r>
              <a:rPr sz="1600" spc="-4" dirty="0">
                <a:solidFill>
                  <a:srgbClr val="385723"/>
                </a:solidFill>
                <a:latin typeface="Calibri"/>
                <a:cs typeface="Calibri"/>
              </a:rPr>
              <a:t>Balancing</a:t>
            </a:r>
            <a:r>
              <a:rPr sz="1600" spc="8" dirty="0">
                <a:solidFill>
                  <a:srgbClr val="385723"/>
                </a:solidFill>
                <a:latin typeface="Calibri"/>
                <a:cs typeface="Calibri"/>
              </a:rPr>
              <a:t> </a:t>
            </a:r>
            <a:r>
              <a:rPr sz="1600" spc="-4" dirty="0">
                <a:solidFill>
                  <a:srgbClr val="385723"/>
                </a:solidFill>
                <a:latin typeface="Calibri"/>
                <a:cs typeface="Calibri"/>
              </a:rPr>
              <a:t>Supportive</a:t>
            </a:r>
            <a:r>
              <a:rPr sz="1600" spc="8" dirty="0">
                <a:solidFill>
                  <a:srgbClr val="385723"/>
                </a:solidFill>
                <a:latin typeface="Calibri"/>
                <a:cs typeface="Calibri"/>
              </a:rPr>
              <a:t> </a:t>
            </a:r>
            <a:r>
              <a:rPr sz="1600" spc="-8" dirty="0">
                <a:solidFill>
                  <a:srgbClr val="385723"/>
                </a:solidFill>
                <a:latin typeface="Calibri"/>
                <a:cs typeface="Calibri"/>
              </a:rPr>
              <a:t>Relationships</a:t>
            </a:r>
            <a:r>
              <a:rPr sz="1600" dirty="0">
                <a:solidFill>
                  <a:srgbClr val="385723"/>
                </a:solidFill>
                <a:latin typeface="Calibri"/>
                <a:cs typeface="Calibri"/>
              </a:rPr>
              <a:t> and</a:t>
            </a:r>
            <a:r>
              <a:rPr sz="1600" spc="11" dirty="0">
                <a:solidFill>
                  <a:srgbClr val="385723"/>
                </a:solidFill>
                <a:latin typeface="Calibri"/>
                <a:cs typeface="Calibri"/>
              </a:rPr>
              <a:t> </a:t>
            </a:r>
            <a:r>
              <a:rPr sz="1600" spc="-4" dirty="0">
                <a:solidFill>
                  <a:srgbClr val="385723"/>
                </a:solidFill>
                <a:latin typeface="Calibri"/>
                <a:cs typeface="Calibri"/>
              </a:rPr>
              <a:t>Developing </a:t>
            </a:r>
            <a:r>
              <a:rPr sz="1600" dirty="0">
                <a:solidFill>
                  <a:srgbClr val="385723"/>
                </a:solidFill>
                <a:latin typeface="Calibri"/>
                <a:cs typeface="Calibri"/>
              </a:rPr>
              <a:t> Independence: an</a:t>
            </a:r>
            <a:r>
              <a:rPr sz="1600" spc="4" dirty="0">
                <a:solidFill>
                  <a:srgbClr val="385723"/>
                </a:solidFill>
                <a:latin typeface="Calibri"/>
                <a:cs typeface="Calibri"/>
              </a:rPr>
              <a:t> </a:t>
            </a:r>
            <a:r>
              <a:rPr sz="1600" spc="-4" dirty="0">
                <a:solidFill>
                  <a:srgbClr val="385723"/>
                </a:solidFill>
                <a:latin typeface="Calibri"/>
                <a:cs typeface="Calibri"/>
              </a:rPr>
              <a:t>Activity</a:t>
            </a:r>
            <a:r>
              <a:rPr sz="1600" spc="-8" dirty="0">
                <a:solidFill>
                  <a:srgbClr val="385723"/>
                </a:solidFill>
                <a:latin typeface="Calibri"/>
                <a:cs typeface="Calibri"/>
              </a:rPr>
              <a:t> </a:t>
            </a:r>
            <a:r>
              <a:rPr sz="1600" dirty="0">
                <a:solidFill>
                  <a:srgbClr val="385723"/>
                </a:solidFill>
                <a:latin typeface="Calibri"/>
                <a:cs typeface="Calibri"/>
              </a:rPr>
              <a:t>Theory</a:t>
            </a:r>
            <a:r>
              <a:rPr sz="1600" spc="-4" dirty="0">
                <a:solidFill>
                  <a:srgbClr val="385723"/>
                </a:solidFill>
                <a:latin typeface="Calibri"/>
                <a:cs typeface="Calibri"/>
              </a:rPr>
              <a:t> approach</a:t>
            </a:r>
            <a:r>
              <a:rPr sz="1600" dirty="0">
                <a:solidFill>
                  <a:srgbClr val="385723"/>
                </a:solidFill>
                <a:latin typeface="Calibri"/>
                <a:cs typeface="Calibri"/>
              </a:rPr>
              <a:t> </a:t>
            </a:r>
            <a:r>
              <a:rPr sz="1600" spc="-8" dirty="0">
                <a:solidFill>
                  <a:srgbClr val="385723"/>
                </a:solidFill>
                <a:latin typeface="Calibri"/>
                <a:cs typeface="Calibri"/>
              </a:rPr>
              <a:t>to</a:t>
            </a:r>
            <a:r>
              <a:rPr sz="1600" dirty="0">
                <a:solidFill>
                  <a:srgbClr val="385723"/>
                </a:solidFill>
                <a:latin typeface="Calibri"/>
                <a:cs typeface="Calibri"/>
              </a:rPr>
              <a:t> </a:t>
            </a:r>
            <a:r>
              <a:rPr sz="1600" spc="-8" dirty="0">
                <a:solidFill>
                  <a:srgbClr val="385723"/>
                </a:solidFill>
                <a:latin typeface="Calibri"/>
                <a:cs typeface="Calibri"/>
              </a:rPr>
              <a:t>understanding </a:t>
            </a:r>
            <a:r>
              <a:rPr sz="1600" spc="-293" dirty="0">
                <a:solidFill>
                  <a:srgbClr val="385723"/>
                </a:solidFill>
                <a:latin typeface="Calibri"/>
                <a:cs typeface="Calibri"/>
              </a:rPr>
              <a:t> </a:t>
            </a:r>
            <a:r>
              <a:rPr sz="1600" spc="-8" dirty="0">
                <a:solidFill>
                  <a:srgbClr val="385723"/>
                </a:solidFill>
                <a:latin typeface="Calibri"/>
                <a:cs typeface="Calibri"/>
              </a:rPr>
              <a:t>feedback</a:t>
            </a:r>
            <a:r>
              <a:rPr sz="1600" dirty="0">
                <a:solidFill>
                  <a:srgbClr val="385723"/>
                </a:solidFill>
                <a:latin typeface="Calibri"/>
                <a:cs typeface="Calibri"/>
              </a:rPr>
              <a:t> in</a:t>
            </a:r>
            <a:r>
              <a:rPr sz="1600" spc="8" dirty="0">
                <a:solidFill>
                  <a:srgbClr val="385723"/>
                </a:solidFill>
                <a:latin typeface="Calibri"/>
                <a:cs typeface="Calibri"/>
              </a:rPr>
              <a:t> </a:t>
            </a:r>
            <a:r>
              <a:rPr sz="1600" spc="-11" dirty="0">
                <a:solidFill>
                  <a:srgbClr val="385723"/>
                </a:solidFill>
                <a:latin typeface="Calibri"/>
                <a:cs typeface="Calibri"/>
              </a:rPr>
              <a:t>context</a:t>
            </a:r>
            <a:r>
              <a:rPr sz="1600" dirty="0">
                <a:solidFill>
                  <a:srgbClr val="385723"/>
                </a:solidFill>
                <a:latin typeface="Calibri"/>
                <a:cs typeface="Calibri"/>
              </a:rPr>
              <a:t> </a:t>
            </a:r>
            <a:r>
              <a:rPr sz="1600" spc="-11" dirty="0">
                <a:solidFill>
                  <a:srgbClr val="385723"/>
                </a:solidFill>
                <a:latin typeface="Calibri"/>
                <a:cs typeface="Calibri"/>
              </a:rPr>
              <a:t>for</a:t>
            </a:r>
            <a:r>
              <a:rPr sz="1600" dirty="0">
                <a:solidFill>
                  <a:srgbClr val="385723"/>
                </a:solidFill>
                <a:latin typeface="Calibri"/>
                <a:cs typeface="Calibri"/>
              </a:rPr>
              <a:t> </a:t>
            </a:r>
            <a:r>
              <a:rPr sz="1600" spc="-11" dirty="0">
                <a:solidFill>
                  <a:srgbClr val="385723"/>
                </a:solidFill>
                <a:latin typeface="Calibri"/>
                <a:cs typeface="Calibri"/>
              </a:rPr>
              <a:t>master’s</a:t>
            </a:r>
            <a:r>
              <a:rPr sz="1600" spc="-4" dirty="0">
                <a:solidFill>
                  <a:srgbClr val="385723"/>
                </a:solidFill>
                <a:latin typeface="Calibri"/>
                <a:cs typeface="Calibri"/>
              </a:rPr>
              <a:t> </a:t>
            </a:r>
            <a:r>
              <a:rPr sz="1600" spc="-8" dirty="0">
                <a:solidFill>
                  <a:srgbClr val="385723"/>
                </a:solidFill>
                <a:latin typeface="Calibri"/>
                <a:cs typeface="Calibri"/>
              </a:rPr>
              <a:t>students</a:t>
            </a:r>
            <a:endParaRPr sz="1600" dirty="0">
              <a:latin typeface="Calibri"/>
              <a:cs typeface="Calibri"/>
            </a:endParaRPr>
          </a:p>
          <a:p>
            <a:pPr marL="9525">
              <a:lnSpc>
                <a:spcPct val="100000"/>
              </a:lnSpc>
              <a:spcBef>
                <a:spcPts val="26"/>
              </a:spcBef>
            </a:pPr>
            <a:r>
              <a:rPr sz="1600" spc="-8" dirty="0">
                <a:solidFill>
                  <a:srgbClr val="385723"/>
                </a:solidFill>
                <a:latin typeface="Calibri"/>
                <a:cs typeface="Calibri"/>
              </a:rPr>
              <a:t>[Presented</a:t>
            </a:r>
            <a:r>
              <a:rPr sz="1600" spc="-11" dirty="0">
                <a:solidFill>
                  <a:srgbClr val="385723"/>
                </a:solidFill>
                <a:latin typeface="Calibri"/>
                <a:cs typeface="Calibri"/>
              </a:rPr>
              <a:t> </a:t>
            </a:r>
            <a:r>
              <a:rPr sz="1600" spc="-8" dirty="0">
                <a:solidFill>
                  <a:srgbClr val="385723"/>
                </a:solidFill>
                <a:latin typeface="Calibri"/>
                <a:cs typeface="Calibri"/>
              </a:rPr>
              <a:t>by</a:t>
            </a:r>
            <a:r>
              <a:rPr sz="1600" spc="-11" dirty="0">
                <a:solidFill>
                  <a:srgbClr val="385723"/>
                </a:solidFill>
                <a:latin typeface="Calibri"/>
                <a:cs typeface="Calibri"/>
              </a:rPr>
              <a:t> </a:t>
            </a:r>
            <a:r>
              <a:rPr sz="1600" spc="-4" dirty="0">
                <a:solidFill>
                  <a:srgbClr val="385723"/>
                </a:solidFill>
                <a:latin typeface="Calibri"/>
                <a:cs typeface="Calibri"/>
              </a:rPr>
              <a:t>Neil</a:t>
            </a:r>
            <a:r>
              <a:rPr sz="1600" spc="-11" dirty="0">
                <a:solidFill>
                  <a:srgbClr val="385723"/>
                </a:solidFill>
                <a:latin typeface="Calibri"/>
                <a:cs typeface="Calibri"/>
              </a:rPr>
              <a:t> </a:t>
            </a:r>
            <a:r>
              <a:rPr sz="1600" spc="-4" dirty="0">
                <a:solidFill>
                  <a:srgbClr val="385723"/>
                </a:solidFill>
                <a:latin typeface="Calibri"/>
                <a:cs typeface="Calibri"/>
              </a:rPr>
              <a:t>Lent]</a:t>
            </a:r>
            <a:endParaRPr sz="1600" dirty="0">
              <a:latin typeface="Calibri"/>
              <a:cs typeface="Calibri"/>
            </a:endParaRPr>
          </a:p>
        </p:txBody>
      </p:sp>
      <p:grpSp>
        <p:nvGrpSpPr>
          <p:cNvPr id="7" name="object 7"/>
          <p:cNvGrpSpPr/>
          <p:nvPr/>
        </p:nvGrpSpPr>
        <p:grpSpPr>
          <a:xfrm>
            <a:off x="3990300" y="306332"/>
            <a:ext cx="2400300" cy="1243965"/>
            <a:chOff x="5320400" y="408443"/>
            <a:chExt cx="3200400" cy="1658620"/>
          </a:xfrm>
        </p:grpSpPr>
        <p:sp>
          <p:nvSpPr>
            <p:cNvPr id="8" name="object 8"/>
            <p:cNvSpPr/>
            <p:nvPr/>
          </p:nvSpPr>
          <p:spPr>
            <a:xfrm>
              <a:off x="5326750" y="414793"/>
              <a:ext cx="1061085" cy="914400"/>
            </a:xfrm>
            <a:custGeom>
              <a:avLst/>
              <a:gdLst/>
              <a:ahLst/>
              <a:cxnLst/>
              <a:rect l="l" t="t" r="r" b="b"/>
              <a:pathLst>
                <a:path w="1061085" h="914400">
                  <a:moveTo>
                    <a:pt x="530352" y="0"/>
                  </a:moveTo>
                  <a:lnTo>
                    <a:pt x="0" y="914400"/>
                  </a:lnTo>
                  <a:lnTo>
                    <a:pt x="1060704" y="914400"/>
                  </a:lnTo>
                  <a:lnTo>
                    <a:pt x="530352" y="0"/>
                  </a:lnTo>
                  <a:close/>
                </a:path>
              </a:pathLst>
            </a:custGeom>
            <a:solidFill>
              <a:srgbClr val="548235"/>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9" name="object 9"/>
            <p:cNvSpPr/>
            <p:nvPr/>
          </p:nvSpPr>
          <p:spPr>
            <a:xfrm>
              <a:off x="5326750" y="414793"/>
              <a:ext cx="1061085" cy="914400"/>
            </a:xfrm>
            <a:custGeom>
              <a:avLst/>
              <a:gdLst/>
              <a:ahLst/>
              <a:cxnLst/>
              <a:rect l="l" t="t" r="r" b="b"/>
              <a:pathLst>
                <a:path w="1061085" h="914400">
                  <a:moveTo>
                    <a:pt x="0" y="914400"/>
                  </a:moveTo>
                  <a:lnTo>
                    <a:pt x="530352" y="0"/>
                  </a:lnTo>
                  <a:lnTo>
                    <a:pt x="1060704" y="914400"/>
                  </a:lnTo>
                  <a:lnTo>
                    <a:pt x="0" y="914400"/>
                  </a:lnTo>
                  <a:close/>
                </a:path>
              </a:pathLst>
            </a:custGeom>
            <a:ln w="12700">
              <a:solidFill>
                <a:srgbClr val="2F528F"/>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0" name="object 10"/>
            <p:cNvSpPr/>
            <p:nvPr/>
          </p:nvSpPr>
          <p:spPr>
            <a:xfrm>
              <a:off x="7453564" y="414793"/>
              <a:ext cx="1061085" cy="914400"/>
            </a:xfrm>
            <a:custGeom>
              <a:avLst/>
              <a:gdLst/>
              <a:ahLst/>
              <a:cxnLst/>
              <a:rect l="l" t="t" r="r" b="b"/>
              <a:pathLst>
                <a:path w="1061084" h="914400">
                  <a:moveTo>
                    <a:pt x="530351" y="0"/>
                  </a:moveTo>
                  <a:lnTo>
                    <a:pt x="0" y="914400"/>
                  </a:lnTo>
                  <a:lnTo>
                    <a:pt x="1060703" y="914400"/>
                  </a:lnTo>
                  <a:lnTo>
                    <a:pt x="530351" y="0"/>
                  </a:lnTo>
                  <a:close/>
                </a:path>
              </a:pathLst>
            </a:custGeom>
            <a:solidFill>
              <a:srgbClr val="548235"/>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1" name="object 11"/>
            <p:cNvSpPr/>
            <p:nvPr/>
          </p:nvSpPr>
          <p:spPr>
            <a:xfrm>
              <a:off x="7453564" y="414793"/>
              <a:ext cx="1061085" cy="914400"/>
            </a:xfrm>
            <a:custGeom>
              <a:avLst/>
              <a:gdLst/>
              <a:ahLst/>
              <a:cxnLst/>
              <a:rect l="l" t="t" r="r" b="b"/>
              <a:pathLst>
                <a:path w="1061084" h="914400">
                  <a:moveTo>
                    <a:pt x="0" y="914400"/>
                  </a:moveTo>
                  <a:lnTo>
                    <a:pt x="530352" y="0"/>
                  </a:lnTo>
                  <a:lnTo>
                    <a:pt x="1060704" y="914400"/>
                  </a:lnTo>
                  <a:lnTo>
                    <a:pt x="0" y="914400"/>
                  </a:lnTo>
                  <a:close/>
                </a:path>
              </a:pathLst>
            </a:custGeom>
            <a:ln w="12700">
              <a:solidFill>
                <a:srgbClr val="2F528F"/>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2" name="object 12"/>
            <p:cNvSpPr/>
            <p:nvPr/>
          </p:nvSpPr>
          <p:spPr>
            <a:xfrm>
              <a:off x="6275527" y="566963"/>
              <a:ext cx="1216660" cy="485140"/>
            </a:xfrm>
            <a:custGeom>
              <a:avLst/>
              <a:gdLst/>
              <a:ahLst/>
              <a:cxnLst/>
              <a:rect l="l" t="t" r="r" b="b"/>
              <a:pathLst>
                <a:path w="1216659" h="485140">
                  <a:moveTo>
                    <a:pt x="973836" y="0"/>
                  </a:moveTo>
                  <a:lnTo>
                    <a:pt x="973836" y="121157"/>
                  </a:lnTo>
                  <a:lnTo>
                    <a:pt x="242314" y="121157"/>
                  </a:lnTo>
                  <a:lnTo>
                    <a:pt x="242314" y="0"/>
                  </a:lnTo>
                  <a:lnTo>
                    <a:pt x="0" y="242315"/>
                  </a:lnTo>
                  <a:lnTo>
                    <a:pt x="242314" y="484631"/>
                  </a:lnTo>
                  <a:lnTo>
                    <a:pt x="242314" y="363474"/>
                  </a:lnTo>
                  <a:lnTo>
                    <a:pt x="973836" y="363474"/>
                  </a:lnTo>
                  <a:lnTo>
                    <a:pt x="973836" y="484631"/>
                  </a:lnTo>
                  <a:lnTo>
                    <a:pt x="1216151" y="242315"/>
                  </a:lnTo>
                  <a:lnTo>
                    <a:pt x="973836" y="0"/>
                  </a:lnTo>
                  <a:close/>
                </a:path>
              </a:pathLst>
            </a:custGeom>
            <a:solidFill>
              <a:srgbClr val="4472C4"/>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3" name="object 13"/>
            <p:cNvSpPr/>
            <p:nvPr/>
          </p:nvSpPr>
          <p:spPr>
            <a:xfrm>
              <a:off x="6275527" y="566963"/>
              <a:ext cx="1216660" cy="485140"/>
            </a:xfrm>
            <a:custGeom>
              <a:avLst/>
              <a:gdLst/>
              <a:ahLst/>
              <a:cxnLst/>
              <a:rect l="l" t="t" r="r" b="b"/>
              <a:pathLst>
                <a:path w="1216659" h="485140">
                  <a:moveTo>
                    <a:pt x="0" y="242316"/>
                  </a:moveTo>
                  <a:lnTo>
                    <a:pt x="242315" y="0"/>
                  </a:lnTo>
                  <a:lnTo>
                    <a:pt x="242315" y="121158"/>
                  </a:lnTo>
                  <a:lnTo>
                    <a:pt x="973836" y="121158"/>
                  </a:lnTo>
                  <a:lnTo>
                    <a:pt x="973836" y="0"/>
                  </a:lnTo>
                  <a:lnTo>
                    <a:pt x="1216152" y="242316"/>
                  </a:lnTo>
                  <a:lnTo>
                    <a:pt x="973836" y="484632"/>
                  </a:lnTo>
                  <a:lnTo>
                    <a:pt x="973836" y="363474"/>
                  </a:lnTo>
                  <a:lnTo>
                    <a:pt x="242315" y="363474"/>
                  </a:lnTo>
                  <a:lnTo>
                    <a:pt x="242315" y="484632"/>
                  </a:lnTo>
                  <a:lnTo>
                    <a:pt x="0" y="242316"/>
                  </a:lnTo>
                  <a:close/>
                </a:path>
              </a:pathLst>
            </a:custGeom>
            <a:ln w="12700">
              <a:solidFill>
                <a:srgbClr val="2F528F"/>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4" name="object 14"/>
            <p:cNvSpPr/>
            <p:nvPr/>
          </p:nvSpPr>
          <p:spPr>
            <a:xfrm>
              <a:off x="6700121" y="1082211"/>
              <a:ext cx="485140" cy="978535"/>
            </a:xfrm>
            <a:custGeom>
              <a:avLst/>
              <a:gdLst/>
              <a:ahLst/>
              <a:cxnLst/>
              <a:rect l="l" t="t" r="r" b="b"/>
              <a:pathLst>
                <a:path w="485140" h="978535">
                  <a:moveTo>
                    <a:pt x="363472" y="0"/>
                  </a:moveTo>
                  <a:lnTo>
                    <a:pt x="121158" y="0"/>
                  </a:lnTo>
                  <a:lnTo>
                    <a:pt x="121158" y="736091"/>
                  </a:lnTo>
                  <a:lnTo>
                    <a:pt x="0" y="736091"/>
                  </a:lnTo>
                  <a:lnTo>
                    <a:pt x="242316" y="978407"/>
                  </a:lnTo>
                  <a:lnTo>
                    <a:pt x="484632" y="736091"/>
                  </a:lnTo>
                  <a:lnTo>
                    <a:pt x="363472" y="736091"/>
                  </a:lnTo>
                  <a:lnTo>
                    <a:pt x="363472" y="0"/>
                  </a:lnTo>
                  <a:close/>
                </a:path>
              </a:pathLst>
            </a:custGeom>
            <a:solidFill>
              <a:srgbClr val="4472C4"/>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5" name="object 15"/>
            <p:cNvSpPr/>
            <p:nvPr/>
          </p:nvSpPr>
          <p:spPr>
            <a:xfrm>
              <a:off x="6700121" y="1082211"/>
              <a:ext cx="485140" cy="978535"/>
            </a:xfrm>
            <a:custGeom>
              <a:avLst/>
              <a:gdLst/>
              <a:ahLst/>
              <a:cxnLst/>
              <a:rect l="l" t="t" r="r" b="b"/>
              <a:pathLst>
                <a:path w="485140" h="978535">
                  <a:moveTo>
                    <a:pt x="0" y="736092"/>
                  </a:moveTo>
                  <a:lnTo>
                    <a:pt x="121158" y="736092"/>
                  </a:lnTo>
                  <a:lnTo>
                    <a:pt x="121158" y="0"/>
                  </a:lnTo>
                  <a:lnTo>
                    <a:pt x="363473" y="0"/>
                  </a:lnTo>
                  <a:lnTo>
                    <a:pt x="363473" y="736092"/>
                  </a:lnTo>
                  <a:lnTo>
                    <a:pt x="484632" y="736092"/>
                  </a:lnTo>
                  <a:lnTo>
                    <a:pt x="242316" y="978408"/>
                  </a:lnTo>
                  <a:lnTo>
                    <a:pt x="0" y="736092"/>
                  </a:lnTo>
                  <a:close/>
                </a:path>
              </a:pathLst>
            </a:custGeom>
            <a:ln w="12700">
              <a:solidFill>
                <a:srgbClr val="2F528F"/>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grpSp>
      <p:grpSp>
        <p:nvGrpSpPr>
          <p:cNvPr id="16" name="object 16"/>
          <p:cNvGrpSpPr/>
          <p:nvPr/>
        </p:nvGrpSpPr>
        <p:grpSpPr>
          <a:xfrm>
            <a:off x="6846678" y="2640119"/>
            <a:ext cx="1954054" cy="2365058"/>
            <a:chOff x="9128903" y="3520159"/>
            <a:chExt cx="2605405" cy="3153410"/>
          </a:xfrm>
        </p:grpSpPr>
        <p:sp>
          <p:nvSpPr>
            <p:cNvPr id="17" name="object 17"/>
            <p:cNvSpPr/>
            <p:nvPr/>
          </p:nvSpPr>
          <p:spPr>
            <a:xfrm>
              <a:off x="9135253" y="4255724"/>
              <a:ext cx="1376680" cy="1216660"/>
            </a:xfrm>
            <a:custGeom>
              <a:avLst/>
              <a:gdLst/>
              <a:ahLst/>
              <a:cxnLst/>
              <a:rect l="l" t="t" r="r" b="b"/>
              <a:pathLst>
                <a:path w="1376679" h="1216660">
                  <a:moveTo>
                    <a:pt x="688206" y="0"/>
                  </a:moveTo>
                  <a:lnTo>
                    <a:pt x="0" y="1216151"/>
                  </a:lnTo>
                  <a:lnTo>
                    <a:pt x="1376414" y="1216151"/>
                  </a:lnTo>
                  <a:lnTo>
                    <a:pt x="688206" y="0"/>
                  </a:lnTo>
                  <a:close/>
                </a:path>
              </a:pathLst>
            </a:custGeom>
            <a:solidFill>
              <a:srgbClr val="548235"/>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8" name="object 18"/>
            <p:cNvSpPr/>
            <p:nvPr/>
          </p:nvSpPr>
          <p:spPr>
            <a:xfrm>
              <a:off x="9135253" y="4255724"/>
              <a:ext cx="1376680" cy="1216660"/>
            </a:xfrm>
            <a:custGeom>
              <a:avLst/>
              <a:gdLst/>
              <a:ahLst/>
              <a:cxnLst/>
              <a:rect l="l" t="t" r="r" b="b"/>
              <a:pathLst>
                <a:path w="1376679" h="1216660">
                  <a:moveTo>
                    <a:pt x="0" y="1216152"/>
                  </a:moveTo>
                  <a:lnTo>
                    <a:pt x="688207" y="0"/>
                  </a:lnTo>
                  <a:lnTo>
                    <a:pt x="1376415" y="1216152"/>
                  </a:lnTo>
                  <a:lnTo>
                    <a:pt x="0" y="1216152"/>
                  </a:lnTo>
                  <a:close/>
                </a:path>
              </a:pathLst>
            </a:custGeom>
            <a:ln w="12700">
              <a:solidFill>
                <a:srgbClr val="2F528F"/>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19" name="object 19"/>
            <p:cNvSpPr/>
            <p:nvPr/>
          </p:nvSpPr>
          <p:spPr>
            <a:xfrm>
              <a:off x="9341823" y="3798524"/>
              <a:ext cx="1061085" cy="914400"/>
            </a:xfrm>
            <a:custGeom>
              <a:avLst/>
              <a:gdLst/>
              <a:ahLst/>
              <a:cxnLst/>
              <a:rect l="l" t="t" r="r" b="b"/>
              <a:pathLst>
                <a:path w="1061084" h="914400">
                  <a:moveTo>
                    <a:pt x="530351" y="0"/>
                  </a:moveTo>
                  <a:lnTo>
                    <a:pt x="0" y="914399"/>
                  </a:lnTo>
                  <a:lnTo>
                    <a:pt x="1060704" y="914399"/>
                  </a:lnTo>
                  <a:lnTo>
                    <a:pt x="530351" y="0"/>
                  </a:lnTo>
                  <a:close/>
                </a:path>
              </a:pathLst>
            </a:custGeom>
            <a:solidFill>
              <a:srgbClr val="548235"/>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0" name="object 20"/>
            <p:cNvSpPr/>
            <p:nvPr/>
          </p:nvSpPr>
          <p:spPr>
            <a:xfrm>
              <a:off x="9341823" y="3798524"/>
              <a:ext cx="1061085" cy="914400"/>
            </a:xfrm>
            <a:custGeom>
              <a:avLst/>
              <a:gdLst/>
              <a:ahLst/>
              <a:cxnLst/>
              <a:rect l="l" t="t" r="r" b="b"/>
              <a:pathLst>
                <a:path w="1061084" h="914400">
                  <a:moveTo>
                    <a:pt x="0" y="914400"/>
                  </a:moveTo>
                  <a:lnTo>
                    <a:pt x="530352" y="0"/>
                  </a:lnTo>
                  <a:lnTo>
                    <a:pt x="1060704" y="914400"/>
                  </a:lnTo>
                  <a:lnTo>
                    <a:pt x="0" y="914400"/>
                  </a:lnTo>
                  <a:close/>
                </a:path>
              </a:pathLst>
            </a:custGeom>
            <a:ln w="12700">
              <a:solidFill>
                <a:srgbClr val="2F528F"/>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1" name="object 21"/>
            <p:cNvSpPr/>
            <p:nvPr/>
          </p:nvSpPr>
          <p:spPr>
            <a:xfrm>
              <a:off x="10511667" y="3711844"/>
              <a:ext cx="1216660" cy="485140"/>
            </a:xfrm>
            <a:custGeom>
              <a:avLst/>
              <a:gdLst/>
              <a:ahLst/>
              <a:cxnLst/>
              <a:rect l="l" t="t" r="r" b="b"/>
              <a:pathLst>
                <a:path w="1216659" h="485139">
                  <a:moveTo>
                    <a:pt x="973836" y="0"/>
                  </a:moveTo>
                  <a:lnTo>
                    <a:pt x="973836" y="121157"/>
                  </a:lnTo>
                  <a:lnTo>
                    <a:pt x="242314" y="121157"/>
                  </a:lnTo>
                  <a:lnTo>
                    <a:pt x="242314" y="0"/>
                  </a:lnTo>
                  <a:lnTo>
                    <a:pt x="0" y="242315"/>
                  </a:lnTo>
                  <a:lnTo>
                    <a:pt x="242314" y="484631"/>
                  </a:lnTo>
                  <a:lnTo>
                    <a:pt x="242314" y="363473"/>
                  </a:lnTo>
                  <a:lnTo>
                    <a:pt x="973836" y="363473"/>
                  </a:lnTo>
                  <a:lnTo>
                    <a:pt x="973836" y="484631"/>
                  </a:lnTo>
                  <a:lnTo>
                    <a:pt x="1216152" y="242315"/>
                  </a:lnTo>
                  <a:lnTo>
                    <a:pt x="973836" y="0"/>
                  </a:lnTo>
                  <a:close/>
                </a:path>
              </a:pathLst>
            </a:custGeom>
            <a:solidFill>
              <a:srgbClr val="FFC000"/>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2" name="object 22"/>
            <p:cNvSpPr/>
            <p:nvPr/>
          </p:nvSpPr>
          <p:spPr>
            <a:xfrm>
              <a:off x="10511667" y="3711844"/>
              <a:ext cx="1216660" cy="485140"/>
            </a:xfrm>
            <a:custGeom>
              <a:avLst/>
              <a:gdLst/>
              <a:ahLst/>
              <a:cxnLst/>
              <a:rect l="l" t="t" r="r" b="b"/>
              <a:pathLst>
                <a:path w="1216659" h="485139">
                  <a:moveTo>
                    <a:pt x="0" y="242316"/>
                  </a:moveTo>
                  <a:lnTo>
                    <a:pt x="242315" y="0"/>
                  </a:lnTo>
                  <a:lnTo>
                    <a:pt x="242315" y="121158"/>
                  </a:lnTo>
                  <a:lnTo>
                    <a:pt x="973836" y="121158"/>
                  </a:lnTo>
                  <a:lnTo>
                    <a:pt x="973836" y="0"/>
                  </a:lnTo>
                  <a:lnTo>
                    <a:pt x="1216152" y="242316"/>
                  </a:lnTo>
                  <a:lnTo>
                    <a:pt x="973836" y="484632"/>
                  </a:lnTo>
                  <a:lnTo>
                    <a:pt x="973836" y="363474"/>
                  </a:lnTo>
                  <a:lnTo>
                    <a:pt x="242315" y="363474"/>
                  </a:lnTo>
                  <a:lnTo>
                    <a:pt x="242315" y="484632"/>
                  </a:lnTo>
                  <a:lnTo>
                    <a:pt x="0" y="242316"/>
                  </a:lnTo>
                  <a:close/>
                </a:path>
              </a:pathLst>
            </a:custGeom>
            <a:ln w="12700">
              <a:solidFill>
                <a:srgbClr val="2F528F"/>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3" name="object 23"/>
            <p:cNvSpPr/>
            <p:nvPr/>
          </p:nvSpPr>
          <p:spPr>
            <a:xfrm>
              <a:off x="9382898" y="5450756"/>
              <a:ext cx="914400" cy="1216660"/>
            </a:xfrm>
            <a:custGeom>
              <a:avLst/>
              <a:gdLst/>
              <a:ahLst/>
              <a:cxnLst/>
              <a:rect l="l" t="t" r="r" b="b"/>
              <a:pathLst>
                <a:path w="914400" h="1216659">
                  <a:moveTo>
                    <a:pt x="685801" y="0"/>
                  </a:moveTo>
                  <a:lnTo>
                    <a:pt x="228601" y="0"/>
                  </a:lnTo>
                  <a:lnTo>
                    <a:pt x="0" y="1216151"/>
                  </a:lnTo>
                  <a:lnTo>
                    <a:pt x="914400" y="1216151"/>
                  </a:lnTo>
                  <a:lnTo>
                    <a:pt x="685801" y="0"/>
                  </a:lnTo>
                  <a:close/>
                </a:path>
              </a:pathLst>
            </a:custGeom>
            <a:solidFill>
              <a:srgbClr val="7F6000"/>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4" name="object 24"/>
            <p:cNvSpPr/>
            <p:nvPr/>
          </p:nvSpPr>
          <p:spPr>
            <a:xfrm>
              <a:off x="9382898" y="5450756"/>
              <a:ext cx="914400" cy="1216660"/>
            </a:xfrm>
            <a:custGeom>
              <a:avLst/>
              <a:gdLst/>
              <a:ahLst/>
              <a:cxnLst/>
              <a:rect l="l" t="t" r="r" b="b"/>
              <a:pathLst>
                <a:path w="914400" h="1216659">
                  <a:moveTo>
                    <a:pt x="0" y="1216152"/>
                  </a:moveTo>
                  <a:lnTo>
                    <a:pt x="228600" y="0"/>
                  </a:lnTo>
                  <a:lnTo>
                    <a:pt x="685800" y="0"/>
                  </a:lnTo>
                  <a:lnTo>
                    <a:pt x="914400" y="1216152"/>
                  </a:lnTo>
                  <a:lnTo>
                    <a:pt x="0" y="1216152"/>
                  </a:lnTo>
                  <a:close/>
                </a:path>
              </a:pathLst>
            </a:custGeom>
            <a:ln w="12700">
              <a:solidFill>
                <a:srgbClr val="2F528F"/>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5" name="object 25"/>
            <p:cNvSpPr/>
            <p:nvPr/>
          </p:nvSpPr>
          <p:spPr>
            <a:xfrm>
              <a:off x="10877427" y="3526509"/>
              <a:ext cx="485140" cy="978535"/>
            </a:xfrm>
            <a:custGeom>
              <a:avLst/>
              <a:gdLst/>
              <a:ahLst/>
              <a:cxnLst/>
              <a:rect l="l" t="t" r="r" b="b"/>
              <a:pathLst>
                <a:path w="485140" h="978535">
                  <a:moveTo>
                    <a:pt x="363474" y="0"/>
                  </a:moveTo>
                  <a:lnTo>
                    <a:pt x="121157" y="0"/>
                  </a:lnTo>
                  <a:lnTo>
                    <a:pt x="121157" y="736093"/>
                  </a:lnTo>
                  <a:lnTo>
                    <a:pt x="0" y="736093"/>
                  </a:lnTo>
                  <a:lnTo>
                    <a:pt x="242315" y="978407"/>
                  </a:lnTo>
                  <a:lnTo>
                    <a:pt x="484631" y="736093"/>
                  </a:lnTo>
                  <a:lnTo>
                    <a:pt x="363474" y="736093"/>
                  </a:lnTo>
                  <a:lnTo>
                    <a:pt x="363474" y="0"/>
                  </a:lnTo>
                  <a:close/>
                </a:path>
              </a:pathLst>
            </a:custGeom>
            <a:solidFill>
              <a:srgbClr val="FFC000"/>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6" name="object 26"/>
            <p:cNvSpPr/>
            <p:nvPr/>
          </p:nvSpPr>
          <p:spPr>
            <a:xfrm>
              <a:off x="10877427" y="3526509"/>
              <a:ext cx="485140" cy="978535"/>
            </a:xfrm>
            <a:custGeom>
              <a:avLst/>
              <a:gdLst/>
              <a:ahLst/>
              <a:cxnLst/>
              <a:rect l="l" t="t" r="r" b="b"/>
              <a:pathLst>
                <a:path w="485140" h="978535">
                  <a:moveTo>
                    <a:pt x="0" y="736092"/>
                  </a:moveTo>
                  <a:lnTo>
                    <a:pt x="121158" y="736092"/>
                  </a:lnTo>
                  <a:lnTo>
                    <a:pt x="121158" y="0"/>
                  </a:lnTo>
                  <a:lnTo>
                    <a:pt x="363473" y="0"/>
                  </a:lnTo>
                  <a:lnTo>
                    <a:pt x="363473" y="736092"/>
                  </a:lnTo>
                  <a:lnTo>
                    <a:pt x="484632" y="736092"/>
                  </a:lnTo>
                  <a:lnTo>
                    <a:pt x="242316" y="978408"/>
                  </a:lnTo>
                  <a:lnTo>
                    <a:pt x="0" y="736092"/>
                  </a:lnTo>
                  <a:close/>
                </a:path>
              </a:pathLst>
            </a:custGeom>
            <a:ln w="12700">
              <a:solidFill>
                <a:srgbClr val="2F528F"/>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grpSp>
      <p:grpSp>
        <p:nvGrpSpPr>
          <p:cNvPr id="27" name="object 27"/>
          <p:cNvGrpSpPr/>
          <p:nvPr/>
        </p:nvGrpSpPr>
        <p:grpSpPr>
          <a:xfrm>
            <a:off x="4895902" y="1635744"/>
            <a:ext cx="589121" cy="627698"/>
            <a:chOff x="6527869" y="2180992"/>
            <a:chExt cx="785495" cy="836930"/>
          </a:xfrm>
        </p:grpSpPr>
        <p:sp>
          <p:nvSpPr>
            <p:cNvPr id="28" name="object 28"/>
            <p:cNvSpPr/>
            <p:nvPr/>
          </p:nvSpPr>
          <p:spPr>
            <a:xfrm>
              <a:off x="6534219" y="2187342"/>
              <a:ext cx="772795" cy="824230"/>
            </a:xfrm>
            <a:custGeom>
              <a:avLst/>
              <a:gdLst/>
              <a:ahLst/>
              <a:cxnLst/>
              <a:rect l="l" t="t" r="r" b="b"/>
              <a:pathLst>
                <a:path w="772795" h="824230">
                  <a:moveTo>
                    <a:pt x="579433" y="0"/>
                  </a:moveTo>
                  <a:lnTo>
                    <a:pt x="193144" y="0"/>
                  </a:lnTo>
                  <a:lnTo>
                    <a:pt x="0" y="824210"/>
                  </a:lnTo>
                  <a:lnTo>
                    <a:pt x="772577" y="824210"/>
                  </a:lnTo>
                  <a:lnTo>
                    <a:pt x="579433" y="0"/>
                  </a:lnTo>
                  <a:close/>
                </a:path>
              </a:pathLst>
            </a:custGeom>
            <a:solidFill>
              <a:srgbClr val="4472C4"/>
            </a:solidFill>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sp>
          <p:nvSpPr>
            <p:cNvPr id="29" name="object 29"/>
            <p:cNvSpPr/>
            <p:nvPr/>
          </p:nvSpPr>
          <p:spPr>
            <a:xfrm>
              <a:off x="6534219" y="2187342"/>
              <a:ext cx="772795" cy="824230"/>
            </a:xfrm>
            <a:custGeom>
              <a:avLst/>
              <a:gdLst/>
              <a:ahLst/>
              <a:cxnLst/>
              <a:rect l="l" t="t" r="r" b="b"/>
              <a:pathLst>
                <a:path w="772795" h="824230">
                  <a:moveTo>
                    <a:pt x="0" y="824211"/>
                  </a:moveTo>
                  <a:lnTo>
                    <a:pt x="193144" y="0"/>
                  </a:lnTo>
                  <a:lnTo>
                    <a:pt x="579433" y="0"/>
                  </a:lnTo>
                  <a:lnTo>
                    <a:pt x="772578" y="824211"/>
                  </a:lnTo>
                  <a:lnTo>
                    <a:pt x="0" y="824211"/>
                  </a:lnTo>
                  <a:close/>
                </a:path>
              </a:pathLst>
            </a:custGeom>
            <a:ln w="12700">
              <a:solidFill>
                <a:srgbClr val="2F528F"/>
              </a:solidFill>
            </a:ln>
          </p:spPr>
          <p:txBody>
            <a:bodyPr wrap="square" lIns="0" tIns="0" rIns="0" bIns="0" rtlCol="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sz="1013"/>
            </a:p>
          </p:txBody>
        </p:sp>
      </p:grpSp>
      <p:pic>
        <p:nvPicPr>
          <p:cNvPr id="31" name="Picture 30" descr="Graphical user interface, application&#10;&#10;Description automatically generated">
            <a:extLst>
              <a:ext uri="{FF2B5EF4-FFF2-40B4-BE49-F238E27FC236}">
                <a16:creationId xmlns:a16="http://schemas.microsoft.com/office/drawing/2014/main" id="{2A8959F4-BB57-4251-97FC-7F9E65FE049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931172" y="3109801"/>
            <a:ext cx="1341863" cy="1980000"/>
          </a:xfrm>
          <a:prstGeom prst="rect">
            <a:avLst/>
          </a:prstGeom>
        </p:spPr>
      </p:pic>
    </p:spTree>
    <p:extLst>
      <p:ext uri="{BB962C8B-B14F-4D97-AF65-F5344CB8AC3E}">
        <p14:creationId xmlns:p14="http://schemas.microsoft.com/office/powerpoint/2010/main" val="388362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03FDCD-7EE4-4CE5-9179-E1AD0223A72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03829" y="1283293"/>
            <a:ext cx="5660559" cy="2664000"/>
          </a:xfrm>
          <a:prstGeom prst="rect">
            <a:avLst/>
          </a:prstGeom>
        </p:spPr>
      </p:pic>
      <p:sp>
        <p:nvSpPr>
          <p:cNvPr id="9" name="TextBox 8">
            <a:extLst>
              <a:ext uri="{FF2B5EF4-FFF2-40B4-BE49-F238E27FC236}">
                <a16:creationId xmlns:a16="http://schemas.microsoft.com/office/drawing/2014/main" id="{331FFE63-12A8-4BBE-8F5D-B9BC23916CCE}"/>
              </a:ext>
            </a:extLst>
          </p:cNvPr>
          <p:cNvSpPr txBox="1"/>
          <p:nvPr/>
        </p:nvSpPr>
        <p:spPr>
          <a:xfrm>
            <a:off x="290285" y="283029"/>
            <a:ext cx="7286172" cy="461665"/>
          </a:xfrm>
          <a:prstGeom prst="rect">
            <a:avLst/>
          </a:prstGeom>
          <a:noFill/>
        </p:spPr>
        <p:txBody>
          <a:bodyPr wrap="square" rtlCol="0">
            <a:spAutoFit/>
          </a:bodyPr>
          <a:lstStyle/>
          <a:p>
            <a:r>
              <a:rPr lang="en-GB" sz="2400" dirty="0">
                <a:solidFill>
                  <a:srgbClr val="1C4392"/>
                </a:solidFill>
              </a:rPr>
              <a:t>On the 12</a:t>
            </a:r>
            <a:r>
              <a:rPr lang="en-GB" sz="2400" baseline="30000" dirty="0">
                <a:solidFill>
                  <a:srgbClr val="1C4392"/>
                </a:solidFill>
              </a:rPr>
              <a:t>th</a:t>
            </a:r>
            <a:r>
              <a:rPr lang="en-GB" sz="2400" dirty="0">
                <a:solidFill>
                  <a:srgbClr val="1C4392"/>
                </a:solidFill>
              </a:rPr>
              <a:t> day……Dr Mirjam Brady-Van den Bos</a:t>
            </a:r>
          </a:p>
        </p:txBody>
      </p:sp>
    </p:spTree>
    <p:extLst>
      <p:ext uri="{BB962C8B-B14F-4D97-AF65-F5344CB8AC3E}">
        <p14:creationId xmlns:p14="http://schemas.microsoft.com/office/powerpoint/2010/main" val="1747659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782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EBCB72D-1189-4C0F-9323-A4A9623CE18D}"/>
              </a:ext>
            </a:extLst>
          </p:cNvPr>
          <p:cNvSpPr/>
          <p:nvPr/>
        </p:nvSpPr>
        <p:spPr>
          <a:xfrm>
            <a:off x="231259" y="209447"/>
            <a:ext cx="5183372" cy="693774"/>
          </a:xfrm>
          <a:prstGeom prst="roundRect">
            <a:avLst/>
          </a:prstGeom>
          <a:solidFill>
            <a:schemeClr val="accent1">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How do 1</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st</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2</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nd</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markers reach a decision?</a:t>
            </a:r>
          </a:p>
        </p:txBody>
      </p:sp>
    </p:spTree>
    <p:extLst>
      <p:ext uri="{BB962C8B-B14F-4D97-AF65-F5344CB8AC3E}">
        <p14:creationId xmlns:p14="http://schemas.microsoft.com/office/powerpoint/2010/main" val="1403864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782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EBCB72D-1189-4C0F-9323-A4A9623CE18D}"/>
              </a:ext>
            </a:extLst>
          </p:cNvPr>
          <p:cNvSpPr/>
          <p:nvPr/>
        </p:nvSpPr>
        <p:spPr>
          <a:xfrm>
            <a:off x="231259" y="209447"/>
            <a:ext cx="5183372" cy="693774"/>
          </a:xfrm>
          <a:prstGeom prst="roundRect">
            <a:avLst/>
          </a:prstGeom>
          <a:solidFill>
            <a:schemeClr val="accent1">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How do 1</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st</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2</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nd</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markers reach a decision?</a:t>
            </a:r>
          </a:p>
        </p:txBody>
      </p:sp>
      <p:sp>
        <p:nvSpPr>
          <p:cNvPr id="5" name="Rectangle: Rounded Corners 4">
            <a:extLst>
              <a:ext uri="{FF2B5EF4-FFF2-40B4-BE49-F238E27FC236}">
                <a16:creationId xmlns:a16="http://schemas.microsoft.com/office/drawing/2014/main" id="{29169D6E-D323-4558-96AF-89A513C29FE5}"/>
              </a:ext>
            </a:extLst>
          </p:cNvPr>
          <p:cNvSpPr/>
          <p:nvPr/>
        </p:nvSpPr>
        <p:spPr>
          <a:xfrm>
            <a:off x="5677783" y="207572"/>
            <a:ext cx="3301409" cy="693774"/>
          </a:xfrm>
          <a:prstGeom prst="roundRect">
            <a:avLst/>
          </a:prstGeom>
          <a:solidFill>
            <a:schemeClr val="bg1"/>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the role of </a:t>
            </a: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power</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155654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782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EBCB72D-1189-4C0F-9323-A4A9623CE18D}"/>
              </a:ext>
            </a:extLst>
          </p:cNvPr>
          <p:cNvSpPr/>
          <p:nvPr/>
        </p:nvSpPr>
        <p:spPr>
          <a:xfrm>
            <a:off x="231259" y="209447"/>
            <a:ext cx="5183372" cy="693774"/>
          </a:xfrm>
          <a:prstGeom prst="roundRect">
            <a:avLst/>
          </a:prstGeom>
          <a:solidFill>
            <a:schemeClr val="accent1">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100" dirty="0">
                <a:solidFill>
                  <a:sysClr val="windowText" lastClr="000000"/>
                </a:solidFill>
              </a:rPr>
              <a:t>How do 1</a:t>
            </a:r>
            <a:r>
              <a:rPr lang="en-GB" sz="2100" baseline="30000" dirty="0">
                <a:solidFill>
                  <a:sysClr val="windowText" lastClr="000000"/>
                </a:solidFill>
              </a:rPr>
              <a:t>st</a:t>
            </a:r>
            <a:r>
              <a:rPr lang="en-GB" sz="2100" dirty="0">
                <a:solidFill>
                  <a:sysClr val="windowText" lastClr="000000"/>
                </a:solidFill>
              </a:rPr>
              <a:t> and 2</a:t>
            </a:r>
            <a:r>
              <a:rPr lang="en-GB" sz="2100" baseline="30000" dirty="0">
                <a:solidFill>
                  <a:sysClr val="windowText" lastClr="000000"/>
                </a:solidFill>
              </a:rPr>
              <a:t>nd</a:t>
            </a:r>
            <a:r>
              <a:rPr lang="en-GB" sz="2100" dirty="0">
                <a:solidFill>
                  <a:sysClr val="windowText" lastClr="000000"/>
                </a:solidFill>
              </a:rPr>
              <a:t> markers reach a decision?</a:t>
            </a:r>
          </a:p>
        </p:txBody>
      </p:sp>
      <p:sp>
        <p:nvSpPr>
          <p:cNvPr id="5" name="Rectangle: Rounded Corners 4">
            <a:extLst>
              <a:ext uri="{FF2B5EF4-FFF2-40B4-BE49-F238E27FC236}">
                <a16:creationId xmlns:a16="http://schemas.microsoft.com/office/drawing/2014/main" id="{29169D6E-D323-4558-96AF-89A513C29FE5}"/>
              </a:ext>
            </a:extLst>
          </p:cNvPr>
          <p:cNvSpPr/>
          <p:nvPr/>
        </p:nvSpPr>
        <p:spPr>
          <a:xfrm>
            <a:off x="5677783" y="207572"/>
            <a:ext cx="3301409" cy="693774"/>
          </a:xfrm>
          <a:prstGeom prst="roundRect">
            <a:avLst/>
          </a:prstGeom>
          <a:solidFill>
            <a:schemeClr val="bg1"/>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2100" dirty="0">
                <a:solidFill>
                  <a:sysClr val="windowText" lastClr="000000"/>
                </a:solidFill>
              </a:rPr>
              <a:t>What is the role of </a:t>
            </a:r>
            <a:r>
              <a:rPr lang="en-GB" sz="2100" b="1" dirty="0">
                <a:solidFill>
                  <a:sysClr val="windowText" lastClr="000000"/>
                </a:solidFill>
              </a:rPr>
              <a:t>power</a:t>
            </a:r>
            <a:r>
              <a:rPr lang="en-GB" sz="2100" dirty="0">
                <a:solidFill>
                  <a:sysClr val="windowText" lastClr="000000"/>
                </a:solidFill>
              </a:rPr>
              <a:t>?</a:t>
            </a:r>
          </a:p>
        </p:txBody>
      </p:sp>
      <p:sp>
        <p:nvSpPr>
          <p:cNvPr id="6" name="Rectangle: Rounded Corners 5">
            <a:extLst>
              <a:ext uri="{FF2B5EF4-FFF2-40B4-BE49-F238E27FC236}">
                <a16:creationId xmlns:a16="http://schemas.microsoft.com/office/drawing/2014/main" id="{E1094718-8455-4B46-A2EE-CCD22D647502}"/>
              </a:ext>
            </a:extLst>
          </p:cNvPr>
          <p:cNvSpPr/>
          <p:nvPr/>
        </p:nvSpPr>
        <p:spPr>
          <a:xfrm>
            <a:off x="231258" y="1108257"/>
            <a:ext cx="3875568" cy="1352993"/>
          </a:xfrm>
          <a:prstGeom prst="roundRect">
            <a:avLst>
              <a:gd name="adj" fmla="val 9005"/>
            </a:avLst>
          </a:prstGeom>
          <a:solidFill>
            <a:schemeClr val="accent4">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100" b="1" dirty="0">
                <a:solidFill>
                  <a:sysClr val="windowText" lastClr="000000"/>
                </a:solidFill>
              </a:rPr>
              <a:t>Analysis</a:t>
            </a:r>
          </a:p>
          <a:p>
            <a:r>
              <a:rPr lang="en-GB" sz="2100" dirty="0">
                <a:solidFill>
                  <a:sysClr val="windowText" lastClr="000000"/>
                </a:solidFill>
              </a:rPr>
              <a:t>Data: Recorded conversations</a:t>
            </a:r>
          </a:p>
          <a:p>
            <a:r>
              <a:rPr lang="en-GB" sz="2100" dirty="0">
                <a:solidFill>
                  <a:sysClr val="windowText" lastClr="000000"/>
                </a:solidFill>
              </a:rPr>
              <a:t>Method: Conversation analysis</a:t>
            </a:r>
          </a:p>
        </p:txBody>
      </p:sp>
    </p:spTree>
    <p:extLst>
      <p:ext uri="{BB962C8B-B14F-4D97-AF65-F5344CB8AC3E}">
        <p14:creationId xmlns:p14="http://schemas.microsoft.com/office/powerpoint/2010/main" val="2389079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7825"/>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EBCB72D-1189-4C0F-9323-A4A9623CE18D}"/>
              </a:ext>
            </a:extLst>
          </p:cNvPr>
          <p:cNvSpPr/>
          <p:nvPr/>
        </p:nvSpPr>
        <p:spPr>
          <a:xfrm>
            <a:off x="231259" y="209447"/>
            <a:ext cx="5183372" cy="693774"/>
          </a:xfrm>
          <a:prstGeom prst="roundRect">
            <a:avLst/>
          </a:prstGeom>
          <a:solidFill>
            <a:schemeClr val="accent1">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How do 1</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st</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2</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nd</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markers reach a decision?</a:t>
            </a:r>
          </a:p>
        </p:txBody>
      </p:sp>
      <p:sp>
        <p:nvSpPr>
          <p:cNvPr id="5" name="Rectangle: Rounded Corners 4">
            <a:extLst>
              <a:ext uri="{FF2B5EF4-FFF2-40B4-BE49-F238E27FC236}">
                <a16:creationId xmlns:a16="http://schemas.microsoft.com/office/drawing/2014/main" id="{29169D6E-D323-4558-96AF-89A513C29FE5}"/>
              </a:ext>
            </a:extLst>
          </p:cNvPr>
          <p:cNvSpPr/>
          <p:nvPr/>
        </p:nvSpPr>
        <p:spPr>
          <a:xfrm>
            <a:off x="5677783" y="207572"/>
            <a:ext cx="3301409" cy="693774"/>
          </a:xfrm>
          <a:prstGeom prst="roundRect">
            <a:avLst/>
          </a:prstGeom>
          <a:solidFill>
            <a:schemeClr val="bg1"/>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the role of </a:t>
            </a: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power</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6" name="Rectangle: Rounded Corners 5">
            <a:extLst>
              <a:ext uri="{FF2B5EF4-FFF2-40B4-BE49-F238E27FC236}">
                <a16:creationId xmlns:a16="http://schemas.microsoft.com/office/drawing/2014/main" id="{E1094718-8455-4B46-A2EE-CCD22D647502}"/>
              </a:ext>
            </a:extLst>
          </p:cNvPr>
          <p:cNvSpPr/>
          <p:nvPr/>
        </p:nvSpPr>
        <p:spPr>
          <a:xfrm>
            <a:off x="231258" y="1108257"/>
            <a:ext cx="3875568" cy="1352993"/>
          </a:xfrm>
          <a:prstGeom prst="roundRect">
            <a:avLst>
              <a:gd name="adj" fmla="val 9005"/>
            </a:avLst>
          </a:prstGeom>
          <a:solidFill>
            <a:schemeClr val="accent4">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Analysis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Data: Recorded conversations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Method: Conversation analysis</a:t>
            </a:r>
          </a:p>
        </p:txBody>
      </p:sp>
      <p:sp>
        <p:nvSpPr>
          <p:cNvPr id="7" name="Rectangle: Rounded Corners 6">
            <a:extLst>
              <a:ext uri="{FF2B5EF4-FFF2-40B4-BE49-F238E27FC236}">
                <a16:creationId xmlns:a16="http://schemas.microsoft.com/office/drawing/2014/main" id="{0CB5824E-4D5D-4F89-BE9D-8E4D97668960}"/>
              </a:ext>
            </a:extLst>
          </p:cNvPr>
          <p:cNvSpPr/>
          <p:nvPr/>
        </p:nvSpPr>
        <p:spPr>
          <a:xfrm>
            <a:off x="231259" y="2646631"/>
            <a:ext cx="3864935" cy="825352"/>
          </a:xfrm>
          <a:prstGeom prst="roundRect">
            <a:avLst>
              <a:gd name="adj" fmla="val 8938"/>
            </a:avLst>
          </a:prstGeom>
          <a:solidFill>
            <a:schemeClr val="accent4">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are the ‘markers’ of power in speech?</a:t>
            </a:r>
            <a:endParaRPr kumimoji="0" lang="en-GB" sz="21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74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45F723-552E-43E5-AC29-868F43F6714A}"/>
              </a:ext>
            </a:extLst>
          </p:cNvPr>
          <p:cNvSpPr>
            <a:spLocks noGrp="1"/>
          </p:cNvSpPr>
          <p:nvPr>
            <p:ph idx="1"/>
          </p:nvPr>
        </p:nvSpPr>
        <p:spPr>
          <a:xfrm>
            <a:off x="232229" y="1228657"/>
            <a:ext cx="8396514" cy="3372370"/>
          </a:xfrm>
        </p:spPr>
        <p:txBody>
          <a:bodyPr/>
          <a:lstStyle/>
          <a:p>
            <a:pPr marL="0" indent="0">
              <a:buNone/>
            </a:pPr>
            <a:r>
              <a:rPr lang="en-GB" sz="2400" b="0" i="0" dirty="0">
                <a:solidFill>
                  <a:srgbClr val="1C4392"/>
                </a:solidFill>
                <a:effectLst/>
                <a:latin typeface="Calibri" panose="020F0502020204030204" pitchFamily="34" charset="0"/>
              </a:rPr>
              <a:t>On the first day…..</a:t>
            </a:r>
          </a:p>
          <a:p>
            <a:pPr marL="0" indent="0">
              <a:buNone/>
            </a:pPr>
            <a:r>
              <a:rPr lang="en-GB" b="0" i="0" dirty="0">
                <a:solidFill>
                  <a:srgbClr val="000000"/>
                </a:solidFill>
                <a:effectLst/>
                <a:latin typeface="Calibri" panose="020F0502020204030204" pitchFamily="34" charset="0"/>
              </a:rPr>
              <a:t>A partridge in a pear tree: </a:t>
            </a:r>
            <a:r>
              <a:rPr lang="en-GB" b="1" i="0" dirty="0">
                <a:solidFill>
                  <a:srgbClr val="000000"/>
                </a:solidFill>
                <a:effectLst/>
                <a:latin typeface="Calibri" panose="020F0502020204030204" pitchFamily="34" charset="0"/>
              </a:rPr>
              <a:t>Heather Morgan, Lecturer (Scholarship) School of Medicine, Medical Sciences and Nutrition</a:t>
            </a:r>
          </a:p>
          <a:p>
            <a:pPr marL="0" indent="0">
              <a:buNone/>
            </a:pPr>
            <a:r>
              <a:rPr lang="en-GB" b="0" i="0" dirty="0">
                <a:solidFill>
                  <a:srgbClr val="000000"/>
                </a:solidFill>
                <a:effectLst/>
                <a:latin typeface="Calibri" panose="020F0502020204030204" pitchFamily="34" charset="0"/>
              </a:rPr>
              <a:t>2 </a:t>
            </a:r>
            <a:r>
              <a:rPr lang="en-GB" dirty="0">
                <a:solidFill>
                  <a:srgbClr val="000000"/>
                </a:solidFill>
                <a:latin typeface="Calibri" panose="020F0502020204030204" pitchFamily="34" charset="0"/>
              </a:rPr>
              <a:t>turtle doves</a:t>
            </a:r>
            <a:r>
              <a:rPr lang="en-GB" b="0" i="0" dirty="0">
                <a:solidFill>
                  <a:srgbClr val="000000"/>
                </a:solidFill>
                <a:effectLst/>
                <a:latin typeface="Calibri" panose="020F0502020204030204" pitchFamily="34" charset="0"/>
              </a:rPr>
              <a:t>: </a:t>
            </a:r>
            <a:r>
              <a:rPr lang="en-GB" b="1" i="0" dirty="0">
                <a:solidFill>
                  <a:srgbClr val="000000"/>
                </a:solidFill>
                <a:effectLst/>
                <a:latin typeface="Calibri" panose="020F0502020204030204" pitchFamily="34" charset="0"/>
              </a:rPr>
              <a:t>Heather Branigan Teaching Fellow &amp; Jacqui Hutchison, Teaching Fellow, School of Psychology </a:t>
            </a:r>
          </a:p>
          <a:p>
            <a:pPr marL="0" indent="0">
              <a:buNone/>
            </a:pPr>
            <a:r>
              <a:rPr lang="en-GB" dirty="0">
                <a:solidFill>
                  <a:srgbClr val="000000"/>
                </a:solidFill>
                <a:latin typeface="Calibri" panose="020F0502020204030204" pitchFamily="34" charset="0"/>
              </a:rPr>
              <a:t>3</a:t>
            </a:r>
            <a:r>
              <a:rPr lang="en-GB" b="0" i="0" dirty="0">
                <a:solidFill>
                  <a:srgbClr val="000000"/>
                </a:solidFill>
                <a:effectLst/>
                <a:latin typeface="Calibri" panose="020F0502020204030204" pitchFamily="34" charset="0"/>
              </a:rPr>
              <a:t> French hens: </a:t>
            </a:r>
            <a:r>
              <a:rPr lang="en-GB" b="1" i="0" dirty="0">
                <a:solidFill>
                  <a:srgbClr val="000000"/>
                </a:solidFill>
                <a:effectLst/>
                <a:latin typeface="Calibri" panose="020F0502020204030204" pitchFamily="34" charset="0"/>
              </a:rPr>
              <a:t>John Storm, Senior Lecturer (Scholarship), Business School</a:t>
            </a:r>
          </a:p>
          <a:p>
            <a:pPr marL="0" indent="0">
              <a:buNone/>
            </a:pPr>
            <a:r>
              <a:rPr lang="en-GB" b="0" i="0" dirty="0">
                <a:solidFill>
                  <a:srgbClr val="000000"/>
                </a:solidFill>
                <a:effectLst/>
                <a:latin typeface="Calibri" panose="020F0502020204030204" pitchFamily="34" charset="0"/>
              </a:rPr>
              <a:t>4 calling birds: </a:t>
            </a:r>
            <a:r>
              <a:rPr lang="en-GB" b="1" i="0" dirty="0">
                <a:solidFill>
                  <a:srgbClr val="000000"/>
                </a:solidFill>
                <a:effectLst/>
                <a:latin typeface="Calibri" panose="020F0502020204030204" pitchFamily="34" charset="0"/>
              </a:rPr>
              <a:t>Vasilis Louca, Senior Lecturer (Scholarship), School of Biological Sciences</a:t>
            </a:r>
          </a:p>
          <a:p>
            <a:pPr marL="0" indent="0">
              <a:buNone/>
            </a:pPr>
            <a:r>
              <a:rPr lang="en-GB" dirty="0">
                <a:solidFill>
                  <a:srgbClr val="000000"/>
                </a:solidFill>
                <a:latin typeface="Calibri" panose="020F0502020204030204" pitchFamily="34" charset="0"/>
              </a:rPr>
              <a:t>5 gold rings: </a:t>
            </a:r>
            <a:r>
              <a:rPr lang="en-GB" b="1" dirty="0">
                <a:solidFill>
                  <a:srgbClr val="000000"/>
                </a:solidFill>
                <a:latin typeface="Calibri" panose="020F0502020204030204" pitchFamily="34" charset="0"/>
              </a:rPr>
              <a:t>Kirsty Kiezebrink, Dean for Educational Innovation &amp; Institute of Applied Health Sciences Education Lead</a:t>
            </a:r>
            <a:endParaRPr lang="en-GB" b="1" i="0" dirty="0">
              <a:solidFill>
                <a:srgbClr val="000000"/>
              </a:solidFill>
              <a:effectLst/>
              <a:latin typeface="Calibri" panose="020F0502020204030204" pitchFamily="34" charset="0"/>
            </a:endParaRPr>
          </a:p>
          <a:p>
            <a:pPr marL="0" indent="0">
              <a:buNone/>
            </a:pPr>
            <a:r>
              <a:rPr lang="en-GB" sz="1800" b="0" i="0" dirty="0">
                <a:solidFill>
                  <a:srgbClr val="000000"/>
                </a:solidFill>
                <a:effectLst/>
                <a:latin typeface="Calibri" panose="020F0502020204030204" pitchFamily="34" charset="0"/>
              </a:rPr>
              <a:t>6 geese a-laying: </a:t>
            </a:r>
            <a:r>
              <a:rPr lang="en-GB" sz="1800" b="1" i="0" dirty="0">
                <a:solidFill>
                  <a:srgbClr val="000000"/>
                </a:solidFill>
                <a:effectLst/>
                <a:latin typeface="Calibri" panose="020F0502020204030204" pitchFamily="34" charset="0"/>
              </a:rPr>
              <a:t>Ceri Trevethan, Lecturer (Scholarship), School of Psychology</a:t>
            </a:r>
          </a:p>
        </p:txBody>
      </p:sp>
      <p:pic>
        <p:nvPicPr>
          <p:cNvPr id="14" name="Picture 13" descr="A picture containing plant&#10;&#10;Description automatically generated">
            <a:extLst>
              <a:ext uri="{FF2B5EF4-FFF2-40B4-BE49-F238E27FC236}">
                <a16:creationId xmlns:a16="http://schemas.microsoft.com/office/drawing/2014/main" id="{E2A5E086-B125-425B-8E3B-97C1752043C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2229" y="-22876"/>
            <a:ext cx="2374635" cy="1080000"/>
          </a:xfrm>
          <a:prstGeom prst="rect">
            <a:avLst/>
          </a:prstGeom>
        </p:spPr>
      </p:pic>
    </p:spTree>
    <p:extLst>
      <p:ext uri="{BB962C8B-B14F-4D97-AF65-F5344CB8AC3E}">
        <p14:creationId xmlns:p14="http://schemas.microsoft.com/office/powerpoint/2010/main" val="11428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7825"/>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705E31B-E85C-4A2A-9644-386E9EC694A9}"/>
              </a:ext>
            </a:extLst>
          </p:cNvPr>
          <p:cNvSpPr/>
          <p:nvPr/>
        </p:nvSpPr>
        <p:spPr>
          <a:xfrm>
            <a:off x="188730" y="3656534"/>
            <a:ext cx="8835656" cy="1467293"/>
          </a:xfrm>
          <a:prstGeom prst="roundRect">
            <a:avLst>
              <a:gd name="adj" fmla="val 6341"/>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8EBCB72D-1189-4C0F-9323-A4A9623CE18D}"/>
              </a:ext>
            </a:extLst>
          </p:cNvPr>
          <p:cNvSpPr/>
          <p:nvPr/>
        </p:nvSpPr>
        <p:spPr>
          <a:xfrm>
            <a:off x="231259" y="209447"/>
            <a:ext cx="5183372" cy="693774"/>
          </a:xfrm>
          <a:prstGeom prst="roundRect">
            <a:avLst/>
          </a:prstGeom>
          <a:solidFill>
            <a:schemeClr val="accent1">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How do 1</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st</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2</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nd</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markers reach a decision?</a:t>
            </a:r>
          </a:p>
        </p:txBody>
      </p:sp>
      <p:sp>
        <p:nvSpPr>
          <p:cNvPr id="5" name="Rectangle: Rounded Corners 4">
            <a:extLst>
              <a:ext uri="{FF2B5EF4-FFF2-40B4-BE49-F238E27FC236}">
                <a16:creationId xmlns:a16="http://schemas.microsoft.com/office/drawing/2014/main" id="{29169D6E-D323-4558-96AF-89A513C29FE5}"/>
              </a:ext>
            </a:extLst>
          </p:cNvPr>
          <p:cNvSpPr/>
          <p:nvPr/>
        </p:nvSpPr>
        <p:spPr>
          <a:xfrm>
            <a:off x="5677783" y="207572"/>
            <a:ext cx="3301409" cy="693774"/>
          </a:xfrm>
          <a:prstGeom prst="roundRect">
            <a:avLst/>
          </a:prstGeom>
          <a:solidFill>
            <a:schemeClr val="bg1"/>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the role of </a:t>
            </a: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power</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6" name="Rectangle: Rounded Corners 5">
            <a:extLst>
              <a:ext uri="{FF2B5EF4-FFF2-40B4-BE49-F238E27FC236}">
                <a16:creationId xmlns:a16="http://schemas.microsoft.com/office/drawing/2014/main" id="{E1094718-8455-4B46-A2EE-CCD22D647502}"/>
              </a:ext>
            </a:extLst>
          </p:cNvPr>
          <p:cNvSpPr/>
          <p:nvPr/>
        </p:nvSpPr>
        <p:spPr>
          <a:xfrm>
            <a:off x="231258" y="1108257"/>
            <a:ext cx="3875568" cy="1352993"/>
          </a:xfrm>
          <a:prstGeom prst="roundRect">
            <a:avLst>
              <a:gd name="adj" fmla="val 9005"/>
            </a:avLst>
          </a:prstGeom>
          <a:solidFill>
            <a:schemeClr val="accent4">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Analysis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Data: Recorded conversations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Method: Conversation analysis</a:t>
            </a:r>
          </a:p>
        </p:txBody>
      </p:sp>
      <p:sp>
        <p:nvSpPr>
          <p:cNvPr id="7" name="Rectangle: Rounded Corners 6">
            <a:extLst>
              <a:ext uri="{FF2B5EF4-FFF2-40B4-BE49-F238E27FC236}">
                <a16:creationId xmlns:a16="http://schemas.microsoft.com/office/drawing/2014/main" id="{0CB5824E-4D5D-4F89-BE9D-8E4D97668960}"/>
              </a:ext>
            </a:extLst>
          </p:cNvPr>
          <p:cNvSpPr/>
          <p:nvPr/>
        </p:nvSpPr>
        <p:spPr>
          <a:xfrm>
            <a:off x="231259" y="2646631"/>
            <a:ext cx="3864935" cy="825352"/>
          </a:xfrm>
          <a:prstGeom prst="roundRect">
            <a:avLst>
              <a:gd name="adj" fmla="val 8938"/>
            </a:avLst>
          </a:prstGeom>
          <a:solidFill>
            <a:schemeClr val="accent4">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are the ‘markers’ of power in speech?</a:t>
            </a:r>
            <a:endParaRPr kumimoji="0" lang="en-GB" sz="21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55B5839-E2BE-422E-B55E-63F62D3B2259}"/>
              </a:ext>
            </a:extLst>
          </p:cNvPr>
          <p:cNvSpPr/>
          <p:nvPr/>
        </p:nvSpPr>
        <p:spPr>
          <a:xfrm>
            <a:off x="268474" y="3729598"/>
            <a:ext cx="2690040" cy="592187"/>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It’s good.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It’s good, isn’t it? (question tag)</a:t>
            </a:r>
          </a:p>
        </p:txBody>
      </p:sp>
      <p:sp>
        <p:nvSpPr>
          <p:cNvPr id="9" name="Rectangle: Rounded Corners 8">
            <a:extLst>
              <a:ext uri="{FF2B5EF4-FFF2-40B4-BE49-F238E27FC236}">
                <a16:creationId xmlns:a16="http://schemas.microsoft.com/office/drawing/2014/main" id="{1052F73F-1566-4E45-A527-C21D698B486B}"/>
              </a:ext>
            </a:extLst>
          </p:cNvPr>
          <p:cNvSpPr/>
          <p:nvPr/>
        </p:nvSpPr>
        <p:spPr>
          <a:xfrm>
            <a:off x="268474" y="4446391"/>
            <a:ext cx="3864935" cy="592187"/>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It’s the best one.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It’s the best one, I think. (subjective qualifier)</a:t>
            </a:r>
          </a:p>
        </p:txBody>
      </p:sp>
      <p:sp>
        <p:nvSpPr>
          <p:cNvPr id="10" name="Rectangle: Rounded Corners 9">
            <a:extLst>
              <a:ext uri="{FF2B5EF4-FFF2-40B4-BE49-F238E27FC236}">
                <a16:creationId xmlns:a16="http://schemas.microsoft.com/office/drawing/2014/main" id="{8E89524F-34AA-4FD5-9E43-D0DA3E501284}"/>
              </a:ext>
            </a:extLst>
          </p:cNvPr>
          <p:cNvSpPr/>
          <p:nvPr/>
        </p:nvSpPr>
        <p:spPr>
          <a:xfrm>
            <a:off x="4213153" y="4436214"/>
            <a:ext cx="3381149"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The person who gives their opinion first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The person who goes second</a:t>
            </a:r>
          </a:p>
        </p:txBody>
      </p:sp>
      <p:sp>
        <p:nvSpPr>
          <p:cNvPr id="11" name="Rectangle: Rounded Corners 10">
            <a:extLst>
              <a:ext uri="{FF2B5EF4-FFF2-40B4-BE49-F238E27FC236}">
                <a16:creationId xmlns:a16="http://schemas.microsoft.com/office/drawing/2014/main" id="{CAB92D98-A906-4C69-840C-B863158C163C}"/>
              </a:ext>
            </a:extLst>
          </p:cNvPr>
          <p:cNvSpPr/>
          <p:nvPr/>
        </p:nvSpPr>
        <p:spPr>
          <a:xfrm>
            <a:off x="3088755" y="3737574"/>
            <a:ext cx="3593806" cy="576233"/>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This one is a clear 2:1</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one seems to be a clear 2:1 (hedging)</a:t>
            </a:r>
          </a:p>
        </p:txBody>
      </p:sp>
      <p:sp>
        <p:nvSpPr>
          <p:cNvPr id="14" name="Rectangle: Rounded Corners 13">
            <a:extLst>
              <a:ext uri="{FF2B5EF4-FFF2-40B4-BE49-F238E27FC236}">
                <a16:creationId xmlns:a16="http://schemas.microsoft.com/office/drawing/2014/main" id="{0E4B3AB0-232D-4D03-BDB2-ABD66DA27A1C}"/>
              </a:ext>
            </a:extLst>
          </p:cNvPr>
          <p:cNvSpPr/>
          <p:nvPr/>
        </p:nvSpPr>
        <p:spPr>
          <a:xfrm>
            <a:off x="6812806" y="3714309"/>
            <a:ext cx="1265276"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Interruptions</a:t>
            </a:r>
            <a:endPar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87BC3043-4D83-425A-8DB4-523C1D13E856}"/>
              </a:ext>
            </a:extLst>
          </p:cNvPr>
          <p:cNvSpPr/>
          <p:nvPr/>
        </p:nvSpPr>
        <p:spPr>
          <a:xfrm>
            <a:off x="8179090" y="3721976"/>
            <a:ext cx="784154"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pauses</a:t>
            </a:r>
            <a:endPar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F0083AE2-CE3D-4895-8348-06255666CB86}"/>
              </a:ext>
            </a:extLst>
          </p:cNvPr>
          <p:cNvSpPr/>
          <p:nvPr/>
        </p:nvSpPr>
        <p:spPr>
          <a:xfrm>
            <a:off x="7691327" y="4446390"/>
            <a:ext cx="1236033"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hesitations</a:t>
            </a:r>
          </a:p>
        </p:txBody>
      </p:sp>
    </p:spTree>
    <p:extLst>
      <p:ext uri="{BB962C8B-B14F-4D97-AF65-F5344CB8AC3E}">
        <p14:creationId xmlns:p14="http://schemas.microsoft.com/office/powerpoint/2010/main" val="216571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7825"/>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705E31B-E85C-4A2A-9644-386E9EC694A9}"/>
              </a:ext>
            </a:extLst>
          </p:cNvPr>
          <p:cNvSpPr/>
          <p:nvPr/>
        </p:nvSpPr>
        <p:spPr>
          <a:xfrm>
            <a:off x="188730" y="3641414"/>
            <a:ext cx="8835656" cy="1467293"/>
          </a:xfrm>
          <a:prstGeom prst="roundRect">
            <a:avLst>
              <a:gd name="adj" fmla="val 6341"/>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8EBCB72D-1189-4C0F-9323-A4A9623CE18D}"/>
              </a:ext>
            </a:extLst>
          </p:cNvPr>
          <p:cNvSpPr/>
          <p:nvPr/>
        </p:nvSpPr>
        <p:spPr>
          <a:xfrm>
            <a:off x="231259" y="209447"/>
            <a:ext cx="5183372" cy="693774"/>
          </a:xfrm>
          <a:prstGeom prst="roundRect">
            <a:avLst/>
          </a:prstGeom>
          <a:solidFill>
            <a:schemeClr val="accent1">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How do 1</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st</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2</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nd</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markers reach a decision?</a:t>
            </a:r>
          </a:p>
        </p:txBody>
      </p:sp>
      <p:sp>
        <p:nvSpPr>
          <p:cNvPr id="5" name="Rectangle: Rounded Corners 4">
            <a:extLst>
              <a:ext uri="{FF2B5EF4-FFF2-40B4-BE49-F238E27FC236}">
                <a16:creationId xmlns:a16="http://schemas.microsoft.com/office/drawing/2014/main" id="{29169D6E-D323-4558-96AF-89A513C29FE5}"/>
              </a:ext>
            </a:extLst>
          </p:cNvPr>
          <p:cNvSpPr/>
          <p:nvPr/>
        </p:nvSpPr>
        <p:spPr>
          <a:xfrm>
            <a:off x="5677783" y="207572"/>
            <a:ext cx="3301409" cy="693774"/>
          </a:xfrm>
          <a:prstGeom prst="roundRect">
            <a:avLst/>
          </a:prstGeom>
          <a:solidFill>
            <a:schemeClr val="bg1"/>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the role of </a:t>
            </a: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power</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6" name="Rectangle: Rounded Corners 5">
            <a:extLst>
              <a:ext uri="{FF2B5EF4-FFF2-40B4-BE49-F238E27FC236}">
                <a16:creationId xmlns:a16="http://schemas.microsoft.com/office/drawing/2014/main" id="{E1094718-8455-4B46-A2EE-CCD22D647502}"/>
              </a:ext>
            </a:extLst>
          </p:cNvPr>
          <p:cNvSpPr/>
          <p:nvPr/>
        </p:nvSpPr>
        <p:spPr>
          <a:xfrm>
            <a:off x="231258" y="1108257"/>
            <a:ext cx="3875568" cy="1352993"/>
          </a:xfrm>
          <a:prstGeom prst="roundRect">
            <a:avLst>
              <a:gd name="adj" fmla="val 9005"/>
            </a:avLst>
          </a:prstGeom>
          <a:solidFill>
            <a:schemeClr val="accent4">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Analysis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Data: Recorded conversations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Method: Conversation analysis</a:t>
            </a:r>
          </a:p>
        </p:txBody>
      </p:sp>
      <p:sp>
        <p:nvSpPr>
          <p:cNvPr id="7" name="Rectangle: Rounded Corners 6">
            <a:extLst>
              <a:ext uri="{FF2B5EF4-FFF2-40B4-BE49-F238E27FC236}">
                <a16:creationId xmlns:a16="http://schemas.microsoft.com/office/drawing/2014/main" id="{0CB5824E-4D5D-4F89-BE9D-8E4D97668960}"/>
              </a:ext>
            </a:extLst>
          </p:cNvPr>
          <p:cNvSpPr/>
          <p:nvPr/>
        </p:nvSpPr>
        <p:spPr>
          <a:xfrm>
            <a:off x="231259" y="2646631"/>
            <a:ext cx="3864935" cy="825352"/>
          </a:xfrm>
          <a:prstGeom prst="roundRect">
            <a:avLst>
              <a:gd name="adj" fmla="val 8938"/>
            </a:avLst>
          </a:prstGeom>
          <a:solidFill>
            <a:schemeClr val="accent4">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are the ‘markers’ of power in speech?</a:t>
            </a:r>
            <a:endParaRPr kumimoji="0" lang="en-GB" sz="21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55B5839-E2BE-422E-B55E-63F62D3B2259}"/>
              </a:ext>
            </a:extLst>
          </p:cNvPr>
          <p:cNvSpPr/>
          <p:nvPr/>
        </p:nvSpPr>
        <p:spPr>
          <a:xfrm>
            <a:off x="268474" y="3761579"/>
            <a:ext cx="2690036"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It’s good.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It’s good, isn’t it? (question tag)</a:t>
            </a:r>
          </a:p>
        </p:txBody>
      </p:sp>
      <p:sp>
        <p:nvSpPr>
          <p:cNvPr id="9" name="Rectangle: Rounded Corners 8">
            <a:extLst>
              <a:ext uri="{FF2B5EF4-FFF2-40B4-BE49-F238E27FC236}">
                <a16:creationId xmlns:a16="http://schemas.microsoft.com/office/drawing/2014/main" id="{1052F73F-1566-4E45-A527-C21D698B486B}"/>
              </a:ext>
            </a:extLst>
          </p:cNvPr>
          <p:cNvSpPr/>
          <p:nvPr/>
        </p:nvSpPr>
        <p:spPr>
          <a:xfrm>
            <a:off x="268474" y="4446391"/>
            <a:ext cx="3864935" cy="592187"/>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It’s the best one.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It’s the best one, I think. (subjective qualifier)</a:t>
            </a:r>
          </a:p>
        </p:txBody>
      </p:sp>
      <p:sp>
        <p:nvSpPr>
          <p:cNvPr id="10" name="Rectangle: Rounded Corners 9">
            <a:extLst>
              <a:ext uri="{FF2B5EF4-FFF2-40B4-BE49-F238E27FC236}">
                <a16:creationId xmlns:a16="http://schemas.microsoft.com/office/drawing/2014/main" id="{8E89524F-34AA-4FD5-9E43-D0DA3E501284}"/>
              </a:ext>
            </a:extLst>
          </p:cNvPr>
          <p:cNvSpPr/>
          <p:nvPr/>
        </p:nvSpPr>
        <p:spPr>
          <a:xfrm>
            <a:off x="4292891" y="4456027"/>
            <a:ext cx="3373175"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The person who gives their opinion first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The person who goes second</a:t>
            </a:r>
          </a:p>
        </p:txBody>
      </p:sp>
      <p:sp>
        <p:nvSpPr>
          <p:cNvPr id="11" name="Rectangle: Rounded Corners 10">
            <a:extLst>
              <a:ext uri="{FF2B5EF4-FFF2-40B4-BE49-F238E27FC236}">
                <a16:creationId xmlns:a16="http://schemas.microsoft.com/office/drawing/2014/main" id="{CAB92D98-A906-4C69-840C-B863158C163C}"/>
              </a:ext>
            </a:extLst>
          </p:cNvPr>
          <p:cNvSpPr/>
          <p:nvPr/>
        </p:nvSpPr>
        <p:spPr>
          <a:xfrm>
            <a:off x="3088755" y="3761579"/>
            <a:ext cx="3593806"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This one is a clear 2:1</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one seems to be a clear 2:1 (hedging)</a:t>
            </a:r>
          </a:p>
        </p:txBody>
      </p:sp>
      <p:sp>
        <p:nvSpPr>
          <p:cNvPr id="2" name="Rectangle: Rounded Corners 1">
            <a:extLst>
              <a:ext uri="{FF2B5EF4-FFF2-40B4-BE49-F238E27FC236}">
                <a16:creationId xmlns:a16="http://schemas.microsoft.com/office/drawing/2014/main" id="{55B1A002-D7B3-4E82-9C9C-E0001564F5D6}"/>
              </a:ext>
            </a:extLst>
          </p:cNvPr>
          <p:cNvSpPr/>
          <p:nvPr/>
        </p:nvSpPr>
        <p:spPr>
          <a:xfrm>
            <a:off x="4298212" y="1099491"/>
            <a:ext cx="4704905" cy="2273417"/>
          </a:xfrm>
          <a:prstGeom prst="roundRect">
            <a:avLst>
              <a:gd name="adj" fmla="val 2751"/>
            </a:avLst>
          </a:prstGeom>
          <a:solidFill>
            <a:schemeClr val="accent1">
              <a:lumMod val="50000"/>
            </a:schemeClr>
          </a:solid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rPr>
              <a:t>Ethics/practicalities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rPr>
              <a:t>Confidentiality (I cannot do this study in my own School)</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rPr>
              <a:t>Sensitive issues (people discovering things about themselves)</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rPr>
              <a:t>Voice recorder left in the room (without researcher)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0E4B3AB0-232D-4D03-BDB2-ABD66DA27A1C}"/>
              </a:ext>
            </a:extLst>
          </p:cNvPr>
          <p:cNvSpPr/>
          <p:nvPr/>
        </p:nvSpPr>
        <p:spPr>
          <a:xfrm>
            <a:off x="6812806" y="3761579"/>
            <a:ext cx="1265276"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Interruptions</a:t>
            </a:r>
            <a:endPar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87BC3043-4D83-425A-8DB4-523C1D13E856}"/>
              </a:ext>
            </a:extLst>
          </p:cNvPr>
          <p:cNvSpPr/>
          <p:nvPr/>
        </p:nvSpPr>
        <p:spPr>
          <a:xfrm>
            <a:off x="8179090" y="3754278"/>
            <a:ext cx="784154"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pauses</a:t>
            </a:r>
            <a:endPar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F0083AE2-CE3D-4895-8348-06255666CB86}"/>
              </a:ext>
            </a:extLst>
          </p:cNvPr>
          <p:cNvSpPr/>
          <p:nvPr/>
        </p:nvSpPr>
        <p:spPr>
          <a:xfrm>
            <a:off x="7727210" y="4471980"/>
            <a:ext cx="1236033"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hesitations</a:t>
            </a:r>
          </a:p>
        </p:txBody>
      </p:sp>
    </p:spTree>
    <p:extLst>
      <p:ext uri="{BB962C8B-B14F-4D97-AF65-F5344CB8AC3E}">
        <p14:creationId xmlns:p14="http://schemas.microsoft.com/office/powerpoint/2010/main" val="4033925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7825"/>
        </a:solidFill>
        <a:effectLst/>
      </p:bgPr>
    </p:bg>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1705E31B-E85C-4A2A-9644-386E9EC694A9}"/>
              </a:ext>
            </a:extLst>
          </p:cNvPr>
          <p:cNvSpPr/>
          <p:nvPr/>
        </p:nvSpPr>
        <p:spPr>
          <a:xfrm>
            <a:off x="188730" y="3641414"/>
            <a:ext cx="8835656" cy="1467293"/>
          </a:xfrm>
          <a:prstGeom prst="roundRect">
            <a:avLst>
              <a:gd name="adj" fmla="val 6341"/>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8EBCB72D-1189-4C0F-9323-A4A9623CE18D}"/>
              </a:ext>
            </a:extLst>
          </p:cNvPr>
          <p:cNvSpPr/>
          <p:nvPr/>
        </p:nvSpPr>
        <p:spPr>
          <a:xfrm>
            <a:off x="231259" y="209447"/>
            <a:ext cx="5183372" cy="693774"/>
          </a:xfrm>
          <a:prstGeom prst="roundRect">
            <a:avLst/>
          </a:prstGeom>
          <a:solidFill>
            <a:schemeClr val="accent1">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How do 1</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st</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and 2</a:t>
            </a:r>
            <a:r>
              <a:rPr kumimoji="0" lang="en-GB" sz="2100" b="0" i="0" u="none" strike="noStrike" kern="1200" cap="none" spc="0" normalizeH="0" baseline="30000" noProof="0" dirty="0">
                <a:ln>
                  <a:noFill/>
                </a:ln>
                <a:solidFill>
                  <a:sysClr val="windowText" lastClr="000000"/>
                </a:solidFill>
                <a:effectLst/>
                <a:uLnTx/>
                <a:uFillTx/>
                <a:latin typeface="Calibri" panose="020F0502020204030204"/>
                <a:ea typeface="+mn-ea"/>
                <a:cs typeface="+mn-cs"/>
              </a:rPr>
              <a:t>nd</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markers reach a decision?</a:t>
            </a:r>
          </a:p>
        </p:txBody>
      </p:sp>
      <p:sp>
        <p:nvSpPr>
          <p:cNvPr id="5" name="Rectangle: Rounded Corners 4">
            <a:extLst>
              <a:ext uri="{FF2B5EF4-FFF2-40B4-BE49-F238E27FC236}">
                <a16:creationId xmlns:a16="http://schemas.microsoft.com/office/drawing/2014/main" id="{29169D6E-D323-4558-96AF-89A513C29FE5}"/>
              </a:ext>
            </a:extLst>
          </p:cNvPr>
          <p:cNvSpPr/>
          <p:nvPr/>
        </p:nvSpPr>
        <p:spPr>
          <a:xfrm>
            <a:off x="5677783" y="207572"/>
            <a:ext cx="3301409" cy="693774"/>
          </a:xfrm>
          <a:prstGeom prst="roundRect">
            <a:avLst/>
          </a:prstGeom>
          <a:solidFill>
            <a:schemeClr val="bg1"/>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the role of </a:t>
            </a: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power</a:t>
            </a: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
        <p:nvSpPr>
          <p:cNvPr id="6" name="Rectangle: Rounded Corners 5">
            <a:extLst>
              <a:ext uri="{FF2B5EF4-FFF2-40B4-BE49-F238E27FC236}">
                <a16:creationId xmlns:a16="http://schemas.microsoft.com/office/drawing/2014/main" id="{E1094718-8455-4B46-A2EE-CCD22D647502}"/>
              </a:ext>
            </a:extLst>
          </p:cNvPr>
          <p:cNvSpPr/>
          <p:nvPr/>
        </p:nvSpPr>
        <p:spPr>
          <a:xfrm>
            <a:off x="231258" y="1108257"/>
            <a:ext cx="3875568" cy="1352993"/>
          </a:xfrm>
          <a:prstGeom prst="roundRect">
            <a:avLst>
              <a:gd name="adj" fmla="val 9005"/>
            </a:avLst>
          </a:prstGeom>
          <a:solidFill>
            <a:schemeClr val="accent4">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Analysis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Data: Recorded conversations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Method: Conversation analysis</a:t>
            </a:r>
          </a:p>
        </p:txBody>
      </p:sp>
      <p:sp>
        <p:nvSpPr>
          <p:cNvPr id="7" name="Rectangle: Rounded Corners 6">
            <a:extLst>
              <a:ext uri="{FF2B5EF4-FFF2-40B4-BE49-F238E27FC236}">
                <a16:creationId xmlns:a16="http://schemas.microsoft.com/office/drawing/2014/main" id="{0CB5824E-4D5D-4F89-BE9D-8E4D97668960}"/>
              </a:ext>
            </a:extLst>
          </p:cNvPr>
          <p:cNvSpPr/>
          <p:nvPr/>
        </p:nvSpPr>
        <p:spPr>
          <a:xfrm>
            <a:off x="231259" y="2646631"/>
            <a:ext cx="3864935" cy="825352"/>
          </a:xfrm>
          <a:prstGeom prst="roundRect">
            <a:avLst>
              <a:gd name="adj" fmla="val 8938"/>
            </a:avLst>
          </a:prstGeom>
          <a:solidFill>
            <a:schemeClr val="accent4">
              <a:lumMod val="20000"/>
              <a:lumOff val="80000"/>
            </a:schemeClr>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are the ‘markers’ of power in speech?</a:t>
            </a:r>
            <a:endParaRPr kumimoji="0" lang="en-GB" sz="21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55B5839-E2BE-422E-B55E-63F62D3B2259}"/>
              </a:ext>
            </a:extLst>
          </p:cNvPr>
          <p:cNvSpPr/>
          <p:nvPr/>
        </p:nvSpPr>
        <p:spPr>
          <a:xfrm>
            <a:off x="268474" y="3779827"/>
            <a:ext cx="2690036"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It’s good.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It’s good, isn’t it? (question tag)</a:t>
            </a:r>
          </a:p>
        </p:txBody>
      </p:sp>
      <p:sp>
        <p:nvSpPr>
          <p:cNvPr id="9" name="Rectangle: Rounded Corners 8">
            <a:extLst>
              <a:ext uri="{FF2B5EF4-FFF2-40B4-BE49-F238E27FC236}">
                <a16:creationId xmlns:a16="http://schemas.microsoft.com/office/drawing/2014/main" id="{1052F73F-1566-4E45-A527-C21D698B486B}"/>
              </a:ext>
            </a:extLst>
          </p:cNvPr>
          <p:cNvSpPr/>
          <p:nvPr/>
        </p:nvSpPr>
        <p:spPr>
          <a:xfrm>
            <a:off x="268474" y="4446391"/>
            <a:ext cx="3864935" cy="592187"/>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It’s the best one.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It’s the best one, I think. (subjective qualifier)</a:t>
            </a:r>
          </a:p>
        </p:txBody>
      </p:sp>
      <p:sp>
        <p:nvSpPr>
          <p:cNvPr id="10" name="Rectangle: Rounded Corners 9">
            <a:extLst>
              <a:ext uri="{FF2B5EF4-FFF2-40B4-BE49-F238E27FC236}">
                <a16:creationId xmlns:a16="http://schemas.microsoft.com/office/drawing/2014/main" id="{8E89524F-34AA-4FD5-9E43-D0DA3E501284}"/>
              </a:ext>
            </a:extLst>
          </p:cNvPr>
          <p:cNvSpPr/>
          <p:nvPr/>
        </p:nvSpPr>
        <p:spPr>
          <a:xfrm>
            <a:off x="4213153" y="4446391"/>
            <a:ext cx="3381149"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The person who gives their opinion first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The person who goes second</a:t>
            </a:r>
          </a:p>
        </p:txBody>
      </p:sp>
      <p:sp>
        <p:nvSpPr>
          <p:cNvPr id="11" name="Rectangle: Rounded Corners 10">
            <a:extLst>
              <a:ext uri="{FF2B5EF4-FFF2-40B4-BE49-F238E27FC236}">
                <a16:creationId xmlns:a16="http://schemas.microsoft.com/office/drawing/2014/main" id="{CAB92D98-A906-4C69-840C-B863158C163C}"/>
              </a:ext>
            </a:extLst>
          </p:cNvPr>
          <p:cNvSpPr/>
          <p:nvPr/>
        </p:nvSpPr>
        <p:spPr>
          <a:xfrm>
            <a:off x="3088755" y="3761579"/>
            <a:ext cx="3593806"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This one is a clear 2:1</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one seems to be a clear 2:1 (hedging)</a:t>
            </a:r>
          </a:p>
        </p:txBody>
      </p:sp>
      <p:sp>
        <p:nvSpPr>
          <p:cNvPr id="2" name="Rectangle: Rounded Corners 1">
            <a:extLst>
              <a:ext uri="{FF2B5EF4-FFF2-40B4-BE49-F238E27FC236}">
                <a16:creationId xmlns:a16="http://schemas.microsoft.com/office/drawing/2014/main" id="{55B1A002-D7B3-4E82-9C9C-E0001564F5D6}"/>
              </a:ext>
            </a:extLst>
          </p:cNvPr>
          <p:cNvSpPr/>
          <p:nvPr/>
        </p:nvSpPr>
        <p:spPr>
          <a:xfrm>
            <a:off x="4298212" y="1099491"/>
            <a:ext cx="4704905" cy="2273417"/>
          </a:xfrm>
          <a:prstGeom prst="roundRect">
            <a:avLst>
              <a:gd name="adj" fmla="val 2751"/>
            </a:avLst>
          </a:prstGeom>
          <a:solidFill>
            <a:schemeClr val="accent1">
              <a:lumMod val="50000"/>
            </a:schemeClr>
          </a:solid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rPr>
              <a:t>Ethics/practicalities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rPr>
              <a:t>Confidentiality (I cannot do this study in my own School)</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rPr>
              <a:t>Sensitive issues (people discovering things about themselves)</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rPr>
              <a:t>Voice recorder left in the room (without researcher)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0E4B3AB0-232D-4D03-BDB2-ABD66DA27A1C}"/>
              </a:ext>
            </a:extLst>
          </p:cNvPr>
          <p:cNvSpPr/>
          <p:nvPr/>
        </p:nvSpPr>
        <p:spPr>
          <a:xfrm>
            <a:off x="6812806" y="3761580"/>
            <a:ext cx="1265276" cy="576233"/>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Interruptions</a:t>
            </a:r>
            <a:endPar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87BC3043-4D83-425A-8DB4-523C1D13E856}"/>
              </a:ext>
            </a:extLst>
          </p:cNvPr>
          <p:cNvSpPr/>
          <p:nvPr/>
        </p:nvSpPr>
        <p:spPr>
          <a:xfrm>
            <a:off x="8179090" y="3754278"/>
            <a:ext cx="784154"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FF0000"/>
                </a:solidFill>
                <a:effectLst/>
                <a:uLnTx/>
                <a:uFillTx/>
                <a:latin typeface="Calibri" panose="020F0502020204030204"/>
                <a:ea typeface="+mn-ea"/>
                <a:cs typeface="+mn-cs"/>
              </a:rPr>
              <a:t>pauses</a:t>
            </a:r>
            <a:endPar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F0083AE2-CE3D-4895-8348-06255666CB86}"/>
              </a:ext>
            </a:extLst>
          </p:cNvPr>
          <p:cNvSpPr/>
          <p:nvPr/>
        </p:nvSpPr>
        <p:spPr>
          <a:xfrm>
            <a:off x="7727210" y="4471980"/>
            <a:ext cx="1236033" cy="594000"/>
          </a:xfrm>
          <a:prstGeom prst="roundRect">
            <a:avLst/>
          </a:prstGeom>
          <a:solidFill>
            <a:srgbClr val="FFFFFF"/>
          </a:solidFill>
          <a:ln w="539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prstClr val="black"/>
                </a:solidFill>
                <a:effectLst/>
                <a:uLnTx/>
                <a:uFillTx/>
                <a:latin typeface="Calibri" panose="020F0502020204030204"/>
                <a:ea typeface="+mn-ea"/>
                <a:cs typeface="+mn-cs"/>
              </a:rPr>
              <a:t>hesitations</a:t>
            </a:r>
          </a:p>
        </p:txBody>
      </p:sp>
      <p:sp>
        <p:nvSpPr>
          <p:cNvPr id="17" name="Rectangle: Rounded Corners 16">
            <a:extLst>
              <a:ext uri="{FF2B5EF4-FFF2-40B4-BE49-F238E27FC236}">
                <a16:creationId xmlns:a16="http://schemas.microsoft.com/office/drawing/2014/main" id="{09110F0E-BF4F-487E-9DD9-00805155356B}"/>
              </a:ext>
            </a:extLst>
          </p:cNvPr>
          <p:cNvSpPr/>
          <p:nvPr/>
        </p:nvSpPr>
        <p:spPr>
          <a:xfrm>
            <a:off x="4298212" y="2791046"/>
            <a:ext cx="4665031" cy="5818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FF0000"/>
                </a:solidFill>
                <a:effectLst/>
                <a:uLnTx/>
                <a:uFillTx/>
                <a:latin typeface="Calibri" panose="020F0502020204030204"/>
                <a:ea typeface="+mn-ea"/>
                <a:cs typeface="+mn-cs"/>
              </a:rPr>
              <a:t>Who would like to collaborate with me?</a:t>
            </a:r>
          </a:p>
        </p:txBody>
      </p:sp>
    </p:spTree>
    <p:extLst>
      <p:ext uri="{BB962C8B-B14F-4D97-AF65-F5344CB8AC3E}">
        <p14:creationId xmlns:p14="http://schemas.microsoft.com/office/powerpoint/2010/main" val="195837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315DA5E-EADD-4986-820B-CC61D3327F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0114" y="-185514"/>
            <a:ext cx="10186502" cy="5329014"/>
          </a:xfrm>
          <a:prstGeom prst="rect">
            <a:avLst/>
          </a:prstGeom>
        </p:spPr>
      </p:pic>
      <p:sp>
        <p:nvSpPr>
          <p:cNvPr id="8" name="TextBox 7">
            <a:extLst>
              <a:ext uri="{FF2B5EF4-FFF2-40B4-BE49-F238E27FC236}">
                <a16:creationId xmlns:a16="http://schemas.microsoft.com/office/drawing/2014/main" id="{76DA81F2-AFEF-4DCA-BEDA-5A4ACFAD8BE9}"/>
              </a:ext>
            </a:extLst>
          </p:cNvPr>
          <p:cNvSpPr txBox="1"/>
          <p:nvPr/>
        </p:nvSpPr>
        <p:spPr>
          <a:xfrm>
            <a:off x="2300515" y="2027280"/>
            <a:ext cx="3962400" cy="769441"/>
          </a:xfrm>
          <a:prstGeom prst="rect">
            <a:avLst/>
          </a:prstGeom>
          <a:noFill/>
        </p:spPr>
        <p:txBody>
          <a:bodyPr wrap="square" rtlCol="0">
            <a:spAutoFit/>
          </a:bodyPr>
          <a:lstStyle/>
          <a:p>
            <a:pPr algn="ctr"/>
            <a:r>
              <a:rPr lang="en-GB" sz="4400" dirty="0">
                <a:solidFill>
                  <a:srgbClr val="1C4392"/>
                </a:solidFill>
              </a:rPr>
              <a:t>Any questions?</a:t>
            </a:r>
          </a:p>
        </p:txBody>
      </p:sp>
    </p:spTree>
    <p:extLst>
      <p:ext uri="{BB962C8B-B14F-4D97-AF65-F5344CB8AC3E}">
        <p14:creationId xmlns:p14="http://schemas.microsoft.com/office/powerpoint/2010/main" val="114308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6DA81F2-AFEF-4DCA-BEDA-5A4ACFAD8BE9}"/>
              </a:ext>
            </a:extLst>
          </p:cNvPr>
          <p:cNvSpPr txBox="1"/>
          <p:nvPr/>
        </p:nvSpPr>
        <p:spPr>
          <a:xfrm>
            <a:off x="529770" y="1008742"/>
            <a:ext cx="7685315" cy="3416320"/>
          </a:xfrm>
          <a:prstGeom prst="rect">
            <a:avLst/>
          </a:prstGeom>
          <a:noFill/>
        </p:spPr>
        <p:txBody>
          <a:bodyPr wrap="square" rtlCol="0">
            <a:spAutoFit/>
          </a:bodyPr>
          <a:lstStyle/>
          <a:p>
            <a:pPr algn="ctr"/>
            <a:r>
              <a:rPr lang="en-GB" sz="2400" dirty="0"/>
              <a:t>The Pedagogical Inquiry Network (PIN) is looking for contributions from staff across the University working on pedagogical research projects. Whether you've written your work up and are looking to practice a presentation for a conference, want to discuss your initial findings, are planning a new project, looking for collaborators or using a method or approach that might be of interest to others – please contact the Centre for Academic Development (cad@abdn.ac.uk).</a:t>
            </a:r>
          </a:p>
        </p:txBody>
      </p:sp>
      <p:sp>
        <p:nvSpPr>
          <p:cNvPr id="4" name="TextBox 3">
            <a:extLst>
              <a:ext uri="{FF2B5EF4-FFF2-40B4-BE49-F238E27FC236}">
                <a16:creationId xmlns:a16="http://schemas.microsoft.com/office/drawing/2014/main" id="{FF49470A-D734-4EC1-B8BB-42EFF8435B06}"/>
              </a:ext>
            </a:extLst>
          </p:cNvPr>
          <p:cNvSpPr txBox="1"/>
          <p:nvPr/>
        </p:nvSpPr>
        <p:spPr>
          <a:xfrm>
            <a:off x="529769" y="385020"/>
            <a:ext cx="7895773" cy="523220"/>
          </a:xfrm>
          <a:prstGeom prst="rect">
            <a:avLst/>
          </a:prstGeom>
          <a:noFill/>
        </p:spPr>
        <p:txBody>
          <a:bodyPr wrap="square">
            <a:spAutoFit/>
          </a:bodyPr>
          <a:lstStyle/>
          <a:p>
            <a:r>
              <a:rPr lang="en-GB" sz="2800" dirty="0">
                <a:solidFill>
                  <a:srgbClr val="1C4392"/>
                </a:solidFill>
              </a:rPr>
              <a:t>Are you working on a pedagogical research project? </a:t>
            </a:r>
          </a:p>
        </p:txBody>
      </p:sp>
    </p:spTree>
    <p:extLst>
      <p:ext uri="{BB962C8B-B14F-4D97-AF65-F5344CB8AC3E}">
        <p14:creationId xmlns:p14="http://schemas.microsoft.com/office/powerpoint/2010/main" val="1111108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6DA81F2-AFEF-4DCA-BEDA-5A4ACFAD8BE9}"/>
              </a:ext>
            </a:extLst>
          </p:cNvPr>
          <p:cNvSpPr txBox="1"/>
          <p:nvPr/>
        </p:nvSpPr>
        <p:spPr>
          <a:xfrm>
            <a:off x="943427" y="391886"/>
            <a:ext cx="7257143" cy="769441"/>
          </a:xfrm>
          <a:prstGeom prst="rect">
            <a:avLst/>
          </a:prstGeom>
          <a:noFill/>
        </p:spPr>
        <p:txBody>
          <a:bodyPr wrap="square" rtlCol="0">
            <a:spAutoFit/>
          </a:bodyPr>
          <a:lstStyle/>
          <a:p>
            <a:pPr algn="ctr"/>
            <a:r>
              <a:rPr lang="en-GB" sz="4400" dirty="0">
                <a:solidFill>
                  <a:srgbClr val="1C4392"/>
                </a:solidFill>
              </a:rPr>
              <a:t>Thank you for joining us!</a:t>
            </a:r>
          </a:p>
        </p:txBody>
      </p:sp>
      <p:pic>
        <p:nvPicPr>
          <p:cNvPr id="3" name="Picture 2" descr="A picture containing text&#10;&#10;Description automatically generated">
            <a:extLst>
              <a:ext uri="{FF2B5EF4-FFF2-40B4-BE49-F238E27FC236}">
                <a16:creationId xmlns:a16="http://schemas.microsoft.com/office/drawing/2014/main" id="{F6F0661D-E082-45B7-A50D-2892C023C02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14499" y="1391558"/>
            <a:ext cx="5715000" cy="3086100"/>
          </a:xfrm>
          <a:prstGeom prst="rect">
            <a:avLst/>
          </a:prstGeom>
        </p:spPr>
      </p:pic>
      <p:sp>
        <p:nvSpPr>
          <p:cNvPr id="4" name="TextBox 3">
            <a:extLst>
              <a:ext uri="{FF2B5EF4-FFF2-40B4-BE49-F238E27FC236}">
                <a16:creationId xmlns:a16="http://schemas.microsoft.com/office/drawing/2014/main" id="{B3216E9F-694B-46F5-895D-9F8995D4117A}"/>
              </a:ext>
            </a:extLst>
          </p:cNvPr>
          <p:cNvSpPr txBox="1"/>
          <p:nvPr/>
        </p:nvSpPr>
        <p:spPr>
          <a:xfrm>
            <a:off x="1380672" y="6487886"/>
            <a:ext cx="5715000" cy="230832"/>
          </a:xfrm>
          <a:prstGeom prst="rect">
            <a:avLst/>
          </a:prstGeom>
          <a:noFill/>
        </p:spPr>
        <p:txBody>
          <a:bodyPr wrap="square" rtlCol="0">
            <a:spAutoFit/>
          </a:bodyPr>
          <a:lstStyle/>
          <a:p>
            <a:r>
              <a:rPr lang="en-GB" sz="900">
                <a:hlinkClick r:id="rId3" tooltip="http://sherifenley.blogspot.com/2011/12/happy-holidays.html"/>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380670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B45F723-552E-43E5-AC29-868F43F6714A}"/>
              </a:ext>
            </a:extLst>
          </p:cNvPr>
          <p:cNvSpPr>
            <a:spLocks noGrp="1"/>
          </p:cNvSpPr>
          <p:nvPr>
            <p:ph idx="1"/>
          </p:nvPr>
        </p:nvSpPr>
        <p:spPr>
          <a:xfrm>
            <a:off x="232229" y="401344"/>
            <a:ext cx="8483600" cy="4865527"/>
          </a:xfrm>
        </p:spPr>
        <p:txBody>
          <a:bodyPr/>
          <a:lstStyle/>
          <a:p>
            <a:pPr marL="0" indent="0" fontAlgn="base">
              <a:buNone/>
            </a:pPr>
            <a:r>
              <a:rPr lang="en-GB" dirty="0">
                <a:solidFill>
                  <a:srgbClr val="000000"/>
                </a:solidFill>
                <a:latin typeface="Calibri" panose="020F0502020204030204" pitchFamily="34" charset="0"/>
              </a:rPr>
              <a:t>7 s</a:t>
            </a:r>
            <a:r>
              <a:rPr lang="en-GB" b="0" i="0" dirty="0">
                <a:solidFill>
                  <a:srgbClr val="000000"/>
                </a:solidFill>
                <a:effectLst/>
                <a:latin typeface="Calibri" panose="020F0502020204030204" pitchFamily="34" charset="0"/>
              </a:rPr>
              <a:t>wans a-swimming: </a:t>
            </a:r>
            <a:r>
              <a:rPr lang="en-GB" b="1" i="0" dirty="0">
                <a:solidFill>
                  <a:srgbClr val="000000"/>
                </a:solidFill>
                <a:effectLst/>
                <a:latin typeface="Calibri" panose="020F0502020204030204" pitchFamily="34" charset="0"/>
              </a:rPr>
              <a:t>Joy Perkins, Educational &amp; Employability Development Adviser, Centre for Academic Development</a:t>
            </a:r>
          </a:p>
          <a:p>
            <a:pPr marL="0" indent="0" fontAlgn="base">
              <a:buNone/>
            </a:pPr>
            <a:r>
              <a:rPr lang="en-GB" dirty="0">
                <a:solidFill>
                  <a:srgbClr val="000000"/>
                </a:solidFill>
                <a:latin typeface="Calibri" panose="020F0502020204030204" pitchFamily="34" charset="0"/>
              </a:rPr>
              <a:t>8 maids a-milking: </a:t>
            </a:r>
            <a:r>
              <a:rPr lang="en-GB" b="1" dirty="0">
                <a:solidFill>
                  <a:srgbClr val="000000"/>
                </a:solidFill>
                <a:latin typeface="Calibri" panose="020F0502020204030204" pitchFamily="34" charset="0"/>
              </a:rPr>
              <a:t>An</a:t>
            </a:r>
            <a:r>
              <a:rPr lang="en-GB" b="1" i="0" dirty="0">
                <a:solidFill>
                  <a:srgbClr val="000000"/>
                </a:solidFill>
                <a:effectLst/>
                <a:latin typeface="Calibri" panose="020F0502020204030204" pitchFamily="34" charset="0"/>
              </a:rPr>
              <a:t>ne Tierney, Assistant Professor, Learning and Teaching Academy, Heriot-Watt University</a:t>
            </a:r>
          </a:p>
          <a:p>
            <a:pPr marL="0" indent="0" fontAlgn="base">
              <a:buNone/>
            </a:pPr>
            <a:r>
              <a:rPr lang="en-GB" dirty="0">
                <a:solidFill>
                  <a:srgbClr val="000000"/>
                </a:solidFill>
                <a:latin typeface="Calibri" panose="020F0502020204030204" pitchFamily="34" charset="0"/>
              </a:rPr>
              <a:t>9 ladies dancing: </a:t>
            </a:r>
            <a:r>
              <a:rPr lang="en-GB" b="1" dirty="0">
                <a:solidFill>
                  <a:srgbClr val="000000"/>
                </a:solidFill>
                <a:latin typeface="Calibri" panose="020F0502020204030204" pitchFamily="34" charset="0"/>
              </a:rPr>
              <a:t>Kirsty Kiezebrink, Dean for Educational Innovation &amp; Institute of Applied Health Sciences Education Lead </a:t>
            </a:r>
          </a:p>
          <a:p>
            <a:pPr marL="0" indent="0" fontAlgn="base">
              <a:buNone/>
            </a:pPr>
            <a:r>
              <a:rPr lang="en-GB" dirty="0">
                <a:solidFill>
                  <a:srgbClr val="000000"/>
                </a:solidFill>
                <a:latin typeface="Calibri" panose="020F0502020204030204" pitchFamily="34" charset="0"/>
              </a:rPr>
              <a:t>10</a:t>
            </a:r>
            <a:r>
              <a:rPr lang="en-GB" b="0" i="0" dirty="0">
                <a:solidFill>
                  <a:srgbClr val="000000"/>
                </a:solidFill>
                <a:effectLst/>
                <a:latin typeface="Calibri" panose="020F0502020204030204" pitchFamily="34" charset="0"/>
              </a:rPr>
              <a:t> lords a-leaping: </a:t>
            </a:r>
            <a:r>
              <a:rPr lang="en-GB" b="1" i="0" dirty="0">
                <a:solidFill>
                  <a:srgbClr val="000000"/>
                </a:solidFill>
                <a:effectLst/>
                <a:latin typeface="Calibri" panose="020F0502020204030204" pitchFamily="34" charset="0"/>
              </a:rPr>
              <a:t>Bruce Scharlau, Senior Lecturer (Scholarship), School of Natural and Computing Sciences</a:t>
            </a:r>
          </a:p>
          <a:p>
            <a:pPr marL="0" indent="0" algn="l" fontAlgn="base">
              <a:buNone/>
            </a:pPr>
            <a:r>
              <a:rPr lang="en-GB" dirty="0">
                <a:solidFill>
                  <a:srgbClr val="000000"/>
                </a:solidFill>
                <a:latin typeface="Calibri" panose="020F0502020204030204" pitchFamily="34" charset="0"/>
              </a:rPr>
              <a:t>11 </a:t>
            </a:r>
            <a:r>
              <a:rPr lang="en-GB" b="0" i="0" dirty="0">
                <a:solidFill>
                  <a:srgbClr val="000000"/>
                </a:solidFill>
                <a:effectLst/>
                <a:latin typeface="Calibri" panose="020F0502020204030204" pitchFamily="34" charset="0"/>
              </a:rPr>
              <a:t>pipers piping: </a:t>
            </a:r>
            <a:r>
              <a:rPr lang="en-GB" b="1" i="0" dirty="0">
                <a:solidFill>
                  <a:srgbClr val="000000"/>
                </a:solidFill>
                <a:effectLst/>
                <a:latin typeface="Calibri" panose="020F0502020204030204" pitchFamily="34" charset="0"/>
              </a:rPr>
              <a:t>Neil Lent, Lecturer (University Learning &amp; Teaching), Institute for Academic Development, University of Edinburgh</a:t>
            </a:r>
          </a:p>
          <a:p>
            <a:pPr marL="0" indent="0" fontAlgn="base">
              <a:buNone/>
            </a:pPr>
            <a:r>
              <a:rPr lang="en-GB" dirty="0">
                <a:solidFill>
                  <a:srgbClr val="000000"/>
                </a:solidFill>
                <a:latin typeface="Calibri" panose="020F0502020204030204" pitchFamily="34" charset="0"/>
              </a:rPr>
              <a:t>12</a:t>
            </a:r>
            <a:r>
              <a:rPr lang="en-GB" b="0" i="0" dirty="0">
                <a:solidFill>
                  <a:srgbClr val="000000"/>
                </a:solidFill>
                <a:effectLst/>
                <a:latin typeface="Calibri" panose="020F0502020204030204" pitchFamily="34" charset="0"/>
              </a:rPr>
              <a:t> drummers drumming: </a:t>
            </a:r>
            <a:r>
              <a:rPr lang="en-GB" b="1" i="0" dirty="0">
                <a:solidFill>
                  <a:srgbClr val="000000"/>
                </a:solidFill>
                <a:effectLst/>
                <a:latin typeface="Calibri" panose="020F0502020204030204" pitchFamily="34" charset="0"/>
              </a:rPr>
              <a:t>Mirjam Brady-Van den Bos, Lecturer (Scholarship), School of Psychology</a:t>
            </a:r>
          </a:p>
        </p:txBody>
      </p:sp>
      <p:pic>
        <p:nvPicPr>
          <p:cNvPr id="14" name="Picture 13" descr="A picture containing plant&#10;&#10;Description automatically generated">
            <a:extLst>
              <a:ext uri="{FF2B5EF4-FFF2-40B4-BE49-F238E27FC236}">
                <a16:creationId xmlns:a16="http://schemas.microsoft.com/office/drawing/2014/main" id="{E2A5E086-B125-425B-8E3B-97C1752043C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11298" y="3975811"/>
            <a:ext cx="2374635" cy="1080000"/>
          </a:xfrm>
          <a:prstGeom prst="rect">
            <a:avLst/>
          </a:prstGeom>
        </p:spPr>
      </p:pic>
    </p:spTree>
    <p:extLst>
      <p:ext uri="{BB962C8B-B14F-4D97-AF65-F5344CB8AC3E}">
        <p14:creationId xmlns:p14="http://schemas.microsoft.com/office/powerpoint/2010/main" val="43989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9E0E-288C-44B9-B7B7-FF8F137252AA}"/>
              </a:ext>
            </a:extLst>
          </p:cNvPr>
          <p:cNvSpPr>
            <a:spLocks noGrp="1"/>
          </p:cNvSpPr>
          <p:nvPr>
            <p:ph type="title"/>
          </p:nvPr>
        </p:nvSpPr>
        <p:spPr/>
        <p:txBody>
          <a:bodyPr/>
          <a:lstStyle/>
          <a:p>
            <a:r>
              <a:rPr lang="en-GB" dirty="0"/>
              <a:t>On the first day… Dr Heather May Morgan	</a:t>
            </a:r>
          </a:p>
        </p:txBody>
      </p:sp>
      <p:sp>
        <p:nvSpPr>
          <p:cNvPr id="3" name="Text Placeholder 2">
            <a:extLst>
              <a:ext uri="{FF2B5EF4-FFF2-40B4-BE49-F238E27FC236}">
                <a16:creationId xmlns:a16="http://schemas.microsoft.com/office/drawing/2014/main" id="{965BC468-7F64-4C44-88C9-E4384CD8F754}"/>
              </a:ext>
            </a:extLst>
          </p:cNvPr>
          <p:cNvSpPr>
            <a:spLocks noGrp="1"/>
          </p:cNvSpPr>
          <p:nvPr>
            <p:ph type="body" sz="quarter" idx="11"/>
          </p:nvPr>
        </p:nvSpPr>
        <p:spPr/>
        <p:txBody>
          <a:bodyPr/>
          <a:lstStyle/>
          <a:p>
            <a:r>
              <a:rPr lang="en-GB" dirty="0"/>
              <a:t>Lecturer (Scholarship) in Applied Health Sciences</a:t>
            </a:r>
          </a:p>
        </p:txBody>
      </p:sp>
      <p:pic>
        <p:nvPicPr>
          <p:cNvPr id="7" name="Content Placeholder 6" descr="A picture containing text, blackboard, light&#10;&#10;Description automatically generated">
            <a:extLst>
              <a:ext uri="{FF2B5EF4-FFF2-40B4-BE49-F238E27FC236}">
                <a16:creationId xmlns:a16="http://schemas.microsoft.com/office/drawing/2014/main" id="{E53D9B70-603F-4FFB-AF47-5E0995155366}"/>
              </a:ext>
            </a:extLst>
          </p:cNvPr>
          <p:cNvPicPr>
            <a:picLocks noGrp="1" noChangeAspect="1"/>
          </p:cNvPicPr>
          <p:nvPr>
            <p:ph sz="half" idx="13"/>
          </p:nvPr>
        </p:nvPicPr>
        <p:blipFill>
          <a:blip r:embed="rId2">
            <a:extLst>
              <a:ext uri="{837473B0-CC2E-450A-ABE3-18F120FF3D39}">
                <a1611:picAttrSrcUrl xmlns:a1611="http://schemas.microsoft.com/office/drawing/2016/11/main" r:id="rId3"/>
              </a:ext>
            </a:extLst>
          </a:blip>
          <a:stretch>
            <a:fillRect/>
          </a:stretch>
        </p:blipFill>
        <p:spPr>
          <a:xfrm>
            <a:off x="628649" y="1850618"/>
            <a:ext cx="1821254" cy="2474529"/>
          </a:xfrm>
        </p:spPr>
      </p:pic>
      <p:pic>
        <p:nvPicPr>
          <p:cNvPr id="8" name="Picture 7" descr="A picture containing company name&#10;&#10;Description automatically generated">
            <a:extLst>
              <a:ext uri="{FF2B5EF4-FFF2-40B4-BE49-F238E27FC236}">
                <a16:creationId xmlns:a16="http://schemas.microsoft.com/office/drawing/2014/main" id="{049FFBEE-4E4E-4628-A72A-A192434922F1}"/>
              </a:ext>
            </a:extLst>
          </p:cNvPr>
          <p:cNvPicPr>
            <a:picLocks noChangeAspect="1"/>
          </p:cNvPicPr>
          <p:nvPr/>
        </p:nvPicPr>
        <p:blipFill>
          <a:blip r:embed="rId4"/>
          <a:stretch>
            <a:fillRect/>
          </a:stretch>
        </p:blipFill>
        <p:spPr>
          <a:xfrm>
            <a:off x="3216330" y="1585788"/>
            <a:ext cx="2161847" cy="1276819"/>
          </a:xfrm>
          <a:prstGeom prst="rect">
            <a:avLst/>
          </a:prstGeom>
        </p:spPr>
      </p:pic>
      <p:pic>
        <p:nvPicPr>
          <p:cNvPr id="6" name="Content Placeholder 6">
            <a:extLst>
              <a:ext uri="{FF2B5EF4-FFF2-40B4-BE49-F238E27FC236}">
                <a16:creationId xmlns:a16="http://schemas.microsoft.com/office/drawing/2014/main" id="{2545DCDE-DB35-4585-9A51-E09407D56AC3}"/>
              </a:ext>
            </a:extLst>
          </p:cNvPr>
          <p:cNvPicPr>
            <a:picLocks noChangeAspect="1"/>
          </p:cNvPicPr>
          <p:nvPr/>
        </p:nvPicPr>
        <p:blipFill>
          <a:blip r:embed="rId5"/>
          <a:stretch>
            <a:fillRect/>
          </a:stretch>
        </p:blipFill>
        <p:spPr>
          <a:xfrm>
            <a:off x="2981500" y="3087883"/>
            <a:ext cx="2631506" cy="1332593"/>
          </a:xfrm>
          <a:prstGeom prst="rect">
            <a:avLst/>
          </a:prstGeom>
        </p:spPr>
      </p:pic>
      <p:pic>
        <p:nvPicPr>
          <p:cNvPr id="1026" name="Picture 2">
            <a:extLst>
              <a:ext uri="{FF2B5EF4-FFF2-40B4-BE49-F238E27FC236}">
                <a16:creationId xmlns:a16="http://schemas.microsoft.com/office/drawing/2014/main" id="{629842FB-C995-420D-99AA-BF081E158B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474" y="1535308"/>
            <a:ext cx="2070100"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57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FD36B3C-3664-4E09-B6CB-0E1D64097D24}"/>
              </a:ext>
            </a:extLst>
          </p:cNvPr>
          <p:cNvSpPr>
            <a:spLocks noGrp="1"/>
          </p:cNvSpPr>
          <p:nvPr>
            <p:ph type="subTitle" idx="1"/>
          </p:nvPr>
        </p:nvSpPr>
        <p:spPr>
          <a:xfrm>
            <a:off x="142876" y="106969"/>
            <a:ext cx="7922951" cy="713017"/>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2000" b="1" dirty="0">
                <a:latin typeface="Times New Roman" panose="02020603050405020304" pitchFamily="18" charset="0"/>
                <a:cs typeface="Times New Roman" panose="02020603050405020304" pitchFamily="18" charset="0"/>
              </a:rPr>
              <a:t>Advanced Entry Students’ Experiences of Transitioning to University</a:t>
            </a:r>
          </a:p>
          <a:p>
            <a:pPr>
              <a:spcBef>
                <a:spcPts val="0"/>
              </a:spcBef>
            </a:pPr>
            <a:r>
              <a:rPr lang="en-GB" sz="1600" dirty="0">
                <a:latin typeface="Times New Roman" panose="02020603050405020304" pitchFamily="18" charset="0"/>
                <a:cs typeface="Times New Roman" panose="02020603050405020304" pitchFamily="18" charset="0"/>
              </a:rPr>
              <a:t>Heather Branigan &amp; Jacqui Hutchison | Funded by LTEP</a:t>
            </a:r>
          </a:p>
        </p:txBody>
      </p:sp>
      <p:sp>
        <p:nvSpPr>
          <p:cNvPr id="21" name="TextBox 20">
            <a:extLst>
              <a:ext uri="{FF2B5EF4-FFF2-40B4-BE49-F238E27FC236}">
                <a16:creationId xmlns:a16="http://schemas.microsoft.com/office/drawing/2014/main" id="{9AF7BAE7-E6A9-4195-8E39-84B9E64689D2}"/>
              </a:ext>
            </a:extLst>
          </p:cNvPr>
          <p:cNvSpPr txBox="1"/>
          <p:nvPr/>
        </p:nvSpPr>
        <p:spPr>
          <a:xfrm>
            <a:off x="4572000" y="4201784"/>
            <a:ext cx="4478098" cy="757385"/>
          </a:xfrm>
          <a:prstGeom prst="wedgeRectCallout">
            <a:avLst>
              <a:gd name="adj1" fmla="val -27746"/>
              <a:gd name="adj2" fmla="val -65930"/>
            </a:avLst>
          </a:prstGeom>
          <a:solidFill>
            <a:schemeClr val="accent1">
              <a:lumMod val="20000"/>
              <a:lumOff val="80000"/>
            </a:schemeClr>
          </a:solidFill>
          <a:ln w="57150">
            <a:solidFill>
              <a:srgbClr val="194899"/>
            </a:solidFill>
          </a:ln>
        </p:spPr>
        <p:txBody>
          <a:bodyPr wrap="square" lIns="189000" tIns="135000" rIns="189000" bIns="13500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dirty="0">
                <a:solidFill>
                  <a:srgbClr val="242424"/>
                </a:solidFill>
                <a:latin typeface="Times New Roman" panose="02020603050405020304" pitchFamily="18" charset="0"/>
                <a:cs typeface="Times New Roman" panose="02020603050405020304" pitchFamily="18" charset="0"/>
              </a:rPr>
              <a:t>“</a:t>
            </a:r>
            <a:r>
              <a:rPr lang="en-GB" sz="1050" b="0" i="0" dirty="0">
                <a:solidFill>
                  <a:srgbClr val="242424"/>
                </a:solidFill>
                <a:effectLst/>
                <a:latin typeface="Times New Roman" panose="02020603050405020304" pitchFamily="18" charset="0"/>
                <a:cs typeface="Times New Roman" panose="02020603050405020304" pitchFamily="18" charset="0"/>
              </a:rPr>
              <a:t>the </a:t>
            </a:r>
            <a:r>
              <a:rPr lang="en-GB" sz="1050" b="1" i="0" dirty="0">
                <a:solidFill>
                  <a:srgbClr val="194899"/>
                </a:solidFill>
                <a:effectLst/>
                <a:latin typeface="Times New Roman" panose="02020603050405020304" pitchFamily="18" charset="0"/>
                <a:cs typeface="Times New Roman" panose="02020603050405020304" pitchFamily="18" charset="0"/>
              </a:rPr>
              <a:t>unofficial etiquette </a:t>
            </a:r>
            <a:r>
              <a:rPr lang="en-GB" sz="1050" b="0" i="0" dirty="0">
                <a:solidFill>
                  <a:srgbClr val="242424"/>
                </a:solidFill>
                <a:effectLst/>
                <a:latin typeface="Times New Roman" panose="02020603050405020304" pitchFamily="18" charset="0"/>
                <a:cs typeface="Times New Roman" panose="02020603050405020304" pitchFamily="18" charset="0"/>
              </a:rPr>
              <a:t>at the place [university] … like when is it OK to contact somebody, how do we address them? Is it OK to go and see them and stuff that it's just, you can't really find written down anywhere"</a:t>
            </a:r>
            <a:endParaRPr lang="en-GB" sz="105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EB909F4C-2787-440D-9097-E11722AEE222}"/>
              </a:ext>
            </a:extLst>
          </p:cNvPr>
          <p:cNvSpPr txBox="1"/>
          <p:nvPr/>
        </p:nvSpPr>
        <p:spPr>
          <a:xfrm>
            <a:off x="6231026" y="2292092"/>
            <a:ext cx="2819072" cy="595802"/>
          </a:xfrm>
          <a:prstGeom prst="wedgeRectCallout">
            <a:avLst>
              <a:gd name="adj1" fmla="val -60603"/>
              <a:gd name="adj2" fmla="val -29539"/>
            </a:avLst>
          </a:prstGeom>
          <a:solidFill>
            <a:srgbClr val="EBD6FF"/>
          </a:solidFill>
          <a:ln w="57150">
            <a:solidFill>
              <a:srgbClr val="7030A0"/>
            </a:solidFill>
          </a:ln>
        </p:spPr>
        <p:txBody>
          <a:bodyPr wrap="square" lIns="189000" tIns="135000" rIns="108000" bIns="13500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b="0" i="0" dirty="0">
                <a:solidFill>
                  <a:srgbClr val="242424"/>
                </a:solidFill>
                <a:effectLst/>
                <a:latin typeface="Times New Roman" panose="02020603050405020304" pitchFamily="18" charset="0"/>
                <a:cs typeface="Times New Roman" panose="02020603050405020304" pitchFamily="18" charset="0"/>
              </a:rPr>
              <a:t>“I feel like you are </a:t>
            </a:r>
            <a:r>
              <a:rPr lang="en-GB" sz="1050" b="1" i="0" dirty="0">
                <a:solidFill>
                  <a:srgbClr val="7030A0"/>
                </a:solidFill>
                <a:effectLst/>
                <a:latin typeface="Times New Roman" panose="02020603050405020304" pitchFamily="18" charset="0"/>
                <a:cs typeface="Times New Roman" panose="02020603050405020304" pitchFamily="18" charset="0"/>
              </a:rPr>
              <a:t>really dragged through the trenches </a:t>
            </a:r>
            <a:r>
              <a:rPr lang="en-GB" sz="1050" b="0" i="0" dirty="0">
                <a:solidFill>
                  <a:srgbClr val="242424"/>
                </a:solidFill>
                <a:effectLst/>
                <a:latin typeface="Times New Roman" panose="02020603050405020304" pitchFamily="18" charset="0"/>
                <a:cs typeface="Times New Roman" panose="02020603050405020304" pitchFamily="18" charset="0"/>
              </a:rPr>
              <a:t>at </a:t>
            </a:r>
            <a:r>
              <a:rPr lang="en-GB" sz="1050" b="0" i="0" dirty="0" err="1">
                <a:solidFill>
                  <a:srgbClr val="242424"/>
                </a:solidFill>
                <a:effectLst/>
                <a:latin typeface="Times New Roman" panose="02020603050405020304" pitchFamily="18" charset="0"/>
                <a:cs typeface="Times New Roman" panose="02020603050405020304" pitchFamily="18" charset="0"/>
              </a:rPr>
              <a:t>uni</a:t>
            </a:r>
            <a:r>
              <a:rPr lang="en-GB" sz="1050" b="0" i="0" dirty="0">
                <a:solidFill>
                  <a:srgbClr val="242424"/>
                </a:solidFill>
                <a:effectLst/>
                <a:latin typeface="Times New Roman" panose="02020603050405020304" pitchFamily="18" charset="0"/>
                <a:cs typeface="Times New Roman" panose="02020603050405020304" pitchFamily="18" charset="0"/>
              </a:rPr>
              <a:t>”</a:t>
            </a:r>
            <a:endParaRPr lang="en-GB" sz="105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6261D5DE-47E4-411B-89CC-0607C64D94D8}"/>
              </a:ext>
            </a:extLst>
          </p:cNvPr>
          <p:cNvSpPr txBox="1"/>
          <p:nvPr/>
        </p:nvSpPr>
        <p:spPr>
          <a:xfrm>
            <a:off x="139113" y="777530"/>
            <a:ext cx="4774081" cy="757385"/>
          </a:xfrm>
          <a:prstGeom prst="wedgeRectCallout">
            <a:avLst>
              <a:gd name="adj1" fmla="val 34276"/>
              <a:gd name="adj2" fmla="val 65215"/>
            </a:avLst>
          </a:prstGeom>
          <a:solidFill>
            <a:srgbClr val="EBD6FF"/>
          </a:solidFill>
          <a:ln w="57150">
            <a:solidFill>
              <a:srgbClr val="7030A0"/>
            </a:solidFill>
          </a:ln>
        </p:spPr>
        <p:txBody>
          <a:bodyPr wrap="square" lIns="189000" tIns="135000" rIns="135000" bIns="13500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b="0" i="0" dirty="0">
                <a:solidFill>
                  <a:srgbClr val="242424"/>
                </a:solidFill>
                <a:effectLst/>
                <a:latin typeface="Times New Roman" panose="02020603050405020304" pitchFamily="18" charset="0"/>
                <a:cs typeface="Times New Roman" panose="02020603050405020304" pitchFamily="18" charset="0"/>
              </a:rPr>
              <a:t>"[at college] it did kind of frustrate me getting kind of told off...or just generally </a:t>
            </a:r>
            <a:r>
              <a:rPr lang="en-GB" sz="1050" b="1" i="0" dirty="0">
                <a:solidFill>
                  <a:srgbClr val="7030A0"/>
                </a:solidFill>
                <a:effectLst/>
                <a:latin typeface="Times New Roman" panose="02020603050405020304" pitchFamily="18" charset="0"/>
                <a:cs typeface="Times New Roman" panose="02020603050405020304" pitchFamily="18" charset="0"/>
              </a:rPr>
              <a:t>talked to patronisingly</a:t>
            </a:r>
            <a:r>
              <a:rPr lang="en-GB" sz="1050" b="0" i="0" dirty="0">
                <a:solidFill>
                  <a:srgbClr val="242424"/>
                </a:solidFill>
                <a:effectLst/>
                <a:latin typeface="Times New Roman" panose="02020603050405020304" pitchFamily="18" charset="0"/>
                <a:cs typeface="Times New Roman" panose="02020603050405020304" pitchFamily="18" charset="0"/>
              </a:rPr>
              <a:t>, and whereas when I started university ...there was just an immediate shift in how they spoke to you"</a:t>
            </a:r>
            <a:endParaRPr lang="en-GB" sz="105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60D61F4-878B-43C1-A66E-D8462C0B4043}"/>
              </a:ext>
            </a:extLst>
          </p:cNvPr>
          <p:cNvSpPr txBox="1"/>
          <p:nvPr/>
        </p:nvSpPr>
        <p:spPr>
          <a:xfrm>
            <a:off x="6269779" y="3085355"/>
            <a:ext cx="2763879" cy="918968"/>
          </a:xfrm>
          <a:prstGeom prst="wedgeRectCallout">
            <a:avLst>
              <a:gd name="adj1" fmla="val -59527"/>
              <a:gd name="adj2" fmla="val -18905"/>
            </a:avLst>
          </a:prstGeom>
          <a:solidFill>
            <a:schemeClr val="accent1">
              <a:lumMod val="20000"/>
              <a:lumOff val="80000"/>
            </a:schemeClr>
          </a:solidFill>
          <a:ln w="57150">
            <a:solidFill>
              <a:srgbClr val="194899"/>
            </a:solidFill>
          </a:ln>
        </p:spPr>
        <p:txBody>
          <a:bodyPr wrap="square" lIns="216000" tIns="135000" rIns="81000" bIns="13500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b="0" i="0" dirty="0">
                <a:solidFill>
                  <a:srgbClr val="242424"/>
                </a:solidFill>
                <a:effectLst/>
                <a:latin typeface="Times New Roman" panose="02020603050405020304" pitchFamily="18" charset="0"/>
                <a:cs typeface="Times New Roman" panose="02020603050405020304" pitchFamily="18" charset="0"/>
              </a:rPr>
              <a:t>“I didn't  realise I was walking into </a:t>
            </a:r>
            <a:r>
              <a:rPr lang="en-GB" sz="1050" b="1" i="0" dirty="0">
                <a:solidFill>
                  <a:srgbClr val="194899"/>
                </a:solidFill>
                <a:effectLst/>
                <a:latin typeface="Times New Roman" panose="02020603050405020304" pitchFamily="18" charset="0"/>
                <a:cs typeface="Times New Roman" panose="02020603050405020304" pitchFamily="18" charset="0"/>
              </a:rPr>
              <a:t>such a big space</a:t>
            </a:r>
            <a:r>
              <a:rPr lang="en-GB" sz="1050" b="0" i="0" dirty="0">
                <a:solidFill>
                  <a:srgbClr val="242424"/>
                </a:solidFill>
                <a:effectLst/>
                <a:latin typeface="Times New Roman" panose="02020603050405020304" pitchFamily="18" charset="0"/>
                <a:cs typeface="Times New Roman" panose="02020603050405020304" pitchFamily="18" charset="0"/>
              </a:rPr>
              <a:t>…. like the size of the chairs, what you should be bringing in to when you're sitting in a lecture”</a:t>
            </a:r>
            <a:endParaRPr lang="en-GB" sz="105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C32BAF2E-28EB-438D-B2C0-6A727888B371}"/>
              </a:ext>
            </a:extLst>
          </p:cNvPr>
          <p:cNvSpPr txBox="1"/>
          <p:nvPr/>
        </p:nvSpPr>
        <p:spPr>
          <a:xfrm>
            <a:off x="5225474" y="797178"/>
            <a:ext cx="3808184" cy="434219"/>
          </a:xfrm>
          <a:prstGeom prst="wedgeRectCallout">
            <a:avLst>
              <a:gd name="adj1" fmla="val -41810"/>
              <a:gd name="adj2" fmla="val 91407"/>
            </a:avLst>
          </a:prstGeom>
          <a:solidFill>
            <a:srgbClr val="EBD6FF"/>
          </a:solidFill>
          <a:ln w="57150">
            <a:solidFill>
              <a:srgbClr val="7030A0"/>
            </a:solidFill>
          </a:ln>
        </p:spPr>
        <p:txBody>
          <a:bodyPr wrap="square" lIns="189000" tIns="135000" rIns="108000" bIns="13500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b="0" i="0" dirty="0">
                <a:solidFill>
                  <a:srgbClr val="242424"/>
                </a:solidFill>
                <a:effectLst/>
                <a:latin typeface="Times New Roman" panose="02020603050405020304" pitchFamily="18" charset="0"/>
                <a:cs typeface="Times New Roman" panose="02020603050405020304" pitchFamily="18" charset="0"/>
              </a:rPr>
              <a:t>"felt like direct entry students were </a:t>
            </a:r>
            <a:r>
              <a:rPr lang="en-GB" sz="1050" b="1" i="0" dirty="0">
                <a:solidFill>
                  <a:srgbClr val="7030A0"/>
                </a:solidFill>
                <a:effectLst/>
                <a:latin typeface="Times New Roman" panose="02020603050405020304" pitchFamily="18" charset="0"/>
                <a:cs typeface="Times New Roman" panose="02020603050405020304" pitchFamily="18" charset="0"/>
              </a:rPr>
              <a:t>thrown into the deep end</a:t>
            </a:r>
            <a:r>
              <a:rPr lang="en-GB" sz="1050" b="0" i="0" dirty="0">
                <a:solidFill>
                  <a:srgbClr val="242424"/>
                </a:solidFill>
                <a:effectLst/>
                <a:latin typeface="Times New Roman" panose="02020603050405020304" pitchFamily="18" charset="0"/>
                <a:cs typeface="Times New Roman" panose="02020603050405020304" pitchFamily="18" charset="0"/>
              </a:rPr>
              <a:t>"</a:t>
            </a:r>
            <a:endParaRPr lang="en-GB" sz="105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296A4C65-5A5C-4871-8F65-77A29CB68D33}"/>
              </a:ext>
            </a:extLst>
          </p:cNvPr>
          <p:cNvSpPr txBox="1"/>
          <p:nvPr/>
        </p:nvSpPr>
        <p:spPr>
          <a:xfrm>
            <a:off x="6024808" y="1498828"/>
            <a:ext cx="3008850" cy="595802"/>
          </a:xfrm>
          <a:prstGeom prst="wedgeRectCallout">
            <a:avLst>
              <a:gd name="adj1" fmla="val -60552"/>
              <a:gd name="adj2" fmla="val 36339"/>
            </a:avLst>
          </a:prstGeom>
          <a:solidFill>
            <a:srgbClr val="EBD6FF"/>
          </a:solidFill>
          <a:ln w="57150">
            <a:solidFill>
              <a:srgbClr val="7030A0"/>
            </a:solidFill>
          </a:ln>
        </p:spPr>
        <p:txBody>
          <a:bodyPr wrap="square" lIns="189000" tIns="135000" rIns="135000" bIns="13500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dirty="0">
                <a:latin typeface="Times New Roman" panose="02020603050405020304" pitchFamily="18" charset="0"/>
                <a:cs typeface="Times New Roman" panose="02020603050405020304" pitchFamily="18" charset="0"/>
              </a:rPr>
              <a:t>“</a:t>
            </a:r>
            <a:r>
              <a:rPr lang="en-GB" sz="1050" b="0" i="0" dirty="0">
                <a:effectLst/>
                <a:latin typeface="Times New Roman" panose="02020603050405020304" pitchFamily="18" charset="0"/>
                <a:cs typeface="Times New Roman" panose="02020603050405020304" pitchFamily="18" charset="0"/>
              </a:rPr>
              <a:t>I thought of it as a </a:t>
            </a:r>
            <a:r>
              <a:rPr lang="en-GB" sz="1050" b="1" i="0" dirty="0">
                <a:solidFill>
                  <a:srgbClr val="7030A0"/>
                </a:solidFill>
                <a:effectLst/>
                <a:latin typeface="Times New Roman" panose="02020603050405020304" pitchFamily="18" charset="0"/>
                <a:cs typeface="Times New Roman" panose="02020603050405020304" pitchFamily="18" charset="0"/>
              </a:rPr>
              <a:t>sink or swim </a:t>
            </a:r>
            <a:r>
              <a:rPr lang="en-GB" sz="1050" b="0" i="0" dirty="0">
                <a:effectLst/>
                <a:latin typeface="Times New Roman" panose="02020603050405020304" pitchFamily="18" charset="0"/>
                <a:cs typeface="Times New Roman" panose="02020603050405020304" pitchFamily="18" charset="0"/>
              </a:rPr>
              <a:t>kind of thing” [transitioning to university]</a:t>
            </a:r>
            <a:endParaRPr lang="en-GB" sz="105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80AEFAA-626F-4B5D-9D16-0477774E64C3}"/>
              </a:ext>
            </a:extLst>
          </p:cNvPr>
          <p:cNvSpPr txBox="1"/>
          <p:nvPr/>
        </p:nvSpPr>
        <p:spPr>
          <a:xfrm>
            <a:off x="142875" y="4311902"/>
            <a:ext cx="3983957" cy="623066"/>
          </a:xfrm>
          <a:prstGeom prst="wedgeRectCallout">
            <a:avLst>
              <a:gd name="adj1" fmla="val 33641"/>
              <a:gd name="adj2" fmla="val -79026"/>
            </a:avLst>
          </a:prstGeom>
          <a:solidFill>
            <a:srgbClr val="FFFF7F"/>
          </a:solidFill>
          <a:ln w="57150">
            <a:solidFill>
              <a:schemeClr val="accent2">
                <a:lumMod val="50000"/>
              </a:schemeClr>
            </a:solidFill>
          </a:ln>
        </p:spPr>
        <p:txBody>
          <a:bodyPr wrap="square" lIns="189000" tIns="135000" bIns="16200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b="0" i="0" dirty="0">
                <a:solidFill>
                  <a:srgbClr val="242424"/>
                </a:solidFill>
                <a:effectLst/>
                <a:latin typeface="Times New Roman" panose="02020603050405020304" pitchFamily="18" charset="0"/>
                <a:cs typeface="Times New Roman" panose="02020603050405020304" pitchFamily="18" charset="0"/>
              </a:rPr>
              <a:t>I was coming in and everyone was kind of looking at me like ‘</a:t>
            </a:r>
            <a:r>
              <a:rPr lang="en-GB" sz="1050" b="1" i="0" dirty="0">
                <a:solidFill>
                  <a:schemeClr val="accent2">
                    <a:lumMod val="50000"/>
                  </a:schemeClr>
                </a:solidFill>
                <a:effectLst/>
                <a:latin typeface="Times New Roman" panose="02020603050405020304" pitchFamily="18" charset="0"/>
                <a:cs typeface="Times New Roman" panose="02020603050405020304" pitchFamily="18" charset="0"/>
              </a:rPr>
              <a:t>who is this person? </a:t>
            </a:r>
            <a:r>
              <a:rPr lang="en-GB" sz="1050" b="0" i="0" dirty="0">
                <a:solidFill>
                  <a:srgbClr val="242424"/>
                </a:solidFill>
                <a:effectLst/>
                <a:latin typeface="Times New Roman" panose="02020603050405020304" pitchFamily="18" charset="0"/>
                <a:cs typeface="Times New Roman" panose="02020603050405020304" pitchFamily="18" charset="0"/>
              </a:rPr>
              <a:t>She's new, where has she been for the past two years?’</a:t>
            </a:r>
            <a:endParaRPr lang="en-GB" sz="1050" dirty="0">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085E83AF-932B-4924-B3AA-A1E74A7DAC10}"/>
              </a:ext>
            </a:extLst>
          </p:cNvPr>
          <p:cNvPicPr>
            <a:picLocks noChangeAspect="1"/>
          </p:cNvPicPr>
          <p:nvPr/>
        </p:nvPicPr>
        <p:blipFill>
          <a:blip r:embed="rId3"/>
          <a:stretch>
            <a:fillRect/>
          </a:stretch>
        </p:blipFill>
        <p:spPr>
          <a:xfrm>
            <a:off x="2912973" y="1644094"/>
            <a:ext cx="3318053" cy="2382655"/>
          </a:xfrm>
          <a:prstGeom prst="rect">
            <a:avLst/>
          </a:prstGeom>
        </p:spPr>
      </p:pic>
      <p:sp>
        <p:nvSpPr>
          <p:cNvPr id="30" name="TextBox 29">
            <a:extLst>
              <a:ext uri="{FF2B5EF4-FFF2-40B4-BE49-F238E27FC236}">
                <a16:creationId xmlns:a16="http://schemas.microsoft.com/office/drawing/2014/main" id="{C0ECC730-EC75-4F1F-A05B-23B2CF3C0053}"/>
              </a:ext>
            </a:extLst>
          </p:cNvPr>
          <p:cNvSpPr txBox="1"/>
          <p:nvPr/>
        </p:nvSpPr>
        <p:spPr>
          <a:xfrm>
            <a:off x="142876" y="1687933"/>
            <a:ext cx="3213848" cy="595802"/>
          </a:xfrm>
          <a:prstGeom prst="wedgeRectCallout">
            <a:avLst>
              <a:gd name="adj1" fmla="val 59996"/>
              <a:gd name="adj2" fmla="val -9327"/>
            </a:avLst>
          </a:prstGeom>
          <a:solidFill>
            <a:srgbClr val="EBD6FF"/>
          </a:solidFill>
          <a:ln w="57150">
            <a:solidFill>
              <a:srgbClr val="7030A0"/>
            </a:solidFill>
          </a:ln>
        </p:spPr>
        <p:txBody>
          <a:bodyPr wrap="square" lIns="189000" tIns="135000" rIns="135000" bIns="13500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b="0" i="0" dirty="0">
                <a:solidFill>
                  <a:srgbClr val="242424"/>
                </a:solidFill>
                <a:effectLst/>
                <a:latin typeface="Times New Roman" panose="02020603050405020304" pitchFamily="18" charset="0"/>
                <a:cs typeface="Times New Roman" panose="02020603050405020304" pitchFamily="18" charset="0"/>
              </a:rPr>
              <a:t>[at college] “they were </a:t>
            </a:r>
            <a:r>
              <a:rPr lang="en-GB" sz="1050" b="1" i="0" dirty="0">
                <a:solidFill>
                  <a:srgbClr val="7030A0"/>
                </a:solidFill>
                <a:effectLst/>
                <a:latin typeface="Times New Roman" panose="02020603050405020304" pitchFamily="18" charset="0"/>
                <a:cs typeface="Times New Roman" panose="02020603050405020304" pitchFamily="18" charset="0"/>
              </a:rPr>
              <a:t>treating us </a:t>
            </a:r>
            <a:r>
              <a:rPr lang="en-GB" sz="1050" b="0" i="0" dirty="0">
                <a:solidFill>
                  <a:srgbClr val="242424"/>
                </a:solidFill>
                <a:effectLst/>
                <a:latin typeface="Times New Roman" panose="02020603050405020304" pitchFamily="18" charset="0"/>
                <a:cs typeface="Times New Roman" panose="02020603050405020304" pitchFamily="18" charset="0"/>
              </a:rPr>
              <a:t>a little bit </a:t>
            </a:r>
            <a:r>
              <a:rPr lang="en-GB" sz="1050" b="1" i="0" dirty="0">
                <a:solidFill>
                  <a:srgbClr val="7030A0"/>
                </a:solidFill>
                <a:effectLst/>
                <a:latin typeface="Times New Roman" panose="02020603050405020304" pitchFamily="18" charset="0"/>
                <a:cs typeface="Times New Roman" panose="02020603050405020304" pitchFamily="18" charset="0"/>
              </a:rPr>
              <a:t>like children </a:t>
            </a:r>
            <a:r>
              <a:rPr lang="en-GB" sz="1050" b="0" i="0" dirty="0">
                <a:solidFill>
                  <a:srgbClr val="242424"/>
                </a:solidFill>
                <a:effectLst/>
                <a:latin typeface="Times New Roman" panose="02020603050405020304" pitchFamily="18" charset="0"/>
                <a:cs typeface="Times New Roman" panose="02020603050405020304" pitchFamily="18" charset="0"/>
              </a:rPr>
              <a:t>“</a:t>
            </a:r>
            <a:endParaRPr lang="en-GB" sz="1050"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0B0A44D9-594A-4B30-9C73-D82D107B4BC8}"/>
              </a:ext>
            </a:extLst>
          </p:cNvPr>
          <p:cNvSpPr txBox="1"/>
          <p:nvPr/>
        </p:nvSpPr>
        <p:spPr>
          <a:xfrm>
            <a:off x="142875" y="2403932"/>
            <a:ext cx="2623105" cy="757385"/>
          </a:xfrm>
          <a:prstGeom prst="wedgeRectCallout">
            <a:avLst>
              <a:gd name="adj1" fmla="val 60846"/>
              <a:gd name="adj2" fmla="val -6137"/>
            </a:avLst>
          </a:prstGeom>
          <a:solidFill>
            <a:srgbClr val="FFFF7F"/>
          </a:solidFill>
          <a:ln w="57150">
            <a:solidFill>
              <a:schemeClr val="accent2">
                <a:lumMod val="50000"/>
              </a:schemeClr>
            </a:solidFill>
          </a:ln>
        </p:spPr>
        <p:txBody>
          <a:bodyPr wrap="square" lIns="189000" tIns="135000" bIns="13500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b="0" i="0" dirty="0">
                <a:solidFill>
                  <a:srgbClr val="242424"/>
                </a:solidFill>
                <a:effectLst/>
                <a:latin typeface="Times New Roman" panose="02020603050405020304" pitchFamily="18" charset="0"/>
                <a:cs typeface="Times New Roman" panose="02020603050405020304" pitchFamily="18" charset="0"/>
              </a:rPr>
              <a:t>I just think it was a struggle [to settle in to university]. Yeah, like you know if </a:t>
            </a:r>
            <a:r>
              <a:rPr lang="en-GB" sz="1050" b="1" i="0" dirty="0">
                <a:solidFill>
                  <a:schemeClr val="accent2">
                    <a:lumMod val="50000"/>
                  </a:schemeClr>
                </a:solidFill>
                <a:effectLst/>
                <a:latin typeface="Times New Roman" panose="02020603050405020304" pitchFamily="18" charset="0"/>
                <a:cs typeface="Times New Roman" panose="02020603050405020304" pitchFamily="18" charset="0"/>
              </a:rPr>
              <a:t>you look just like any other student</a:t>
            </a:r>
            <a:r>
              <a:rPr lang="en-GB" sz="1050" b="0" i="0" dirty="0">
                <a:solidFill>
                  <a:srgbClr val="242424"/>
                </a:solidFill>
                <a:effectLst/>
                <a:latin typeface="Times New Roman" panose="02020603050405020304" pitchFamily="18" charset="0"/>
                <a:cs typeface="Times New Roman" panose="02020603050405020304" pitchFamily="18" charset="0"/>
              </a:rPr>
              <a:t>.” </a:t>
            </a:r>
            <a:endParaRPr lang="en-GB" sz="105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C7B691DE-8B35-4E79-9F35-DC991313DCDD}"/>
              </a:ext>
            </a:extLst>
          </p:cNvPr>
          <p:cNvSpPr txBox="1"/>
          <p:nvPr/>
        </p:nvSpPr>
        <p:spPr>
          <a:xfrm>
            <a:off x="142876" y="3327907"/>
            <a:ext cx="2793965" cy="757385"/>
          </a:xfrm>
          <a:prstGeom prst="wedgeRectCallout">
            <a:avLst>
              <a:gd name="adj1" fmla="val 59536"/>
              <a:gd name="adj2" fmla="val -32130"/>
            </a:avLst>
          </a:prstGeom>
          <a:solidFill>
            <a:srgbClr val="FFFF7F"/>
          </a:solidFill>
          <a:ln w="57150">
            <a:solidFill>
              <a:schemeClr val="accent2">
                <a:lumMod val="50000"/>
              </a:schemeClr>
            </a:solidFill>
          </a:ln>
        </p:spPr>
        <p:txBody>
          <a:bodyPr wrap="square" lIns="189000" tIns="135000" bIns="13500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b="0" i="0" dirty="0">
                <a:solidFill>
                  <a:srgbClr val="242424"/>
                </a:solidFill>
                <a:effectLst/>
                <a:latin typeface="Times New Roman" panose="02020603050405020304" pitchFamily="18" charset="0"/>
                <a:cs typeface="Times New Roman" panose="02020603050405020304" pitchFamily="18" charset="0"/>
              </a:rPr>
              <a:t>“I’ll find myself sitting in a lecture and they’ll say </a:t>
            </a:r>
            <a:r>
              <a:rPr lang="en-GB" sz="1050" i="0" dirty="0">
                <a:effectLst/>
                <a:latin typeface="Times New Roman" panose="02020603050405020304" pitchFamily="18" charset="0"/>
                <a:cs typeface="Times New Roman" panose="02020603050405020304" pitchFamily="18" charset="0"/>
              </a:rPr>
              <a:t>oh</a:t>
            </a:r>
            <a:r>
              <a:rPr lang="en-GB" sz="1050" b="1" i="0" dirty="0">
                <a:solidFill>
                  <a:schemeClr val="accent2">
                    <a:lumMod val="50000"/>
                  </a:schemeClr>
                </a:solidFill>
                <a:effectLst/>
                <a:latin typeface="Times New Roman" panose="02020603050405020304" pitchFamily="18" charset="0"/>
                <a:cs typeface="Times New Roman" panose="02020603050405020304" pitchFamily="18" charset="0"/>
              </a:rPr>
              <a:t>, you've already covered this in first year </a:t>
            </a:r>
            <a:r>
              <a:rPr lang="en-GB" sz="1050" b="0" i="0" dirty="0">
                <a:solidFill>
                  <a:srgbClr val="242424"/>
                </a:solidFill>
                <a:effectLst/>
                <a:latin typeface="Times New Roman" panose="02020603050405020304" pitchFamily="18" charset="0"/>
                <a:cs typeface="Times New Roman" panose="02020603050405020304" pitchFamily="18" charset="0"/>
              </a:rPr>
              <a:t>and then you're like, oh, I've not”</a:t>
            </a:r>
            <a:endParaRPr lang="en-GB" sz="1050" dirty="0">
              <a:latin typeface="Times New Roman" panose="02020603050405020304" pitchFamily="18" charset="0"/>
              <a:cs typeface="Times New Roman" panose="02020603050405020304" pitchFamily="18" charset="0"/>
            </a:endParaRPr>
          </a:p>
        </p:txBody>
      </p:sp>
      <p:pic>
        <p:nvPicPr>
          <p:cNvPr id="4" name="Picture 3" descr="A picture containing text, outdoor, gallinaceous bird, bird&#10;&#10;Description automatically generated">
            <a:extLst>
              <a:ext uri="{FF2B5EF4-FFF2-40B4-BE49-F238E27FC236}">
                <a16:creationId xmlns:a16="http://schemas.microsoft.com/office/drawing/2014/main" id="{0914958F-91E0-40E1-BF0F-66E19950283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028386" y="0"/>
            <a:ext cx="1065430" cy="720000"/>
          </a:xfrm>
          <a:prstGeom prst="rect">
            <a:avLst/>
          </a:prstGeom>
        </p:spPr>
      </p:pic>
    </p:spTree>
    <p:extLst>
      <p:ext uri="{BB962C8B-B14F-4D97-AF65-F5344CB8AC3E}">
        <p14:creationId xmlns:p14="http://schemas.microsoft.com/office/powerpoint/2010/main" val="276214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98286-C625-45DB-9A67-32548DBC2764}"/>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kumimoji="0" lang="en-GB" sz="2800" b="1" i="0" u="none" strike="noStrike" kern="1200" cap="none" spc="0" normalizeH="0" baseline="0" noProof="0" dirty="0">
                <a:ln>
                  <a:noFill/>
                </a:ln>
                <a:solidFill>
                  <a:srgbClr val="1C4392"/>
                </a:solidFill>
                <a:effectLst/>
                <a:uLnTx/>
                <a:uFillTx/>
                <a:latin typeface="Calibri" panose="020F0502020204030204"/>
                <a:ea typeface="+mj-ea"/>
                <a:cs typeface="+mj-cs"/>
              </a:rPr>
              <a:t>DESIGN THINKING IN IMPLEMENTATION</a:t>
            </a:r>
            <a:endParaRPr lang="en-GB" sz="2800" dirty="0">
              <a:latin typeface="+mn-lt"/>
            </a:endParaRPr>
          </a:p>
        </p:txBody>
      </p:sp>
      <p:sp>
        <p:nvSpPr>
          <p:cNvPr id="21" name="Text Placeholder 6">
            <a:extLst>
              <a:ext uri="{FF2B5EF4-FFF2-40B4-BE49-F238E27FC236}">
                <a16:creationId xmlns:a16="http://schemas.microsoft.com/office/drawing/2014/main" id="{72E4C36A-F218-4456-8EAD-36A67403B500}"/>
              </a:ext>
            </a:extLst>
          </p:cNvPr>
          <p:cNvSpPr txBox="1">
            <a:spLocks/>
          </p:cNvSpPr>
          <p:nvPr/>
        </p:nvSpPr>
        <p:spPr>
          <a:xfrm>
            <a:off x="628650" y="914344"/>
            <a:ext cx="7886700" cy="38705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GB" sz="1725" b="1" dirty="0">
                <a:solidFill>
                  <a:srgbClr val="1C4392"/>
                </a:solidFill>
                <a:ea typeface="Cambria" panose="02040503050406030204" pitchFamily="18" charset="0"/>
              </a:rPr>
              <a:t>Introduction to Design Thinking</a:t>
            </a:r>
          </a:p>
        </p:txBody>
      </p:sp>
      <p:sp>
        <p:nvSpPr>
          <p:cNvPr id="22" name="Text Placeholder 6">
            <a:extLst>
              <a:ext uri="{FF2B5EF4-FFF2-40B4-BE49-F238E27FC236}">
                <a16:creationId xmlns:a16="http://schemas.microsoft.com/office/drawing/2014/main" id="{4046E176-CA07-4557-9C17-038C7E5B94BC}"/>
              </a:ext>
            </a:extLst>
          </p:cNvPr>
          <p:cNvSpPr txBox="1">
            <a:spLocks/>
          </p:cNvSpPr>
          <p:nvPr/>
        </p:nvSpPr>
        <p:spPr>
          <a:xfrm>
            <a:off x="628650" y="4101443"/>
            <a:ext cx="3360420" cy="38705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Clr>
                <a:srgbClr val="1C4392"/>
              </a:buClr>
              <a:buFont typeface="+mj-lt"/>
              <a:buAutoNum type="arabicParenR"/>
            </a:pPr>
            <a:r>
              <a:rPr lang="en-GB" sz="1500" dirty="0">
                <a:ea typeface="Cambria" panose="02040503050406030204" pitchFamily="18" charset="0"/>
              </a:rPr>
              <a:t>Acceptance towards ambiguity</a:t>
            </a:r>
          </a:p>
        </p:txBody>
      </p:sp>
      <p:sp>
        <p:nvSpPr>
          <p:cNvPr id="24" name="Text Placeholder 6">
            <a:extLst>
              <a:ext uri="{FF2B5EF4-FFF2-40B4-BE49-F238E27FC236}">
                <a16:creationId xmlns:a16="http://schemas.microsoft.com/office/drawing/2014/main" id="{FF40DE66-3705-40A3-9133-4FA5A9BD23B9}"/>
              </a:ext>
            </a:extLst>
          </p:cNvPr>
          <p:cNvSpPr txBox="1">
            <a:spLocks/>
          </p:cNvSpPr>
          <p:nvPr/>
        </p:nvSpPr>
        <p:spPr>
          <a:xfrm>
            <a:off x="628650" y="4384828"/>
            <a:ext cx="3360420" cy="38705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Clr>
                <a:srgbClr val="1C4392"/>
              </a:buClr>
              <a:buFont typeface="+mj-lt"/>
              <a:buAutoNum type="arabicParenR" startAt="2"/>
            </a:pPr>
            <a:r>
              <a:rPr lang="en-GB" sz="1500" dirty="0">
                <a:ea typeface="Cambria" panose="02040503050406030204" pitchFamily="18" charset="0"/>
              </a:rPr>
              <a:t>Overarching focus on human need</a:t>
            </a:r>
          </a:p>
        </p:txBody>
      </p:sp>
      <p:pic>
        <p:nvPicPr>
          <p:cNvPr id="25" name="Picture 24">
            <a:extLst>
              <a:ext uri="{FF2B5EF4-FFF2-40B4-BE49-F238E27FC236}">
                <a16:creationId xmlns:a16="http://schemas.microsoft.com/office/drawing/2014/main" id="{95BFFCF5-2736-4392-A294-DD56647C293E}"/>
              </a:ext>
            </a:extLst>
          </p:cNvPr>
          <p:cNvPicPr/>
          <p:nvPr/>
        </p:nvPicPr>
        <p:blipFill rotWithShape="1">
          <a:blip r:embed="rId3" cstate="print">
            <a:extLst>
              <a:ext uri="{28A0092B-C50C-407E-A947-70E740481C1C}">
                <a14:useLocalDpi xmlns:a14="http://schemas.microsoft.com/office/drawing/2010/main" val="0"/>
              </a:ext>
            </a:extLst>
          </a:blip>
          <a:srcRect l="-3798" t="-1" r="-3350" b="-4163"/>
          <a:stretch/>
        </p:blipFill>
        <p:spPr bwMode="auto">
          <a:xfrm>
            <a:off x="1134416" y="1305872"/>
            <a:ext cx="6875168" cy="2360399"/>
          </a:xfrm>
          <a:prstGeom prst="rect">
            <a:avLst/>
          </a:prstGeom>
          <a:noFill/>
          <a:ln w="6350" cap="flat" cmpd="sng" algn="ctr">
            <a:solidFill>
              <a:sysClr val="window" lastClr="FFFFFF">
                <a:lumMod val="50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CD28493D-849C-4899-B9BD-5D30807BF8B6}"/>
              </a:ext>
            </a:extLst>
          </p:cNvPr>
          <p:cNvSpPr/>
          <p:nvPr/>
        </p:nvSpPr>
        <p:spPr>
          <a:xfrm>
            <a:off x="1423555" y="2093425"/>
            <a:ext cx="885305" cy="785293"/>
          </a:xfrm>
          <a:prstGeom prst="ellipse">
            <a:avLst/>
          </a:prstGeom>
          <a:solidFill>
            <a:srgbClr val="FF0000">
              <a:alpha val="10196"/>
            </a:srgb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1" name="TextBox 10">
            <a:extLst>
              <a:ext uri="{FF2B5EF4-FFF2-40B4-BE49-F238E27FC236}">
                <a16:creationId xmlns:a16="http://schemas.microsoft.com/office/drawing/2014/main" id="{848D0A53-51EC-40BE-AFCC-BDF530F41303}"/>
              </a:ext>
            </a:extLst>
          </p:cNvPr>
          <p:cNvSpPr txBox="1"/>
          <p:nvPr/>
        </p:nvSpPr>
        <p:spPr>
          <a:xfrm>
            <a:off x="6967511" y="3372942"/>
            <a:ext cx="1112867" cy="265457"/>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spcAft>
                <a:spcPts val="450"/>
              </a:spcAft>
            </a:pPr>
            <a:r>
              <a:rPr lang="en-GB" sz="1125" i="1" dirty="0">
                <a:effectLst/>
                <a:latin typeface="Calibri" panose="020F0502020204030204" pitchFamily="34" charset="0"/>
                <a:ea typeface="DengXian" panose="02010600030101010101" pitchFamily="2" charset="-122"/>
                <a:cs typeface="Calibri" panose="020F0502020204030204" pitchFamily="34" charset="0"/>
              </a:rPr>
              <a:t>(Storm, 2021)</a:t>
            </a:r>
            <a:endParaRPr lang="en-GB" sz="1125" i="1"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12" name="Text Placeholder 6">
            <a:extLst>
              <a:ext uri="{FF2B5EF4-FFF2-40B4-BE49-F238E27FC236}">
                <a16:creationId xmlns:a16="http://schemas.microsoft.com/office/drawing/2014/main" id="{12811557-0C2B-4A73-9442-AE30F7B77A6E}"/>
              </a:ext>
            </a:extLst>
          </p:cNvPr>
          <p:cNvSpPr txBox="1">
            <a:spLocks/>
          </p:cNvSpPr>
          <p:nvPr/>
        </p:nvSpPr>
        <p:spPr>
          <a:xfrm>
            <a:off x="628650" y="3806733"/>
            <a:ext cx="3360420" cy="38705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GB" sz="1725" dirty="0">
                <a:solidFill>
                  <a:srgbClr val="1C4392"/>
                </a:solidFill>
                <a:ea typeface="Cambria" panose="02040503050406030204" pitchFamily="18" charset="0"/>
              </a:rPr>
              <a:t>Model characteristics</a:t>
            </a:r>
          </a:p>
        </p:txBody>
      </p:sp>
      <p:sp>
        <p:nvSpPr>
          <p:cNvPr id="14" name="Text Placeholder 6">
            <a:extLst>
              <a:ext uri="{FF2B5EF4-FFF2-40B4-BE49-F238E27FC236}">
                <a16:creationId xmlns:a16="http://schemas.microsoft.com/office/drawing/2014/main" id="{604A6542-8940-4122-919A-08354846437C}"/>
              </a:ext>
            </a:extLst>
          </p:cNvPr>
          <p:cNvSpPr txBox="1">
            <a:spLocks/>
          </p:cNvSpPr>
          <p:nvPr/>
        </p:nvSpPr>
        <p:spPr>
          <a:xfrm>
            <a:off x="4475810" y="4101443"/>
            <a:ext cx="3360420" cy="38705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Clr>
                <a:srgbClr val="1C4392"/>
              </a:buClr>
              <a:buFont typeface="+mj-lt"/>
              <a:buAutoNum type="arabicParenR"/>
            </a:pPr>
            <a:r>
              <a:rPr lang="en-GB" sz="1500" dirty="0">
                <a:ea typeface="Cambria" panose="02040503050406030204" pitchFamily="18" charset="0"/>
              </a:rPr>
              <a:t>Empathise with whom?</a:t>
            </a:r>
          </a:p>
        </p:txBody>
      </p:sp>
      <p:sp>
        <p:nvSpPr>
          <p:cNvPr id="15" name="Text Placeholder 6">
            <a:extLst>
              <a:ext uri="{FF2B5EF4-FFF2-40B4-BE49-F238E27FC236}">
                <a16:creationId xmlns:a16="http://schemas.microsoft.com/office/drawing/2014/main" id="{2538FEAA-B0AB-4D2A-9F85-28C75D2A123D}"/>
              </a:ext>
            </a:extLst>
          </p:cNvPr>
          <p:cNvSpPr txBox="1">
            <a:spLocks/>
          </p:cNvSpPr>
          <p:nvPr/>
        </p:nvSpPr>
        <p:spPr>
          <a:xfrm>
            <a:off x="4475810" y="4384828"/>
            <a:ext cx="3360420" cy="38705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Clr>
                <a:srgbClr val="1C4392"/>
              </a:buClr>
              <a:buFont typeface="+mj-lt"/>
              <a:buAutoNum type="arabicParenR" startAt="2"/>
            </a:pPr>
            <a:r>
              <a:rPr lang="en-GB" sz="1500" dirty="0">
                <a:ea typeface="Cambria" panose="02040503050406030204" pitchFamily="18" charset="0"/>
              </a:rPr>
              <a:t>How should businesses empathise?</a:t>
            </a:r>
          </a:p>
        </p:txBody>
      </p:sp>
      <p:sp>
        <p:nvSpPr>
          <p:cNvPr id="16" name="Text Placeholder 6">
            <a:extLst>
              <a:ext uri="{FF2B5EF4-FFF2-40B4-BE49-F238E27FC236}">
                <a16:creationId xmlns:a16="http://schemas.microsoft.com/office/drawing/2014/main" id="{5BCAEC23-3C04-418E-99AD-ED1F16DE3D47}"/>
              </a:ext>
            </a:extLst>
          </p:cNvPr>
          <p:cNvSpPr txBox="1">
            <a:spLocks/>
          </p:cNvSpPr>
          <p:nvPr/>
        </p:nvSpPr>
        <p:spPr>
          <a:xfrm>
            <a:off x="4475810" y="3806733"/>
            <a:ext cx="3360420" cy="38705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GB" sz="1725" dirty="0">
                <a:solidFill>
                  <a:srgbClr val="1C4392"/>
                </a:solidFill>
                <a:ea typeface="Cambria" panose="02040503050406030204" pitchFamily="18" charset="0"/>
              </a:rPr>
              <a:t>The challenge</a:t>
            </a:r>
          </a:p>
        </p:txBody>
      </p:sp>
      <p:sp>
        <p:nvSpPr>
          <p:cNvPr id="20" name="Text Placeholder 6">
            <a:extLst>
              <a:ext uri="{FF2B5EF4-FFF2-40B4-BE49-F238E27FC236}">
                <a16:creationId xmlns:a16="http://schemas.microsoft.com/office/drawing/2014/main" id="{B42830E1-0108-4A2B-9A75-CC9CA9775C17}"/>
              </a:ext>
            </a:extLst>
          </p:cNvPr>
          <p:cNvSpPr txBox="1">
            <a:spLocks/>
          </p:cNvSpPr>
          <p:nvPr/>
        </p:nvSpPr>
        <p:spPr>
          <a:xfrm>
            <a:off x="4475810" y="4679538"/>
            <a:ext cx="3360420" cy="387052"/>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buClr>
                <a:srgbClr val="1C4392"/>
              </a:buClr>
              <a:buFont typeface="+mj-lt"/>
              <a:buAutoNum type="arabicParenR" startAt="3"/>
            </a:pPr>
            <a:r>
              <a:rPr lang="en-GB" sz="1500" dirty="0">
                <a:ea typeface="Cambria" panose="02040503050406030204" pitchFamily="18" charset="0"/>
              </a:rPr>
              <a:t>Challenges during implementation</a:t>
            </a:r>
          </a:p>
        </p:txBody>
      </p:sp>
      <p:pic>
        <p:nvPicPr>
          <p:cNvPr id="5" name="Picture 4" descr="A picture containing vector graphics&#10;&#10;Description automatically generated">
            <a:extLst>
              <a:ext uri="{FF2B5EF4-FFF2-40B4-BE49-F238E27FC236}">
                <a16:creationId xmlns:a16="http://schemas.microsoft.com/office/drawing/2014/main" id="{64BDEC75-B8C5-4673-AA1C-549A2C8000F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058606" y="109931"/>
            <a:ext cx="975903" cy="1080000"/>
          </a:xfrm>
          <a:prstGeom prst="rect">
            <a:avLst/>
          </a:prstGeom>
        </p:spPr>
      </p:pic>
    </p:spTree>
    <p:extLst>
      <p:ext uri="{BB962C8B-B14F-4D97-AF65-F5344CB8AC3E}">
        <p14:creationId xmlns:p14="http://schemas.microsoft.com/office/powerpoint/2010/main" val="22215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12" grpId="0"/>
      <p:bldP spid="14" grpId="0"/>
      <p:bldP spid="15" grpId="0"/>
      <p:bldP spid="1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03DCDE-6E81-4F1F-8654-5FC8C37DF4BA}"/>
              </a:ext>
            </a:extLst>
          </p:cNvPr>
          <p:cNvSpPr txBox="1"/>
          <p:nvPr/>
        </p:nvSpPr>
        <p:spPr>
          <a:xfrm>
            <a:off x="615304" y="85726"/>
            <a:ext cx="8257694" cy="1015663"/>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3600" b="1" dirty="0"/>
              <a:t>To work or not to work?</a:t>
            </a:r>
          </a:p>
          <a:p>
            <a:pPr algn="ctr"/>
            <a:r>
              <a:rPr lang="en-GB" sz="2400" b="1" i="1" dirty="0"/>
              <a:t>A study on the impact of term-time work on student attainment </a:t>
            </a:r>
          </a:p>
        </p:txBody>
      </p:sp>
      <p:sp>
        <p:nvSpPr>
          <p:cNvPr id="3" name="TextBox 2">
            <a:extLst>
              <a:ext uri="{FF2B5EF4-FFF2-40B4-BE49-F238E27FC236}">
                <a16:creationId xmlns:a16="http://schemas.microsoft.com/office/drawing/2014/main" id="{85CC4FE6-6532-4AC8-9F0A-9FFDF8016850}"/>
              </a:ext>
            </a:extLst>
          </p:cNvPr>
          <p:cNvSpPr txBox="1"/>
          <p:nvPr/>
        </p:nvSpPr>
        <p:spPr>
          <a:xfrm>
            <a:off x="0" y="4934439"/>
            <a:ext cx="9144000" cy="26161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100" i="1" dirty="0"/>
              <a:t>CA Dennis, J Lemon, V Louca (2018) Term-time employment and student attainment in higher education. - J of Perspectives in Applied </a:t>
            </a:r>
            <a:r>
              <a:rPr lang="en-GB" sz="1100" i="1" dirty="0" err="1"/>
              <a:t>Acad</a:t>
            </a:r>
            <a:r>
              <a:rPr lang="en-GB" sz="1100" i="1" dirty="0"/>
              <a:t> </a:t>
            </a:r>
            <a:r>
              <a:rPr lang="en-GB" sz="1100" i="1" dirty="0" err="1"/>
              <a:t>Pract</a:t>
            </a:r>
            <a:endParaRPr lang="en-GB" sz="1100" i="1" dirty="0"/>
          </a:p>
        </p:txBody>
      </p:sp>
      <p:sp>
        <p:nvSpPr>
          <p:cNvPr id="4" name="TextBox 3">
            <a:extLst>
              <a:ext uri="{FF2B5EF4-FFF2-40B4-BE49-F238E27FC236}">
                <a16:creationId xmlns:a16="http://schemas.microsoft.com/office/drawing/2014/main" id="{016DFB85-1924-4E5B-9539-D6608FFE45E9}"/>
              </a:ext>
            </a:extLst>
          </p:cNvPr>
          <p:cNvSpPr txBox="1"/>
          <p:nvPr/>
        </p:nvSpPr>
        <p:spPr>
          <a:xfrm>
            <a:off x="85725" y="1021869"/>
            <a:ext cx="2362200" cy="120032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u="sng" dirty="0"/>
              <a:t>Background</a:t>
            </a:r>
            <a:r>
              <a:rPr lang="en-GB" sz="1200" dirty="0"/>
              <a:t>: The number of UK full-time university students engaging in term-time employment (TTE) is rising – </a:t>
            </a:r>
            <a:r>
              <a:rPr lang="en-GB" sz="1200" b="1" dirty="0"/>
              <a:t>but what is the </a:t>
            </a:r>
            <a:r>
              <a:rPr lang="en-GB" sz="1200" b="1" u="sng" dirty="0"/>
              <a:t>impact</a:t>
            </a:r>
            <a:r>
              <a:rPr lang="en-GB" sz="1200" b="1" dirty="0"/>
              <a:t> on student </a:t>
            </a:r>
            <a:r>
              <a:rPr lang="en-GB" sz="1200" b="1" u="sng" dirty="0"/>
              <a:t>performance</a:t>
            </a:r>
            <a:r>
              <a:rPr lang="en-GB" sz="1200" b="1" dirty="0"/>
              <a:t>?</a:t>
            </a:r>
          </a:p>
        </p:txBody>
      </p:sp>
      <p:sp>
        <p:nvSpPr>
          <p:cNvPr id="5" name="TextBox 4">
            <a:extLst>
              <a:ext uri="{FF2B5EF4-FFF2-40B4-BE49-F238E27FC236}">
                <a16:creationId xmlns:a16="http://schemas.microsoft.com/office/drawing/2014/main" id="{B69BF935-FBF8-4046-8A46-04FCE88DB4E2}"/>
              </a:ext>
            </a:extLst>
          </p:cNvPr>
          <p:cNvSpPr txBox="1"/>
          <p:nvPr/>
        </p:nvSpPr>
        <p:spPr>
          <a:xfrm>
            <a:off x="2821598" y="1078305"/>
            <a:ext cx="2370069" cy="2804742"/>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4313" indent="-214313">
              <a:buFont typeface="Arial" panose="020B0604020202020204" pitchFamily="34" charset="0"/>
              <a:buChar char="•"/>
            </a:pPr>
            <a:r>
              <a:rPr lang="en-GB" sz="1200" dirty="0"/>
              <a:t>1652 respondents</a:t>
            </a:r>
          </a:p>
          <a:p>
            <a:pPr marL="214313" indent="-214313">
              <a:buFont typeface="Arial" panose="020B0604020202020204" pitchFamily="34" charset="0"/>
              <a:buChar char="•"/>
            </a:pPr>
            <a:r>
              <a:rPr lang="en-GB" sz="1200" dirty="0"/>
              <a:t>68% engaged in TTE</a:t>
            </a:r>
          </a:p>
          <a:p>
            <a:pPr marL="214313" indent="-214313">
              <a:buFont typeface="Arial" panose="020B0604020202020204" pitchFamily="34" charset="0"/>
              <a:buChar char="•"/>
            </a:pPr>
            <a:r>
              <a:rPr lang="en-GB" sz="1200" dirty="0"/>
              <a:t>71% worked to cover living expenses</a:t>
            </a:r>
          </a:p>
          <a:p>
            <a:pPr marL="214313" indent="-214313">
              <a:buFont typeface="Arial" panose="020B0604020202020204" pitchFamily="34" charset="0"/>
              <a:buChar char="•"/>
            </a:pPr>
            <a:r>
              <a:rPr lang="en-GB" sz="1200" dirty="0"/>
              <a:t>students engaged in TTE of &lt; 10 hours have </a:t>
            </a:r>
            <a:r>
              <a:rPr lang="en-GB" sz="1200" b="1" dirty="0"/>
              <a:t>higher</a:t>
            </a:r>
            <a:r>
              <a:rPr lang="en-GB" sz="1200" dirty="0"/>
              <a:t> (</a:t>
            </a:r>
            <a:r>
              <a:rPr lang="en-GB" sz="1200" b="1" dirty="0"/>
              <a:t>4.9%</a:t>
            </a:r>
            <a:r>
              <a:rPr lang="en-GB" sz="1200" dirty="0"/>
              <a:t>) mean grades than the baseline group.</a:t>
            </a:r>
          </a:p>
          <a:p>
            <a:pPr marL="214313" indent="-214313">
              <a:buFont typeface="Arial" panose="020B0604020202020204" pitchFamily="34" charset="0"/>
              <a:buChar char="•"/>
            </a:pPr>
            <a:r>
              <a:rPr lang="en-GB" sz="1200" dirty="0"/>
              <a:t>Working ≤10 hrs/week had grades </a:t>
            </a:r>
            <a:r>
              <a:rPr lang="en-GB" sz="1200" b="1" dirty="0"/>
              <a:t>7% higher </a:t>
            </a:r>
            <a:r>
              <a:rPr lang="en-GB" sz="1200" dirty="0"/>
              <a:t>than those not in TTE; </a:t>
            </a:r>
          </a:p>
          <a:p>
            <a:pPr marL="214313" indent="-214313">
              <a:buFont typeface="Arial" panose="020B0604020202020204" pitchFamily="34" charset="0"/>
              <a:buChar char="•"/>
            </a:pPr>
            <a:r>
              <a:rPr lang="en-GB" sz="1200" dirty="0"/>
              <a:t>working &gt;10 hrs/week in unskilled positions showed a mean </a:t>
            </a:r>
            <a:r>
              <a:rPr lang="en-GB" sz="1200" b="1" dirty="0"/>
              <a:t>1.6% lower </a:t>
            </a:r>
            <a:r>
              <a:rPr lang="en-GB" sz="1200" dirty="0"/>
              <a:t>grade.</a:t>
            </a:r>
          </a:p>
          <a:p>
            <a:pPr marL="214313" indent="-214313">
              <a:buFont typeface="Arial" panose="020B0604020202020204" pitchFamily="34" charset="0"/>
              <a:buChar char="•"/>
            </a:pPr>
            <a:endParaRPr lang="en-GB" sz="1013" dirty="0"/>
          </a:p>
          <a:p>
            <a:endParaRPr lang="en-GB" sz="1013" dirty="0"/>
          </a:p>
        </p:txBody>
      </p:sp>
      <p:pic>
        <p:nvPicPr>
          <p:cNvPr id="11" name="Picture 10">
            <a:extLst>
              <a:ext uri="{FF2B5EF4-FFF2-40B4-BE49-F238E27FC236}">
                <a16:creationId xmlns:a16="http://schemas.microsoft.com/office/drawing/2014/main" id="{EB9F9850-358C-4568-801B-512A386DB99C}"/>
              </a:ext>
            </a:extLst>
          </p:cNvPr>
          <p:cNvPicPr>
            <a:picLocks noChangeAspect="1"/>
          </p:cNvPicPr>
          <p:nvPr/>
        </p:nvPicPr>
        <p:blipFill>
          <a:blip r:embed="rId2"/>
          <a:stretch>
            <a:fillRect/>
          </a:stretch>
        </p:blipFill>
        <p:spPr>
          <a:xfrm>
            <a:off x="5651143" y="1034313"/>
            <a:ext cx="3213751" cy="2880000"/>
          </a:xfrm>
          <a:prstGeom prst="rect">
            <a:avLst/>
          </a:prstGeom>
        </p:spPr>
      </p:pic>
      <p:pic>
        <p:nvPicPr>
          <p:cNvPr id="13" name="Picture 12">
            <a:extLst>
              <a:ext uri="{FF2B5EF4-FFF2-40B4-BE49-F238E27FC236}">
                <a16:creationId xmlns:a16="http://schemas.microsoft.com/office/drawing/2014/main" id="{D0CFA302-D95A-4620-8E48-779D46ABCEB7}"/>
              </a:ext>
            </a:extLst>
          </p:cNvPr>
          <p:cNvPicPr>
            <a:picLocks noChangeAspect="1"/>
          </p:cNvPicPr>
          <p:nvPr/>
        </p:nvPicPr>
        <p:blipFill>
          <a:blip r:embed="rId3"/>
          <a:stretch>
            <a:fillRect/>
          </a:stretch>
        </p:blipFill>
        <p:spPr>
          <a:xfrm>
            <a:off x="72030" y="2372318"/>
            <a:ext cx="2777081" cy="2412000"/>
          </a:xfrm>
          <a:prstGeom prst="rect">
            <a:avLst/>
          </a:prstGeom>
        </p:spPr>
      </p:pic>
      <p:sp>
        <p:nvSpPr>
          <p:cNvPr id="14" name="TextBox 13">
            <a:extLst>
              <a:ext uri="{FF2B5EF4-FFF2-40B4-BE49-F238E27FC236}">
                <a16:creationId xmlns:a16="http://schemas.microsoft.com/office/drawing/2014/main" id="{530F8E57-7923-4AA5-9DEF-24F56B0F2C10}"/>
              </a:ext>
            </a:extLst>
          </p:cNvPr>
          <p:cNvSpPr txBox="1"/>
          <p:nvPr/>
        </p:nvSpPr>
        <p:spPr>
          <a:xfrm>
            <a:off x="5517428" y="3985977"/>
            <a:ext cx="3286125" cy="8309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14313" indent="-214313">
              <a:buFont typeface="Arial" panose="020B0604020202020204" pitchFamily="34" charset="0"/>
              <a:buChar char="•"/>
            </a:pPr>
            <a:r>
              <a:rPr lang="en-GB" sz="1200" dirty="0"/>
              <a:t>students may benefit from taking on 10 or fewer hours of TTE per week</a:t>
            </a:r>
          </a:p>
          <a:p>
            <a:pPr marL="214313" indent="-214313">
              <a:buFont typeface="Arial" panose="020B0604020202020204" pitchFamily="34" charset="0"/>
              <a:buChar char="•"/>
            </a:pPr>
            <a:r>
              <a:rPr lang="en-GB" sz="1200" dirty="0"/>
              <a:t>How do we incorporate working in the curriculum?</a:t>
            </a:r>
          </a:p>
        </p:txBody>
      </p:sp>
      <p:pic>
        <p:nvPicPr>
          <p:cNvPr id="7" name="Picture 6" descr="A group of birds&#10;&#10;Description automatically generated with low confidence">
            <a:extLst>
              <a:ext uri="{FF2B5EF4-FFF2-40B4-BE49-F238E27FC236}">
                <a16:creationId xmlns:a16="http://schemas.microsoft.com/office/drawing/2014/main" id="{7C009369-2778-4CD1-A91C-EE2B9C881B8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664488" y="3583889"/>
            <a:ext cx="1171278" cy="1296000"/>
          </a:xfrm>
          <a:prstGeom prst="rect">
            <a:avLst/>
          </a:prstGeom>
        </p:spPr>
      </p:pic>
    </p:spTree>
    <p:extLst>
      <p:ext uri="{BB962C8B-B14F-4D97-AF65-F5344CB8AC3E}">
        <p14:creationId xmlns:p14="http://schemas.microsoft.com/office/powerpoint/2010/main" val="1438486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6669"/>
            <a:ext cx="1564481" cy="1650206"/>
          </a:xfrm>
          <a:prstGeom prst="rect">
            <a:avLst/>
          </a:prstGeom>
        </p:spPr>
      </p:pic>
      <p:sp>
        <p:nvSpPr>
          <p:cNvPr id="5" name="Title 4"/>
          <p:cNvSpPr>
            <a:spLocks noGrp="1"/>
          </p:cNvSpPr>
          <p:nvPr>
            <p:ph type="title"/>
          </p:nvPr>
        </p:nvSpPr>
        <p:spPr>
          <a:xfrm>
            <a:off x="1564481" y="273844"/>
            <a:ext cx="7466231" cy="994172"/>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4000" dirty="0"/>
              <a:t>Formative feedback – is it wanted?</a:t>
            </a:r>
          </a:p>
        </p:txBody>
      </p:sp>
      <p:sp>
        <p:nvSpPr>
          <p:cNvPr id="6" name="Content Placeholder 5"/>
          <p:cNvSpPr>
            <a:spLocks noGrp="1"/>
          </p:cNvSpPr>
          <p:nvPr>
            <p:ph idx="1"/>
          </p:nvPr>
        </p:nvSpPr>
        <p:spPr>
          <a:xfrm>
            <a:off x="1451758" y="1380507"/>
            <a:ext cx="7466231" cy="3601378"/>
          </a:xfrm>
        </p:spPr>
        <p:txBody>
          <a:bodyPr>
            <a:normAutofit fontScale="77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85763" indent="-385763">
              <a:buFont typeface="+mj-lt"/>
              <a:buAutoNum type="arabicPeriod"/>
            </a:pPr>
            <a:r>
              <a:rPr lang="en-GB" sz="2800" dirty="0"/>
              <a:t> </a:t>
            </a:r>
            <a:r>
              <a:rPr lang="en-GB" sz="2800" dirty="0" err="1"/>
              <a:t>PreSF</a:t>
            </a:r>
            <a:r>
              <a:rPr lang="en-GB" sz="2800" dirty="0"/>
              <a:t> 2021/22 - 126/203(62%),  2020/21 - 103/184 (56%) </a:t>
            </a:r>
          </a:p>
          <a:p>
            <a:pPr marL="385763" indent="-385763">
              <a:buFont typeface="+mj-lt"/>
              <a:buAutoNum type="arabicPeriod"/>
            </a:pPr>
            <a:endParaRPr lang="en-GB" sz="2800" dirty="0"/>
          </a:p>
          <a:p>
            <a:pPr marL="385763" indent="-385763">
              <a:buFont typeface="+mj-lt"/>
              <a:buAutoNum type="arabicPeriod"/>
            </a:pPr>
            <a:r>
              <a:rPr lang="en-GB" sz="2800" dirty="0"/>
              <a:t> Self test 2021/22 –</a:t>
            </a:r>
          </a:p>
          <a:p>
            <a:pPr marL="385763" indent="-385763">
              <a:buFont typeface="+mj-lt"/>
              <a:buAutoNum type="arabicPeriod"/>
            </a:pPr>
            <a:endParaRPr lang="en-GB" sz="2800" dirty="0"/>
          </a:p>
          <a:p>
            <a:pPr marL="385763" indent="-385763">
              <a:buFont typeface="+mj-lt"/>
              <a:buAutoNum type="arabicPeriod"/>
            </a:pPr>
            <a:r>
              <a:rPr lang="en-GB" sz="2800" dirty="0"/>
              <a:t>Staff time / need to be organised / format </a:t>
            </a:r>
          </a:p>
          <a:p>
            <a:pPr marL="385763" indent="-385763">
              <a:buFont typeface="+mj-lt"/>
              <a:buAutoNum type="arabicPeriod"/>
            </a:pPr>
            <a:endParaRPr lang="en-GB" sz="2800" dirty="0"/>
          </a:p>
          <a:p>
            <a:pPr marL="385763" indent="-385763">
              <a:buFont typeface="+mj-lt"/>
              <a:buAutoNum type="arabicPeriod"/>
            </a:pPr>
            <a:r>
              <a:rPr lang="en-GB" sz="2800" dirty="0"/>
              <a:t>Does not predict performance</a:t>
            </a:r>
          </a:p>
          <a:p>
            <a:pPr marL="385763" indent="-385763">
              <a:buFont typeface="+mj-lt"/>
              <a:buAutoNum type="arabicPeriod"/>
            </a:pPr>
            <a:endParaRPr lang="en-GB" sz="2800" dirty="0"/>
          </a:p>
          <a:p>
            <a:pPr marL="385763" indent="-385763">
              <a:buFont typeface="+mj-lt"/>
              <a:buAutoNum type="arabicPeriod"/>
            </a:pPr>
            <a:r>
              <a:rPr lang="en-GB" sz="2800" dirty="0"/>
              <a:t>Equity / On the spot / Efficiency </a:t>
            </a:r>
          </a:p>
          <a:p>
            <a:pPr marL="385763" indent="-385763">
              <a:buFont typeface="+mj-lt"/>
              <a:buAutoNum type="arabicPeriod"/>
            </a:pPr>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Oval 6"/>
          <p:cNvSpPr/>
          <p:nvPr/>
        </p:nvSpPr>
        <p:spPr>
          <a:xfrm>
            <a:off x="1478593" y="1388174"/>
            <a:ext cx="288000" cy="288000"/>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8" name="Oval 7"/>
          <p:cNvSpPr/>
          <p:nvPr/>
        </p:nvSpPr>
        <p:spPr>
          <a:xfrm>
            <a:off x="1461763" y="2115493"/>
            <a:ext cx="288000" cy="288000"/>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9" name="Oval 8"/>
          <p:cNvSpPr/>
          <p:nvPr/>
        </p:nvSpPr>
        <p:spPr>
          <a:xfrm>
            <a:off x="1474766" y="2839947"/>
            <a:ext cx="288000" cy="288000"/>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0" name="Oval 9"/>
          <p:cNvSpPr/>
          <p:nvPr/>
        </p:nvSpPr>
        <p:spPr>
          <a:xfrm>
            <a:off x="1474765" y="3536105"/>
            <a:ext cx="288000" cy="288000"/>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1" name="Oval 10"/>
          <p:cNvSpPr/>
          <p:nvPr/>
        </p:nvSpPr>
        <p:spPr>
          <a:xfrm>
            <a:off x="1478593" y="4258995"/>
            <a:ext cx="288000" cy="288000"/>
          </a:xfrm>
          <a:prstGeom prst="ellipse">
            <a:avLst/>
          </a:prstGeom>
          <a:no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Tree>
    <p:extLst>
      <p:ext uri="{BB962C8B-B14F-4D97-AF65-F5344CB8AC3E}">
        <p14:creationId xmlns:p14="http://schemas.microsoft.com/office/powerpoint/2010/main" val="637340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8FCD08-07CA-45DA-845C-7E80AE6D64D6}"/>
              </a:ext>
            </a:extLst>
          </p:cNvPr>
          <p:cNvSpPr/>
          <p:nvPr/>
        </p:nvSpPr>
        <p:spPr>
          <a:xfrm>
            <a:off x="250118" y="2941006"/>
            <a:ext cx="238830" cy="5340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08" name="Rectangle 107">
            <a:extLst>
              <a:ext uri="{FF2B5EF4-FFF2-40B4-BE49-F238E27FC236}">
                <a16:creationId xmlns:a16="http://schemas.microsoft.com/office/drawing/2014/main" id="{5BBC711F-58E8-4D53-9793-0E1407D04628}"/>
              </a:ext>
            </a:extLst>
          </p:cNvPr>
          <p:cNvSpPr/>
          <p:nvPr/>
        </p:nvSpPr>
        <p:spPr>
          <a:xfrm>
            <a:off x="6599027" y="1940684"/>
            <a:ext cx="2404119" cy="3628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07" name="Rectangle 106">
            <a:extLst>
              <a:ext uri="{FF2B5EF4-FFF2-40B4-BE49-F238E27FC236}">
                <a16:creationId xmlns:a16="http://schemas.microsoft.com/office/drawing/2014/main" id="{8E3DEA20-6204-4571-898F-659644CDB7F2}"/>
              </a:ext>
            </a:extLst>
          </p:cNvPr>
          <p:cNvSpPr/>
          <p:nvPr/>
        </p:nvSpPr>
        <p:spPr>
          <a:xfrm>
            <a:off x="5521649" y="1531871"/>
            <a:ext cx="1409517" cy="3628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09" name="Rectangle 108">
            <a:extLst>
              <a:ext uri="{FF2B5EF4-FFF2-40B4-BE49-F238E27FC236}">
                <a16:creationId xmlns:a16="http://schemas.microsoft.com/office/drawing/2014/main" id="{6DEA03BE-EC1C-4B2F-99C6-053315FBCE9E}"/>
              </a:ext>
            </a:extLst>
          </p:cNvPr>
          <p:cNvSpPr/>
          <p:nvPr/>
        </p:nvSpPr>
        <p:spPr>
          <a:xfrm>
            <a:off x="3715486" y="1583949"/>
            <a:ext cx="1234334" cy="3628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10" name="Speech Bubble: Rectangle 109">
            <a:extLst>
              <a:ext uri="{FF2B5EF4-FFF2-40B4-BE49-F238E27FC236}">
                <a16:creationId xmlns:a16="http://schemas.microsoft.com/office/drawing/2014/main" id="{935B1F12-CAB7-493E-98A9-87A492F81816}"/>
              </a:ext>
            </a:extLst>
          </p:cNvPr>
          <p:cNvSpPr/>
          <p:nvPr/>
        </p:nvSpPr>
        <p:spPr>
          <a:xfrm>
            <a:off x="0" y="1521555"/>
            <a:ext cx="3417734" cy="746933"/>
          </a:xfrm>
          <a:prstGeom prst="wedgeRect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97" name="Rectangle 96">
            <a:extLst>
              <a:ext uri="{FF2B5EF4-FFF2-40B4-BE49-F238E27FC236}">
                <a16:creationId xmlns:a16="http://schemas.microsoft.com/office/drawing/2014/main" id="{1638CDE5-EEF4-41BD-AD22-9366A4EAD7EA}"/>
              </a:ext>
            </a:extLst>
          </p:cNvPr>
          <p:cNvSpPr/>
          <p:nvPr/>
        </p:nvSpPr>
        <p:spPr>
          <a:xfrm>
            <a:off x="4510261" y="4799757"/>
            <a:ext cx="971174" cy="2541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00" name="Rectangle 99">
            <a:extLst>
              <a:ext uri="{FF2B5EF4-FFF2-40B4-BE49-F238E27FC236}">
                <a16:creationId xmlns:a16="http://schemas.microsoft.com/office/drawing/2014/main" id="{CE84C291-1A3D-4376-A756-05EF3D6605E9}"/>
              </a:ext>
            </a:extLst>
          </p:cNvPr>
          <p:cNvSpPr/>
          <p:nvPr/>
        </p:nvSpPr>
        <p:spPr>
          <a:xfrm>
            <a:off x="3154224" y="4854799"/>
            <a:ext cx="1243916" cy="1892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86" name="TextBox 85">
            <a:extLst>
              <a:ext uri="{FF2B5EF4-FFF2-40B4-BE49-F238E27FC236}">
                <a16:creationId xmlns:a16="http://schemas.microsoft.com/office/drawing/2014/main" id="{DAA45569-7CB2-4D60-BE08-2770AFAA8A84}"/>
              </a:ext>
            </a:extLst>
          </p:cNvPr>
          <p:cNvSpPr txBox="1"/>
          <p:nvPr/>
        </p:nvSpPr>
        <p:spPr>
          <a:xfrm>
            <a:off x="4535996" y="4799774"/>
            <a:ext cx="1176449"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dirty="0">
                <a:solidFill>
                  <a:schemeClr val="bg1"/>
                </a:solidFill>
              </a:rPr>
              <a:t>Interactive</a:t>
            </a:r>
          </a:p>
        </p:txBody>
      </p:sp>
      <p:sp>
        <p:nvSpPr>
          <p:cNvPr id="102" name="Rectangle 101">
            <a:extLst>
              <a:ext uri="{FF2B5EF4-FFF2-40B4-BE49-F238E27FC236}">
                <a16:creationId xmlns:a16="http://schemas.microsoft.com/office/drawing/2014/main" id="{B676D383-7B72-477D-8E32-BBD066BCF56F}"/>
              </a:ext>
            </a:extLst>
          </p:cNvPr>
          <p:cNvSpPr/>
          <p:nvPr/>
        </p:nvSpPr>
        <p:spPr>
          <a:xfrm>
            <a:off x="5661791" y="4837448"/>
            <a:ext cx="1470942" cy="2207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01" name="Rectangle 100">
            <a:extLst>
              <a:ext uri="{FF2B5EF4-FFF2-40B4-BE49-F238E27FC236}">
                <a16:creationId xmlns:a16="http://schemas.microsoft.com/office/drawing/2014/main" id="{2A8F0784-C977-4243-AC14-482F814938D6}"/>
              </a:ext>
            </a:extLst>
          </p:cNvPr>
          <p:cNvSpPr/>
          <p:nvPr/>
        </p:nvSpPr>
        <p:spPr>
          <a:xfrm>
            <a:off x="5811236" y="4405226"/>
            <a:ext cx="1317696" cy="2339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04" name="Rectangle 103">
            <a:extLst>
              <a:ext uri="{FF2B5EF4-FFF2-40B4-BE49-F238E27FC236}">
                <a16:creationId xmlns:a16="http://schemas.microsoft.com/office/drawing/2014/main" id="{332F2BFD-812E-46F9-9AC9-AF55017EE6D3}"/>
              </a:ext>
            </a:extLst>
          </p:cNvPr>
          <p:cNvSpPr/>
          <p:nvPr/>
        </p:nvSpPr>
        <p:spPr>
          <a:xfrm>
            <a:off x="7144005" y="4350655"/>
            <a:ext cx="1816412" cy="2670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03" name="Rectangle 102">
            <a:extLst>
              <a:ext uri="{FF2B5EF4-FFF2-40B4-BE49-F238E27FC236}">
                <a16:creationId xmlns:a16="http://schemas.microsoft.com/office/drawing/2014/main" id="{E961A7E9-45CD-4426-BEEB-21BE5739A0B9}"/>
              </a:ext>
            </a:extLst>
          </p:cNvPr>
          <p:cNvSpPr/>
          <p:nvPr/>
        </p:nvSpPr>
        <p:spPr>
          <a:xfrm>
            <a:off x="7236817" y="4756734"/>
            <a:ext cx="859667" cy="2873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05" name="Rectangle 104">
            <a:extLst>
              <a:ext uri="{FF2B5EF4-FFF2-40B4-BE49-F238E27FC236}">
                <a16:creationId xmlns:a16="http://schemas.microsoft.com/office/drawing/2014/main" id="{FDAE996B-94BA-4D62-B4C7-00126B254EC1}"/>
              </a:ext>
            </a:extLst>
          </p:cNvPr>
          <p:cNvSpPr/>
          <p:nvPr/>
        </p:nvSpPr>
        <p:spPr>
          <a:xfrm>
            <a:off x="8248760" y="4756450"/>
            <a:ext cx="677331" cy="3112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06" name="Rectangle 105">
            <a:extLst>
              <a:ext uri="{FF2B5EF4-FFF2-40B4-BE49-F238E27FC236}">
                <a16:creationId xmlns:a16="http://schemas.microsoft.com/office/drawing/2014/main" id="{EECEB9BE-5A10-4FC1-831C-86871A14D23E}"/>
              </a:ext>
            </a:extLst>
          </p:cNvPr>
          <p:cNvSpPr/>
          <p:nvPr/>
        </p:nvSpPr>
        <p:spPr>
          <a:xfrm>
            <a:off x="3794398" y="4388966"/>
            <a:ext cx="1816412" cy="2670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96" name="Rectangle 95">
            <a:extLst>
              <a:ext uri="{FF2B5EF4-FFF2-40B4-BE49-F238E27FC236}">
                <a16:creationId xmlns:a16="http://schemas.microsoft.com/office/drawing/2014/main" id="{8507B645-8897-4EB7-B7C7-F147FECC13BF}"/>
              </a:ext>
            </a:extLst>
          </p:cNvPr>
          <p:cNvSpPr/>
          <p:nvPr/>
        </p:nvSpPr>
        <p:spPr>
          <a:xfrm>
            <a:off x="2278631" y="4829574"/>
            <a:ext cx="788721" cy="2385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95" name="Rectangle 94">
            <a:extLst>
              <a:ext uri="{FF2B5EF4-FFF2-40B4-BE49-F238E27FC236}">
                <a16:creationId xmlns:a16="http://schemas.microsoft.com/office/drawing/2014/main" id="{F02D24B5-EF0B-4F09-9703-C85F293FC9C0}"/>
              </a:ext>
            </a:extLst>
          </p:cNvPr>
          <p:cNvSpPr/>
          <p:nvPr/>
        </p:nvSpPr>
        <p:spPr>
          <a:xfrm>
            <a:off x="2179570" y="4494294"/>
            <a:ext cx="1367345" cy="277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2" name="Speech Bubble: Rectangle 11">
            <a:extLst>
              <a:ext uri="{FF2B5EF4-FFF2-40B4-BE49-F238E27FC236}">
                <a16:creationId xmlns:a16="http://schemas.microsoft.com/office/drawing/2014/main" id="{C3F86676-0211-4C44-AA92-0FF58933CB5F}"/>
              </a:ext>
            </a:extLst>
          </p:cNvPr>
          <p:cNvSpPr/>
          <p:nvPr/>
        </p:nvSpPr>
        <p:spPr>
          <a:xfrm>
            <a:off x="1" y="4345546"/>
            <a:ext cx="2114771" cy="569354"/>
          </a:xfrm>
          <a:prstGeom prst="wedgeRectCallout">
            <a:avLst/>
          </a:prstGeom>
          <a:solidFill>
            <a:srgbClr val="0070C0">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93" name="Rectangle 92">
            <a:extLst>
              <a:ext uri="{FF2B5EF4-FFF2-40B4-BE49-F238E27FC236}">
                <a16:creationId xmlns:a16="http://schemas.microsoft.com/office/drawing/2014/main" id="{9113626E-4954-49E9-BE82-F1CF62E056DA}"/>
              </a:ext>
            </a:extLst>
          </p:cNvPr>
          <p:cNvSpPr/>
          <p:nvPr/>
        </p:nvSpPr>
        <p:spPr>
          <a:xfrm>
            <a:off x="4365554" y="1979002"/>
            <a:ext cx="1958499" cy="3628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90" name="Rectangle 89">
            <a:extLst>
              <a:ext uri="{FF2B5EF4-FFF2-40B4-BE49-F238E27FC236}">
                <a16:creationId xmlns:a16="http://schemas.microsoft.com/office/drawing/2014/main" id="{242C73B7-396E-48A1-A03D-A0E6AB170638}"/>
              </a:ext>
            </a:extLst>
          </p:cNvPr>
          <p:cNvSpPr/>
          <p:nvPr/>
        </p:nvSpPr>
        <p:spPr>
          <a:xfrm>
            <a:off x="2381" y="723289"/>
            <a:ext cx="9144000" cy="674669"/>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6" name="Rectangle 5">
            <a:extLst>
              <a:ext uri="{FF2B5EF4-FFF2-40B4-BE49-F238E27FC236}">
                <a16:creationId xmlns:a16="http://schemas.microsoft.com/office/drawing/2014/main" id="{17E017C4-86C4-452C-A490-D6B8CC24D5EE}"/>
              </a:ext>
            </a:extLst>
          </p:cNvPr>
          <p:cNvSpPr/>
          <p:nvPr/>
        </p:nvSpPr>
        <p:spPr>
          <a:xfrm>
            <a:off x="1" y="124778"/>
            <a:ext cx="9144000" cy="503449"/>
          </a:xfrm>
          <a:prstGeom prst="rect">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grpSp>
        <p:nvGrpSpPr>
          <p:cNvPr id="34" name="Group 33">
            <a:extLst>
              <a:ext uri="{FF2B5EF4-FFF2-40B4-BE49-F238E27FC236}">
                <a16:creationId xmlns:a16="http://schemas.microsoft.com/office/drawing/2014/main" id="{56AD35DC-C4A0-4862-B81A-34A1489DA52C}"/>
              </a:ext>
            </a:extLst>
          </p:cNvPr>
          <p:cNvGrpSpPr/>
          <p:nvPr/>
        </p:nvGrpSpPr>
        <p:grpSpPr>
          <a:xfrm>
            <a:off x="965820" y="3113625"/>
            <a:ext cx="1442472" cy="329549"/>
            <a:chOff x="644293" y="1977292"/>
            <a:chExt cx="1923296" cy="439398"/>
          </a:xfrm>
          <a:solidFill>
            <a:srgbClr val="FFC000"/>
          </a:solidFill>
        </p:grpSpPr>
        <p:sp>
          <p:nvSpPr>
            <p:cNvPr id="67" name="Rectangle: Top Corners Rounded 66">
              <a:extLst>
                <a:ext uri="{FF2B5EF4-FFF2-40B4-BE49-F238E27FC236}">
                  <a16:creationId xmlns:a16="http://schemas.microsoft.com/office/drawing/2014/main" id="{E1C16480-5E13-4B01-8D50-84F12EFAFC90}"/>
                </a:ext>
              </a:extLst>
            </p:cNvPr>
            <p:cNvSpPr/>
            <p:nvPr/>
          </p:nvSpPr>
          <p:spPr>
            <a:xfrm rot="16200000">
              <a:off x="1386242" y="1235343"/>
              <a:ext cx="439398" cy="1923295"/>
            </a:xfrm>
            <a:prstGeom prst="round2SameRect">
              <a:avLst/>
            </a:prstGeom>
            <a:grpFill/>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8" name="Rectangle: Top Corners Rounded 4">
              <a:extLst>
                <a:ext uri="{FF2B5EF4-FFF2-40B4-BE49-F238E27FC236}">
                  <a16:creationId xmlns:a16="http://schemas.microsoft.com/office/drawing/2014/main" id="{99B88439-19C3-4E87-A009-3F11C74F4C02}"/>
                </a:ext>
              </a:extLst>
            </p:cNvPr>
            <p:cNvSpPr txBox="1"/>
            <p:nvPr/>
          </p:nvSpPr>
          <p:spPr>
            <a:xfrm rot="21600000">
              <a:off x="665744" y="1998741"/>
              <a:ext cx="1901845" cy="3964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433388">
                <a:lnSpc>
                  <a:spcPct val="90000"/>
                </a:lnSpc>
                <a:spcBef>
                  <a:spcPct val="0"/>
                </a:spcBef>
                <a:spcAft>
                  <a:spcPct val="35000"/>
                </a:spcAft>
                <a:buNone/>
              </a:pPr>
              <a:r>
                <a:rPr lang="en-US" sz="1400" kern="1200" dirty="0"/>
                <a:t>June 2021</a:t>
              </a:r>
            </a:p>
          </p:txBody>
        </p:sp>
      </p:grpSp>
      <p:grpSp>
        <p:nvGrpSpPr>
          <p:cNvPr id="35" name="Group 34">
            <a:extLst>
              <a:ext uri="{FF2B5EF4-FFF2-40B4-BE49-F238E27FC236}">
                <a16:creationId xmlns:a16="http://schemas.microsoft.com/office/drawing/2014/main" id="{F4DA639E-2DA6-475D-B00A-E69A3193BC7E}"/>
              </a:ext>
            </a:extLst>
          </p:cNvPr>
          <p:cNvGrpSpPr/>
          <p:nvPr/>
        </p:nvGrpSpPr>
        <p:grpSpPr>
          <a:xfrm>
            <a:off x="461878" y="1984751"/>
            <a:ext cx="2914241" cy="1081139"/>
            <a:chOff x="-54350" y="0"/>
            <a:chExt cx="3885654" cy="1585670"/>
          </a:xfrm>
        </p:grpSpPr>
        <p:sp>
          <p:nvSpPr>
            <p:cNvPr id="65" name="Rectangle 64">
              <a:extLst>
                <a:ext uri="{FF2B5EF4-FFF2-40B4-BE49-F238E27FC236}">
                  <a16:creationId xmlns:a16="http://schemas.microsoft.com/office/drawing/2014/main" id="{C31D2EFA-396D-4449-9CD2-CDBF7D24F435}"/>
                </a:ext>
              </a:extLst>
            </p:cNvPr>
            <p:cNvSpPr/>
            <p:nvPr/>
          </p:nvSpPr>
          <p:spPr>
            <a:xfrm>
              <a:off x="3194" y="0"/>
              <a:ext cx="3205493" cy="15378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6" name="TextBox 65">
              <a:extLst>
                <a:ext uri="{FF2B5EF4-FFF2-40B4-BE49-F238E27FC236}">
                  <a16:creationId xmlns:a16="http://schemas.microsoft.com/office/drawing/2014/main" id="{B200B7C7-4733-4735-8AAD-AE6123083CC9}"/>
                </a:ext>
              </a:extLst>
            </p:cNvPr>
            <p:cNvSpPr txBox="1"/>
            <p:nvPr/>
          </p:nvSpPr>
          <p:spPr>
            <a:xfrm>
              <a:off x="-54350" y="47776"/>
              <a:ext cx="3885654" cy="15378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91440" numCol="1" spcCol="1270" anchor="b" anchorCtr="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533400">
                <a:lnSpc>
                  <a:spcPct val="90000"/>
                </a:lnSpc>
                <a:spcBef>
                  <a:spcPct val="0"/>
                </a:spcBef>
                <a:spcAft>
                  <a:spcPct val="35000"/>
                </a:spcAft>
                <a:buNone/>
              </a:pPr>
              <a:r>
                <a:rPr lang="en-US" sz="1300" b="1" kern="1200" dirty="0"/>
                <a:t>Internship project 1: </a:t>
              </a:r>
              <a:r>
                <a:rPr lang="en-US" sz="1300" kern="1200" dirty="0"/>
                <a:t>Scoping review of resilience literature, development of proposed course framework.</a:t>
              </a:r>
            </a:p>
          </p:txBody>
        </p:sp>
      </p:grpSp>
      <p:grpSp>
        <p:nvGrpSpPr>
          <p:cNvPr id="37" name="Group 36">
            <a:extLst>
              <a:ext uri="{FF2B5EF4-FFF2-40B4-BE49-F238E27FC236}">
                <a16:creationId xmlns:a16="http://schemas.microsoft.com/office/drawing/2014/main" id="{8FD208A3-2B34-4A53-80C1-D44EBA5B852E}"/>
              </a:ext>
            </a:extLst>
          </p:cNvPr>
          <p:cNvGrpSpPr/>
          <p:nvPr/>
        </p:nvGrpSpPr>
        <p:grpSpPr>
          <a:xfrm>
            <a:off x="2408293" y="3113624"/>
            <a:ext cx="1442471" cy="329549"/>
            <a:chOff x="2567589" y="1977291"/>
            <a:chExt cx="1923295" cy="439398"/>
          </a:xfrm>
        </p:grpSpPr>
        <p:sp>
          <p:nvSpPr>
            <p:cNvPr id="63" name="Rectangle 62">
              <a:extLst>
                <a:ext uri="{FF2B5EF4-FFF2-40B4-BE49-F238E27FC236}">
                  <a16:creationId xmlns:a16="http://schemas.microsoft.com/office/drawing/2014/main" id="{DC4BCFDE-3E9C-4C14-A70A-8EC4E7CF4F56}"/>
                </a:ext>
              </a:extLst>
            </p:cNvPr>
            <p:cNvSpPr/>
            <p:nvPr/>
          </p:nvSpPr>
          <p:spPr>
            <a:xfrm>
              <a:off x="2567589" y="1977291"/>
              <a:ext cx="1923295" cy="439398"/>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64" name="TextBox 63">
              <a:extLst>
                <a:ext uri="{FF2B5EF4-FFF2-40B4-BE49-F238E27FC236}">
                  <a16:creationId xmlns:a16="http://schemas.microsoft.com/office/drawing/2014/main" id="{3CFBDB60-DD82-49DF-BC72-46F4381D0E61}"/>
                </a:ext>
              </a:extLst>
            </p:cNvPr>
            <p:cNvSpPr txBox="1"/>
            <p:nvPr/>
          </p:nvSpPr>
          <p:spPr>
            <a:xfrm>
              <a:off x="2567589" y="1977291"/>
              <a:ext cx="1923295" cy="439398"/>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433388">
                <a:lnSpc>
                  <a:spcPct val="90000"/>
                </a:lnSpc>
                <a:spcBef>
                  <a:spcPct val="0"/>
                </a:spcBef>
                <a:spcAft>
                  <a:spcPct val="35000"/>
                </a:spcAft>
                <a:buNone/>
              </a:pPr>
              <a:r>
                <a:rPr lang="en-US" sz="1400" kern="1200" dirty="0"/>
                <a:t>Aug. 2021</a:t>
              </a:r>
            </a:p>
          </p:txBody>
        </p:sp>
      </p:grpSp>
      <p:grpSp>
        <p:nvGrpSpPr>
          <p:cNvPr id="38" name="Group 37">
            <a:extLst>
              <a:ext uri="{FF2B5EF4-FFF2-40B4-BE49-F238E27FC236}">
                <a16:creationId xmlns:a16="http://schemas.microsoft.com/office/drawing/2014/main" id="{3E1A62D7-FD83-46E2-AF19-C85A47C2E6CC}"/>
              </a:ext>
            </a:extLst>
          </p:cNvPr>
          <p:cNvGrpSpPr/>
          <p:nvPr/>
        </p:nvGrpSpPr>
        <p:grpSpPr>
          <a:xfrm>
            <a:off x="1554481" y="3505176"/>
            <a:ext cx="3165728" cy="1343919"/>
            <a:chOff x="911014" y="2602089"/>
            <a:chExt cx="4220970" cy="1791892"/>
          </a:xfrm>
        </p:grpSpPr>
        <p:sp>
          <p:nvSpPr>
            <p:cNvPr id="61" name="Rectangle 60">
              <a:extLst>
                <a:ext uri="{FF2B5EF4-FFF2-40B4-BE49-F238E27FC236}">
                  <a16:creationId xmlns:a16="http://schemas.microsoft.com/office/drawing/2014/main" id="{3EBB056D-3B8D-402E-A632-C4A9FC5C6EE9}"/>
                </a:ext>
              </a:extLst>
            </p:cNvPr>
            <p:cNvSpPr/>
            <p:nvPr/>
          </p:nvSpPr>
          <p:spPr>
            <a:xfrm>
              <a:off x="1926490" y="2856088"/>
              <a:ext cx="3205493" cy="15378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2" name="TextBox 61">
              <a:extLst>
                <a:ext uri="{FF2B5EF4-FFF2-40B4-BE49-F238E27FC236}">
                  <a16:creationId xmlns:a16="http://schemas.microsoft.com/office/drawing/2014/main" id="{04E2AF52-C032-437A-96C4-081771ECADB1}"/>
                </a:ext>
              </a:extLst>
            </p:cNvPr>
            <p:cNvSpPr txBox="1"/>
            <p:nvPr/>
          </p:nvSpPr>
          <p:spPr>
            <a:xfrm>
              <a:off x="911014" y="2602089"/>
              <a:ext cx="4220970" cy="9955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1440" rIns="0" bIns="0" numCol="1" spcCol="1270" anchor="t" anchorCtr="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533400">
                <a:lnSpc>
                  <a:spcPct val="90000"/>
                </a:lnSpc>
                <a:spcBef>
                  <a:spcPct val="0"/>
                </a:spcBef>
                <a:spcAft>
                  <a:spcPct val="35000"/>
                </a:spcAft>
                <a:buNone/>
              </a:pPr>
              <a:r>
                <a:rPr lang="en-US" sz="1200" b="1" kern="1200" dirty="0"/>
                <a:t>Internship project 2: </a:t>
              </a:r>
              <a:r>
                <a:rPr lang="en-US" sz="1200" kern="1200" dirty="0"/>
                <a:t>Student focus groups to assess resilience awareness and attitudes towards suggested course content.</a:t>
              </a:r>
            </a:p>
          </p:txBody>
        </p:sp>
      </p:grpSp>
      <p:grpSp>
        <p:nvGrpSpPr>
          <p:cNvPr id="40" name="Group 39">
            <a:extLst>
              <a:ext uri="{FF2B5EF4-FFF2-40B4-BE49-F238E27FC236}">
                <a16:creationId xmlns:a16="http://schemas.microsoft.com/office/drawing/2014/main" id="{4B5D19BD-370B-4284-93C6-23683CABAE99}"/>
              </a:ext>
            </a:extLst>
          </p:cNvPr>
          <p:cNvGrpSpPr/>
          <p:nvPr/>
        </p:nvGrpSpPr>
        <p:grpSpPr>
          <a:xfrm>
            <a:off x="3850765" y="3113624"/>
            <a:ext cx="1442471" cy="329549"/>
            <a:chOff x="4490885" y="1977291"/>
            <a:chExt cx="1923295" cy="439398"/>
          </a:xfrm>
        </p:grpSpPr>
        <p:sp>
          <p:nvSpPr>
            <p:cNvPr id="59" name="Rectangle 58">
              <a:extLst>
                <a:ext uri="{FF2B5EF4-FFF2-40B4-BE49-F238E27FC236}">
                  <a16:creationId xmlns:a16="http://schemas.microsoft.com/office/drawing/2014/main" id="{8827A65F-8362-4AEB-878C-24A8E96CC53C}"/>
                </a:ext>
              </a:extLst>
            </p:cNvPr>
            <p:cNvSpPr/>
            <p:nvPr/>
          </p:nvSpPr>
          <p:spPr>
            <a:xfrm>
              <a:off x="4490885" y="1977291"/>
              <a:ext cx="1923295" cy="439398"/>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60" name="TextBox 59">
              <a:extLst>
                <a:ext uri="{FF2B5EF4-FFF2-40B4-BE49-F238E27FC236}">
                  <a16:creationId xmlns:a16="http://schemas.microsoft.com/office/drawing/2014/main" id="{E248D856-D8C1-45A2-8441-E60E9A7A6407}"/>
                </a:ext>
              </a:extLst>
            </p:cNvPr>
            <p:cNvSpPr txBox="1"/>
            <p:nvPr/>
          </p:nvSpPr>
          <p:spPr>
            <a:xfrm>
              <a:off x="4490885" y="1977291"/>
              <a:ext cx="1923295" cy="439398"/>
            </a:xfrm>
            <a:prstGeom prst="rect">
              <a:avLst/>
            </a:prstGeom>
            <a:solidFill>
              <a:schemeClr val="accent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433388">
                <a:lnSpc>
                  <a:spcPct val="90000"/>
                </a:lnSpc>
                <a:spcBef>
                  <a:spcPct val="0"/>
                </a:spcBef>
                <a:spcAft>
                  <a:spcPct val="35000"/>
                </a:spcAft>
                <a:buNone/>
              </a:pPr>
              <a:r>
                <a:rPr lang="en-US" sz="1400" kern="1200" dirty="0"/>
                <a:t>Jan. 2022</a:t>
              </a:r>
            </a:p>
          </p:txBody>
        </p:sp>
      </p:grpSp>
      <p:grpSp>
        <p:nvGrpSpPr>
          <p:cNvPr id="41" name="Group 40">
            <a:extLst>
              <a:ext uri="{FF2B5EF4-FFF2-40B4-BE49-F238E27FC236}">
                <a16:creationId xmlns:a16="http://schemas.microsoft.com/office/drawing/2014/main" id="{2F745740-D306-41C0-9322-FCD18B47825C}"/>
              </a:ext>
            </a:extLst>
          </p:cNvPr>
          <p:cNvGrpSpPr/>
          <p:nvPr/>
        </p:nvGrpSpPr>
        <p:grpSpPr>
          <a:xfrm>
            <a:off x="3588445" y="2346652"/>
            <a:ext cx="2404120" cy="737462"/>
            <a:chOff x="3849786" y="0"/>
            <a:chExt cx="3205493" cy="1537893"/>
          </a:xfrm>
        </p:grpSpPr>
        <p:sp>
          <p:nvSpPr>
            <p:cNvPr id="57" name="Rectangle 56">
              <a:extLst>
                <a:ext uri="{FF2B5EF4-FFF2-40B4-BE49-F238E27FC236}">
                  <a16:creationId xmlns:a16="http://schemas.microsoft.com/office/drawing/2014/main" id="{E1D5EE02-1288-430D-915F-AB4F898606B4}"/>
                </a:ext>
              </a:extLst>
            </p:cNvPr>
            <p:cNvSpPr/>
            <p:nvPr/>
          </p:nvSpPr>
          <p:spPr>
            <a:xfrm>
              <a:off x="3849786" y="0"/>
              <a:ext cx="3205493" cy="15378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8" name="TextBox 57">
              <a:extLst>
                <a:ext uri="{FF2B5EF4-FFF2-40B4-BE49-F238E27FC236}">
                  <a16:creationId xmlns:a16="http://schemas.microsoft.com/office/drawing/2014/main" id="{20C49E30-EB25-4C75-8CF9-F811437B7497}"/>
                </a:ext>
              </a:extLst>
            </p:cNvPr>
            <p:cNvSpPr txBox="1"/>
            <p:nvPr/>
          </p:nvSpPr>
          <p:spPr>
            <a:xfrm>
              <a:off x="3849786" y="0"/>
              <a:ext cx="3205493" cy="15378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91440" numCol="1" spcCol="1270" anchor="b" anchorCtr="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533400">
                <a:lnSpc>
                  <a:spcPct val="90000"/>
                </a:lnSpc>
                <a:spcBef>
                  <a:spcPct val="0"/>
                </a:spcBef>
                <a:spcAft>
                  <a:spcPct val="35000"/>
                </a:spcAft>
                <a:buNone/>
              </a:pPr>
              <a:r>
                <a:rPr lang="en-US" sz="1300" kern="1200" dirty="0"/>
                <a:t>Development of resilience podcasts, information leaflets and course materials.</a:t>
              </a:r>
            </a:p>
          </p:txBody>
        </p:sp>
      </p:grpSp>
      <p:grpSp>
        <p:nvGrpSpPr>
          <p:cNvPr id="43" name="Group 42">
            <a:extLst>
              <a:ext uri="{FF2B5EF4-FFF2-40B4-BE49-F238E27FC236}">
                <a16:creationId xmlns:a16="http://schemas.microsoft.com/office/drawing/2014/main" id="{CC9B9B15-A19A-440D-81DE-8F8C34A48BBE}"/>
              </a:ext>
            </a:extLst>
          </p:cNvPr>
          <p:cNvGrpSpPr/>
          <p:nvPr/>
        </p:nvGrpSpPr>
        <p:grpSpPr>
          <a:xfrm>
            <a:off x="5293236" y="3113624"/>
            <a:ext cx="1442471" cy="329549"/>
            <a:chOff x="6414180" y="1977291"/>
            <a:chExt cx="1923295" cy="439398"/>
          </a:xfrm>
          <a:solidFill>
            <a:schemeClr val="bg1">
              <a:lumMod val="65000"/>
            </a:schemeClr>
          </a:solidFill>
        </p:grpSpPr>
        <p:sp>
          <p:nvSpPr>
            <p:cNvPr id="55" name="Rectangle 54">
              <a:extLst>
                <a:ext uri="{FF2B5EF4-FFF2-40B4-BE49-F238E27FC236}">
                  <a16:creationId xmlns:a16="http://schemas.microsoft.com/office/drawing/2014/main" id="{4A2DB177-6371-4EAC-A69C-5E0C98CD1D20}"/>
                </a:ext>
              </a:extLst>
            </p:cNvPr>
            <p:cNvSpPr/>
            <p:nvPr/>
          </p:nvSpPr>
          <p:spPr>
            <a:xfrm>
              <a:off x="6414180" y="1977291"/>
              <a:ext cx="1923295" cy="439398"/>
            </a:xfrm>
            <a:prstGeom prst="rect">
              <a:avLst/>
            </a:prstGeom>
            <a:grpFill/>
          </p:spPr>
          <p:style>
            <a:lnRef idx="2">
              <a:schemeClr val="accent5">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56" name="TextBox 55">
              <a:extLst>
                <a:ext uri="{FF2B5EF4-FFF2-40B4-BE49-F238E27FC236}">
                  <a16:creationId xmlns:a16="http://schemas.microsoft.com/office/drawing/2014/main" id="{1235AFB0-5370-47C4-AC19-8D6CDD434AA1}"/>
                </a:ext>
              </a:extLst>
            </p:cNvPr>
            <p:cNvSpPr txBox="1"/>
            <p:nvPr/>
          </p:nvSpPr>
          <p:spPr>
            <a:xfrm>
              <a:off x="6414180" y="1977291"/>
              <a:ext cx="1923295" cy="4393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433388">
                <a:lnSpc>
                  <a:spcPct val="90000"/>
                </a:lnSpc>
                <a:spcBef>
                  <a:spcPct val="0"/>
                </a:spcBef>
                <a:spcAft>
                  <a:spcPct val="35000"/>
                </a:spcAft>
                <a:buNone/>
              </a:pPr>
              <a:r>
                <a:rPr lang="en-US" sz="1400" kern="1200" dirty="0"/>
                <a:t>July 2022</a:t>
              </a:r>
            </a:p>
          </p:txBody>
        </p:sp>
      </p:grpSp>
      <p:grpSp>
        <p:nvGrpSpPr>
          <p:cNvPr id="44" name="Group 43">
            <a:extLst>
              <a:ext uri="{FF2B5EF4-FFF2-40B4-BE49-F238E27FC236}">
                <a16:creationId xmlns:a16="http://schemas.microsoft.com/office/drawing/2014/main" id="{07AD0A86-D5A1-437A-A923-F34200C1D6FA}"/>
              </a:ext>
            </a:extLst>
          </p:cNvPr>
          <p:cNvGrpSpPr/>
          <p:nvPr/>
        </p:nvGrpSpPr>
        <p:grpSpPr>
          <a:xfrm>
            <a:off x="4949821" y="3567383"/>
            <a:ext cx="2937128" cy="622121"/>
            <a:chOff x="5773082" y="2689024"/>
            <a:chExt cx="3205493" cy="1704957"/>
          </a:xfrm>
        </p:grpSpPr>
        <p:sp>
          <p:nvSpPr>
            <p:cNvPr id="53" name="Rectangle 52">
              <a:extLst>
                <a:ext uri="{FF2B5EF4-FFF2-40B4-BE49-F238E27FC236}">
                  <a16:creationId xmlns:a16="http://schemas.microsoft.com/office/drawing/2014/main" id="{22862C29-25D7-4AAD-B72E-289CAB1FB0DB}"/>
                </a:ext>
              </a:extLst>
            </p:cNvPr>
            <p:cNvSpPr/>
            <p:nvPr/>
          </p:nvSpPr>
          <p:spPr>
            <a:xfrm>
              <a:off x="5773082" y="2856088"/>
              <a:ext cx="3205493" cy="15378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4" name="TextBox 53">
              <a:extLst>
                <a:ext uri="{FF2B5EF4-FFF2-40B4-BE49-F238E27FC236}">
                  <a16:creationId xmlns:a16="http://schemas.microsoft.com/office/drawing/2014/main" id="{09B7C9B6-376E-4EF2-B2E2-742A2E6DDD61}"/>
                </a:ext>
              </a:extLst>
            </p:cNvPr>
            <p:cNvSpPr txBox="1"/>
            <p:nvPr/>
          </p:nvSpPr>
          <p:spPr>
            <a:xfrm>
              <a:off x="6118557" y="2689024"/>
              <a:ext cx="2860018" cy="15378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91440" rIns="0" bIns="0" numCol="1" spcCol="1270" anchor="t" anchorCtr="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533400">
                <a:lnSpc>
                  <a:spcPct val="90000"/>
                </a:lnSpc>
                <a:spcBef>
                  <a:spcPct val="0"/>
                </a:spcBef>
                <a:spcAft>
                  <a:spcPct val="35000"/>
                </a:spcAft>
                <a:buNone/>
              </a:pPr>
              <a:r>
                <a:rPr lang="en-US" sz="1200" kern="1200" dirty="0"/>
                <a:t>Generation of summer school content relevant to resilience (TBC).</a:t>
              </a:r>
            </a:p>
          </p:txBody>
        </p:sp>
      </p:grpSp>
      <p:grpSp>
        <p:nvGrpSpPr>
          <p:cNvPr id="46" name="Group 45">
            <a:extLst>
              <a:ext uri="{FF2B5EF4-FFF2-40B4-BE49-F238E27FC236}">
                <a16:creationId xmlns:a16="http://schemas.microsoft.com/office/drawing/2014/main" id="{9E9A2E85-A3F4-4CB1-BB2E-F8DF74FAD329}"/>
              </a:ext>
            </a:extLst>
          </p:cNvPr>
          <p:cNvGrpSpPr/>
          <p:nvPr/>
        </p:nvGrpSpPr>
        <p:grpSpPr>
          <a:xfrm>
            <a:off x="6735708" y="3113624"/>
            <a:ext cx="1442471" cy="329549"/>
            <a:chOff x="8337476" y="1977292"/>
            <a:chExt cx="1923295" cy="439398"/>
          </a:xfrm>
        </p:grpSpPr>
        <p:sp>
          <p:nvSpPr>
            <p:cNvPr id="51" name="Rectangle: Top Corners Rounded 50">
              <a:extLst>
                <a:ext uri="{FF2B5EF4-FFF2-40B4-BE49-F238E27FC236}">
                  <a16:creationId xmlns:a16="http://schemas.microsoft.com/office/drawing/2014/main" id="{C80CE8C2-A1AE-4BB9-948C-E80896DFD660}"/>
                </a:ext>
              </a:extLst>
            </p:cNvPr>
            <p:cNvSpPr/>
            <p:nvPr/>
          </p:nvSpPr>
          <p:spPr>
            <a:xfrm rot="5400000">
              <a:off x="9079425" y="1235343"/>
              <a:ext cx="439398" cy="1923295"/>
            </a:xfrm>
            <a:prstGeom prst="round2SameRect">
              <a:avLst/>
            </a:prstGeom>
          </p:spPr>
          <p:style>
            <a:lnRef idx="2">
              <a:schemeClr val="accent6">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52" name="Rectangle: Top Corners Rounded 24">
              <a:extLst>
                <a:ext uri="{FF2B5EF4-FFF2-40B4-BE49-F238E27FC236}">
                  <a16:creationId xmlns:a16="http://schemas.microsoft.com/office/drawing/2014/main" id="{1278DAF9-679B-40E6-9AA4-8DADB67904ED}"/>
                </a:ext>
              </a:extLst>
            </p:cNvPr>
            <p:cNvSpPr txBox="1"/>
            <p:nvPr/>
          </p:nvSpPr>
          <p:spPr>
            <a:xfrm>
              <a:off x="8337477" y="1998741"/>
              <a:ext cx="1901845" cy="3964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74295" rIns="74295" bIns="74295" numCol="1" spcCol="1270" anchor="ctr" anchorCtr="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433388">
                <a:lnSpc>
                  <a:spcPct val="90000"/>
                </a:lnSpc>
                <a:spcBef>
                  <a:spcPct val="0"/>
                </a:spcBef>
                <a:spcAft>
                  <a:spcPct val="35000"/>
                </a:spcAft>
                <a:buNone/>
              </a:pPr>
              <a:r>
                <a:rPr lang="en-US" sz="1400" kern="1200" dirty="0"/>
                <a:t>Sep. 2022</a:t>
              </a:r>
            </a:p>
          </p:txBody>
        </p:sp>
      </p:grpSp>
      <p:grpSp>
        <p:nvGrpSpPr>
          <p:cNvPr id="47" name="Group 46">
            <a:extLst>
              <a:ext uri="{FF2B5EF4-FFF2-40B4-BE49-F238E27FC236}">
                <a16:creationId xmlns:a16="http://schemas.microsoft.com/office/drawing/2014/main" id="{B2A9C803-5A81-40C8-A769-44CA898A9A23}"/>
              </a:ext>
            </a:extLst>
          </p:cNvPr>
          <p:cNvGrpSpPr/>
          <p:nvPr/>
        </p:nvGrpSpPr>
        <p:grpSpPr>
          <a:xfrm>
            <a:off x="6254884" y="2471219"/>
            <a:ext cx="2404120" cy="612894"/>
            <a:chOff x="7696378" y="0"/>
            <a:chExt cx="3205493" cy="1537893"/>
          </a:xfrm>
        </p:grpSpPr>
        <p:sp>
          <p:nvSpPr>
            <p:cNvPr id="49" name="Rectangle 48">
              <a:extLst>
                <a:ext uri="{FF2B5EF4-FFF2-40B4-BE49-F238E27FC236}">
                  <a16:creationId xmlns:a16="http://schemas.microsoft.com/office/drawing/2014/main" id="{CBD40FAD-74A7-447F-868B-CC600A54727C}"/>
                </a:ext>
              </a:extLst>
            </p:cNvPr>
            <p:cNvSpPr/>
            <p:nvPr/>
          </p:nvSpPr>
          <p:spPr>
            <a:xfrm>
              <a:off x="7696378" y="0"/>
              <a:ext cx="3205493" cy="153789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0" name="TextBox 49">
              <a:extLst>
                <a:ext uri="{FF2B5EF4-FFF2-40B4-BE49-F238E27FC236}">
                  <a16:creationId xmlns:a16="http://schemas.microsoft.com/office/drawing/2014/main" id="{A1621992-6D4B-4B69-8519-464F3EFDB381}"/>
                </a:ext>
              </a:extLst>
            </p:cNvPr>
            <p:cNvSpPr txBox="1"/>
            <p:nvPr/>
          </p:nvSpPr>
          <p:spPr>
            <a:xfrm>
              <a:off x="8337475" y="0"/>
              <a:ext cx="2564396" cy="153789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91440" numCol="1" spcCol="1270" anchor="b" anchorCtr="1">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0" indent="0" algn="ctr" defTabSz="533400">
                <a:lnSpc>
                  <a:spcPct val="90000"/>
                </a:lnSpc>
                <a:spcBef>
                  <a:spcPct val="0"/>
                </a:spcBef>
                <a:spcAft>
                  <a:spcPct val="35000"/>
                </a:spcAft>
                <a:buNone/>
              </a:pPr>
              <a:r>
                <a:rPr lang="en-US" sz="1300" kern="1200" dirty="0"/>
                <a:t>Launch of first online resilience micro-credential course.</a:t>
              </a:r>
            </a:p>
          </p:txBody>
        </p:sp>
      </p:grpSp>
      <p:sp>
        <p:nvSpPr>
          <p:cNvPr id="2" name="TextBox 1">
            <a:extLst>
              <a:ext uri="{FF2B5EF4-FFF2-40B4-BE49-F238E27FC236}">
                <a16:creationId xmlns:a16="http://schemas.microsoft.com/office/drawing/2014/main" id="{27B3C92C-9930-400B-870E-A5B38217E469}"/>
              </a:ext>
            </a:extLst>
          </p:cNvPr>
          <p:cNvSpPr txBox="1"/>
          <p:nvPr/>
        </p:nvSpPr>
        <p:spPr>
          <a:xfrm>
            <a:off x="150019" y="74771"/>
            <a:ext cx="8772525" cy="55399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800" b="1" dirty="0">
                <a:solidFill>
                  <a:schemeClr val="bg1"/>
                </a:solidFill>
              </a:rPr>
              <a:t>LTEP: From Surviving to Thriving - Building student resilience through course development </a:t>
            </a:r>
          </a:p>
          <a:p>
            <a:r>
              <a:rPr lang="en-GB" sz="1200" dirty="0">
                <a:solidFill>
                  <a:schemeClr val="bg1"/>
                </a:solidFill>
              </a:rPr>
              <a:t>Dr Amy Irwin, Dr Joy Perkins, Dr Heather Branigan, Dr Ceri Trevethan   Student Interns: Caitlin Tawse &amp; Sophie Westhead </a:t>
            </a:r>
          </a:p>
        </p:txBody>
      </p:sp>
      <p:sp>
        <p:nvSpPr>
          <p:cNvPr id="3" name="TextBox 2">
            <a:extLst>
              <a:ext uri="{FF2B5EF4-FFF2-40B4-BE49-F238E27FC236}">
                <a16:creationId xmlns:a16="http://schemas.microsoft.com/office/drawing/2014/main" id="{BB318C7A-03D6-48EB-99EB-DE73F1F7CECB}"/>
              </a:ext>
            </a:extLst>
          </p:cNvPr>
          <p:cNvSpPr txBox="1"/>
          <p:nvPr/>
        </p:nvSpPr>
        <p:spPr>
          <a:xfrm>
            <a:off x="921025" y="733171"/>
            <a:ext cx="2083991" cy="6924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300" b="1" dirty="0">
                <a:solidFill>
                  <a:schemeClr val="bg1"/>
                </a:solidFill>
              </a:rPr>
              <a:t>0-Credit, asynchronous, online course to enhance student resilience </a:t>
            </a:r>
          </a:p>
        </p:txBody>
      </p:sp>
      <p:sp>
        <p:nvSpPr>
          <p:cNvPr id="69" name="TextBox 68">
            <a:extLst>
              <a:ext uri="{FF2B5EF4-FFF2-40B4-BE49-F238E27FC236}">
                <a16:creationId xmlns:a16="http://schemas.microsoft.com/office/drawing/2014/main" id="{C32D32B4-77EB-44B7-8B10-E0880FF2AB18}"/>
              </a:ext>
            </a:extLst>
          </p:cNvPr>
          <p:cNvSpPr txBox="1"/>
          <p:nvPr/>
        </p:nvSpPr>
        <p:spPr>
          <a:xfrm>
            <a:off x="2931449" y="733171"/>
            <a:ext cx="1838628" cy="6924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300" b="1" dirty="0">
                <a:solidFill>
                  <a:schemeClr val="bg1"/>
                </a:solidFill>
              </a:rPr>
              <a:t>Pre-recorded talks &amp; practical exercises for experiential learning</a:t>
            </a:r>
          </a:p>
        </p:txBody>
      </p:sp>
      <p:sp>
        <p:nvSpPr>
          <p:cNvPr id="70" name="TextBox 69">
            <a:extLst>
              <a:ext uri="{FF2B5EF4-FFF2-40B4-BE49-F238E27FC236}">
                <a16:creationId xmlns:a16="http://schemas.microsoft.com/office/drawing/2014/main" id="{C5DA353A-44E7-44C1-A185-31EC1DE2878F}"/>
              </a:ext>
            </a:extLst>
          </p:cNvPr>
          <p:cNvSpPr txBox="1"/>
          <p:nvPr/>
        </p:nvSpPr>
        <p:spPr>
          <a:xfrm>
            <a:off x="4685213" y="733171"/>
            <a:ext cx="2071065" cy="6924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300" b="1" dirty="0">
                <a:solidFill>
                  <a:schemeClr val="bg1"/>
                </a:solidFill>
              </a:rPr>
              <a:t>Resilience and </a:t>
            </a:r>
          </a:p>
          <a:p>
            <a:r>
              <a:rPr lang="en-GB" sz="1300" b="1" dirty="0">
                <a:solidFill>
                  <a:schemeClr val="bg1"/>
                </a:solidFill>
              </a:rPr>
              <a:t>mental health measures with automated feedback</a:t>
            </a:r>
          </a:p>
        </p:txBody>
      </p:sp>
      <p:sp>
        <p:nvSpPr>
          <p:cNvPr id="71" name="TextBox 70">
            <a:extLst>
              <a:ext uri="{FF2B5EF4-FFF2-40B4-BE49-F238E27FC236}">
                <a16:creationId xmlns:a16="http://schemas.microsoft.com/office/drawing/2014/main" id="{DB6F9C1D-194E-4A8C-9039-38C63D373E73}"/>
              </a:ext>
            </a:extLst>
          </p:cNvPr>
          <p:cNvSpPr txBox="1"/>
          <p:nvPr/>
        </p:nvSpPr>
        <p:spPr>
          <a:xfrm>
            <a:off x="6745804" y="733171"/>
            <a:ext cx="2404119" cy="6924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300" b="1" dirty="0">
                <a:solidFill>
                  <a:schemeClr val="bg1"/>
                </a:solidFill>
              </a:rPr>
              <a:t>Broad approach: mental health, metacognition, employability &amp; self-management</a:t>
            </a:r>
          </a:p>
        </p:txBody>
      </p:sp>
      <p:sp>
        <p:nvSpPr>
          <p:cNvPr id="4" name="TextBox 3">
            <a:extLst>
              <a:ext uri="{FF2B5EF4-FFF2-40B4-BE49-F238E27FC236}">
                <a16:creationId xmlns:a16="http://schemas.microsoft.com/office/drawing/2014/main" id="{8E7A654F-D31C-4AEF-BE03-C60FFE59319B}"/>
              </a:ext>
            </a:extLst>
          </p:cNvPr>
          <p:cNvSpPr txBox="1"/>
          <p:nvPr/>
        </p:nvSpPr>
        <p:spPr>
          <a:xfrm>
            <a:off x="461878" y="1549264"/>
            <a:ext cx="3113544" cy="64633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i="1" dirty="0">
                <a:solidFill>
                  <a:schemeClr val="bg1"/>
                </a:solidFill>
              </a:rPr>
              <a:t>Ability to positively adapt in face of adversity/challenge and access/draw on range of resources (Brewer et al., 2019)</a:t>
            </a:r>
          </a:p>
        </p:txBody>
      </p:sp>
      <p:sp>
        <p:nvSpPr>
          <p:cNvPr id="72" name="TextBox 71">
            <a:extLst>
              <a:ext uri="{FF2B5EF4-FFF2-40B4-BE49-F238E27FC236}">
                <a16:creationId xmlns:a16="http://schemas.microsoft.com/office/drawing/2014/main" id="{D74B1AE8-7098-4C0A-A2AB-074B026CC6E0}"/>
              </a:ext>
            </a:extLst>
          </p:cNvPr>
          <p:cNvSpPr txBox="1"/>
          <p:nvPr/>
        </p:nvSpPr>
        <p:spPr>
          <a:xfrm>
            <a:off x="4434350" y="2025790"/>
            <a:ext cx="1785081" cy="29238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300" b="1" dirty="0">
                <a:solidFill>
                  <a:schemeClr val="bg1"/>
                </a:solidFill>
              </a:rPr>
              <a:t>GRADUATE ATTRIBUTE</a:t>
            </a:r>
          </a:p>
        </p:txBody>
      </p:sp>
      <p:sp>
        <p:nvSpPr>
          <p:cNvPr id="73" name="TextBox 72">
            <a:extLst>
              <a:ext uri="{FF2B5EF4-FFF2-40B4-BE49-F238E27FC236}">
                <a16:creationId xmlns:a16="http://schemas.microsoft.com/office/drawing/2014/main" id="{00D6CC65-A7B6-4FB5-BF62-FBA601725CC1}"/>
              </a:ext>
            </a:extLst>
          </p:cNvPr>
          <p:cNvSpPr txBox="1"/>
          <p:nvPr/>
        </p:nvSpPr>
        <p:spPr>
          <a:xfrm>
            <a:off x="5442255" y="1552062"/>
            <a:ext cx="1568304" cy="30777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400" b="1" dirty="0">
                <a:solidFill>
                  <a:schemeClr val="bg1"/>
                </a:solidFill>
              </a:rPr>
              <a:t>METACOGNITION</a:t>
            </a:r>
          </a:p>
        </p:txBody>
      </p:sp>
      <p:sp>
        <p:nvSpPr>
          <p:cNvPr id="74" name="TextBox 73">
            <a:extLst>
              <a:ext uri="{FF2B5EF4-FFF2-40B4-BE49-F238E27FC236}">
                <a16:creationId xmlns:a16="http://schemas.microsoft.com/office/drawing/2014/main" id="{3B74A9CC-CFE6-4064-8983-7E10114C1F3A}"/>
              </a:ext>
            </a:extLst>
          </p:cNvPr>
          <p:cNvSpPr txBox="1"/>
          <p:nvPr/>
        </p:nvSpPr>
        <p:spPr>
          <a:xfrm>
            <a:off x="6670605" y="1976587"/>
            <a:ext cx="2703382" cy="292388"/>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300" b="1" dirty="0">
                <a:solidFill>
                  <a:schemeClr val="bg1"/>
                </a:solidFill>
              </a:rPr>
              <a:t>MENTAL HEALTH &amp; WELLBEING</a:t>
            </a:r>
          </a:p>
        </p:txBody>
      </p:sp>
      <p:sp>
        <p:nvSpPr>
          <p:cNvPr id="75" name="TextBox 74">
            <a:extLst>
              <a:ext uri="{FF2B5EF4-FFF2-40B4-BE49-F238E27FC236}">
                <a16:creationId xmlns:a16="http://schemas.microsoft.com/office/drawing/2014/main" id="{C888B629-B6FA-4FB7-9B18-7587B2B2831C}"/>
              </a:ext>
            </a:extLst>
          </p:cNvPr>
          <p:cNvSpPr txBox="1"/>
          <p:nvPr/>
        </p:nvSpPr>
        <p:spPr>
          <a:xfrm>
            <a:off x="3826990" y="1610996"/>
            <a:ext cx="994603" cy="30777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GB" sz="1400" b="1" dirty="0">
                <a:solidFill>
                  <a:schemeClr val="bg1"/>
                </a:solidFill>
              </a:rPr>
              <a:t>ACADEMIC</a:t>
            </a:r>
          </a:p>
        </p:txBody>
      </p:sp>
      <p:sp>
        <p:nvSpPr>
          <p:cNvPr id="80" name="TextBox 79">
            <a:extLst>
              <a:ext uri="{FF2B5EF4-FFF2-40B4-BE49-F238E27FC236}">
                <a16:creationId xmlns:a16="http://schemas.microsoft.com/office/drawing/2014/main" id="{C73CF7F9-0393-4D6E-B5D2-0B7521052EE1}"/>
              </a:ext>
            </a:extLst>
          </p:cNvPr>
          <p:cNvSpPr txBox="1"/>
          <p:nvPr/>
        </p:nvSpPr>
        <p:spPr>
          <a:xfrm>
            <a:off x="223441" y="4345546"/>
            <a:ext cx="1964752" cy="52322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400" b="1" dirty="0">
                <a:solidFill>
                  <a:schemeClr val="bg1"/>
                </a:solidFill>
              </a:rPr>
              <a:t>“</a:t>
            </a:r>
            <a:r>
              <a:rPr lang="en-GB" sz="1400" b="1" i="1" dirty="0">
                <a:solidFill>
                  <a:schemeClr val="bg1"/>
                </a:solidFill>
              </a:rPr>
              <a:t>Keeping going even when things get tough”</a:t>
            </a:r>
          </a:p>
        </p:txBody>
      </p:sp>
      <p:sp>
        <p:nvSpPr>
          <p:cNvPr id="81" name="TextBox 80">
            <a:extLst>
              <a:ext uri="{FF2B5EF4-FFF2-40B4-BE49-F238E27FC236}">
                <a16:creationId xmlns:a16="http://schemas.microsoft.com/office/drawing/2014/main" id="{FDD20429-C29C-4DF0-B403-435923EC963B}"/>
              </a:ext>
            </a:extLst>
          </p:cNvPr>
          <p:cNvSpPr txBox="1"/>
          <p:nvPr/>
        </p:nvSpPr>
        <p:spPr>
          <a:xfrm>
            <a:off x="2134925" y="4490100"/>
            <a:ext cx="1442471" cy="276999"/>
          </a:xfrm>
          <a:prstGeom prst="rect">
            <a:avLst/>
          </a:prstGeom>
          <a:noFill/>
          <a:ln>
            <a:noFill/>
          </a:ln>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dirty="0">
                <a:solidFill>
                  <a:schemeClr val="bg1"/>
                </a:solidFill>
              </a:rPr>
              <a:t>Resilience matters</a:t>
            </a:r>
          </a:p>
        </p:txBody>
      </p:sp>
      <p:sp>
        <p:nvSpPr>
          <p:cNvPr id="82" name="TextBox 81">
            <a:extLst>
              <a:ext uri="{FF2B5EF4-FFF2-40B4-BE49-F238E27FC236}">
                <a16:creationId xmlns:a16="http://schemas.microsoft.com/office/drawing/2014/main" id="{432EE364-C052-440F-8D5B-D9491450E315}"/>
              </a:ext>
            </a:extLst>
          </p:cNvPr>
          <p:cNvSpPr txBox="1"/>
          <p:nvPr/>
        </p:nvSpPr>
        <p:spPr>
          <a:xfrm>
            <a:off x="2267935" y="4805934"/>
            <a:ext cx="1176449" cy="276999"/>
          </a:xfrm>
          <a:prstGeom prst="rect">
            <a:avLst/>
          </a:prstGeom>
          <a:noFill/>
          <a:ln>
            <a:noFill/>
          </a:ln>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dirty="0">
                <a:solidFill>
                  <a:schemeClr val="bg1"/>
                </a:solidFill>
              </a:rPr>
              <a:t>Podcasts</a:t>
            </a:r>
          </a:p>
        </p:txBody>
      </p:sp>
      <p:sp>
        <p:nvSpPr>
          <p:cNvPr id="83" name="TextBox 82">
            <a:extLst>
              <a:ext uri="{FF2B5EF4-FFF2-40B4-BE49-F238E27FC236}">
                <a16:creationId xmlns:a16="http://schemas.microsoft.com/office/drawing/2014/main" id="{582C50B1-6D7E-4911-9BB2-8E882D7C1AC2}"/>
              </a:ext>
            </a:extLst>
          </p:cNvPr>
          <p:cNvSpPr txBox="1"/>
          <p:nvPr/>
        </p:nvSpPr>
        <p:spPr>
          <a:xfrm>
            <a:off x="3221691" y="4806970"/>
            <a:ext cx="1176449"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dirty="0">
                <a:solidFill>
                  <a:schemeClr val="bg1"/>
                </a:solidFill>
              </a:rPr>
              <a:t>Reduce stigma</a:t>
            </a:r>
          </a:p>
        </p:txBody>
      </p:sp>
      <p:sp>
        <p:nvSpPr>
          <p:cNvPr id="84" name="TextBox 83">
            <a:extLst>
              <a:ext uri="{FF2B5EF4-FFF2-40B4-BE49-F238E27FC236}">
                <a16:creationId xmlns:a16="http://schemas.microsoft.com/office/drawing/2014/main" id="{FAA6A674-BFE9-4EE2-B700-8A82048FCC77}"/>
              </a:ext>
            </a:extLst>
          </p:cNvPr>
          <p:cNvSpPr txBox="1"/>
          <p:nvPr/>
        </p:nvSpPr>
        <p:spPr>
          <a:xfrm>
            <a:off x="3757753" y="4391473"/>
            <a:ext cx="2124812" cy="276999"/>
          </a:xfrm>
          <a:prstGeom prst="rect">
            <a:avLst/>
          </a:prstGeom>
          <a:noFill/>
          <a:ln>
            <a:noFill/>
          </a:ln>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dirty="0">
                <a:solidFill>
                  <a:schemeClr val="bg1"/>
                </a:solidFill>
              </a:rPr>
              <a:t>Physical &amp; mental health </a:t>
            </a:r>
          </a:p>
        </p:txBody>
      </p:sp>
      <p:sp>
        <p:nvSpPr>
          <p:cNvPr id="85" name="TextBox 84">
            <a:extLst>
              <a:ext uri="{FF2B5EF4-FFF2-40B4-BE49-F238E27FC236}">
                <a16:creationId xmlns:a16="http://schemas.microsoft.com/office/drawing/2014/main" id="{1CE3CEEB-7576-414C-9758-EBF0D2521510}"/>
              </a:ext>
            </a:extLst>
          </p:cNvPr>
          <p:cNvSpPr txBox="1"/>
          <p:nvPr/>
        </p:nvSpPr>
        <p:spPr>
          <a:xfrm>
            <a:off x="5694424" y="4827113"/>
            <a:ext cx="1779077"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dirty="0">
                <a:solidFill>
                  <a:schemeClr val="bg1"/>
                </a:solidFill>
              </a:rPr>
              <a:t>In person element</a:t>
            </a:r>
          </a:p>
        </p:txBody>
      </p:sp>
      <p:sp>
        <p:nvSpPr>
          <p:cNvPr id="87" name="TextBox 86">
            <a:extLst>
              <a:ext uri="{FF2B5EF4-FFF2-40B4-BE49-F238E27FC236}">
                <a16:creationId xmlns:a16="http://schemas.microsoft.com/office/drawing/2014/main" id="{A7383EE1-2021-42FC-977A-AF95AAACC92D}"/>
              </a:ext>
            </a:extLst>
          </p:cNvPr>
          <p:cNvSpPr txBox="1"/>
          <p:nvPr/>
        </p:nvSpPr>
        <p:spPr>
          <a:xfrm>
            <a:off x="5825447" y="4373053"/>
            <a:ext cx="1559388"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dirty="0">
                <a:solidFill>
                  <a:schemeClr val="bg1"/>
                </a:solidFill>
              </a:rPr>
              <a:t>Direct Entry &amp; L1</a:t>
            </a:r>
          </a:p>
        </p:txBody>
      </p:sp>
      <p:sp>
        <p:nvSpPr>
          <p:cNvPr id="88" name="TextBox 87">
            <a:extLst>
              <a:ext uri="{FF2B5EF4-FFF2-40B4-BE49-F238E27FC236}">
                <a16:creationId xmlns:a16="http://schemas.microsoft.com/office/drawing/2014/main" id="{66478B43-7A34-41A3-8AF6-9E50E90122E2}"/>
              </a:ext>
            </a:extLst>
          </p:cNvPr>
          <p:cNvSpPr txBox="1"/>
          <p:nvPr/>
        </p:nvSpPr>
        <p:spPr>
          <a:xfrm>
            <a:off x="7216531" y="4755713"/>
            <a:ext cx="1176449"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dirty="0">
                <a:solidFill>
                  <a:schemeClr val="bg1"/>
                </a:solidFill>
              </a:rPr>
              <a:t>Certificate </a:t>
            </a:r>
          </a:p>
        </p:txBody>
      </p:sp>
      <p:sp>
        <p:nvSpPr>
          <p:cNvPr id="89" name="TextBox 88">
            <a:extLst>
              <a:ext uri="{FF2B5EF4-FFF2-40B4-BE49-F238E27FC236}">
                <a16:creationId xmlns:a16="http://schemas.microsoft.com/office/drawing/2014/main" id="{B264C44C-7EEB-41C0-B5B8-1ABB8DC48BF2}"/>
              </a:ext>
            </a:extLst>
          </p:cNvPr>
          <p:cNvSpPr txBox="1"/>
          <p:nvPr/>
        </p:nvSpPr>
        <p:spPr>
          <a:xfrm>
            <a:off x="7185142" y="4362602"/>
            <a:ext cx="1760202"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dirty="0">
                <a:solidFill>
                  <a:schemeClr val="bg1"/>
                </a:solidFill>
              </a:rPr>
              <a:t>Plan your own journey</a:t>
            </a:r>
          </a:p>
        </p:txBody>
      </p:sp>
      <p:pic>
        <p:nvPicPr>
          <p:cNvPr id="8" name="Graphic 7" descr="Lights On with solid fill">
            <a:extLst>
              <a:ext uri="{FF2B5EF4-FFF2-40B4-BE49-F238E27FC236}">
                <a16:creationId xmlns:a16="http://schemas.microsoft.com/office/drawing/2014/main" id="{1DE3B70D-8DAB-4CE6-A47E-E2C986B251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8033" y="777412"/>
            <a:ext cx="573074" cy="573074"/>
          </a:xfrm>
          <a:prstGeom prst="rect">
            <a:avLst/>
          </a:prstGeom>
        </p:spPr>
      </p:pic>
      <p:sp>
        <p:nvSpPr>
          <p:cNvPr id="91" name="TextBox 90">
            <a:extLst>
              <a:ext uri="{FF2B5EF4-FFF2-40B4-BE49-F238E27FC236}">
                <a16:creationId xmlns:a16="http://schemas.microsoft.com/office/drawing/2014/main" id="{10916A50-0F2A-4443-86D5-99347998A7B7}"/>
              </a:ext>
            </a:extLst>
          </p:cNvPr>
          <p:cNvSpPr txBox="1"/>
          <p:nvPr/>
        </p:nvSpPr>
        <p:spPr>
          <a:xfrm>
            <a:off x="8392980" y="4782339"/>
            <a:ext cx="1176449"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200" b="1" dirty="0">
                <a:solidFill>
                  <a:schemeClr val="bg1"/>
                </a:solidFill>
              </a:rPr>
              <a:t>?...</a:t>
            </a:r>
            <a:r>
              <a:rPr lang="en-GB" sz="1013" b="1" dirty="0">
                <a:solidFill>
                  <a:schemeClr val="bg1"/>
                </a:solidFill>
              </a:rPr>
              <a:t> </a:t>
            </a:r>
          </a:p>
        </p:txBody>
      </p:sp>
      <p:sp>
        <p:nvSpPr>
          <p:cNvPr id="13" name="Rectangle: Rounded Corners 12">
            <a:extLst>
              <a:ext uri="{FF2B5EF4-FFF2-40B4-BE49-F238E27FC236}">
                <a16:creationId xmlns:a16="http://schemas.microsoft.com/office/drawing/2014/main" id="{5DE8D222-5AF3-4B2A-9BFA-467CD6BE6134}"/>
              </a:ext>
            </a:extLst>
          </p:cNvPr>
          <p:cNvSpPr/>
          <p:nvPr/>
        </p:nvSpPr>
        <p:spPr>
          <a:xfrm>
            <a:off x="150019" y="2392639"/>
            <a:ext cx="8826341" cy="1823018"/>
          </a:xfrm>
          <a:prstGeom prst="roundRect">
            <a:avLst/>
          </a:prstGeom>
          <a:noFill/>
          <a:ln w="635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7" name="Arrow: Up 6">
            <a:extLst>
              <a:ext uri="{FF2B5EF4-FFF2-40B4-BE49-F238E27FC236}">
                <a16:creationId xmlns:a16="http://schemas.microsoft.com/office/drawing/2014/main" id="{2A2BC3B9-DBA9-4EAD-9373-2E9D0FFDDBAB}"/>
              </a:ext>
            </a:extLst>
          </p:cNvPr>
          <p:cNvSpPr/>
          <p:nvPr/>
        </p:nvSpPr>
        <p:spPr>
          <a:xfrm>
            <a:off x="1625052" y="2941006"/>
            <a:ext cx="124009" cy="193859"/>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76" name="Arrow: Up 75">
            <a:extLst>
              <a:ext uri="{FF2B5EF4-FFF2-40B4-BE49-F238E27FC236}">
                <a16:creationId xmlns:a16="http://schemas.microsoft.com/office/drawing/2014/main" id="{AA834624-B874-46C1-86CB-37E15F462B81}"/>
              </a:ext>
            </a:extLst>
          </p:cNvPr>
          <p:cNvSpPr/>
          <p:nvPr/>
        </p:nvSpPr>
        <p:spPr>
          <a:xfrm>
            <a:off x="4500585" y="2969888"/>
            <a:ext cx="124009" cy="193859"/>
          </a:xfrm>
          <a:prstGeom prst="up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77" name="Arrow: Up 76">
            <a:extLst>
              <a:ext uri="{FF2B5EF4-FFF2-40B4-BE49-F238E27FC236}">
                <a16:creationId xmlns:a16="http://schemas.microsoft.com/office/drawing/2014/main" id="{54D69C48-A83A-4607-BCC2-1593B122D49D}"/>
              </a:ext>
            </a:extLst>
          </p:cNvPr>
          <p:cNvSpPr/>
          <p:nvPr/>
        </p:nvSpPr>
        <p:spPr>
          <a:xfrm>
            <a:off x="7477600" y="2989163"/>
            <a:ext cx="124009" cy="193859"/>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9" name="Arrow: Down 8">
            <a:extLst>
              <a:ext uri="{FF2B5EF4-FFF2-40B4-BE49-F238E27FC236}">
                <a16:creationId xmlns:a16="http://schemas.microsoft.com/office/drawing/2014/main" id="{E101736C-514E-4AE3-93E6-C3DE1C8F1210}"/>
              </a:ext>
            </a:extLst>
          </p:cNvPr>
          <p:cNvSpPr/>
          <p:nvPr/>
        </p:nvSpPr>
        <p:spPr>
          <a:xfrm>
            <a:off x="3082096" y="3428614"/>
            <a:ext cx="64714" cy="1676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78" name="Arrow: Down 77">
            <a:extLst>
              <a:ext uri="{FF2B5EF4-FFF2-40B4-BE49-F238E27FC236}">
                <a16:creationId xmlns:a16="http://schemas.microsoft.com/office/drawing/2014/main" id="{341CB82A-7E81-4D62-BA00-3FB3F7C0050E}"/>
              </a:ext>
            </a:extLst>
          </p:cNvPr>
          <p:cNvSpPr/>
          <p:nvPr/>
        </p:nvSpPr>
        <p:spPr>
          <a:xfrm>
            <a:off x="6014471" y="3451487"/>
            <a:ext cx="64714" cy="167664"/>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GB" sz="1013"/>
          </a:p>
        </p:txBody>
      </p:sp>
      <p:sp>
        <p:nvSpPr>
          <p:cNvPr id="10" name="TextBox 9">
            <a:extLst>
              <a:ext uri="{FF2B5EF4-FFF2-40B4-BE49-F238E27FC236}">
                <a16:creationId xmlns:a16="http://schemas.microsoft.com/office/drawing/2014/main" id="{CF25C6D6-228E-476F-8F24-09A73AA0D30F}"/>
              </a:ext>
            </a:extLst>
          </p:cNvPr>
          <p:cNvSpPr txBox="1"/>
          <p:nvPr/>
        </p:nvSpPr>
        <p:spPr>
          <a:xfrm>
            <a:off x="43339" y="899160"/>
            <a:ext cx="302022" cy="3231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500" b="1" dirty="0">
                <a:solidFill>
                  <a:schemeClr val="bg1"/>
                </a:solidFill>
              </a:rPr>
              <a:t>1</a:t>
            </a:r>
            <a:r>
              <a:rPr lang="en-GB" sz="1500" dirty="0"/>
              <a:t> </a:t>
            </a:r>
          </a:p>
        </p:txBody>
      </p:sp>
      <p:sp>
        <p:nvSpPr>
          <p:cNvPr id="94" name="TextBox 93">
            <a:extLst>
              <a:ext uri="{FF2B5EF4-FFF2-40B4-BE49-F238E27FC236}">
                <a16:creationId xmlns:a16="http://schemas.microsoft.com/office/drawing/2014/main" id="{1D8A5E25-617A-40C6-AF6B-0198B0C090FF}"/>
              </a:ext>
            </a:extLst>
          </p:cNvPr>
          <p:cNvSpPr txBox="1"/>
          <p:nvPr/>
        </p:nvSpPr>
        <p:spPr>
          <a:xfrm>
            <a:off x="74786" y="1709869"/>
            <a:ext cx="302022" cy="3231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500" dirty="0">
                <a:solidFill>
                  <a:schemeClr val="bg1"/>
                </a:solidFill>
              </a:rPr>
              <a:t>3</a:t>
            </a:r>
            <a:r>
              <a:rPr lang="en-GB" sz="1500" dirty="0"/>
              <a:t> </a:t>
            </a:r>
          </a:p>
        </p:txBody>
      </p:sp>
      <p:sp>
        <p:nvSpPr>
          <p:cNvPr id="98" name="TextBox 97">
            <a:extLst>
              <a:ext uri="{FF2B5EF4-FFF2-40B4-BE49-F238E27FC236}">
                <a16:creationId xmlns:a16="http://schemas.microsoft.com/office/drawing/2014/main" id="{A8A4BE03-D302-4720-8BED-9A7DB8A2362E}"/>
              </a:ext>
            </a:extLst>
          </p:cNvPr>
          <p:cNvSpPr txBox="1"/>
          <p:nvPr/>
        </p:nvSpPr>
        <p:spPr>
          <a:xfrm>
            <a:off x="30531" y="4505340"/>
            <a:ext cx="302022" cy="3231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500" b="1" dirty="0">
                <a:solidFill>
                  <a:schemeClr val="bg1"/>
                </a:solidFill>
              </a:rPr>
              <a:t>4</a:t>
            </a:r>
            <a:r>
              <a:rPr lang="en-GB" sz="1500" dirty="0"/>
              <a:t> </a:t>
            </a:r>
          </a:p>
        </p:txBody>
      </p:sp>
      <p:sp>
        <p:nvSpPr>
          <p:cNvPr id="99" name="TextBox 98">
            <a:extLst>
              <a:ext uri="{FF2B5EF4-FFF2-40B4-BE49-F238E27FC236}">
                <a16:creationId xmlns:a16="http://schemas.microsoft.com/office/drawing/2014/main" id="{D03CE094-179A-4F2F-A461-A907EED544FD}"/>
              </a:ext>
            </a:extLst>
          </p:cNvPr>
          <p:cNvSpPr txBox="1"/>
          <p:nvPr/>
        </p:nvSpPr>
        <p:spPr>
          <a:xfrm>
            <a:off x="250118" y="3035881"/>
            <a:ext cx="302022" cy="3231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500" b="1" dirty="0">
                <a:solidFill>
                  <a:schemeClr val="bg1"/>
                </a:solidFill>
              </a:rPr>
              <a:t>2</a:t>
            </a:r>
            <a:r>
              <a:rPr lang="en-GB" sz="1500" dirty="0"/>
              <a:t> </a:t>
            </a:r>
          </a:p>
        </p:txBody>
      </p:sp>
      <p:pic>
        <p:nvPicPr>
          <p:cNvPr id="14" name="Picture 13" descr="A picture containing outdoor&#10;&#10;Description automatically generated">
            <a:extLst>
              <a:ext uri="{FF2B5EF4-FFF2-40B4-BE49-F238E27FC236}">
                <a16:creationId xmlns:a16="http://schemas.microsoft.com/office/drawing/2014/main" id="{E005450F-1032-41D3-B236-1A66009CC4D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40366" y="1256378"/>
            <a:ext cx="562781" cy="621000"/>
          </a:xfrm>
          <a:prstGeom prst="rect">
            <a:avLst/>
          </a:prstGeom>
        </p:spPr>
      </p:pic>
    </p:spTree>
    <p:extLst>
      <p:ext uri="{BB962C8B-B14F-4D97-AF65-F5344CB8AC3E}">
        <p14:creationId xmlns:p14="http://schemas.microsoft.com/office/powerpoint/2010/main" val="4059155768"/>
      </p:ext>
    </p:extLst>
  </p:cSld>
  <p:clrMapOvr>
    <a:masterClrMapping/>
  </p:clrMapOvr>
</p:sld>
</file>

<file path=ppt/theme/theme1.xml><?xml version="1.0" encoding="utf-8"?>
<a:theme xmlns:a="http://schemas.openxmlformats.org/drawingml/2006/main" name="Office Theme">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40.potx" id="{38E7985E-54FB-4CA6-87A4-588F5655D8D7}" vid="{E921A075-5AD2-40FD-ACC4-5B3723592E1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40.potx" id="{38E7985E-54FB-4CA6-87A4-588F5655D8D7}" vid="{36350CFE-5A57-403C-85E9-4CA7B21E4E47}"/>
    </a:ext>
  </a:extLst>
</a:theme>
</file>

<file path=ppt/theme/theme3.xml><?xml version="1.0" encoding="utf-8"?>
<a:theme xmlns:a="http://schemas.openxmlformats.org/drawingml/2006/main" name="Content layouts">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40.potx" id="{38E7985E-54FB-4CA6-87A4-588F5655D8D7}" vid="{21985965-0972-4476-B85A-6D62B8385574}"/>
    </a:ext>
  </a:extLst>
</a:theme>
</file>

<file path=ppt/theme/theme4.xml><?xml version="1.0" encoding="utf-8"?>
<a:theme xmlns:a="http://schemas.openxmlformats.org/drawingml/2006/main" name="1_Content layouts">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40.potx" id="{38E7985E-54FB-4CA6-87A4-588F5655D8D7}" vid="{A0232885-C7AE-43BA-A444-84608F97ABB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layouts">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linePPT.potx" id="{D855F1FC-EC46-4E06-AD18-EE48CA03D74E}" vid="{CCD7F1DB-AC64-44FE-9AED-0F8D812373D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Heriot-Watt">
      <a:dk1>
        <a:srgbClr val="5E6A71"/>
      </a:dk1>
      <a:lt1>
        <a:srgbClr val="FFFFFF"/>
      </a:lt1>
      <a:dk2>
        <a:srgbClr val="0098DB"/>
      </a:dk2>
      <a:lt2>
        <a:srgbClr val="00549F"/>
      </a:lt2>
      <a:accent1>
        <a:srgbClr val="0098DB"/>
      </a:accent1>
      <a:accent2>
        <a:srgbClr val="A5ACAF"/>
      </a:accent2>
      <a:accent3>
        <a:srgbClr val="5E6A71"/>
      </a:accent3>
      <a:accent4>
        <a:srgbClr val="00549F"/>
      </a:accent4>
      <a:accent5>
        <a:srgbClr val="72BCFF"/>
      </a:accent5>
      <a:accent6>
        <a:srgbClr val="BCC3C7"/>
      </a:accent6>
      <a:hlink>
        <a:srgbClr val="0098DB"/>
      </a:hlink>
      <a:folHlink>
        <a:srgbClr val="A5AC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2040</Template>
  <TotalTime>2408</TotalTime>
  <Words>2367</Words>
  <Application>Microsoft Office PowerPoint</Application>
  <PresentationFormat>On-screen Show (16:9)</PresentationFormat>
  <Paragraphs>281</Paragraphs>
  <Slides>25</Slides>
  <Notes>5</Notes>
  <HiddenSlides>0</HiddenSlides>
  <MMClips>0</MMClips>
  <ScaleCrop>false</ScaleCrop>
  <HeadingPairs>
    <vt:vector size="6" baseType="variant">
      <vt:variant>
        <vt:lpstr>Fonts Used</vt:lpstr>
      </vt:variant>
      <vt:variant>
        <vt:i4>6</vt:i4>
      </vt:variant>
      <vt:variant>
        <vt:lpstr>Theme</vt:lpstr>
      </vt:variant>
      <vt:variant>
        <vt:i4>15</vt:i4>
      </vt:variant>
      <vt:variant>
        <vt:lpstr>Slide Titles</vt:lpstr>
      </vt:variant>
      <vt:variant>
        <vt:i4>25</vt:i4>
      </vt:variant>
    </vt:vector>
  </HeadingPairs>
  <TitlesOfParts>
    <vt:vector size="46" baseType="lpstr">
      <vt:lpstr>Arial</vt:lpstr>
      <vt:lpstr>Calibri</vt:lpstr>
      <vt:lpstr>Calibri </vt:lpstr>
      <vt:lpstr>Calibri Light</vt:lpstr>
      <vt:lpstr>Cambria</vt:lpstr>
      <vt:lpstr>Times New Roman</vt:lpstr>
      <vt:lpstr>Office Theme</vt:lpstr>
      <vt:lpstr>1_Custom Design</vt:lpstr>
      <vt:lpstr>Content layouts</vt:lpstr>
      <vt:lpstr>1_Content layouts</vt:lpstr>
      <vt:lpstr>Office Theme</vt:lpstr>
      <vt:lpstr>Content layouts</vt:lpstr>
      <vt:lpstr>Office Theme</vt:lpstr>
      <vt:lpstr>1_Office Theme</vt:lpstr>
      <vt:lpstr>Office Theme</vt:lpstr>
      <vt:lpstr>Office Theme</vt:lpstr>
      <vt:lpstr>Office Theme</vt:lpstr>
      <vt:lpstr>Office Theme</vt:lpstr>
      <vt:lpstr>Office Theme</vt:lpstr>
      <vt:lpstr>Office Theme</vt:lpstr>
      <vt:lpstr>Office Theme</vt:lpstr>
      <vt:lpstr>Pedagogical Inquiry Network</vt:lpstr>
      <vt:lpstr>PowerPoint Presentation</vt:lpstr>
      <vt:lpstr>PowerPoint Presentation</vt:lpstr>
      <vt:lpstr>On the first day… Dr Heather May Morgan </vt:lpstr>
      <vt:lpstr>PowerPoint Presentation</vt:lpstr>
      <vt:lpstr>DESIGN THINKING IN IMPLEMENTATION</vt:lpstr>
      <vt:lpstr>PowerPoint Presentation</vt:lpstr>
      <vt:lpstr>Formative feedback – is it wanted?</vt:lpstr>
      <vt:lpstr>PowerPoint Presentation</vt:lpstr>
      <vt:lpstr>Digital badges: Pinning down employer challenges </vt:lpstr>
      <vt:lpstr>PowerPoint Presentation</vt:lpstr>
      <vt:lpstr>Innovative Assessment / Adaptive Assessment</vt:lpstr>
      <vt:lpstr>Team collaboration has many stages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Inquiry Network</dc:title>
  <dc:creator>Centre for Academic Development</dc:creator>
  <cp:lastModifiedBy>Morgan, Heather May</cp:lastModifiedBy>
  <cp:revision>35</cp:revision>
  <dcterms:created xsi:type="dcterms:W3CDTF">2021-12-13T14:09:31Z</dcterms:created>
  <dcterms:modified xsi:type="dcterms:W3CDTF">2021-12-15T10:23:55Z</dcterms:modified>
</cp:coreProperties>
</file>