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9345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0" r:id="rId4"/>
    <p:sldId id="262" r:id="rId5"/>
    <p:sldId id="265" r:id="rId6"/>
    <p:sldId id="263" r:id="rId7"/>
    <p:sldId id="269" r:id="rId8"/>
    <p:sldId id="266" r:id="rId9"/>
    <p:sldId id="272" r:id="rId10"/>
    <p:sldId id="273" r:id="rId11"/>
    <p:sldId id="274" r:id="rId12"/>
    <p:sldId id="275" r:id="rId13"/>
    <p:sldId id="289" r:id="rId14"/>
    <p:sldId id="290" r:id="rId15"/>
    <p:sldId id="286" r:id="rId16"/>
    <p:sldId id="271" r:id="rId17"/>
    <p:sldId id="270" r:id="rId18"/>
    <p:sldId id="267" r:id="rId19"/>
    <p:sldId id="279" r:id="rId20"/>
    <p:sldId id="287" r:id="rId21"/>
    <p:sldId id="283" r:id="rId22"/>
    <p:sldId id="268" r:id="rId23"/>
    <p:sldId id="285" r:id="rId24"/>
  </p:sldIdLst>
  <p:sldSz cx="12192000" cy="6858000"/>
  <p:notesSz cx="6797675" cy="9926638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B1A"/>
    <a:srgbClr val="59155F"/>
    <a:srgbClr val="CB8E12"/>
    <a:srgbClr val="CF833D"/>
    <a:srgbClr val="2E3280"/>
    <a:srgbClr val="CD2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3360" autoAdjust="0"/>
  </p:normalViewPr>
  <p:slideViewPr>
    <p:cSldViewPr snapToGrid="0" snapToObjects="1">
      <p:cViewPr varScale="1">
        <p:scale>
          <a:sx n="56" d="100"/>
          <a:sy n="56" d="100"/>
        </p:scale>
        <p:origin x="1068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4"/>
    </p:cViewPr>
  </p:sorterViewPr>
  <p:notesViewPr>
    <p:cSldViewPr snapToGrid="0" snapToObjects="1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DD3FA-EF1F-4135-A6C3-C98BDE3BC31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E616C6B-C650-4CC3-AE19-34ECA29188F6}">
      <dgm:prSet phldrT="[Text]"/>
      <dgm:spPr/>
      <dgm:t>
        <a:bodyPr/>
        <a:lstStyle/>
        <a:p>
          <a:r>
            <a:rPr lang="en-GB" dirty="0"/>
            <a:t>Discuss proposal with Director of Research</a:t>
          </a:r>
        </a:p>
      </dgm:t>
    </dgm:pt>
    <dgm:pt modelId="{0DD228B3-68AE-49AA-B721-594C22E65CB6}" type="parTrans" cxnId="{1DE76A0D-8C71-4FD1-A5AC-68CD9768836F}">
      <dgm:prSet/>
      <dgm:spPr/>
      <dgm:t>
        <a:bodyPr/>
        <a:lstStyle/>
        <a:p>
          <a:endParaRPr lang="en-GB"/>
        </a:p>
      </dgm:t>
    </dgm:pt>
    <dgm:pt modelId="{9D4E14E8-B4FE-4185-ADBE-CA87EFA29221}" type="sibTrans" cxnId="{1DE76A0D-8C71-4FD1-A5AC-68CD9768836F}">
      <dgm:prSet/>
      <dgm:spPr/>
      <dgm:t>
        <a:bodyPr/>
        <a:lstStyle/>
        <a:p>
          <a:endParaRPr lang="en-GB"/>
        </a:p>
      </dgm:t>
    </dgm:pt>
    <dgm:pt modelId="{8D3D39B1-33A2-449C-85BC-2849E84C23D1}">
      <dgm:prSet phldrT="[Text]"/>
      <dgm:spPr/>
      <dgm:t>
        <a:bodyPr/>
        <a:lstStyle/>
        <a:p>
          <a:r>
            <a:rPr lang="en-GB" dirty="0"/>
            <a:t>Have your proposal peer reviewed</a:t>
          </a:r>
        </a:p>
      </dgm:t>
    </dgm:pt>
    <dgm:pt modelId="{2A78577B-7967-4090-9841-ED919E503D45}" type="parTrans" cxnId="{539D99A0-8C3C-4A48-886E-13B9334C846E}">
      <dgm:prSet/>
      <dgm:spPr/>
      <dgm:t>
        <a:bodyPr/>
        <a:lstStyle/>
        <a:p>
          <a:endParaRPr lang="en-GB"/>
        </a:p>
      </dgm:t>
    </dgm:pt>
    <dgm:pt modelId="{5DF2A1C9-CBAF-4349-8D71-B59E1936B1F6}" type="sibTrans" cxnId="{539D99A0-8C3C-4A48-886E-13B9334C846E}">
      <dgm:prSet/>
      <dgm:spPr/>
      <dgm:t>
        <a:bodyPr/>
        <a:lstStyle/>
        <a:p>
          <a:endParaRPr lang="en-GB"/>
        </a:p>
      </dgm:t>
    </dgm:pt>
    <dgm:pt modelId="{06BBE060-BB16-478C-A642-7FA5266AEDF9}">
      <dgm:prSet phldrT="[Text]"/>
      <dgm:spPr/>
      <dgm:t>
        <a:bodyPr/>
        <a:lstStyle/>
        <a:p>
          <a:r>
            <a:rPr lang="en-GB" dirty="0"/>
            <a:t>Contact RFS and facilities to obtain costs</a:t>
          </a:r>
        </a:p>
      </dgm:t>
    </dgm:pt>
    <dgm:pt modelId="{723347CC-C07F-4900-A390-5EFA4E3D776C}" type="parTrans" cxnId="{78EF87E7-220C-4AE2-B6BA-B86AA9B8C48F}">
      <dgm:prSet/>
      <dgm:spPr/>
      <dgm:t>
        <a:bodyPr/>
        <a:lstStyle/>
        <a:p>
          <a:endParaRPr lang="en-GB"/>
        </a:p>
      </dgm:t>
    </dgm:pt>
    <dgm:pt modelId="{11EEA46D-8499-497C-B9B9-74F3EA869DDD}" type="sibTrans" cxnId="{78EF87E7-220C-4AE2-B6BA-B86AA9B8C48F}">
      <dgm:prSet/>
      <dgm:spPr/>
      <dgm:t>
        <a:bodyPr/>
        <a:lstStyle/>
        <a:p>
          <a:endParaRPr lang="en-GB"/>
        </a:p>
      </dgm:t>
    </dgm:pt>
    <dgm:pt modelId="{7F72452E-5977-4645-9766-5AFF33BCF9B3}">
      <dgm:prSet phldrT="[Text]"/>
      <dgm:spPr/>
      <dgm:t>
        <a:bodyPr/>
        <a:lstStyle/>
        <a:p>
          <a:r>
            <a:rPr lang="en-GB" dirty="0"/>
            <a:t>Obtain internal approval via </a:t>
          </a:r>
          <a:r>
            <a:rPr lang="en-GB" dirty="0" err="1"/>
            <a:t>eAAP</a:t>
          </a:r>
          <a:endParaRPr lang="en-GB" dirty="0"/>
        </a:p>
      </dgm:t>
    </dgm:pt>
    <dgm:pt modelId="{6970FE05-27A3-4EF1-9583-916DCAC88373}" type="parTrans" cxnId="{C7C215AA-A280-4124-9DF2-8F36D179FCD6}">
      <dgm:prSet/>
      <dgm:spPr/>
      <dgm:t>
        <a:bodyPr/>
        <a:lstStyle/>
        <a:p>
          <a:endParaRPr lang="en-GB"/>
        </a:p>
      </dgm:t>
    </dgm:pt>
    <dgm:pt modelId="{CBBB8AD4-633A-417D-9E6F-4018D4EF8C99}" type="sibTrans" cxnId="{C7C215AA-A280-4124-9DF2-8F36D179FCD6}">
      <dgm:prSet/>
      <dgm:spPr/>
      <dgm:t>
        <a:bodyPr/>
        <a:lstStyle/>
        <a:p>
          <a:endParaRPr lang="en-GB"/>
        </a:p>
      </dgm:t>
    </dgm:pt>
    <dgm:pt modelId="{599BEB28-0DC0-4633-B61C-7D4C4AA10C7D}">
      <dgm:prSet phldrT="[Text]"/>
      <dgm:spPr/>
      <dgm:t>
        <a:bodyPr/>
        <a:lstStyle/>
        <a:p>
          <a:r>
            <a:rPr lang="en-GB" dirty="0"/>
            <a:t>Submit your application</a:t>
          </a:r>
        </a:p>
      </dgm:t>
    </dgm:pt>
    <dgm:pt modelId="{64893284-8A14-484E-84B1-07F22ABF67A2}" type="parTrans" cxnId="{4DA3BBA9-94C2-455E-BE05-FCEE28FA5D6D}">
      <dgm:prSet/>
      <dgm:spPr/>
      <dgm:t>
        <a:bodyPr/>
        <a:lstStyle/>
        <a:p>
          <a:endParaRPr lang="en-GB"/>
        </a:p>
      </dgm:t>
    </dgm:pt>
    <dgm:pt modelId="{51D5563F-0071-4B13-8F43-48D669870F65}" type="sibTrans" cxnId="{4DA3BBA9-94C2-455E-BE05-FCEE28FA5D6D}">
      <dgm:prSet/>
      <dgm:spPr/>
      <dgm:t>
        <a:bodyPr/>
        <a:lstStyle/>
        <a:p>
          <a:endParaRPr lang="en-GB"/>
        </a:p>
      </dgm:t>
    </dgm:pt>
    <dgm:pt modelId="{A92E258E-482D-4687-B4B1-66D9FBAA4138}">
      <dgm:prSet phldrT="[Text]"/>
      <dgm:spPr/>
      <dgm:t>
        <a:bodyPr/>
        <a:lstStyle/>
        <a:p>
          <a:r>
            <a:rPr lang="en-GB"/>
            <a:t>Complete the full online form</a:t>
          </a:r>
          <a:endParaRPr lang="en-GB" dirty="0"/>
        </a:p>
      </dgm:t>
    </dgm:pt>
    <dgm:pt modelId="{F8688A97-4878-4D12-9CF7-DA9B272B213B}" type="parTrans" cxnId="{9CD2BCC4-C011-451E-86A6-A6F3E695CDAF}">
      <dgm:prSet/>
      <dgm:spPr/>
    </dgm:pt>
    <dgm:pt modelId="{E940A0F9-9DFA-4886-B7D9-84CC5E01D02B}" type="sibTrans" cxnId="{9CD2BCC4-C011-451E-86A6-A6F3E695CDAF}">
      <dgm:prSet/>
      <dgm:spPr/>
    </dgm:pt>
    <dgm:pt modelId="{05954DCD-5D7F-4739-B5CD-551338E8FB78}" type="pres">
      <dgm:prSet presAssocID="{BABDD3FA-EF1F-4135-A6C3-C98BDE3BC317}" presName="CompostProcess" presStyleCnt="0">
        <dgm:presLayoutVars>
          <dgm:dir/>
          <dgm:resizeHandles val="exact"/>
        </dgm:presLayoutVars>
      </dgm:prSet>
      <dgm:spPr/>
    </dgm:pt>
    <dgm:pt modelId="{B3B3F463-7A99-4DFC-B80E-816655BEAF03}" type="pres">
      <dgm:prSet presAssocID="{BABDD3FA-EF1F-4135-A6C3-C98BDE3BC317}" presName="arrow" presStyleLbl="bgShp" presStyleIdx="0" presStyleCnt="1"/>
      <dgm:spPr/>
    </dgm:pt>
    <dgm:pt modelId="{E1C1AFAD-B1FB-4960-ADE0-073BAA9A8B04}" type="pres">
      <dgm:prSet presAssocID="{BABDD3FA-EF1F-4135-A6C3-C98BDE3BC317}" presName="linearProcess" presStyleCnt="0"/>
      <dgm:spPr/>
    </dgm:pt>
    <dgm:pt modelId="{AC8D9563-BAA1-4788-BD2C-CBE889E234CB}" type="pres">
      <dgm:prSet presAssocID="{9E616C6B-C650-4CC3-AE19-34ECA29188F6}" presName="textNode" presStyleLbl="node1" presStyleIdx="0" presStyleCnt="6">
        <dgm:presLayoutVars>
          <dgm:bulletEnabled val="1"/>
        </dgm:presLayoutVars>
      </dgm:prSet>
      <dgm:spPr/>
    </dgm:pt>
    <dgm:pt modelId="{134FE46D-680E-44E7-B4B2-57FBCB8B00A3}" type="pres">
      <dgm:prSet presAssocID="{9D4E14E8-B4FE-4185-ADBE-CA87EFA29221}" presName="sibTrans" presStyleCnt="0"/>
      <dgm:spPr/>
    </dgm:pt>
    <dgm:pt modelId="{71B8F89D-D21A-49FE-A473-1080510F028B}" type="pres">
      <dgm:prSet presAssocID="{06BBE060-BB16-478C-A642-7FA5266AEDF9}" presName="textNode" presStyleLbl="node1" presStyleIdx="1" presStyleCnt="6">
        <dgm:presLayoutVars>
          <dgm:bulletEnabled val="1"/>
        </dgm:presLayoutVars>
      </dgm:prSet>
      <dgm:spPr/>
    </dgm:pt>
    <dgm:pt modelId="{CE8F798D-5BAB-4C55-A11E-ECE28139E6CB}" type="pres">
      <dgm:prSet presAssocID="{11EEA46D-8499-497C-B9B9-74F3EA869DDD}" presName="sibTrans" presStyleCnt="0"/>
      <dgm:spPr/>
    </dgm:pt>
    <dgm:pt modelId="{88B4BCCA-A779-46C1-88E6-1229EA9BFB45}" type="pres">
      <dgm:prSet presAssocID="{A92E258E-482D-4687-B4B1-66D9FBAA4138}" presName="textNode" presStyleLbl="node1" presStyleIdx="2" presStyleCnt="6">
        <dgm:presLayoutVars>
          <dgm:bulletEnabled val="1"/>
        </dgm:presLayoutVars>
      </dgm:prSet>
      <dgm:spPr/>
    </dgm:pt>
    <dgm:pt modelId="{F2D6C885-CBB8-46B4-8813-0A79685AEA37}" type="pres">
      <dgm:prSet presAssocID="{E940A0F9-9DFA-4886-B7D9-84CC5E01D02B}" presName="sibTrans" presStyleCnt="0"/>
      <dgm:spPr/>
    </dgm:pt>
    <dgm:pt modelId="{61EDCA2F-061E-4ACB-9493-8D556DDA999A}" type="pres">
      <dgm:prSet presAssocID="{8D3D39B1-33A2-449C-85BC-2849E84C23D1}" presName="textNode" presStyleLbl="node1" presStyleIdx="3" presStyleCnt="6">
        <dgm:presLayoutVars>
          <dgm:bulletEnabled val="1"/>
        </dgm:presLayoutVars>
      </dgm:prSet>
      <dgm:spPr/>
    </dgm:pt>
    <dgm:pt modelId="{5DB5A46E-4985-4812-BCC0-421706AB5196}" type="pres">
      <dgm:prSet presAssocID="{5DF2A1C9-CBAF-4349-8D71-B59E1936B1F6}" presName="sibTrans" presStyleCnt="0"/>
      <dgm:spPr/>
    </dgm:pt>
    <dgm:pt modelId="{F6238F9A-8EFA-4186-9945-40EDBA1EBD45}" type="pres">
      <dgm:prSet presAssocID="{7F72452E-5977-4645-9766-5AFF33BCF9B3}" presName="textNode" presStyleLbl="node1" presStyleIdx="4" presStyleCnt="6">
        <dgm:presLayoutVars>
          <dgm:bulletEnabled val="1"/>
        </dgm:presLayoutVars>
      </dgm:prSet>
      <dgm:spPr/>
    </dgm:pt>
    <dgm:pt modelId="{E508354F-5812-4C66-884E-AA3BCC466EC7}" type="pres">
      <dgm:prSet presAssocID="{CBBB8AD4-633A-417D-9E6F-4018D4EF8C99}" presName="sibTrans" presStyleCnt="0"/>
      <dgm:spPr/>
    </dgm:pt>
    <dgm:pt modelId="{BA092C81-5A1A-4869-822B-777F66059F0F}" type="pres">
      <dgm:prSet presAssocID="{599BEB28-0DC0-4633-B61C-7D4C4AA10C7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1DE76A0D-8C71-4FD1-A5AC-68CD9768836F}" srcId="{BABDD3FA-EF1F-4135-A6C3-C98BDE3BC317}" destId="{9E616C6B-C650-4CC3-AE19-34ECA29188F6}" srcOrd="0" destOrd="0" parTransId="{0DD228B3-68AE-49AA-B721-594C22E65CB6}" sibTransId="{9D4E14E8-B4FE-4185-ADBE-CA87EFA29221}"/>
    <dgm:cxn modelId="{8120A75E-D3E4-4CB6-AAFD-5B5A38AF38D6}" type="presOf" srcId="{7F72452E-5977-4645-9766-5AFF33BCF9B3}" destId="{F6238F9A-8EFA-4186-9945-40EDBA1EBD45}" srcOrd="0" destOrd="0" presId="urn:microsoft.com/office/officeart/2005/8/layout/hProcess9"/>
    <dgm:cxn modelId="{9331A679-489E-4C89-BDFE-F665B7A38BFB}" type="presOf" srcId="{06BBE060-BB16-478C-A642-7FA5266AEDF9}" destId="{71B8F89D-D21A-49FE-A473-1080510F028B}" srcOrd="0" destOrd="0" presId="urn:microsoft.com/office/officeart/2005/8/layout/hProcess9"/>
    <dgm:cxn modelId="{BEE7407F-77C0-4C59-B8D8-B84831FA8344}" type="presOf" srcId="{8D3D39B1-33A2-449C-85BC-2849E84C23D1}" destId="{61EDCA2F-061E-4ACB-9493-8D556DDA999A}" srcOrd="0" destOrd="0" presId="urn:microsoft.com/office/officeart/2005/8/layout/hProcess9"/>
    <dgm:cxn modelId="{6A9B1D86-270B-4D16-881C-8B9E82CF2B54}" type="presOf" srcId="{BABDD3FA-EF1F-4135-A6C3-C98BDE3BC317}" destId="{05954DCD-5D7F-4739-B5CD-551338E8FB78}" srcOrd="0" destOrd="0" presId="urn:microsoft.com/office/officeart/2005/8/layout/hProcess9"/>
    <dgm:cxn modelId="{27A56895-E94C-4B4A-9DE2-923BCEAB36CC}" type="presOf" srcId="{599BEB28-0DC0-4633-B61C-7D4C4AA10C7D}" destId="{BA092C81-5A1A-4869-822B-777F66059F0F}" srcOrd="0" destOrd="0" presId="urn:microsoft.com/office/officeart/2005/8/layout/hProcess9"/>
    <dgm:cxn modelId="{539D99A0-8C3C-4A48-886E-13B9334C846E}" srcId="{BABDD3FA-EF1F-4135-A6C3-C98BDE3BC317}" destId="{8D3D39B1-33A2-449C-85BC-2849E84C23D1}" srcOrd="3" destOrd="0" parTransId="{2A78577B-7967-4090-9841-ED919E503D45}" sibTransId="{5DF2A1C9-CBAF-4349-8D71-B59E1936B1F6}"/>
    <dgm:cxn modelId="{4DA3BBA9-94C2-455E-BE05-FCEE28FA5D6D}" srcId="{BABDD3FA-EF1F-4135-A6C3-C98BDE3BC317}" destId="{599BEB28-0DC0-4633-B61C-7D4C4AA10C7D}" srcOrd="5" destOrd="0" parTransId="{64893284-8A14-484E-84B1-07F22ABF67A2}" sibTransId="{51D5563F-0071-4B13-8F43-48D669870F65}"/>
    <dgm:cxn modelId="{C7C215AA-A280-4124-9DF2-8F36D179FCD6}" srcId="{BABDD3FA-EF1F-4135-A6C3-C98BDE3BC317}" destId="{7F72452E-5977-4645-9766-5AFF33BCF9B3}" srcOrd="4" destOrd="0" parTransId="{6970FE05-27A3-4EF1-9583-916DCAC88373}" sibTransId="{CBBB8AD4-633A-417D-9E6F-4018D4EF8C99}"/>
    <dgm:cxn modelId="{9CD2BCC4-C011-451E-86A6-A6F3E695CDAF}" srcId="{BABDD3FA-EF1F-4135-A6C3-C98BDE3BC317}" destId="{A92E258E-482D-4687-B4B1-66D9FBAA4138}" srcOrd="2" destOrd="0" parTransId="{F8688A97-4878-4D12-9CF7-DA9B272B213B}" sibTransId="{E940A0F9-9DFA-4886-B7D9-84CC5E01D02B}"/>
    <dgm:cxn modelId="{13E277C5-FC83-4C7B-A010-719DEB3D9EDE}" type="presOf" srcId="{9E616C6B-C650-4CC3-AE19-34ECA29188F6}" destId="{AC8D9563-BAA1-4788-BD2C-CBE889E234CB}" srcOrd="0" destOrd="0" presId="urn:microsoft.com/office/officeart/2005/8/layout/hProcess9"/>
    <dgm:cxn modelId="{B4D3E3E0-8C00-4449-B185-6F0E43B61DED}" type="presOf" srcId="{A92E258E-482D-4687-B4B1-66D9FBAA4138}" destId="{88B4BCCA-A779-46C1-88E6-1229EA9BFB45}" srcOrd="0" destOrd="0" presId="urn:microsoft.com/office/officeart/2005/8/layout/hProcess9"/>
    <dgm:cxn modelId="{78EF87E7-220C-4AE2-B6BA-B86AA9B8C48F}" srcId="{BABDD3FA-EF1F-4135-A6C3-C98BDE3BC317}" destId="{06BBE060-BB16-478C-A642-7FA5266AEDF9}" srcOrd="1" destOrd="0" parTransId="{723347CC-C07F-4900-A390-5EFA4E3D776C}" sibTransId="{11EEA46D-8499-497C-B9B9-74F3EA869DDD}"/>
    <dgm:cxn modelId="{1A0367B2-6027-44AE-95A5-3EC38A3CDE54}" type="presParOf" srcId="{05954DCD-5D7F-4739-B5CD-551338E8FB78}" destId="{B3B3F463-7A99-4DFC-B80E-816655BEAF03}" srcOrd="0" destOrd="0" presId="urn:microsoft.com/office/officeart/2005/8/layout/hProcess9"/>
    <dgm:cxn modelId="{B5CAF6D0-20F2-4A4E-8828-74D551CA83EC}" type="presParOf" srcId="{05954DCD-5D7F-4739-B5CD-551338E8FB78}" destId="{E1C1AFAD-B1FB-4960-ADE0-073BAA9A8B04}" srcOrd="1" destOrd="0" presId="urn:microsoft.com/office/officeart/2005/8/layout/hProcess9"/>
    <dgm:cxn modelId="{21600442-9E47-4BF0-B763-E5D94F03B256}" type="presParOf" srcId="{E1C1AFAD-B1FB-4960-ADE0-073BAA9A8B04}" destId="{AC8D9563-BAA1-4788-BD2C-CBE889E234CB}" srcOrd="0" destOrd="0" presId="urn:microsoft.com/office/officeart/2005/8/layout/hProcess9"/>
    <dgm:cxn modelId="{B4032D33-65CE-4960-99C0-21DB1E735126}" type="presParOf" srcId="{E1C1AFAD-B1FB-4960-ADE0-073BAA9A8B04}" destId="{134FE46D-680E-44E7-B4B2-57FBCB8B00A3}" srcOrd="1" destOrd="0" presId="urn:microsoft.com/office/officeart/2005/8/layout/hProcess9"/>
    <dgm:cxn modelId="{9FAF4C73-CBFF-4D57-977E-DBF23A0FB598}" type="presParOf" srcId="{E1C1AFAD-B1FB-4960-ADE0-073BAA9A8B04}" destId="{71B8F89D-D21A-49FE-A473-1080510F028B}" srcOrd="2" destOrd="0" presId="urn:microsoft.com/office/officeart/2005/8/layout/hProcess9"/>
    <dgm:cxn modelId="{700CFFB5-C3FF-4CE7-BCE2-42B0A968996E}" type="presParOf" srcId="{E1C1AFAD-B1FB-4960-ADE0-073BAA9A8B04}" destId="{CE8F798D-5BAB-4C55-A11E-ECE28139E6CB}" srcOrd="3" destOrd="0" presId="urn:microsoft.com/office/officeart/2005/8/layout/hProcess9"/>
    <dgm:cxn modelId="{DAC4CC7A-67EC-46E0-9E45-C4FD9CB73738}" type="presParOf" srcId="{E1C1AFAD-B1FB-4960-ADE0-073BAA9A8B04}" destId="{88B4BCCA-A779-46C1-88E6-1229EA9BFB45}" srcOrd="4" destOrd="0" presId="urn:microsoft.com/office/officeart/2005/8/layout/hProcess9"/>
    <dgm:cxn modelId="{18F8A26B-4EB9-403F-8BF1-C7667EDAD438}" type="presParOf" srcId="{E1C1AFAD-B1FB-4960-ADE0-073BAA9A8B04}" destId="{F2D6C885-CBB8-46B4-8813-0A79685AEA37}" srcOrd="5" destOrd="0" presId="urn:microsoft.com/office/officeart/2005/8/layout/hProcess9"/>
    <dgm:cxn modelId="{8C5BD5EE-BF82-4152-AB1C-65C94D41EFF1}" type="presParOf" srcId="{E1C1AFAD-B1FB-4960-ADE0-073BAA9A8B04}" destId="{61EDCA2F-061E-4ACB-9493-8D556DDA999A}" srcOrd="6" destOrd="0" presId="urn:microsoft.com/office/officeart/2005/8/layout/hProcess9"/>
    <dgm:cxn modelId="{0031E59A-3EF0-47B0-A6DA-C5F0752D0B62}" type="presParOf" srcId="{E1C1AFAD-B1FB-4960-ADE0-073BAA9A8B04}" destId="{5DB5A46E-4985-4812-BCC0-421706AB5196}" srcOrd="7" destOrd="0" presId="urn:microsoft.com/office/officeart/2005/8/layout/hProcess9"/>
    <dgm:cxn modelId="{373FA429-AB66-462F-9B2E-6C47A7FBA066}" type="presParOf" srcId="{E1C1AFAD-B1FB-4960-ADE0-073BAA9A8B04}" destId="{F6238F9A-8EFA-4186-9945-40EDBA1EBD45}" srcOrd="8" destOrd="0" presId="urn:microsoft.com/office/officeart/2005/8/layout/hProcess9"/>
    <dgm:cxn modelId="{ABA5CEE4-AAEC-4B65-B0E0-E1BD0A918065}" type="presParOf" srcId="{E1C1AFAD-B1FB-4960-ADE0-073BAA9A8B04}" destId="{E508354F-5812-4C66-884E-AA3BCC466EC7}" srcOrd="9" destOrd="0" presId="urn:microsoft.com/office/officeart/2005/8/layout/hProcess9"/>
    <dgm:cxn modelId="{11B7D2F3-9B17-4486-B5FB-644264854EFF}" type="presParOf" srcId="{E1C1AFAD-B1FB-4960-ADE0-073BAA9A8B04}" destId="{BA092C81-5A1A-4869-822B-777F66059F0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3F463-7A99-4DFC-B80E-816655BEAF03}">
      <dsp:nvSpPr>
        <dsp:cNvPr id="0" name=""/>
        <dsp:cNvSpPr/>
      </dsp:nvSpPr>
      <dsp:spPr>
        <a:xfrm>
          <a:off x="835699" y="0"/>
          <a:ext cx="9471262" cy="47513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D9563-BAA1-4788-BD2C-CBE889E234CB}">
      <dsp:nvSpPr>
        <dsp:cNvPr id="0" name=""/>
        <dsp:cNvSpPr/>
      </dsp:nvSpPr>
      <dsp:spPr>
        <a:xfrm>
          <a:off x="3060" y="1425416"/>
          <a:ext cx="1781846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Discuss proposal with Director of Research</a:t>
          </a:r>
        </a:p>
      </dsp:txBody>
      <dsp:txXfrm>
        <a:off x="90043" y="1512399"/>
        <a:ext cx="1607880" cy="1726588"/>
      </dsp:txXfrm>
    </dsp:sp>
    <dsp:sp modelId="{71B8F89D-D21A-49FE-A473-1080510F028B}">
      <dsp:nvSpPr>
        <dsp:cNvPr id="0" name=""/>
        <dsp:cNvSpPr/>
      </dsp:nvSpPr>
      <dsp:spPr>
        <a:xfrm>
          <a:off x="1873999" y="1425416"/>
          <a:ext cx="1781846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Contact RFS and facilities to obtain costs</a:t>
          </a:r>
        </a:p>
      </dsp:txBody>
      <dsp:txXfrm>
        <a:off x="1960982" y="1512399"/>
        <a:ext cx="1607880" cy="1726588"/>
      </dsp:txXfrm>
    </dsp:sp>
    <dsp:sp modelId="{88B4BCCA-A779-46C1-88E6-1229EA9BFB45}">
      <dsp:nvSpPr>
        <dsp:cNvPr id="0" name=""/>
        <dsp:cNvSpPr/>
      </dsp:nvSpPr>
      <dsp:spPr>
        <a:xfrm>
          <a:off x="3744938" y="1425416"/>
          <a:ext cx="1781846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Complete the full online form</a:t>
          </a:r>
          <a:endParaRPr lang="en-GB" sz="2200" kern="1200" dirty="0"/>
        </a:p>
      </dsp:txBody>
      <dsp:txXfrm>
        <a:off x="3831921" y="1512399"/>
        <a:ext cx="1607880" cy="1726588"/>
      </dsp:txXfrm>
    </dsp:sp>
    <dsp:sp modelId="{61EDCA2F-061E-4ACB-9493-8D556DDA999A}">
      <dsp:nvSpPr>
        <dsp:cNvPr id="0" name=""/>
        <dsp:cNvSpPr/>
      </dsp:nvSpPr>
      <dsp:spPr>
        <a:xfrm>
          <a:off x="5615877" y="1425416"/>
          <a:ext cx="1781846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Have your proposal peer reviewed</a:t>
          </a:r>
        </a:p>
      </dsp:txBody>
      <dsp:txXfrm>
        <a:off x="5702860" y="1512399"/>
        <a:ext cx="1607880" cy="1726588"/>
      </dsp:txXfrm>
    </dsp:sp>
    <dsp:sp modelId="{F6238F9A-8EFA-4186-9945-40EDBA1EBD45}">
      <dsp:nvSpPr>
        <dsp:cNvPr id="0" name=""/>
        <dsp:cNvSpPr/>
      </dsp:nvSpPr>
      <dsp:spPr>
        <a:xfrm>
          <a:off x="7486816" y="1425416"/>
          <a:ext cx="1781846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Obtain internal approval via </a:t>
          </a:r>
          <a:r>
            <a:rPr lang="en-GB" sz="2200" kern="1200" dirty="0" err="1"/>
            <a:t>eAAP</a:t>
          </a:r>
          <a:endParaRPr lang="en-GB" sz="2200" kern="1200" dirty="0"/>
        </a:p>
      </dsp:txBody>
      <dsp:txXfrm>
        <a:off x="7573799" y="1512399"/>
        <a:ext cx="1607880" cy="1726588"/>
      </dsp:txXfrm>
    </dsp:sp>
    <dsp:sp modelId="{BA092C81-5A1A-4869-822B-777F66059F0F}">
      <dsp:nvSpPr>
        <dsp:cNvPr id="0" name=""/>
        <dsp:cNvSpPr/>
      </dsp:nvSpPr>
      <dsp:spPr>
        <a:xfrm>
          <a:off x="9357754" y="1425416"/>
          <a:ext cx="1781846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Submit your application</a:t>
          </a:r>
        </a:p>
      </dsp:txBody>
      <dsp:txXfrm>
        <a:off x="9444737" y="1512399"/>
        <a:ext cx="1607880" cy="1726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E3FDE-7C1A-4987-A9F4-6683A242B5F5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353B4-8BDD-480B-A04A-44AF46A92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6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C1D8-C36E-4269-8A60-03CA0B00F0EC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42BE-0857-4D7D-9ADE-C7D212E3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2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Carnegie Trust for the Universities of Scotland</a:t>
            </a:r>
          </a:p>
          <a:p>
            <a:r>
              <a:rPr lang="en-GB" dirty="0"/>
              <a:t>Established in 1901 by Andrew Carnegie with a gift of US$10 million</a:t>
            </a:r>
          </a:p>
          <a:p>
            <a:r>
              <a:rPr lang="en-GB" dirty="0"/>
              <a:t>Provide funding tuition fees and vacation scholarships for undergraduate students, PhD scholarships</a:t>
            </a:r>
          </a:p>
          <a:p>
            <a:r>
              <a:rPr lang="en-GB" dirty="0"/>
              <a:t>Research Incentive Grants (RIG) for early career researchers</a:t>
            </a:r>
          </a:p>
          <a:p>
            <a:r>
              <a:rPr lang="en-GB" dirty="0"/>
              <a:t>Research Collaborative Grants</a:t>
            </a:r>
          </a:p>
          <a:p>
            <a:r>
              <a:rPr lang="en-GB" dirty="0"/>
              <a:t>In academic year 2015-16 awarded 339 grants totalling £2.5million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842BE-0857-4D7D-9ADE-C7D212E39C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4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42BE-0857-4D7D-9ADE-C7D212E39C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9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842BE-0857-4D7D-9ADE-C7D212E39C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5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" y="2491199"/>
            <a:ext cx="8380800" cy="2448000"/>
          </a:xfrm>
        </p:spPr>
        <p:txBody>
          <a:bodyPr tIns="46800" anchor="t" anchorCtr="0"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5000" b="0" kern="1200" baseline="0" dirty="0">
                <a:solidFill>
                  <a:schemeClr val="accent4"/>
                </a:solidFill>
                <a:latin typeface="+mn-lt"/>
                <a:ea typeface="+mj-ea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00" y="5014800"/>
            <a:ext cx="8380800" cy="576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name, if required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5679407"/>
            <a:ext cx="8382000" cy="57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Date, if required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0" y="790594"/>
            <a:ext cx="2282400" cy="5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1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31305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00" y="396002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67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no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11142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5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dient 2 with 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142000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0400" y="6320590"/>
            <a:ext cx="1114200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0063" y="6319838"/>
            <a:ext cx="6462712" cy="347362"/>
          </a:xfrm>
        </p:spPr>
        <p:txBody>
          <a:bodyPr>
            <a:normAutofit/>
          </a:bodyPr>
          <a:lstStyle>
            <a:lvl1pPr marL="0" indent="0">
              <a:buNone/>
              <a:defRPr sz="1800" i="1" baseline="0">
                <a:solidFill>
                  <a:srgbClr val="59155F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Department name or presentation title here, if required</a:t>
            </a:r>
            <a:endParaRPr lang="en-GB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99158" y="6319838"/>
            <a:ext cx="4343242" cy="395861"/>
          </a:xfrm>
        </p:spPr>
        <p:txBody>
          <a:bodyPr>
            <a:normAutofit/>
          </a:bodyPr>
          <a:lstStyle>
            <a:lvl1pPr marL="0" indent="0" algn="r">
              <a:buNone/>
              <a:defRPr sz="1800" i="0" baseline="0">
                <a:solidFill>
                  <a:srgbClr val="59155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www.abdn.ac.uk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00" y="396002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2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lank with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499221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00" y="396002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6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 (Blank 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400" y="259200"/>
            <a:ext cx="8563389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4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411200"/>
            <a:ext cx="5378400" cy="475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CB8E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00" y="396002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7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Blank all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Subject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00063" y="1411200"/>
            <a:ext cx="11142662" cy="475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With default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5258285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976879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591137" y="676800"/>
            <a:ext cx="5504863" cy="5504863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i="1" dirty="0">
                <a:solidFill>
                  <a:schemeClr val="accent2"/>
                </a:solidFill>
                <a:latin typeface="Cambria" panose="02040503050406030204" pitchFamily="18" charset="0"/>
              </a:rPr>
              <a:t>Transforming</a:t>
            </a:r>
            <a: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 the world</a:t>
            </a:r>
            <a:b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with greater knowledge</a:t>
            </a:r>
            <a:b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US" sz="2800" i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and learning</a:t>
            </a:r>
            <a:endParaRPr lang="en-US" sz="2800" i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88" y="796889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  <p15:guide id="4" pos="72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8437326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98382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lank for your own text)">
    <p:bg>
      <p:bgPr>
        <a:solidFill>
          <a:srgbClr val="D09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5258285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7976879" y="1650847"/>
            <a:ext cx="3556309" cy="3556306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676800"/>
            <a:ext cx="5504400" cy="5504400"/>
          </a:xfrm>
          <a:prstGeom prst="ellipse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0" indent="0" algn="l">
              <a:buNone/>
              <a:defRPr b="0" i="1" baseline="0">
                <a:solidFill>
                  <a:schemeClr val="accent2"/>
                </a:solidFill>
                <a:latin typeface="Cambria" panose="02040503050406030204" pitchFamily="18" charset="0"/>
              </a:defRPr>
            </a:lvl1pPr>
          </a:lstStyle>
          <a:p>
            <a:pPr algn="l"/>
            <a:r>
              <a:rPr lang="en-US" sz="2800" i="1" dirty="0">
                <a:solidFill>
                  <a:schemeClr val="accent2"/>
                </a:solidFill>
                <a:latin typeface="Cambria" panose="02040503050406030204" pitchFamily="18" charset="0"/>
              </a:rPr>
              <a:t>Click here to add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88" y="796889"/>
            <a:ext cx="1800000" cy="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00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">
          <p15:clr>
            <a:srgbClr val="FBAE40"/>
          </p15:clr>
        </p15:guide>
        <p15:guide id="4" pos="72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o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/>
              <a:t>Subtitle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842569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oA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908049"/>
            <a:ext cx="10972800" cy="5473701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/>
              <a:t>Subtitle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1693450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UoA Section Header">
    <p:bg>
      <p:bgPr>
        <a:solidFill>
          <a:srgbClr val="688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ic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12200467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8834" y="239713"/>
            <a:ext cx="286808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0" y="2718048"/>
            <a:ext cx="8424000" cy="648000"/>
          </a:xfrm>
          <a:solidFill>
            <a:srgbClr val="D52B1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80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oA Title and Objec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8256"/>
            <a:ext cx="9264352" cy="710952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Slide Subject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268414"/>
            <a:ext cx="10972800" cy="5113336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r>
              <a:rPr lang="en-US" dirty="0"/>
              <a:t>Object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92697"/>
            <a:ext cx="12192000" cy="360363"/>
          </a:xfrm>
          <a:solidFill>
            <a:srgbClr val="D52B1E"/>
          </a:solidFill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1800" b="1" kern="1200" baseline="0" dirty="0" smtClean="0">
                <a:solidFill>
                  <a:schemeClr val="bg1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US" dirty="0"/>
              <a:t>Object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35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UoA Titl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636913"/>
            <a:ext cx="8423317" cy="648072"/>
          </a:xfrm>
          <a:solidFill>
            <a:srgbClr val="D52B1E"/>
          </a:solidFill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6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149080"/>
            <a:ext cx="7559317" cy="460800"/>
          </a:xfrm>
          <a:solidFill>
            <a:srgbClr val="D52B1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2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581128"/>
            <a:ext cx="7559317" cy="309600"/>
          </a:xfrm>
          <a:solidFill>
            <a:srgbClr val="D52B1E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1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dirty="0"/>
              <a:t>Title of Presenter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8834" y="239713"/>
            <a:ext cx="286808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0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o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18256"/>
            <a:ext cx="9264352" cy="710952"/>
          </a:xfrm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/>
              <a:t>Slide Subject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28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4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164935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44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5151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2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998800"/>
            <a:ext cx="6817074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</p:spTree>
    <p:extLst>
      <p:ext uri="{BB962C8B-B14F-4D97-AF65-F5344CB8AC3E}">
        <p14:creationId xmlns:p14="http://schemas.microsoft.com/office/powerpoint/2010/main" val="225885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Content (Image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259200"/>
            <a:ext cx="6170400" cy="172800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59155F"/>
                </a:solidFill>
              </a:defRPr>
            </a:lvl1pPr>
          </a:lstStyle>
          <a:p>
            <a:r>
              <a:rPr lang="en-US" dirty="0"/>
              <a:t>Section Title, if required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9263" y="2133600"/>
            <a:ext cx="6170400" cy="4030133"/>
          </a:xfrm>
        </p:spPr>
        <p:txBody>
          <a:bodyPr/>
          <a:lstStyle>
            <a:lvl1pPr marL="0" indent="0">
              <a:buNone/>
              <a:defRPr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Additional content,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9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400" y="259200"/>
            <a:ext cx="11142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Subject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400" y="1411200"/>
            <a:ext cx="11142000" cy="475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8" r:id="rId2"/>
    <p:sldLayoutId id="2147493477" r:id="rId3"/>
    <p:sldLayoutId id="2147493471" r:id="rId4"/>
    <p:sldLayoutId id="2147493478" r:id="rId5"/>
    <p:sldLayoutId id="2147493479" r:id="rId6"/>
    <p:sldLayoutId id="2147493480" r:id="rId7"/>
    <p:sldLayoutId id="2147493481" r:id="rId8"/>
    <p:sldLayoutId id="2147493482" r:id="rId9"/>
    <p:sldLayoutId id="2147493457" r:id="rId10"/>
    <p:sldLayoutId id="2147493473" r:id="rId11"/>
    <p:sldLayoutId id="2147493472" r:id="rId12"/>
    <p:sldLayoutId id="2147493474" r:id="rId13"/>
    <p:sldLayoutId id="2147493469" r:id="rId14"/>
    <p:sldLayoutId id="2147493475" r:id="rId15"/>
    <p:sldLayoutId id="2147493459" r:id="rId16"/>
    <p:sldLayoutId id="2147493476" r:id="rId17"/>
    <p:sldLayoutId id="2147493462" r:id="rId18"/>
    <p:sldLayoutId id="2147493467" r:id="rId19"/>
    <p:sldLayoutId id="2147493483" r:id="rId20"/>
    <p:sldLayoutId id="2147493522" r:id="rId21"/>
    <p:sldLayoutId id="2147493523" r:id="rId22"/>
    <p:sldLayoutId id="2147493524" r:id="rId23"/>
    <p:sldLayoutId id="2147493525" r:id="rId24"/>
    <p:sldLayoutId id="2147493526" r:id="rId25"/>
    <p:sldLayoutId id="2147493527" r:id="rId26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dn.ac.uk/staffnet/secure/electronic-application-approval-portal-eaap-5502.php" TargetMode="External"/><Relationship Id="rId2" Type="http://schemas.openxmlformats.org/officeDocument/2006/relationships/hyperlink" Target="http://www.abdn.ac.uk/eAAP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negietrust.org/researchschemes/research-incentive-grants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Carnegie Research Incentive Grant </a:t>
            </a:r>
            <a:r>
              <a:rPr lang="en-GB" dirty="0" err="1"/>
              <a:t>preperation</a:t>
            </a:r>
            <a:r>
              <a:rPr lang="en-GB" dirty="0"/>
              <a:t>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Wendy Rudland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Business Development Officer</a:t>
            </a:r>
          </a:p>
        </p:txBody>
      </p:sp>
    </p:spTree>
    <p:extLst>
      <p:ext uri="{BB962C8B-B14F-4D97-AF65-F5344CB8AC3E}">
        <p14:creationId xmlns:p14="http://schemas.microsoft.com/office/powerpoint/2010/main" val="58380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Criterion 1: Significance and Originality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clearly specified research question/hypothesis</a:t>
            </a:r>
          </a:p>
          <a:p>
            <a:r>
              <a:rPr lang="en-GB" dirty="0"/>
              <a:t>Addressing a significant scientific, societal or intellectual issue</a:t>
            </a:r>
          </a:p>
          <a:p>
            <a:r>
              <a:rPr lang="en-GB" dirty="0"/>
              <a:t>An original research project (from an international perspective)</a:t>
            </a:r>
          </a:p>
          <a:p>
            <a:r>
              <a:rPr lang="en-GB" dirty="0"/>
              <a:t>Clearly filling gaps in, or extending, existing knowledge</a:t>
            </a:r>
          </a:p>
          <a:p>
            <a:r>
              <a:rPr lang="en-GB" dirty="0"/>
              <a:t>Potential to advance the field or expected to impact on industry, culture or public policy or more widely </a:t>
            </a:r>
          </a:p>
          <a:p>
            <a:r>
              <a:rPr lang="en-GB" dirty="0"/>
              <a:t>Is there a prospect of opening up new areas of study?</a:t>
            </a:r>
          </a:p>
          <a:p>
            <a:r>
              <a:rPr lang="en-GB" dirty="0"/>
              <a:t>Is there potential to further strengthen research in a particular field within the Scottish universities (strategically significant)?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6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Criterion 2: Feasibility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Applicant has the necessary expertise and experience</a:t>
            </a:r>
          </a:p>
          <a:p>
            <a:r>
              <a:rPr lang="en-GB" dirty="0"/>
              <a:t>Clear and realistic rationale for proposed methodology, timescale and resources</a:t>
            </a:r>
          </a:p>
          <a:p>
            <a:r>
              <a:rPr lang="en-GB" dirty="0"/>
              <a:t>Specified research methodology and activities are appropriate for the project to yield results</a:t>
            </a:r>
          </a:p>
          <a:p>
            <a:r>
              <a:rPr lang="en-GB" dirty="0"/>
              <a:t>Applicant has considered potential pitfalls or difficulties and how these could best be handled</a:t>
            </a:r>
          </a:p>
          <a:p>
            <a:r>
              <a:rPr lang="en-GB" dirty="0"/>
              <a:t>Requested funds are appropriate for the scope of the project and essential for its successful completion</a:t>
            </a:r>
          </a:p>
          <a:p>
            <a:r>
              <a:rPr lang="en-GB" dirty="0"/>
              <a:t>The budget demonstrates value for money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7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Criterion 3: Outcomes and outputs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Proposed research outcomes are relevant and of sufficient scope</a:t>
            </a:r>
          </a:p>
          <a:p>
            <a:r>
              <a:rPr lang="en-GB" dirty="0"/>
              <a:t>The academic outputs are anticipate to be of high quality and sufficient strength, e.g. likely to be included in future REF</a:t>
            </a:r>
          </a:p>
          <a:p>
            <a:r>
              <a:rPr lang="en-GB" dirty="0"/>
              <a:t>Project is likely to open up a new area of research and/or lead to preparation of larger grant applications to other funders</a:t>
            </a:r>
          </a:p>
          <a:p>
            <a:r>
              <a:rPr lang="en-GB" dirty="0"/>
              <a:t>Anticipated outcomes and outputs likely to have an impact through industrial applications, cultural events, or public policy 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9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Criterion 4: Overall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overall quality assessment on the basis of the above criteria</a:t>
            </a:r>
          </a:p>
          <a:p>
            <a:r>
              <a:rPr lang="en-GB" dirty="0"/>
              <a:t>The will take form of an overall score, arrived at on basis of proposal’s strengths and weaknesses in relation to each individual criterion</a:t>
            </a:r>
          </a:p>
          <a:p>
            <a:r>
              <a:rPr lang="en-GB" dirty="0"/>
              <a:t>Scoring: 0.0 through 6.0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8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pairs share your lay summary and provide constructive feedback on the following sections of the form:</a:t>
            </a:r>
          </a:p>
          <a:p>
            <a:pPr lvl="1"/>
            <a:r>
              <a:rPr lang="en-GB" dirty="0"/>
              <a:t>Project Summary – this should be a lay summary – does it make sense to a non-subject specialist</a:t>
            </a:r>
          </a:p>
          <a:p>
            <a:pPr lvl="1"/>
            <a:r>
              <a:rPr lang="en-GB" dirty="0"/>
              <a:t>Outcomes and outputs - are they relevant, high quality, likely to open new areas of research, likely to have impact?</a:t>
            </a:r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71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In-Kind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You should include in-kind support from the University. This is:</a:t>
            </a:r>
          </a:p>
          <a:p>
            <a:r>
              <a:rPr lang="en-GB" dirty="0"/>
              <a:t>Cost of your salary for the time you will spend on the grant</a:t>
            </a:r>
          </a:p>
          <a:p>
            <a:r>
              <a:rPr lang="en-GB" dirty="0"/>
              <a:t>This is made up of;</a:t>
            </a:r>
          </a:p>
          <a:p>
            <a:pPr lvl="1"/>
            <a:r>
              <a:rPr lang="en-GB" dirty="0"/>
              <a:t>Salary</a:t>
            </a:r>
          </a:p>
          <a:p>
            <a:pPr lvl="1"/>
            <a:r>
              <a:rPr lang="en-GB" dirty="0"/>
              <a:t>Estates (this is the cost of the office space in the University)</a:t>
            </a:r>
          </a:p>
          <a:p>
            <a:pPr lvl="1"/>
            <a:r>
              <a:rPr lang="en-GB" dirty="0"/>
              <a:t>Indirect costs (cost of utilising the university’s central services, such as the library, IT services,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RFS will provide these figures for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10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for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Must be font Arial 11, line space at least 1.15, 2cm margins</a:t>
            </a:r>
          </a:p>
          <a:p>
            <a:r>
              <a:rPr lang="en-GB" dirty="0"/>
              <a:t>Maximum 3 pages plus 1 page for references</a:t>
            </a:r>
          </a:p>
          <a:p>
            <a:r>
              <a:rPr lang="en-GB" dirty="0"/>
              <a:t>Should address</a:t>
            </a:r>
          </a:p>
          <a:p>
            <a:pPr lvl="1"/>
            <a:r>
              <a:rPr lang="en-GB" dirty="0"/>
              <a:t>The issue, problem or topic you intend to address</a:t>
            </a:r>
          </a:p>
          <a:p>
            <a:pPr lvl="1"/>
            <a:r>
              <a:rPr lang="en-GB" dirty="0"/>
              <a:t>Background and rationale for the research</a:t>
            </a:r>
          </a:p>
          <a:p>
            <a:pPr lvl="1"/>
            <a:r>
              <a:rPr lang="en-GB" dirty="0"/>
              <a:t>Aims and objectives  - keep these SMART</a:t>
            </a:r>
          </a:p>
          <a:p>
            <a:pPr lvl="1"/>
            <a:r>
              <a:rPr lang="en-GB" dirty="0"/>
              <a:t>Research hypotheses or questions</a:t>
            </a:r>
          </a:p>
          <a:p>
            <a:pPr lvl="1"/>
            <a:r>
              <a:rPr lang="en-GB" dirty="0"/>
              <a:t>Methodology</a:t>
            </a:r>
          </a:p>
          <a:p>
            <a:pPr lvl="1"/>
            <a:r>
              <a:rPr lang="en-GB" dirty="0"/>
              <a:t>Feasibility, significance and potential for innovation</a:t>
            </a:r>
          </a:p>
          <a:p>
            <a:pPr lvl="1"/>
            <a:r>
              <a:rPr lang="en-GB" dirty="0"/>
              <a:t>Relevance to Scottish Universities and academic community</a:t>
            </a:r>
          </a:p>
          <a:p>
            <a:r>
              <a:rPr lang="en-GB" dirty="0"/>
              <a:t>DO NOT attach anything else to the case for support – this may invalidate your application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02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can help with your application?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Financial Services will provide costs associated with employing a research assistant/fellow on your grant</a:t>
            </a:r>
          </a:p>
          <a:p>
            <a:r>
              <a:rPr lang="en-GB" dirty="0"/>
              <a:t>They will check all other costs and the justification of resource section</a:t>
            </a:r>
          </a:p>
          <a:p>
            <a:r>
              <a:rPr lang="en-GB" dirty="0"/>
              <a:t>Wide range of facilities are available such as IT facilities, Safe Haven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School Ethics officer</a:t>
            </a:r>
          </a:p>
          <a:p>
            <a:r>
              <a:rPr lang="en-GB" dirty="0"/>
              <a:t>Your peer reviewers – give then sufficient time to review your proposal</a:t>
            </a:r>
          </a:p>
          <a:p>
            <a:r>
              <a:rPr lang="en-GB" dirty="0"/>
              <a:t>Business Development Officer</a:t>
            </a:r>
          </a:p>
          <a:p>
            <a:r>
              <a:rPr lang="en-GB" dirty="0"/>
              <a:t>The Carnegie Trust – if you’re not sure ask them directly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89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035683"/>
              </p:ext>
            </p:extLst>
          </p:nvPr>
        </p:nvGraphicFramePr>
        <p:xfrm>
          <a:off x="500063" y="1411288"/>
          <a:ext cx="11142662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494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Obtaining Institutional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www.abdn.ac.uk/eAAP</a:t>
            </a:r>
            <a:r>
              <a:rPr lang="en-GB" dirty="0"/>
              <a:t> </a:t>
            </a:r>
          </a:p>
          <a:p>
            <a:r>
              <a:rPr lang="en-GB" dirty="0"/>
              <a:t>Full instructions and ‘how to’ videos are available at </a:t>
            </a:r>
            <a:r>
              <a:rPr lang="en-GB" dirty="0">
                <a:hlinkClick r:id="rId3"/>
              </a:rPr>
              <a:t>www.abdn.ac.uk/staffnet/secure/electronic-application-approval-portal-eaap-5502.php</a:t>
            </a:r>
            <a:endParaRPr lang="en-GB" dirty="0"/>
          </a:p>
          <a:p>
            <a:r>
              <a:rPr lang="en-GB" dirty="0"/>
              <a:t>Online system to obtain and maintain record of approval from peer reviewers, Head of School, RFS and BDO </a:t>
            </a:r>
            <a:r>
              <a:rPr lang="en-GB" u="sng" dirty="0"/>
              <a:t>before</a:t>
            </a:r>
            <a:r>
              <a:rPr lang="en-GB" dirty="0"/>
              <a:t> an application is submitted</a:t>
            </a:r>
          </a:p>
          <a:p>
            <a:r>
              <a:rPr lang="en-GB" dirty="0"/>
              <a:t>We recommend you allow at least 5 days for this process to complete</a:t>
            </a:r>
          </a:p>
          <a:p>
            <a:r>
              <a:rPr lang="en-GB" dirty="0"/>
              <a:t>If you need further assistance please contact your BDO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76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Research Incentive Grants overview</a:t>
            </a:r>
          </a:p>
          <a:p>
            <a:pPr lvl="0"/>
            <a:r>
              <a:rPr lang="en-GB" dirty="0"/>
              <a:t>Application process Carnegie</a:t>
            </a:r>
          </a:p>
          <a:p>
            <a:pPr lvl="0"/>
            <a:r>
              <a:rPr lang="en-GB" dirty="0"/>
              <a:t>Assessment of applications</a:t>
            </a:r>
          </a:p>
          <a:p>
            <a:pPr lvl="0"/>
            <a:r>
              <a:rPr lang="en-GB" dirty="0"/>
              <a:t>What makes a good application</a:t>
            </a:r>
          </a:p>
          <a:p>
            <a:pPr lvl="0"/>
            <a:r>
              <a:rPr lang="en-GB" dirty="0"/>
              <a:t>Further assistance</a:t>
            </a:r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5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F9E-8420-43A1-AB15-598E700E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B8ACE-C4E2-4CD4-B15A-46A8C6ACA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Not reading the guidance</a:t>
            </a:r>
          </a:p>
          <a:p>
            <a:r>
              <a:rPr lang="en-GB" dirty="0"/>
              <a:t>Failing to answer fully the questions set by the funder</a:t>
            </a:r>
          </a:p>
          <a:p>
            <a:r>
              <a:rPr lang="en-GB" dirty="0"/>
              <a:t>Typos and grammatical errors</a:t>
            </a:r>
          </a:p>
          <a:p>
            <a:r>
              <a:rPr lang="en-GB" dirty="0"/>
              <a:t>Project timetable section being too general</a:t>
            </a:r>
          </a:p>
          <a:p>
            <a:r>
              <a:rPr lang="en-GB" dirty="0"/>
              <a:t>Technical language in the Project Summary and unexplained acronyms</a:t>
            </a:r>
          </a:p>
          <a:p>
            <a:r>
              <a:rPr lang="en-GB" dirty="0"/>
              <a:t>Giving impression of a lack of planning on how/where/when/who</a:t>
            </a:r>
          </a:p>
          <a:p>
            <a:r>
              <a:rPr lang="en-GB" dirty="0"/>
              <a:t>Justification of resource section lacking detail</a:t>
            </a:r>
          </a:p>
          <a:p>
            <a:r>
              <a:rPr lang="en-GB" dirty="0"/>
              <a:t>Requested costs not matching Justification of Resource section</a:t>
            </a:r>
          </a:p>
          <a:p>
            <a:r>
              <a:rPr lang="en-GB" dirty="0"/>
              <a:t>Dissemination costs exceeding the 15% limit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7A630-E629-4EC0-AE45-7FF4F93668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B4E24-18E3-47BC-ABB6-638B60639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8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 good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cs typeface="Calibri Light" panose="020F0302020204030204" pitchFamily="34" charset="0"/>
              </a:rPr>
              <a:t>Uses positive and confident language</a:t>
            </a:r>
          </a:p>
          <a:p>
            <a:r>
              <a:rPr lang="en-GB" dirty="0">
                <a:cs typeface="Calibri Light" panose="020F0302020204030204" pitchFamily="34" charset="0"/>
              </a:rPr>
              <a:t>Will clearly set out aims or goals to be achieved from the research</a:t>
            </a:r>
          </a:p>
          <a:p>
            <a:r>
              <a:rPr lang="en-GB" dirty="0">
                <a:cs typeface="Calibri Light" panose="020F0302020204030204" pitchFamily="34" charset="0"/>
              </a:rPr>
              <a:t>Incorporates feedback from your circle of contacts (informal and formal)</a:t>
            </a:r>
          </a:p>
          <a:p>
            <a:r>
              <a:rPr lang="en-GB" dirty="0">
                <a:cs typeface="Calibri Light" panose="020F0302020204030204" pitchFamily="34" charset="0"/>
              </a:rPr>
              <a:t>Is realistic - do not promise too much </a:t>
            </a:r>
          </a:p>
          <a:p>
            <a:r>
              <a:rPr lang="en-GB" dirty="0">
                <a:cs typeface="Calibri Light" panose="020F0302020204030204" pitchFamily="34" charset="0"/>
              </a:rPr>
              <a:t>Explains how ethical issues will be addressed</a:t>
            </a:r>
          </a:p>
          <a:p>
            <a:r>
              <a:rPr lang="en-GB" dirty="0">
                <a:cs typeface="Calibri Light" panose="020F0302020204030204" pitchFamily="34" charset="0"/>
              </a:rPr>
              <a:t>Explains the impact to the non-academic audience</a:t>
            </a:r>
          </a:p>
          <a:p>
            <a:r>
              <a:rPr lang="en-GB" dirty="0">
                <a:cs typeface="Calibri Light" panose="020F0302020204030204" pitchFamily="34" charset="0"/>
              </a:rPr>
              <a:t>Illustrates why you are the best person to do this research</a:t>
            </a:r>
          </a:p>
          <a:p>
            <a:r>
              <a:rPr lang="en-GB" dirty="0">
                <a:cs typeface="Calibri Light" panose="020F0302020204030204" pitchFamily="34" charset="0"/>
              </a:rPr>
              <a:t>Is clearly set out using concise language that can be understood by non-specialists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79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through your application</a:t>
            </a:r>
          </a:p>
          <a:p>
            <a:pPr lvl="1"/>
            <a:r>
              <a:rPr lang="en-GB" dirty="0"/>
              <a:t>Is it clear and logically set out?</a:t>
            </a:r>
          </a:p>
          <a:p>
            <a:pPr lvl="1"/>
            <a:r>
              <a:rPr lang="en-GB" dirty="0"/>
              <a:t>Could it leave the reviewer with unanswered questions?</a:t>
            </a:r>
          </a:p>
          <a:p>
            <a:r>
              <a:rPr lang="en-GB" dirty="0"/>
              <a:t>Allow enough time</a:t>
            </a:r>
          </a:p>
          <a:p>
            <a:pPr lvl="1"/>
            <a:r>
              <a:rPr lang="en-GB" dirty="0"/>
              <a:t>For you to develop the proposal and complete the application form</a:t>
            </a:r>
          </a:p>
          <a:p>
            <a:pPr lvl="1"/>
            <a:r>
              <a:rPr lang="en-GB" dirty="0"/>
              <a:t>For your Peer Reviewers to review your proposal</a:t>
            </a:r>
          </a:p>
          <a:p>
            <a:pPr lvl="1"/>
            <a:r>
              <a:rPr lang="en-GB" dirty="0"/>
              <a:t>For your Business Development Officer and Research Financial Services to review your application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263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5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Incentive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Provide Early Career Researchers with the opportunity to lead a short research project</a:t>
            </a:r>
          </a:p>
          <a:p>
            <a:r>
              <a:rPr lang="en-GB" dirty="0"/>
              <a:t>Projects may be stand alone or expected to lead to a more extensive piece of work</a:t>
            </a:r>
          </a:p>
          <a:p>
            <a:r>
              <a:rPr lang="en-GB" dirty="0"/>
              <a:t>Planned research must:</a:t>
            </a:r>
          </a:p>
          <a:p>
            <a:pPr lvl="1"/>
            <a:r>
              <a:rPr lang="en-GB" dirty="0"/>
              <a:t>Be of excellent quality</a:t>
            </a:r>
          </a:p>
          <a:p>
            <a:pPr lvl="1"/>
            <a:r>
              <a:rPr lang="en-GB" dirty="0"/>
              <a:t>Enable the principal investigator to develop a new project or line of research</a:t>
            </a:r>
          </a:p>
          <a:p>
            <a:pPr lvl="1"/>
            <a:r>
              <a:rPr lang="en-GB" dirty="0"/>
              <a:t>Be likely to lead to high quality outputs and outcomes</a:t>
            </a:r>
          </a:p>
          <a:p>
            <a:r>
              <a:rPr lang="en-GB" dirty="0"/>
              <a:t>The applicant must demonstrate that, without the support of the Trust, the planned research would not take place or would be significantly delayed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5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Scheme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Funding of between £1,500 and £15,000 is available</a:t>
            </a:r>
          </a:p>
          <a:p>
            <a:r>
              <a:rPr lang="en-GB" dirty="0"/>
              <a:t>Grants are tenable between 1 and 12 months</a:t>
            </a:r>
          </a:p>
          <a:p>
            <a:r>
              <a:rPr lang="en-GB" dirty="0"/>
              <a:t>Two deadlines each year:</a:t>
            </a:r>
          </a:p>
          <a:p>
            <a:pPr lvl="1"/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March – projects begin from 1</a:t>
            </a:r>
            <a:r>
              <a:rPr lang="en-GB" baseline="30000" dirty="0"/>
              <a:t>st</a:t>
            </a:r>
            <a:r>
              <a:rPr lang="en-GB" dirty="0"/>
              <a:t> July</a:t>
            </a:r>
          </a:p>
          <a:p>
            <a:pPr lvl="1"/>
            <a:r>
              <a:rPr lang="en-GB" dirty="0"/>
              <a:t>11</a:t>
            </a:r>
            <a:r>
              <a:rPr lang="en-GB" baseline="30000" dirty="0"/>
              <a:t>th</a:t>
            </a:r>
            <a:r>
              <a:rPr lang="en-GB" dirty="0"/>
              <a:t> September – projects begin after 1</a:t>
            </a:r>
            <a:r>
              <a:rPr lang="en-GB" baseline="30000" dirty="0"/>
              <a:t>st</a:t>
            </a:r>
            <a:r>
              <a:rPr lang="en-GB" dirty="0"/>
              <a:t> January</a:t>
            </a:r>
          </a:p>
          <a:p>
            <a:r>
              <a:rPr lang="en-GB" dirty="0"/>
              <a:t>Projects must start within 12 months of award date</a:t>
            </a:r>
          </a:p>
          <a:p>
            <a:r>
              <a:rPr lang="en-GB" dirty="0"/>
              <a:t>You may make up to 2 applications over a 5 year period – but on only one application at a time</a:t>
            </a:r>
          </a:p>
          <a:p>
            <a:r>
              <a:rPr lang="en-GB" dirty="0"/>
              <a:t>There are no themes, projects may be in any discipline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80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Applicant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Must be employed by a Scottish University</a:t>
            </a:r>
          </a:p>
          <a:p>
            <a:r>
              <a:rPr lang="en-GB" dirty="0"/>
              <a:t>Contract must</a:t>
            </a:r>
          </a:p>
          <a:p>
            <a:pPr lvl="1"/>
            <a:r>
              <a:rPr lang="en-GB" dirty="0"/>
              <a:t>Allow you time and resource for own independent research</a:t>
            </a:r>
          </a:p>
          <a:p>
            <a:pPr lvl="1"/>
            <a:r>
              <a:rPr lang="en-GB" dirty="0"/>
              <a:t>Extend beyond the life of the grant</a:t>
            </a:r>
          </a:p>
          <a:p>
            <a:r>
              <a:rPr lang="en-GB" dirty="0"/>
              <a:t>You must be planning to remain in post for at least 3 months after end of the grant</a:t>
            </a:r>
          </a:p>
          <a:p>
            <a:r>
              <a:rPr lang="en-GB" dirty="0"/>
              <a:t>Early Career Researcher:</a:t>
            </a:r>
          </a:p>
          <a:p>
            <a:pPr lvl="1"/>
            <a:r>
              <a:rPr lang="en-GB" dirty="0"/>
              <a:t>Within 7 years of PhD submission OR</a:t>
            </a:r>
          </a:p>
          <a:p>
            <a:pPr lvl="1"/>
            <a:r>
              <a:rPr lang="en-GB" dirty="0"/>
              <a:t>Within 7 years of starting independent academic career (pro-rata for part-time, career breaks, secondments to industry)</a:t>
            </a:r>
          </a:p>
          <a:p>
            <a:r>
              <a:rPr lang="en-GB" dirty="0"/>
              <a:t>ASK if you are unsure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73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not funded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0" y="1411200"/>
            <a:ext cx="11352294" cy="4752000"/>
          </a:xfrm>
        </p:spPr>
        <p:txBody>
          <a:bodyPr>
            <a:normAutofit/>
          </a:bodyPr>
          <a:lstStyle/>
          <a:p>
            <a:r>
              <a:rPr lang="en-GB" dirty="0"/>
              <a:t>Established lines of research</a:t>
            </a:r>
          </a:p>
          <a:p>
            <a:r>
              <a:rPr lang="en-GB" dirty="0"/>
              <a:t>Projects that are directed at confirmation and dissemination of previously acquired research results.</a:t>
            </a:r>
          </a:p>
          <a:p>
            <a:r>
              <a:rPr lang="en-GB" dirty="0"/>
              <a:t>Projects pursued from year to year over a period of time</a:t>
            </a:r>
          </a:p>
          <a:p>
            <a:r>
              <a:rPr lang="en-GB" dirty="0"/>
              <a:t>Projects arising from previous pilot studies</a:t>
            </a:r>
          </a:p>
          <a:p>
            <a:r>
              <a:rPr lang="en-GB" dirty="0"/>
              <a:t>Projects to establish a network</a:t>
            </a:r>
          </a:p>
          <a:p>
            <a:r>
              <a:rPr lang="en-GB" dirty="0"/>
              <a:t>Projects focused on digitising, cataloguing or archiving existing data</a:t>
            </a:r>
          </a:p>
          <a:p>
            <a:r>
              <a:rPr lang="en-GB" dirty="0"/>
              <a:t>Projects centred on running conferences, workshops, summer schools etc.</a:t>
            </a:r>
          </a:p>
          <a:p>
            <a:r>
              <a:rPr lang="en-GB" dirty="0"/>
              <a:t>Knowledge exchange projects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Eligible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Eligible costs include:</a:t>
            </a:r>
          </a:p>
          <a:p>
            <a:pPr lvl="1"/>
            <a:r>
              <a:rPr lang="en-GB" dirty="0"/>
              <a:t>travel, accommodation, and subsistence</a:t>
            </a:r>
          </a:p>
          <a:p>
            <a:pPr lvl="1"/>
            <a:r>
              <a:rPr lang="en-GB" dirty="0"/>
              <a:t>research support staff and other technical/administrative staff</a:t>
            </a:r>
          </a:p>
          <a:p>
            <a:pPr lvl="1"/>
            <a:r>
              <a:rPr lang="en-GB" dirty="0"/>
              <a:t>surveys</a:t>
            </a:r>
          </a:p>
          <a:p>
            <a:pPr lvl="1"/>
            <a:r>
              <a:rPr lang="en-GB" dirty="0"/>
              <a:t>Consumables and equipment</a:t>
            </a:r>
          </a:p>
          <a:p>
            <a:pPr lvl="1"/>
            <a:r>
              <a:rPr lang="en-GB" dirty="0"/>
              <a:t>disseminating results – </a:t>
            </a:r>
            <a:r>
              <a:rPr lang="en-GB" dirty="0" err="1"/>
              <a:t>eg</a:t>
            </a:r>
            <a:r>
              <a:rPr lang="en-GB" dirty="0"/>
              <a:t> publication or conferences (maximum </a:t>
            </a:r>
            <a:r>
              <a:rPr lang="en-GB" b="1" dirty="0"/>
              <a:t>15% </a:t>
            </a:r>
            <a:r>
              <a:rPr lang="en-GB" dirty="0"/>
              <a:t>of the requested budget)</a:t>
            </a:r>
          </a:p>
          <a:p>
            <a:r>
              <a:rPr lang="en-GB" dirty="0"/>
              <a:t>The following costs are not eligible:</a:t>
            </a:r>
          </a:p>
          <a:p>
            <a:pPr lvl="1"/>
            <a:r>
              <a:rPr lang="en-GB" dirty="0"/>
              <a:t>the applicant’s (and co-investigator’s) own time or buy-out of their time</a:t>
            </a:r>
          </a:p>
          <a:p>
            <a:pPr lvl="1"/>
            <a:r>
              <a:rPr lang="en-GB" dirty="0"/>
              <a:t>indirect overhead costs and bench/desk fees</a:t>
            </a:r>
          </a:p>
          <a:p>
            <a:pPr lvl="1"/>
            <a:r>
              <a:rPr lang="en-GB" dirty="0"/>
              <a:t>insurance cover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49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Carnegie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Register with the online application form - </a:t>
            </a:r>
            <a:r>
              <a:rPr lang="en-GB" dirty="0">
                <a:hlinkClick r:id="rId2"/>
              </a:rPr>
              <a:t>www.carnegietrust.org/researchschemes/research-incentive-grants</a:t>
            </a:r>
            <a:endParaRPr lang="en-GB" dirty="0"/>
          </a:p>
          <a:p>
            <a:r>
              <a:rPr lang="en-GB" dirty="0"/>
              <a:t>You will receive a link to the form via email– this is personal to you and how you access the form</a:t>
            </a:r>
          </a:p>
          <a:p>
            <a:r>
              <a:rPr lang="en-GB" dirty="0"/>
              <a:t>You must use your </a:t>
            </a:r>
            <a:r>
              <a:rPr lang="en-GB" dirty="0" err="1"/>
              <a:t>UoA</a:t>
            </a:r>
            <a:r>
              <a:rPr lang="en-GB" dirty="0"/>
              <a:t> email address</a:t>
            </a:r>
          </a:p>
          <a:p>
            <a:r>
              <a:rPr lang="en-GB" dirty="0"/>
              <a:t>Institutional Approval must be provided by</a:t>
            </a:r>
          </a:p>
          <a:p>
            <a:pPr lvl="1"/>
            <a:r>
              <a:rPr lang="en-GB" dirty="0"/>
              <a:t>Head of School</a:t>
            </a:r>
          </a:p>
          <a:p>
            <a:pPr lvl="1"/>
            <a:r>
              <a:rPr lang="en-GB" dirty="0"/>
              <a:t>Research Office Approval – please use res-innov@abdn.ac.uk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55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Carnegie Assess applications?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Projects will be assessed on:</a:t>
            </a:r>
          </a:p>
          <a:p>
            <a:pPr lvl="1"/>
            <a:r>
              <a:rPr lang="en-GB" dirty="0"/>
              <a:t>Overall Quality</a:t>
            </a:r>
          </a:p>
          <a:p>
            <a:pPr lvl="1"/>
            <a:r>
              <a:rPr lang="en-GB" dirty="0"/>
              <a:t>Contextualising the proposed research </a:t>
            </a:r>
          </a:p>
          <a:p>
            <a:pPr lvl="1"/>
            <a:r>
              <a:rPr lang="en-GB" dirty="0"/>
              <a:t>How does the proposal fit within the current work in the field</a:t>
            </a:r>
          </a:p>
          <a:p>
            <a:pPr lvl="1"/>
            <a:r>
              <a:rPr lang="en-GB" dirty="0"/>
              <a:t>Any logical flaws, omissions or contradictions in the application</a:t>
            </a:r>
          </a:p>
          <a:p>
            <a:endParaRPr lang="en-GB" dirty="0"/>
          </a:p>
          <a:p>
            <a:r>
              <a:rPr lang="en-GB" dirty="0"/>
              <a:t>Additionally following criterion is also considered:</a:t>
            </a:r>
          </a:p>
          <a:p>
            <a:pPr lvl="1"/>
            <a:r>
              <a:rPr lang="en-GB" dirty="0"/>
              <a:t>Significance &amp; Originality of the project</a:t>
            </a:r>
          </a:p>
          <a:p>
            <a:pPr lvl="1"/>
            <a:r>
              <a:rPr lang="en-GB" dirty="0"/>
              <a:t>Feasibility in terms of resources and time</a:t>
            </a:r>
          </a:p>
          <a:p>
            <a:pPr lvl="1"/>
            <a:r>
              <a:rPr lang="en-GB" dirty="0"/>
              <a:t>Suitability of the applicant to undertake the project</a:t>
            </a:r>
          </a:p>
          <a:p>
            <a:pPr lvl="1"/>
            <a:r>
              <a:rPr lang="en-GB" dirty="0"/>
              <a:t>Anticipated outcomes and expected outputs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6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A Staff Theme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AB1A24"/>
      </a:accent1>
      <a:accent2>
        <a:srgbClr val="D09B1A"/>
      </a:accent2>
      <a:accent3>
        <a:srgbClr val="FFDD00"/>
      </a:accent3>
      <a:accent4>
        <a:srgbClr val="5C284F"/>
      </a:accent4>
      <a:accent5>
        <a:srgbClr val="224597"/>
      </a:accent5>
      <a:accent6>
        <a:srgbClr val="AB1A24"/>
      </a:accent6>
      <a:hlink>
        <a:srgbClr val="224597"/>
      </a:hlink>
      <a:folHlink>
        <a:srgbClr val="5C2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01F409B-31DB-430D-8FC8-00EC5D0CA96D}" vid="{82785DEF-7F88-4C1B-A27D-4A6EC80012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Staff_Alumni_Corporate_Public_Template</Template>
  <TotalTime>0</TotalTime>
  <Words>1548</Words>
  <Application>Microsoft Office PowerPoint</Application>
  <PresentationFormat>Widescreen</PresentationFormat>
  <Paragraphs>181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Office Theme</vt:lpstr>
      <vt:lpstr>Carnegie Research Incentive Grant preperation workshop</vt:lpstr>
      <vt:lpstr>Contents</vt:lpstr>
      <vt:lpstr>Research Incentive Grants</vt:lpstr>
      <vt:lpstr>Scheme outline</vt:lpstr>
      <vt:lpstr>Applicant Eligibility</vt:lpstr>
      <vt:lpstr>What’s not funded</vt:lpstr>
      <vt:lpstr>Eligible Costs</vt:lpstr>
      <vt:lpstr>Carnegie Application Process</vt:lpstr>
      <vt:lpstr>How do Carnegie Assess applications?</vt:lpstr>
      <vt:lpstr>Criterion 1: Significance and Originality Expectations</vt:lpstr>
      <vt:lpstr>Criterion 2: Feasibility Expectations</vt:lpstr>
      <vt:lpstr>Criterion 3: Outcomes and outputs Expectations</vt:lpstr>
      <vt:lpstr>Criterion 4: Overall quality</vt:lpstr>
      <vt:lpstr>The Application form</vt:lpstr>
      <vt:lpstr>In-Kind Support</vt:lpstr>
      <vt:lpstr>Case for Support</vt:lpstr>
      <vt:lpstr>Who can help with your application?</vt:lpstr>
      <vt:lpstr>The application process</vt:lpstr>
      <vt:lpstr>Obtaining Institutional Approval</vt:lpstr>
      <vt:lpstr>Common errors</vt:lpstr>
      <vt:lpstr>A good application</vt:lpstr>
      <vt:lpstr>Final Tips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2016-10-27T07:58:11Z</dcterms:created>
  <dcterms:modified xsi:type="dcterms:W3CDTF">2020-01-29T14:08:19Z</dcterms:modified>
  <cp:contentStatus/>
</cp:coreProperties>
</file>