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81" r:id="rId6"/>
    <p:sldId id="345" r:id="rId7"/>
    <p:sldId id="344" r:id="rId8"/>
    <p:sldId id="343" r:id="rId9"/>
    <p:sldId id="342" r:id="rId10"/>
    <p:sldId id="346" r:id="rId11"/>
    <p:sldId id="347" r:id="rId12"/>
    <p:sldId id="261" r:id="rId13"/>
    <p:sldId id="348" r:id="rId14"/>
    <p:sldId id="349" r:id="rId15"/>
    <p:sldId id="350" r:id="rId16"/>
    <p:sldId id="351" r:id="rId17"/>
    <p:sldId id="353" r:id="rId18"/>
    <p:sldId id="352" r:id="rId19"/>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792" autoAdjust="0"/>
  </p:normalViewPr>
  <p:slideViewPr>
    <p:cSldViewPr snapToGrid="0">
      <p:cViewPr varScale="1">
        <p:scale>
          <a:sx n="67" d="100"/>
          <a:sy n="67" d="100"/>
        </p:scale>
        <p:origin x="62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2B0DBE96-6514-470B-927E-A2E2270F6C43}" type="datetimeFigureOut">
              <a:rPr lang="en-GB" smtClean="0"/>
              <a:t>29/09/2021</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6B5933A3-26A9-464D-A037-DA5D41A99C5A}" type="slidenum">
              <a:rPr lang="en-GB" smtClean="0"/>
              <a:t>‹#›</a:t>
            </a:fld>
            <a:endParaRPr lang="en-GB"/>
          </a:p>
        </p:txBody>
      </p:sp>
    </p:spTree>
    <p:extLst>
      <p:ext uri="{BB962C8B-B14F-4D97-AF65-F5344CB8AC3E}">
        <p14:creationId xmlns:p14="http://schemas.microsoft.com/office/powerpoint/2010/main" val="815042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were told it was going to be online teaching. It wasn’t described as blended initially.</a:t>
            </a:r>
          </a:p>
          <a:p>
            <a:endParaRPr lang="en-GB" dirty="0"/>
          </a:p>
          <a:p>
            <a:r>
              <a:rPr lang="en-GB" dirty="0"/>
              <a:t>So I thought I’d get on to it straight away, I don’t like to wait to be told what to do.</a:t>
            </a:r>
          </a:p>
          <a:p>
            <a:endParaRPr lang="en-GB" dirty="0"/>
          </a:p>
          <a:p>
            <a:r>
              <a:rPr lang="en-GB" dirty="0"/>
              <a:t>Now, I COULD do this very simply. We’ve got a VLE, </a:t>
            </a:r>
            <a:r>
              <a:rPr lang="en-GB" dirty="0" err="1"/>
              <a:t>MyAberdeen</a:t>
            </a:r>
            <a:r>
              <a:rPr lang="en-GB" dirty="0"/>
              <a:t>, where we already put recorded lectures. I could have put those up, and create instructions for what students need to do each week and put that in a document, have a few discussion boards if they have questions. I could have done that. But I didn’t. SO WHY DIDN’T I?</a:t>
            </a:r>
          </a:p>
          <a:p>
            <a:endParaRPr lang="en-GB" dirty="0"/>
          </a:p>
          <a:p>
            <a:r>
              <a:rPr lang="en-GB" dirty="0"/>
              <a:t>The School of Psychology is a research-led school. Now, there are several ways you could conceptualize ‘research led’, but one of the ways is that what you do should be informed by research. And we do that in our teaching: when I teach Social Psychology, I teach based on research findings. I won’t just make it up based on how I </a:t>
            </a:r>
            <a:r>
              <a:rPr lang="en-GB" b="1" dirty="0"/>
              <a:t>think</a:t>
            </a:r>
            <a:r>
              <a:rPr lang="en-GB" dirty="0"/>
              <a:t> it works. And yet, when we’re designing a course, or doing something radical as preparing for university-wide blended learning, the tendency for most people is to not use research. People tend to think ‘well I’ve been teaching this for so long, I know how it works. I know what works for my students and what doesn’t.”</a:t>
            </a:r>
          </a:p>
          <a:p>
            <a:endParaRPr lang="en-GB" dirty="0"/>
          </a:p>
          <a:p>
            <a:r>
              <a:rPr lang="en-GB" dirty="0"/>
              <a:t>I would argue that that is not the right approach. Maybe you’ve systematically investigated it. That’s different. But most people haven’t. They get their ‘what works and what doesn’t’ from the SCEF, from what students are saying, and from how they themselves feel about it.</a:t>
            </a:r>
          </a:p>
          <a:p>
            <a:endParaRPr lang="en-GB" dirty="0"/>
          </a:p>
          <a:p>
            <a:r>
              <a:rPr lang="en-GB" dirty="0"/>
              <a:t>But there’s no substitute for systematic inquiry.</a:t>
            </a:r>
          </a:p>
          <a:p>
            <a:endParaRPr lang="en-GB" dirty="0"/>
          </a:p>
          <a:p>
            <a:r>
              <a:rPr lang="en-GB" dirty="0"/>
              <a:t>So, what did I do?</a:t>
            </a:r>
          </a:p>
          <a:p>
            <a:r>
              <a:rPr lang="en-GB" dirty="0"/>
              <a:t>Well, I’ve done some pedagogical research into flipped classrooms, and online videos, so I do have some understanding of that part of the literature, it gives me an entry point. I also know from doing those studies, that not all published pedagogical studies are the best of quality. You’ve got to scrutinize it.</a:t>
            </a:r>
          </a:p>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6B5933A3-26A9-464D-A037-DA5D41A99C5A}" type="slidenum">
              <a:rPr lang="en-GB" smtClean="0"/>
              <a:t>1</a:t>
            </a:fld>
            <a:endParaRPr lang="en-GB"/>
          </a:p>
        </p:txBody>
      </p:sp>
    </p:spTree>
    <p:extLst>
      <p:ext uri="{BB962C8B-B14F-4D97-AF65-F5344CB8AC3E}">
        <p14:creationId xmlns:p14="http://schemas.microsoft.com/office/powerpoint/2010/main" val="415109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10</a:t>
            </a:fld>
            <a:endParaRPr lang="en-GB"/>
          </a:p>
        </p:txBody>
      </p:sp>
    </p:spTree>
    <p:extLst>
      <p:ext uri="{BB962C8B-B14F-4D97-AF65-F5344CB8AC3E}">
        <p14:creationId xmlns:p14="http://schemas.microsoft.com/office/powerpoint/2010/main" val="2737698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11</a:t>
            </a:fld>
            <a:endParaRPr lang="en-GB"/>
          </a:p>
        </p:txBody>
      </p:sp>
    </p:spTree>
    <p:extLst>
      <p:ext uri="{BB962C8B-B14F-4D97-AF65-F5344CB8AC3E}">
        <p14:creationId xmlns:p14="http://schemas.microsoft.com/office/powerpoint/2010/main" val="1482048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three pronged approach to helping students explore together</a:t>
            </a:r>
          </a:p>
        </p:txBody>
      </p:sp>
      <p:sp>
        <p:nvSpPr>
          <p:cNvPr id="4" name="Slide Number Placeholder 3"/>
          <p:cNvSpPr>
            <a:spLocks noGrp="1"/>
          </p:cNvSpPr>
          <p:nvPr>
            <p:ph type="sldNum" sz="quarter" idx="5"/>
          </p:nvPr>
        </p:nvSpPr>
        <p:spPr/>
        <p:txBody>
          <a:bodyPr/>
          <a:lstStyle/>
          <a:p>
            <a:fld id="{6B5933A3-26A9-464D-A037-DA5D41A99C5A}" type="slidenum">
              <a:rPr lang="en-GB" smtClean="0"/>
              <a:t>12</a:t>
            </a:fld>
            <a:endParaRPr lang="en-GB"/>
          </a:p>
        </p:txBody>
      </p:sp>
    </p:spTree>
    <p:extLst>
      <p:ext uri="{BB962C8B-B14F-4D97-AF65-F5344CB8AC3E}">
        <p14:creationId xmlns:p14="http://schemas.microsoft.com/office/powerpoint/2010/main" val="2658620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interested in documenting the process of learning.</a:t>
            </a:r>
          </a:p>
        </p:txBody>
      </p:sp>
      <p:sp>
        <p:nvSpPr>
          <p:cNvPr id="4" name="Slide Number Placeholder 3"/>
          <p:cNvSpPr>
            <a:spLocks noGrp="1"/>
          </p:cNvSpPr>
          <p:nvPr>
            <p:ph type="sldNum" sz="quarter" idx="5"/>
          </p:nvPr>
        </p:nvSpPr>
        <p:spPr/>
        <p:txBody>
          <a:bodyPr/>
          <a:lstStyle/>
          <a:p>
            <a:fld id="{6B5933A3-26A9-464D-A037-DA5D41A99C5A}" type="slidenum">
              <a:rPr lang="en-GB" smtClean="0"/>
              <a:t>13</a:t>
            </a:fld>
            <a:endParaRPr lang="en-GB"/>
          </a:p>
        </p:txBody>
      </p:sp>
    </p:spTree>
    <p:extLst>
      <p:ext uri="{BB962C8B-B14F-4D97-AF65-F5344CB8AC3E}">
        <p14:creationId xmlns:p14="http://schemas.microsoft.com/office/powerpoint/2010/main" val="2870326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an explanatory framework such as Community of Inquiry helps here:</a:t>
            </a:r>
          </a:p>
          <a:p>
            <a:pPr>
              <a:buFontTx/>
              <a:buChar char="-"/>
            </a:pPr>
            <a:r>
              <a:rPr lang="en-GB" dirty="0"/>
              <a:t>Predicts as well as explains</a:t>
            </a:r>
          </a:p>
          <a:p>
            <a:pPr>
              <a:buFontTx/>
              <a:buChar char="-"/>
            </a:pPr>
            <a:r>
              <a:rPr lang="en-GB" dirty="0"/>
              <a:t>Highlights the role of social factors in learning, they’re part of the bigger picture. Not everything has to be directly about grades</a:t>
            </a:r>
          </a:p>
          <a:p>
            <a:endParaRPr lang="en-GB" dirty="0"/>
          </a:p>
        </p:txBody>
      </p:sp>
      <p:sp>
        <p:nvSpPr>
          <p:cNvPr id="4" name="Slide Number Placeholder 3"/>
          <p:cNvSpPr>
            <a:spLocks noGrp="1"/>
          </p:cNvSpPr>
          <p:nvPr>
            <p:ph type="sldNum" sz="quarter" idx="5"/>
          </p:nvPr>
        </p:nvSpPr>
        <p:spPr/>
        <p:txBody>
          <a:bodyPr/>
          <a:lstStyle/>
          <a:p>
            <a:fld id="{6B5933A3-26A9-464D-A037-DA5D41A99C5A}" type="slidenum">
              <a:rPr lang="en-GB" smtClean="0"/>
              <a:t>14</a:t>
            </a:fld>
            <a:endParaRPr lang="en-GB"/>
          </a:p>
        </p:txBody>
      </p:sp>
    </p:spTree>
    <p:extLst>
      <p:ext uri="{BB962C8B-B14F-4D97-AF65-F5344CB8AC3E}">
        <p14:creationId xmlns:p14="http://schemas.microsoft.com/office/powerpoint/2010/main" val="3456714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15</a:t>
            </a:fld>
            <a:endParaRPr lang="en-GB"/>
          </a:p>
        </p:txBody>
      </p:sp>
    </p:spTree>
    <p:extLst>
      <p:ext uri="{BB962C8B-B14F-4D97-AF65-F5344CB8AC3E}">
        <p14:creationId xmlns:p14="http://schemas.microsoft.com/office/powerpoint/2010/main" val="1156163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kind of comparison was not possible last year, as I was one of the few people who routinely recorded assignment videos with my face. Now we can compare lectures with lectures.</a:t>
            </a:r>
          </a:p>
        </p:txBody>
      </p:sp>
      <p:sp>
        <p:nvSpPr>
          <p:cNvPr id="4" name="Slide Number Placeholder 3"/>
          <p:cNvSpPr>
            <a:spLocks noGrp="1"/>
          </p:cNvSpPr>
          <p:nvPr>
            <p:ph type="sldNum" sz="quarter" idx="5"/>
          </p:nvPr>
        </p:nvSpPr>
        <p:spPr/>
        <p:txBody>
          <a:bodyPr/>
          <a:lstStyle/>
          <a:p>
            <a:fld id="{6B5933A3-26A9-464D-A037-DA5D41A99C5A}" type="slidenum">
              <a:rPr lang="en-GB" smtClean="0"/>
              <a:t>16</a:t>
            </a:fld>
            <a:endParaRPr lang="en-GB"/>
          </a:p>
        </p:txBody>
      </p:sp>
    </p:spTree>
    <p:extLst>
      <p:ext uri="{BB962C8B-B14F-4D97-AF65-F5344CB8AC3E}">
        <p14:creationId xmlns:p14="http://schemas.microsoft.com/office/powerpoint/2010/main" val="38334925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psychology we call that source confusion</a:t>
            </a:r>
          </a:p>
        </p:txBody>
      </p:sp>
      <p:sp>
        <p:nvSpPr>
          <p:cNvPr id="4" name="Slide Number Placeholder 3"/>
          <p:cNvSpPr>
            <a:spLocks noGrp="1"/>
          </p:cNvSpPr>
          <p:nvPr>
            <p:ph type="sldNum" sz="quarter" idx="5"/>
          </p:nvPr>
        </p:nvSpPr>
        <p:spPr/>
        <p:txBody>
          <a:bodyPr/>
          <a:lstStyle/>
          <a:p>
            <a:fld id="{6B5933A3-26A9-464D-A037-DA5D41A99C5A}" type="slidenum">
              <a:rPr lang="en-GB" smtClean="0"/>
              <a:t>17</a:t>
            </a:fld>
            <a:endParaRPr lang="en-GB"/>
          </a:p>
        </p:txBody>
      </p:sp>
    </p:spTree>
    <p:extLst>
      <p:ext uri="{BB962C8B-B14F-4D97-AF65-F5344CB8AC3E}">
        <p14:creationId xmlns:p14="http://schemas.microsoft.com/office/powerpoint/2010/main" val="3877838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B5933A3-26A9-464D-A037-DA5D41A99C5A}" type="slidenum">
              <a:rPr lang="en-GB" smtClean="0"/>
              <a:t>18</a:t>
            </a:fld>
            <a:endParaRPr lang="en-GB"/>
          </a:p>
        </p:txBody>
      </p:sp>
    </p:spTree>
    <p:extLst>
      <p:ext uri="{BB962C8B-B14F-4D97-AF65-F5344CB8AC3E}">
        <p14:creationId xmlns:p14="http://schemas.microsoft.com/office/powerpoint/2010/main" val="2070668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Searching for evidence-based good practice, preferably based on pedagogical theory</a:t>
            </a:r>
          </a:p>
        </p:txBody>
      </p:sp>
      <p:sp>
        <p:nvSpPr>
          <p:cNvPr id="4" name="Slide Number Placeholder 3"/>
          <p:cNvSpPr>
            <a:spLocks noGrp="1"/>
          </p:cNvSpPr>
          <p:nvPr>
            <p:ph type="sldNum" sz="quarter" idx="5"/>
          </p:nvPr>
        </p:nvSpPr>
        <p:spPr/>
        <p:txBody>
          <a:bodyPr/>
          <a:lstStyle/>
          <a:p>
            <a:fld id="{6B5933A3-26A9-464D-A037-DA5D41A99C5A}" type="slidenum">
              <a:rPr lang="en-GB" smtClean="0"/>
              <a:t>2</a:t>
            </a:fld>
            <a:endParaRPr lang="en-GB"/>
          </a:p>
        </p:txBody>
      </p:sp>
    </p:spTree>
    <p:extLst>
      <p:ext uri="{BB962C8B-B14F-4D97-AF65-F5344CB8AC3E}">
        <p14:creationId xmlns:p14="http://schemas.microsoft.com/office/powerpoint/2010/main" val="1602010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3</a:t>
            </a:fld>
            <a:endParaRPr lang="en-GB"/>
          </a:p>
        </p:txBody>
      </p:sp>
    </p:spTree>
    <p:extLst>
      <p:ext uri="{BB962C8B-B14F-4D97-AF65-F5344CB8AC3E}">
        <p14:creationId xmlns:p14="http://schemas.microsoft.com/office/powerpoint/2010/main" val="213413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it brings together all those isolated studies.</a:t>
            </a:r>
          </a:p>
        </p:txBody>
      </p:sp>
      <p:sp>
        <p:nvSpPr>
          <p:cNvPr id="4" name="Slide Number Placeholder 3"/>
          <p:cNvSpPr>
            <a:spLocks noGrp="1"/>
          </p:cNvSpPr>
          <p:nvPr>
            <p:ph type="sldNum" sz="quarter" idx="5"/>
          </p:nvPr>
        </p:nvSpPr>
        <p:spPr/>
        <p:txBody>
          <a:bodyPr/>
          <a:lstStyle/>
          <a:p>
            <a:fld id="{6B5933A3-26A9-464D-A037-DA5D41A99C5A}" type="slidenum">
              <a:rPr lang="en-GB" smtClean="0"/>
              <a:t>4</a:t>
            </a:fld>
            <a:endParaRPr lang="en-GB"/>
          </a:p>
        </p:txBody>
      </p:sp>
    </p:spTree>
    <p:extLst>
      <p:ext uri="{BB962C8B-B14F-4D97-AF65-F5344CB8AC3E}">
        <p14:creationId xmlns:p14="http://schemas.microsoft.com/office/powerpoint/2010/main" val="2331087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E6A61831-DB4B-4D83-990F-2306518694D9}" type="slidenum">
              <a:rPr lang="en-GB" smtClean="0"/>
              <a:t>5</a:t>
            </a:fld>
            <a:endParaRPr lang="en-GB"/>
          </a:p>
        </p:txBody>
      </p:sp>
    </p:spTree>
    <p:extLst>
      <p:ext uri="{BB962C8B-B14F-4D97-AF65-F5344CB8AC3E}">
        <p14:creationId xmlns:p14="http://schemas.microsoft.com/office/powerpoint/2010/main" val="3581415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6</a:t>
            </a:fld>
            <a:endParaRPr lang="en-GB"/>
          </a:p>
        </p:txBody>
      </p:sp>
    </p:spTree>
    <p:extLst>
      <p:ext uri="{BB962C8B-B14F-4D97-AF65-F5344CB8AC3E}">
        <p14:creationId xmlns:p14="http://schemas.microsoft.com/office/powerpoint/2010/main" val="603683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7</a:t>
            </a:fld>
            <a:endParaRPr lang="en-GB"/>
          </a:p>
        </p:txBody>
      </p:sp>
    </p:spTree>
    <p:extLst>
      <p:ext uri="{BB962C8B-B14F-4D97-AF65-F5344CB8AC3E}">
        <p14:creationId xmlns:p14="http://schemas.microsoft.com/office/powerpoint/2010/main" val="1245876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8</a:t>
            </a:fld>
            <a:endParaRPr lang="en-GB"/>
          </a:p>
        </p:txBody>
      </p:sp>
    </p:spTree>
    <p:extLst>
      <p:ext uri="{BB962C8B-B14F-4D97-AF65-F5344CB8AC3E}">
        <p14:creationId xmlns:p14="http://schemas.microsoft.com/office/powerpoint/2010/main" val="1255354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B5933A3-26A9-464D-A037-DA5D41A99C5A}" type="slidenum">
              <a:rPr lang="en-GB" smtClean="0"/>
              <a:t>9</a:t>
            </a:fld>
            <a:endParaRPr lang="en-GB"/>
          </a:p>
        </p:txBody>
      </p:sp>
    </p:spTree>
    <p:extLst>
      <p:ext uri="{BB962C8B-B14F-4D97-AF65-F5344CB8AC3E}">
        <p14:creationId xmlns:p14="http://schemas.microsoft.com/office/powerpoint/2010/main" val="3637739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61A18-D0B0-46B7-B4F5-D712923EA5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FAAFB9-C211-4802-9AD1-22AAA4D196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E23C40B-D767-4909-BD62-E665D9BAB450}"/>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CB36A8B8-F80A-43BE-BB96-7D170800DA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853E01-6659-4164-8B05-B385DF427C62}"/>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1704436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23D3E-D474-4D73-BAB3-C40F4DD343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A96E7B-6AAB-4CA2-886E-32D37DFC34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DEC723-83D1-49CC-B498-8AB952DE6B84}"/>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BAC9703A-552B-40D9-AE99-58D941A3DF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9CDC5E-6FB0-40E2-AD0D-B0224892CFF1}"/>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659356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E7D0E3-38D1-4764-90ED-E3FD92927D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C34D61-F123-4DBE-8087-60107CD64C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8EE7ED-0F72-4E27-896B-6A5C60A17121}"/>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E2B25C71-D058-4ABC-B9FB-2A0590DCF0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A70847-40AB-4042-95BD-B396DC415A14}"/>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146862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64F9-1773-44FB-836C-0A8E446F45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51679C-354C-4CF8-9503-CB5573D1B9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F92276-F59D-4764-B6F7-FF8E2178314F}"/>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6452E69C-0DA1-427F-B3C9-882833EAC3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18AD86-2857-4439-9ADD-D1564899E50F}"/>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2403378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17216-587F-4140-BE5E-42EEFF2F24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115A633-E6A3-48DD-A099-37299E2290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4FC983-6122-40A2-B3BF-9C4736ED0ED2}"/>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80F82BCB-040D-4045-B007-05E8A88063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5B3424-0C33-42B6-8739-6F8F3B517A9F}"/>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3996824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51BE6-7BD0-4CC6-8248-391F32A9C4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71B50F-CBFC-46E3-B0F1-D365AF7CD1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A78D706-5A85-4CD7-A4BF-166FD32A5E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BE63F8-713A-4E7C-8045-D817CF7B8104}"/>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6" name="Footer Placeholder 5">
            <a:extLst>
              <a:ext uri="{FF2B5EF4-FFF2-40B4-BE49-F238E27FC236}">
                <a16:creationId xmlns:a16="http://schemas.microsoft.com/office/drawing/2014/main" id="{536F5E27-DF11-4B02-AAC4-0DF287D9CA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8A8F95-615B-46E4-8308-563827946A47}"/>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318573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95EE2-EB4E-4B51-B68A-BFCAFB9F3DB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5C4EFC-5F52-40BF-A2A7-75132C7B29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4D5E80-3DE4-4608-B165-15282CFAF8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F9E886C-D875-490A-8EC9-9B5ADFD2F3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D036C9-7B9A-49E7-8EBC-4C26FB2707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14095F-9671-4788-BAEE-F458423B568A}"/>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8" name="Footer Placeholder 7">
            <a:extLst>
              <a:ext uri="{FF2B5EF4-FFF2-40B4-BE49-F238E27FC236}">
                <a16:creationId xmlns:a16="http://schemas.microsoft.com/office/drawing/2014/main" id="{C3F06C84-6F51-409B-8E1D-0B62A31D49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4977865-33E0-43E9-B236-1B5454B360B8}"/>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990743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78A30-77A6-43A5-85B5-5B7F4631089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190C1DC-CF50-4F77-8D39-3BACCB539360}"/>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4" name="Footer Placeholder 3">
            <a:extLst>
              <a:ext uri="{FF2B5EF4-FFF2-40B4-BE49-F238E27FC236}">
                <a16:creationId xmlns:a16="http://schemas.microsoft.com/office/drawing/2014/main" id="{32D25536-B90F-47F6-9B97-D4541AB09E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74E18F-96C1-44D0-8EB0-6B26B3501E82}"/>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423785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9ADA64-BA2F-4098-9B02-94C1B3381C1E}"/>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3" name="Footer Placeholder 2">
            <a:extLst>
              <a:ext uri="{FF2B5EF4-FFF2-40B4-BE49-F238E27FC236}">
                <a16:creationId xmlns:a16="http://schemas.microsoft.com/office/drawing/2014/main" id="{52AE4D89-29A1-4E73-A53C-991DE67197E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D74BB04-7982-406C-A214-91378AC492DB}"/>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2109762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5836D-0DBD-47D6-9A81-7A1CD8D59A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00B6A9D-38BB-41FE-AA63-A50BBCA4D2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01F7EAA-9B1C-40BF-A14A-B5713834BB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0807BF-DC24-40F4-AFED-146FDE211AA8}"/>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6" name="Footer Placeholder 5">
            <a:extLst>
              <a:ext uri="{FF2B5EF4-FFF2-40B4-BE49-F238E27FC236}">
                <a16:creationId xmlns:a16="http://schemas.microsoft.com/office/drawing/2014/main" id="{0B0935CE-72BE-42A7-AC6C-9189117C9C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D1383A-2516-44F8-94FF-8B3F4EF35278}"/>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580324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BCAE-D5A0-41F8-A823-3DBAB8DFD2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9233CE3-0DCE-4193-BE47-67D6CCD71C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8A5325-C909-49CA-AA21-A96F878A6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B6E5E1-05EA-43CC-A821-56C9B4EAE214}"/>
              </a:ext>
            </a:extLst>
          </p:cNvPr>
          <p:cNvSpPr>
            <a:spLocks noGrp="1"/>
          </p:cNvSpPr>
          <p:nvPr>
            <p:ph type="dt" sz="half" idx="10"/>
          </p:nvPr>
        </p:nvSpPr>
        <p:spPr/>
        <p:txBody>
          <a:bodyPr/>
          <a:lstStyle/>
          <a:p>
            <a:fld id="{572CA87A-2FC3-424E-BFC9-0D207BD787A9}" type="datetimeFigureOut">
              <a:rPr lang="en-GB" smtClean="0"/>
              <a:t>29/09/2021</a:t>
            </a:fld>
            <a:endParaRPr lang="en-GB"/>
          </a:p>
        </p:txBody>
      </p:sp>
      <p:sp>
        <p:nvSpPr>
          <p:cNvPr id="6" name="Footer Placeholder 5">
            <a:extLst>
              <a:ext uri="{FF2B5EF4-FFF2-40B4-BE49-F238E27FC236}">
                <a16:creationId xmlns:a16="http://schemas.microsoft.com/office/drawing/2014/main" id="{F9D3643A-C502-412B-B1CC-080F4A41F1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F76844-98A1-486E-B9A7-D758FD53539F}"/>
              </a:ext>
            </a:extLst>
          </p:cNvPr>
          <p:cNvSpPr>
            <a:spLocks noGrp="1"/>
          </p:cNvSpPr>
          <p:nvPr>
            <p:ph type="sldNum" sz="quarter" idx="12"/>
          </p:nvPr>
        </p:nvSpPr>
        <p:spPr/>
        <p:txBody>
          <a:bodyPr/>
          <a:lstStyle/>
          <a:p>
            <a:fld id="{3207CB80-871B-4459-9AB4-7639C60FEE70}" type="slidenum">
              <a:rPr lang="en-GB" smtClean="0"/>
              <a:t>‹#›</a:t>
            </a:fld>
            <a:endParaRPr lang="en-GB"/>
          </a:p>
        </p:txBody>
      </p:sp>
    </p:spTree>
    <p:extLst>
      <p:ext uri="{BB962C8B-B14F-4D97-AF65-F5344CB8AC3E}">
        <p14:creationId xmlns:p14="http://schemas.microsoft.com/office/powerpoint/2010/main" val="348799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D52E22-618A-4949-BD97-7B451F5C4A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82A2C9-5172-424F-8A10-F608238847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159229-5FCE-40EF-AAFB-38A240F38F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CA87A-2FC3-424E-BFC9-0D207BD787A9}" type="datetimeFigureOut">
              <a:rPr lang="en-GB" smtClean="0"/>
              <a:t>29/09/2021</a:t>
            </a:fld>
            <a:endParaRPr lang="en-GB"/>
          </a:p>
        </p:txBody>
      </p:sp>
      <p:sp>
        <p:nvSpPr>
          <p:cNvPr id="5" name="Footer Placeholder 4">
            <a:extLst>
              <a:ext uri="{FF2B5EF4-FFF2-40B4-BE49-F238E27FC236}">
                <a16:creationId xmlns:a16="http://schemas.microsoft.com/office/drawing/2014/main" id="{9C0DDD00-1443-494E-A0B7-7CC39307BA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C92856F-5613-4DCC-A8A1-12260E6885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7CB80-871B-4459-9AB4-7639C60FEE70}" type="slidenum">
              <a:rPr lang="en-GB" smtClean="0"/>
              <a:t>‹#›</a:t>
            </a:fld>
            <a:endParaRPr lang="en-GB"/>
          </a:p>
        </p:txBody>
      </p:sp>
    </p:spTree>
    <p:extLst>
      <p:ext uri="{BB962C8B-B14F-4D97-AF65-F5344CB8AC3E}">
        <p14:creationId xmlns:p14="http://schemas.microsoft.com/office/powerpoint/2010/main" val="4261117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ric.ed.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oi.org/10.1007/s11528-020-00491-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90A0-9FD0-4423-A217-58DBC5D438BB}"/>
              </a:ext>
            </a:extLst>
          </p:cNvPr>
          <p:cNvSpPr>
            <a:spLocks noGrp="1"/>
          </p:cNvSpPr>
          <p:nvPr>
            <p:ph type="ctrTitle"/>
          </p:nvPr>
        </p:nvSpPr>
        <p:spPr>
          <a:xfrm>
            <a:off x="404117" y="1214438"/>
            <a:ext cx="11383766" cy="2387600"/>
          </a:xfrm>
        </p:spPr>
        <p:txBody>
          <a:bodyPr>
            <a:normAutofit fontScale="90000"/>
          </a:bodyPr>
          <a:lstStyle/>
          <a:p>
            <a:r>
              <a:rPr lang="en-GB" dirty="0"/>
              <a:t>Embracing the challenge: </a:t>
            </a:r>
            <a:br>
              <a:rPr lang="en-GB" dirty="0"/>
            </a:br>
            <a:r>
              <a:rPr lang="en-GB" sz="4900" dirty="0"/>
              <a:t>From pedagogical research to practical solutions </a:t>
            </a:r>
            <a:br>
              <a:rPr lang="en-GB" dirty="0"/>
            </a:br>
            <a:r>
              <a:rPr lang="en-GB" sz="4900" dirty="0"/>
              <a:t>(and back)</a:t>
            </a:r>
            <a:endParaRPr lang="en-GB" dirty="0"/>
          </a:p>
        </p:txBody>
      </p:sp>
      <p:sp>
        <p:nvSpPr>
          <p:cNvPr id="3" name="Subtitle 2">
            <a:extLst>
              <a:ext uri="{FF2B5EF4-FFF2-40B4-BE49-F238E27FC236}">
                <a16:creationId xmlns:a16="http://schemas.microsoft.com/office/drawing/2014/main" id="{6A750B0F-7607-40CF-9B30-F19101C34BD3}"/>
              </a:ext>
            </a:extLst>
          </p:cNvPr>
          <p:cNvSpPr>
            <a:spLocks noGrp="1"/>
          </p:cNvSpPr>
          <p:nvPr>
            <p:ph type="subTitle" idx="1"/>
          </p:nvPr>
        </p:nvSpPr>
        <p:spPr>
          <a:xfrm>
            <a:off x="1524000" y="4017196"/>
            <a:ext cx="9144000" cy="1240604"/>
          </a:xfrm>
        </p:spPr>
        <p:txBody>
          <a:bodyPr/>
          <a:lstStyle/>
          <a:p>
            <a:r>
              <a:rPr lang="en-GB" dirty="0"/>
              <a:t>Dr Mirjam Brady-Van den Bos, School of Psychology</a:t>
            </a:r>
          </a:p>
        </p:txBody>
      </p:sp>
    </p:spTree>
    <p:extLst>
      <p:ext uri="{BB962C8B-B14F-4D97-AF65-F5344CB8AC3E}">
        <p14:creationId xmlns:p14="http://schemas.microsoft.com/office/powerpoint/2010/main" val="320278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BAFEE-B401-4CA2-B776-E7F86CF87059}"/>
              </a:ext>
            </a:extLst>
          </p:cNvPr>
          <p:cNvSpPr>
            <a:spLocks noGrp="1"/>
          </p:cNvSpPr>
          <p:nvPr>
            <p:ph type="title"/>
          </p:nvPr>
        </p:nvSpPr>
        <p:spPr>
          <a:xfrm>
            <a:off x="242886" y="384176"/>
            <a:ext cx="11763375" cy="882650"/>
          </a:xfrm>
        </p:spPr>
        <p:txBody>
          <a:bodyPr>
            <a:normAutofit/>
          </a:bodyPr>
          <a:lstStyle/>
          <a:p>
            <a:pPr algn="ctr"/>
            <a:r>
              <a:rPr lang="en-GB" sz="4000" dirty="0"/>
              <a:t>Cognitive presence: ‘participants explore together’</a:t>
            </a:r>
          </a:p>
        </p:txBody>
      </p:sp>
      <p:sp>
        <p:nvSpPr>
          <p:cNvPr id="3" name="Content Placeholder 2">
            <a:extLst>
              <a:ext uri="{FF2B5EF4-FFF2-40B4-BE49-F238E27FC236}">
                <a16:creationId xmlns:a16="http://schemas.microsoft.com/office/drawing/2014/main" id="{0CBBABE7-F5B9-4939-84AE-D06471EE724A}"/>
              </a:ext>
            </a:extLst>
          </p:cNvPr>
          <p:cNvSpPr>
            <a:spLocks noGrp="1"/>
          </p:cNvSpPr>
          <p:nvPr>
            <p:ph idx="1"/>
          </p:nvPr>
        </p:nvSpPr>
        <p:spPr>
          <a:xfrm>
            <a:off x="428625" y="1543050"/>
            <a:ext cx="11391899" cy="4930774"/>
          </a:xfrm>
        </p:spPr>
        <p:txBody>
          <a:bodyPr>
            <a:normAutofit lnSpcReduction="10000"/>
          </a:bodyPr>
          <a:lstStyle/>
          <a:p>
            <a:pPr marL="0" indent="0">
              <a:buNone/>
            </a:pPr>
            <a:r>
              <a:rPr lang="en-GB" b="1" dirty="0"/>
              <a:t>How do you make that happen?</a:t>
            </a:r>
          </a:p>
          <a:p>
            <a:pPr marL="0" indent="0">
              <a:buNone/>
            </a:pPr>
            <a:endParaRPr lang="en-GB" dirty="0"/>
          </a:p>
          <a:p>
            <a:pPr marL="0" indent="0">
              <a:buNone/>
            </a:pPr>
            <a:r>
              <a:rPr lang="en-GB" dirty="0"/>
              <a:t>Drawing from case studies:</a:t>
            </a:r>
          </a:p>
          <a:p>
            <a:pPr marL="0" indent="0">
              <a:buNone/>
            </a:pPr>
            <a:r>
              <a:rPr lang="en-GB" dirty="0">
                <a:solidFill>
                  <a:srgbClr val="0070C0"/>
                </a:solidFill>
              </a:rPr>
              <a:t>Comber., D. P. M, &amp; Brady-Van den Bos, M. (2018). Too much, too soon? A critical investigation into factors that make Flipped Classrooms effective.</a:t>
            </a:r>
            <a:r>
              <a:rPr lang="en-GB" dirty="0"/>
              <a:t> </a:t>
            </a:r>
            <a:r>
              <a:rPr lang="en-GB" i="1" dirty="0">
                <a:solidFill>
                  <a:srgbClr val="0070C0"/>
                </a:solidFill>
              </a:rPr>
              <a:t>Higher Education Research and Development</a:t>
            </a:r>
            <a:r>
              <a:rPr lang="en-GB" dirty="0">
                <a:solidFill>
                  <a:srgbClr val="0070C0"/>
                </a:solidFill>
              </a:rPr>
              <a:t>, </a:t>
            </a:r>
            <a:r>
              <a:rPr lang="en-GB" i="1" dirty="0">
                <a:solidFill>
                  <a:srgbClr val="0070C0"/>
                </a:solidFill>
              </a:rPr>
              <a:t>37</a:t>
            </a:r>
            <a:r>
              <a:rPr lang="en-GB" dirty="0">
                <a:solidFill>
                  <a:srgbClr val="0070C0"/>
                </a:solidFill>
              </a:rPr>
              <a:t>(4), 683-697</a:t>
            </a:r>
          </a:p>
          <a:p>
            <a:r>
              <a:rPr lang="en-GB" dirty="0"/>
              <a:t>Students learn from explaining things to peers</a:t>
            </a:r>
          </a:p>
          <a:p>
            <a:r>
              <a:rPr lang="en-GB" dirty="0"/>
              <a:t>Especially when it follows on from individual study</a:t>
            </a:r>
          </a:p>
          <a:p>
            <a:pPr marL="0" indent="0">
              <a:buNone/>
            </a:pPr>
            <a:endParaRPr lang="en-GB" dirty="0">
              <a:solidFill>
                <a:srgbClr val="0070C0"/>
              </a:solidFill>
            </a:endParaRPr>
          </a:p>
          <a:p>
            <a:pPr marL="0" indent="0">
              <a:buNone/>
            </a:pPr>
            <a:r>
              <a:rPr lang="en-GB" dirty="0" err="1">
                <a:solidFill>
                  <a:srgbClr val="0070C0"/>
                </a:solidFill>
              </a:rPr>
              <a:t>Pelz</a:t>
            </a:r>
            <a:r>
              <a:rPr lang="en-GB" dirty="0">
                <a:solidFill>
                  <a:srgbClr val="0070C0"/>
                </a:solidFill>
              </a:rPr>
              <a:t>, B. (2007). (MY) three principles of effective online pedagogy. </a:t>
            </a:r>
            <a:r>
              <a:rPr lang="en-GB" i="1" dirty="0">
                <a:solidFill>
                  <a:srgbClr val="0070C0"/>
                </a:solidFill>
              </a:rPr>
              <a:t>Journal of Asynchronous Learning Network, 8, </a:t>
            </a:r>
            <a:r>
              <a:rPr lang="en-GB" dirty="0" err="1">
                <a:solidFill>
                  <a:srgbClr val="0070C0"/>
                </a:solidFill>
              </a:rPr>
              <a:t>doi</a:t>
            </a:r>
            <a:r>
              <a:rPr lang="en-GB" i="1" dirty="0">
                <a:solidFill>
                  <a:srgbClr val="0070C0"/>
                </a:solidFill>
              </a:rPr>
              <a:t> </a:t>
            </a:r>
            <a:r>
              <a:rPr lang="en-GB" dirty="0">
                <a:solidFill>
                  <a:srgbClr val="0070C0"/>
                </a:solidFill>
              </a:rPr>
              <a:t>10.24059/olj.v14i1.1642. </a:t>
            </a:r>
          </a:p>
        </p:txBody>
      </p:sp>
    </p:spTree>
    <p:extLst>
      <p:ext uri="{BB962C8B-B14F-4D97-AF65-F5344CB8AC3E}">
        <p14:creationId xmlns:p14="http://schemas.microsoft.com/office/powerpoint/2010/main" val="60833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BC50-8184-44F9-8EC5-133835BE8DE6}"/>
              </a:ext>
            </a:extLst>
          </p:cNvPr>
          <p:cNvSpPr>
            <a:spLocks noGrp="1"/>
          </p:cNvSpPr>
          <p:nvPr>
            <p:ph type="title"/>
          </p:nvPr>
        </p:nvSpPr>
        <p:spPr/>
        <p:txBody>
          <a:bodyPr/>
          <a:lstStyle/>
          <a:p>
            <a:r>
              <a:rPr lang="en-GB" dirty="0"/>
              <a:t>This is what I came up with, rooted in evidence but novel to my course:</a:t>
            </a:r>
          </a:p>
        </p:txBody>
      </p:sp>
      <p:sp>
        <p:nvSpPr>
          <p:cNvPr id="4" name="Rectangle: Rounded Corners 3">
            <a:extLst>
              <a:ext uri="{FF2B5EF4-FFF2-40B4-BE49-F238E27FC236}">
                <a16:creationId xmlns:a16="http://schemas.microsoft.com/office/drawing/2014/main" id="{91BB8D4C-28A4-4DD8-A5CF-321AC7720504}"/>
              </a:ext>
            </a:extLst>
          </p:cNvPr>
          <p:cNvSpPr/>
          <p:nvPr/>
        </p:nvSpPr>
        <p:spPr>
          <a:xfrm>
            <a:off x="838200" y="2819400"/>
            <a:ext cx="2857500" cy="13255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Students prepare for class individually (instruction sheet on </a:t>
            </a:r>
            <a:r>
              <a:rPr lang="en-GB" dirty="0" err="1"/>
              <a:t>MyAberdeen</a:t>
            </a:r>
            <a:r>
              <a:rPr lang="en-GB" dirty="0"/>
              <a:t>)</a:t>
            </a:r>
          </a:p>
        </p:txBody>
      </p:sp>
      <p:sp>
        <p:nvSpPr>
          <p:cNvPr id="8" name="Rectangle: Rounded Corners 7">
            <a:extLst>
              <a:ext uri="{FF2B5EF4-FFF2-40B4-BE49-F238E27FC236}">
                <a16:creationId xmlns:a16="http://schemas.microsoft.com/office/drawing/2014/main" id="{337ADC32-3DED-4B5F-98C0-CD11F83086A0}"/>
              </a:ext>
            </a:extLst>
          </p:cNvPr>
          <p:cNvSpPr/>
          <p:nvPr/>
        </p:nvSpPr>
        <p:spPr>
          <a:xfrm>
            <a:off x="7620000" y="2819399"/>
            <a:ext cx="2857500" cy="132556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Students put class learning into practice on Discussion Board (1%)</a:t>
            </a:r>
          </a:p>
        </p:txBody>
      </p:sp>
      <p:sp>
        <p:nvSpPr>
          <p:cNvPr id="9" name="TextBox 8">
            <a:extLst>
              <a:ext uri="{FF2B5EF4-FFF2-40B4-BE49-F238E27FC236}">
                <a16:creationId xmlns:a16="http://schemas.microsoft.com/office/drawing/2014/main" id="{14DCEA50-05D9-41CE-8E03-4F5C535A3BE1}"/>
              </a:ext>
            </a:extLst>
          </p:cNvPr>
          <p:cNvSpPr txBox="1"/>
          <p:nvPr/>
        </p:nvSpPr>
        <p:spPr>
          <a:xfrm>
            <a:off x="4252912" y="4733925"/>
            <a:ext cx="2352675" cy="923330"/>
          </a:xfrm>
          <a:prstGeom prst="rect">
            <a:avLst/>
          </a:prstGeom>
          <a:noFill/>
        </p:spPr>
        <p:txBody>
          <a:bodyPr wrap="square" rtlCol="0">
            <a:spAutoFit/>
          </a:bodyPr>
          <a:lstStyle/>
          <a:p>
            <a:r>
              <a:rPr lang="en-GB" dirty="0"/>
              <a:t>Practise ‘helping other students with their questions’</a:t>
            </a:r>
          </a:p>
        </p:txBody>
      </p:sp>
      <p:sp>
        <p:nvSpPr>
          <p:cNvPr id="11" name="TextBox 10">
            <a:extLst>
              <a:ext uri="{FF2B5EF4-FFF2-40B4-BE49-F238E27FC236}">
                <a16:creationId xmlns:a16="http://schemas.microsoft.com/office/drawing/2014/main" id="{6E64B5F0-BB4F-4812-8D4A-E7101CA2B910}"/>
              </a:ext>
            </a:extLst>
          </p:cNvPr>
          <p:cNvSpPr txBox="1"/>
          <p:nvPr/>
        </p:nvSpPr>
        <p:spPr>
          <a:xfrm>
            <a:off x="1157287" y="4733925"/>
            <a:ext cx="2352675" cy="923330"/>
          </a:xfrm>
          <a:prstGeom prst="rect">
            <a:avLst/>
          </a:prstGeom>
          <a:noFill/>
        </p:spPr>
        <p:txBody>
          <a:bodyPr wrap="square" rtlCol="0">
            <a:spAutoFit/>
          </a:bodyPr>
          <a:lstStyle/>
          <a:p>
            <a:r>
              <a:rPr lang="en-GB" dirty="0"/>
              <a:t>Familiarization with material, having questions</a:t>
            </a:r>
          </a:p>
        </p:txBody>
      </p:sp>
      <p:sp>
        <p:nvSpPr>
          <p:cNvPr id="12" name="TextBox 11">
            <a:extLst>
              <a:ext uri="{FF2B5EF4-FFF2-40B4-BE49-F238E27FC236}">
                <a16:creationId xmlns:a16="http://schemas.microsoft.com/office/drawing/2014/main" id="{C88EC9E3-4C99-4BC6-AF5F-3A254F390BB0}"/>
              </a:ext>
            </a:extLst>
          </p:cNvPr>
          <p:cNvSpPr txBox="1"/>
          <p:nvPr/>
        </p:nvSpPr>
        <p:spPr>
          <a:xfrm>
            <a:off x="7972425" y="4733925"/>
            <a:ext cx="2352675" cy="646331"/>
          </a:xfrm>
          <a:prstGeom prst="rect">
            <a:avLst/>
          </a:prstGeom>
          <a:noFill/>
        </p:spPr>
        <p:txBody>
          <a:bodyPr wrap="square" rtlCol="0">
            <a:spAutoFit/>
          </a:bodyPr>
          <a:lstStyle/>
          <a:p>
            <a:r>
              <a:rPr lang="en-GB" dirty="0"/>
              <a:t>“Post 1, answer 2”             (no tutor intervention)</a:t>
            </a:r>
          </a:p>
        </p:txBody>
      </p:sp>
      <p:sp>
        <p:nvSpPr>
          <p:cNvPr id="13" name="Rectangle: Rounded Corners 12">
            <a:extLst>
              <a:ext uri="{FF2B5EF4-FFF2-40B4-BE49-F238E27FC236}">
                <a16:creationId xmlns:a16="http://schemas.microsoft.com/office/drawing/2014/main" id="{50E7CC3D-689D-4A47-9427-5237B1FEFB2E}"/>
              </a:ext>
            </a:extLst>
          </p:cNvPr>
          <p:cNvSpPr/>
          <p:nvPr/>
        </p:nvSpPr>
        <p:spPr>
          <a:xfrm>
            <a:off x="838200" y="2819399"/>
            <a:ext cx="2857500" cy="132556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Students prepare for class individually (instruction sheet on </a:t>
            </a:r>
            <a:r>
              <a:rPr lang="en-GB" dirty="0" err="1">
                <a:solidFill>
                  <a:schemeClr val="tx1"/>
                </a:solidFill>
              </a:rPr>
              <a:t>MyAberdeen</a:t>
            </a:r>
            <a:r>
              <a:rPr lang="en-GB" dirty="0">
                <a:solidFill>
                  <a:schemeClr val="tx1"/>
                </a:solidFill>
              </a:rPr>
              <a:t>)</a:t>
            </a:r>
          </a:p>
        </p:txBody>
      </p:sp>
      <p:sp>
        <p:nvSpPr>
          <p:cNvPr id="14" name="Rectangle: Rounded Corners 13">
            <a:extLst>
              <a:ext uri="{FF2B5EF4-FFF2-40B4-BE49-F238E27FC236}">
                <a16:creationId xmlns:a16="http://schemas.microsoft.com/office/drawing/2014/main" id="{F5710729-5F3B-4C0E-B796-D770CD7965A3}"/>
              </a:ext>
            </a:extLst>
          </p:cNvPr>
          <p:cNvSpPr/>
          <p:nvPr/>
        </p:nvSpPr>
        <p:spPr>
          <a:xfrm>
            <a:off x="4229100" y="2839400"/>
            <a:ext cx="2857500" cy="132556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Students interact with others in class (class shortened to 1 hour)</a:t>
            </a:r>
          </a:p>
        </p:txBody>
      </p:sp>
    </p:spTree>
    <p:extLst>
      <p:ext uri="{BB962C8B-B14F-4D97-AF65-F5344CB8AC3E}">
        <p14:creationId xmlns:p14="http://schemas.microsoft.com/office/powerpoint/2010/main" val="2183999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6C781-EAAF-4C23-9C79-9C33C4E8C599}"/>
              </a:ext>
            </a:extLst>
          </p:cNvPr>
          <p:cNvSpPr>
            <a:spLocks noGrp="1"/>
          </p:cNvSpPr>
          <p:nvPr>
            <p:ph type="title"/>
          </p:nvPr>
        </p:nvSpPr>
        <p:spPr>
          <a:xfrm>
            <a:off x="838200" y="365125"/>
            <a:ext cx="10515600" cy="777875"/>
          </a:xfrm>
        </p:spPr>
        <p:txBody>
          <a:bodyPr/>
          <a:lstStyle/>
          <a:p>
            <a:r>
              <a:rPr lang="en-GB" dirty="0"/>
              <a:t>(What the discussion board looks like)</a:t>
            </a:r>
          </a:p>
        </p:txBody>
      </p:sp>
      <p:sp>
        <p:nvSpPr>
          <p:cNvPr id="3" name="Content Placeholder 2">
            <a:extLst>
              <a:ext uri="{FF2B5EF4-FFF2-40B4-BE49-F238E27FC236}">
                <a16:creationId xmlns:a16="http://schemas.microsoft.com/office/drawing/2014/main" id="{5C819F39-74D7-4360-B821-7E13F416E617}"/>
              </a:ext>
            </a:extLst>
          </p:cNvPr>
          <p:cNvSpPr>
            <a:spLocks noGrp="1"/>
          </p:cNvSpPr>
          <p:nvPr>
            <p:ph idx="1"/>
          </p:nvPr>
        </p:nvSpPr>
        <p:spPr>
          <a:xfrm>
            <a:off x="838200" y="1358900"/>
            <a:ext cx="10515600" cy="4818063"/>
          </a:xfrm>
        </p:spPr>
        <p:txBody>
          <a:bodyPr/>
          <a:lstStyle/>
          <a:p>
            <a:r>
              <a:rPr lang="en-GB" i="1" dirty="0">
                <a:solidFill>
                  <a:srgbClr val="0070C0"/>
                </a:solidFill>
              </a:rPr>
              <a:t>Post 1, Respond to 2 (this is a requirement)</a:t>
            </a:r>
          </a:p>
        </p:txBody>
      </p:sp>
      <p:sp>
        <p:nvSpPr>
          <p:cNvPr id="4" name="Rectangle: Rounded Corners 3">
            <a:extLst>
              <a:ext uri="{FF2B5EF4-FFF2-40B4-BE49-F238E27FC236}">
                <a16:creationId xmlns:a16="http://schemas.microsoft.com/office/drawing/2014/main" id="{3821F610-85A8-4E47-AC17-3CEB9E73B624}"/>
              </a:ext>
            </a:extLst>
          </p:cNvPr>
          <p:cNvSpPr/>
          <p:nvPr/>
        </p:nvSpPr>
        <p:spPr>
          <a:xfrm>
            <a:off x="774700" y="2141537"/>
            <a:ext cx="10909300" cy="435133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GB" sz="2400" b="1" dirty="0">
                <a:solidFill>
                  <a:schemeClr val="tx1"/>
                </a:solidFill>
              </a:rPr>
              <a:t>Example 1. Forum Task related to assignment about 'getting to grips with reading scientific articles'</a:t>
            </a:r>
            <a:r>
              <a:rPr lang="en-GB" sz="2400" dirty="0">
                <a:solidFill>
                  <a:schemeClr val="tx1"/>
                </a:solidFill>
              </a:rPr>
              <a:t> </a:t>
            </a:r>
          </a:p>
          <a:p>
            <a:pPr fontAlgn="base"/>
            <a:r>
              <a:rPr lang="en-GB" sz="2400" dirty="0">
                <a:solidFill>
                  <a:schemeClr val="tx1"/>
                </a:solidFill>
              </a:rPr>
              <a:t>The instructions for students are: </a:t>
            </a:r>
          </a:p>
          <a:p>
            <a:pPr fontAlgn="base"/>
            <a:r>
              <a:rPr lang="en-GB" sz="2400" dirty="0">
                <a:solidFill>
                  <a:schemeClr val="tx1"/>
                </a:solidFill>
              </a:rPr>
              <a:t> </a:t>
            </a:r>
          </a:p>
          <a:p>
            <a:pPr fontAlgn="base"/>
            <a:r>
              <a:rPr lang="en-GB" sz="2400" i="1" dirty="0">
                <a:solidFill>
                  <a:schemeClr val="tx1"/>
                </a:solidFill>
              </a:rPr>
              <a:t>Below, start a new thread, asking for help with a particular thing you are not sure of. It has to be about the content of the articles themselves, not about the mechanics of downloading articles etc. (You can still ask these questions, but simply email them directly to me). Formulate your question as clearly as possible. Then, look through the list of questions and respond to (at least) 2 of them. Try not to give a direct answer, but help the person to find the answer themselves, by giving hints or asking further questions.</a:t>
            </a:r>
            <a:r>
              <a:rPr lang="en-GB" sz="2400" dirty="0">
                <a:solidFill>
                  <a:schemeClr val="tx1"/>
                </a:solidFill>
              </a:rPr>
              <a:t> </a:t>
            </a:r>
          </a:p>
        </p:txBody>
      </p:sp>
    </p:spTree>
    <p:extLst>
      <p:ext uri="{BB962C8B-B14F-4D97-AF65-F5344CB8AC3E}">
        <p14:creationId xmlns:p14="http://schemas.microsoft.com/office/powerpoint/2010/main" val="381585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68FC1-173B-469D-B4F2-49AE65F80508}"/>
              </a:ext>
            </a:extLst>
          </p:cNvPr>
          <p:cNvSpPr>
            <a:spLocks noGrp="1"/>
          </p:cNvSpPr>
          <p:nvPr>
            <p:ph type="title"/>
          </p:nvPr>
        </p:nvSpPr>
        <p:spPr/>
        <p:txBody>
          <a:bodyPr/>
          <a:lstStyle/>
          <a:p>
            <a:r>
              <a:rPr lang="en-GB" dirty="0"/>
              <a:t>How I plan to evaluate this approach</a:t>
            </a:r>
          </a:p>
        </p:txBody>
      </p:sp>
      <p:sp>
        <p:nvSpPr>
          <p:cNvPr id="3" name="Content Placeholder 2">
            <a:extLst>
              <a:ext uri="{FF2B5EF4-FFF2-40B4-BE49-F238E27FC236}">
                <a16:creationId xmlns:a16="http://schemas.microsoft.com/office/drawing/2014/main" id="{7D9C0357-D15E-4C3A-9563-A61C45BC2B87}"/>
              </a:ext>
            </a:extLst>
          </p:cNvPr>
          <p:cNvSpPr>
            <a:spLocks noGrp="1"/>
          </p:cNvSpPr>
          <p:nvPr>
            <p:ph idx="1"/>
          </p:nvPr>
        </p:nvSpPr>
        <p:spPr/>
        <p:txBody>
          <a:bodyPr/>
          <a:lstStyle/>
          <a:p>
            <a:r>
              <a:rPr lang="en-GB" b="1" dirty="0"/>
              <a:t>I am interested in the effects this approach has on </a:t>
            </a:r>
            <a:r>
              <a:rPr lang="en-GB" b="1" i="1" dirty="0"/>
              <a:t>how</a:t>
            </a:r>
            <a:r>
              <a:rPr lang="en-GB" b="1" dirty="0"/>
              <a:t> students learn (not necessarily whether their grades go up)</a:t>
            </a:r>
          </a:p>
          <a:p>
            <a:endParaRPr lang="en-GB" dirty="0"/>
          </a:p>
          <a:p>
            <a:r>
              <a:rPr lang="en-GB" dirty="0"/>
              <a:t>Qualitative interviews</a:t>
            </a:r>
          </a:p>
          <a:p>
            <a:r>
              <a:rPr lang="en-GB" dirty="0"/>
              <a:t>One to one, Teams, with a Level 3 student interviewer</a:t>
            </a:r>
          </a:p>
          <a:p>
            <a:endParaRPr lang="en-GB" dirty="0"/>
          </a:p>
          <a:p>
            <a:r>
              <a:rPr lang="en-GB" dirty="0"/>
              <a:t>Probably Grounded Theory</a:t>
            </a:r>
          </a:p>
        </p:txBody>
      </p:sp>
    </p:spTree>
    <p:extLst>
      <p:ext uri="{BB962C8B-B14F-4D97-AF65-F5344CB8AC3E}">
        <p14:creationId xmlns:p14="http://schemas.microsoft.com/office/powerpoint/2010/main" val="2498420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45775-346F-47C7-AA49-C71305FA7581}"/>
              </a:ext>
            </a:extLst>
          </p:cNvPr>
          <p:cNvSpPr>
            <a:spLocks noGrp="1"/>
          </p:cNvSpPr>
          <p:nvPr>
            <p:ph type="title"/>
          </p:nvPr>
        </p:nvSpPr>
        <p:spPr/>
        <p:txBody>
          <a:bodyPr>
            <a:normAutofit/>
          </a:bodyPr>
          <a:lstStyle/>
          <a:p>
            <a:r>
              <a:rPr lang="en-GB" sz="4000" dirty="0"/>
              <a:t>Social presence: “students know who staff are”</a:t>
            </a:r>
          </a:p>
        </p:txBody>
      </p:sp>
      <p:sp>
        <p:nvSpPr>
          <p:cNvPr id="3" name="Content Placeholder 2">
            <a:extLst>
              <a:ext uri="{FF2B5EF4-FFF2-40B4-BE49-F238E27FC236}">
                <a16:creationId xmlns:a16="http://schemas.microsoft.com/office/drawing/2014/main" id="{9ACB9FE5-E385-4AAF-8B32-F616DF10BB53}"/>
              </a:ext>
            </a:extLst>
          </p:cNvPr>
          <p:cNvSpPr>
            <a:spLocks noGrp="1"/>
          </p:cNvSpPr>
          <p:nvPr>
            <p:ph idx="1"/>
          </p:nvPr>
        </p:nvSpPr>
        <p:spPr/>
        <p:txBody>
          <a:bodyPr>
            <a:normAutofit fontScale="92500" lnSpcReduction="10000"/>
          </a:bodyPr>
          <a:lstStyle/>
          <a:p>
            <a:pPr marL="0" indent="0">
              <a:buNone/>
            </a:pPr>
            <a:r>
              <a:rPr lang="en-GB" b="1" dirty="0"/>
              <a:t>How do you make that happen?</a:t>
            </a:r>
          </a:p>
          <a:p>
            <a:pPr marL="0" indent="0">
              <a:buNone/>
            </a:pPr>
            <a:endParaRPr lang="en-GB" dirty="0"/>
          </a:p>
          <a:p>
            <a:pPr marL="0" indent="0">
              <a:buNone/>
            </a:pPr>
            <a:r>
              <a:rPr lang="en-GB" dirty="0"/>
              <a:t>Drawing from our own case study:</a:t>
            </a:r>
          </a:p>
          <a:p>
            <a:pPr marL="0" indent="0">
              <a:buNone/>
            </a:pPr>
            <a:r>
              <a:rPr lang="en-GB" dirty="0">
                <a:solidFill>
                  <a:srgbClr val="0070C0"/>
                </a:solidFill>
              </a:rPr>
              <a:t>Brady-Van den Bos &amp; Comber (in prep). “It feels like she’s looking at me” – explaining assignments using lecturer videos</a:t>
            </a:r>
          </a:p>
          <a:p>
            <a:r>
              <a:rPr lang="en-GB" dirty="0"/>
              <a:t>Students feel as if they know a lecturer better if these </a:t>
            </a:r>
            <a:r>
              <a:rPr lang="en-GB" b="1" dirty="0"/>
              <a:t>include their face</a:t>
            </a:r>
            <a:r>
              <a:rPr lang="en-GB" dirty="0"/>
              <a:t> in the teaching videos</a:t>
            </a:r>
          </a:p>
          <a:p>
            <a:pPr marL="0" indent="0">
              <a:buNone/>
            </a:pPr>
            <a:endParaRPr lang="en-GB" dirty="0"/>
          </a:p>
          <a:p>
            <a:pPr marL="0" indent="0">
              <a:buNone/>
            </a:pPr>
            <a:r>
              <a:rPr lang="en-GB" dirty="0"/>
              <a:t>Elsewhere: </a:t>
            </a:r>
            <a:r>
              <a:rPr lang="en-GB" dirty="0">
                <a:solidFill>
                  <a:srgbClr val="0070C0"/>
                </a:solidFill>
              </a:rPr>
              <a:t>large body of “what students prefer” literature </a:t>
            </a:r>
            <a:r>
              <a:rPr lang="en-GB" dirty="0"/>
              <a:t>suggesting that students like videos that show the lecturer alongside the slides and appear ‘spontaneous’; </a:t>
            </a:r>
            <a:r>
              <a:rPr lang="en-GB" b="1" dirty="0"/>
              <a:t>usually studies don’t explain why. </a:t>
            </a:r>
          </a:p>
        </p:txBody>
      </p:sp>
    </p:spTree>
    <p:extLst>
      <p:ext uri="{BB962C8B-B14F-4D97-AF65-F5344CB8AC3E}">
        <p14:creationId xmlns:p14="http://schemas.microsoft.com/office/powerpoint/2010/main" val="1551398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8EF11-7F05-4917-A78E-BC1DAD52A25E}"/>
              </a:ext>
            </a:extLst>
          </p:cNvPr>
          <p:cNvSpPr>
            <a:spLocks noGrp="1"/>
          </p:cNvSpPr>
          <p:nvPr>
            <p:ph type="title"/>
          </p:nvPr>
        </p:nvSpPr>
        <p:spPr/>
        <p:txBody>
          <a:bodyPr/>
          <a:lstStyle/>
          <a:p>
            <a:r>
              <a:rPr lang="en-GB" dirty="0"/>
              <a:t>This is what will happen on my course:</a:t>
            </a:r>
          </a:p>
        </p:txBody>
      </p:sp>
      <p:sp>
        <p:nvSpPr>
          <p:cNvPr id="3" name="Content Placeholder 2">
            <a:extLst>
              <a:ext uri="{FF2B5EF4-FFF2-40B4-BE49-F238E27FC236}">
                <a16:creationId xmlns:a16="http://schemas.microsoft.com/office/drawing/2014/main" id="{1AE394DE-1374-48D8-8849-BC15E95C6797}"/>
              </a:ext>
            </a:extLst>
          </p:cNvPr>
          <p:cNvSpPr>
            <a:spLocks noGrp="1"/>
          </p:cNvSpPr>
          <p:nvPr>
            <p:ph idx="1"/>
          </p:nvPr>
        </p:nvSpPr>
        <p:spPr/>
        <p:txBody>
          <a:bodyPr/>
          <a:lstStyle/>
          <a:p>
            <a:r>
              <a:rPr lang="en-GB" dirty="0"/>
              <a:t>Teaching staff show their face as much as possible</a:t>
            </a:r>
          </a:p>
          <a:p>
            <a:pPr marL="0" indent="0">
              <a:buNone/>
            </a:pPr>
            <a:r>
              <a:rPr lang="en-GB" i="1" dirty="0">
                <a:solidFill>
                  <a:srgbClr val="0070C0"/>
                </a:solidFill>
              </a:rPr>
              <a:t>   Welcome video</a:t>
            </a:r>
          </a:p>
          <a:p>
            <a:pPr marL="0" indent="0">
              <a:buNone/>
            </a:pPr>
            <a:r>
              <a:rPr lang="en-GB" i="1" dirty="0">
                <a:solidFill>
                  <a:srgbClr val="0070C0"/>
                </a:solidFill>
              </a:rPr>
              <a:t>   Weekly Chat with Mirjam (live, BB collaborate), </a:t>
            </a:r>
          </a:p>
          <a:p>
            <a:pPr marL="0" indent="0">
              <a:buNone/>
            </a:pPr>
            <a:r>
              <a:rPr lang="en-GB" i="1" dirty="0">
                <a:solidFill>
                  <a:srgbClr val="0070C0"/>
                </a:solidFill>
              </a:rPr>
              <a:t>   All lectures recorded with face showing</a:t>
            </a:r>
          </a:p>
          <a:p>
            <a:pPr marL="0" indent="0">
              <a:buNone/>
            </a:pPr>
            <a:r>
              <a:rPr lang="en-GB" i="1" dirty="0">
                <a:solidFill>
                  <a:srgbClr val="0070C0"/>
                </a:solidFill>
              </a:rPr>
              <a:t>   Assignment videos with tutor face</a:t>
            </a:r>
            <a:r>
              <a:rPr lang="en-GB" dirty="0">
                <a:solidFill>
                  <a:srgbClr val="0070C0"/>
                </a:solidFill>
              </a:rPr>
              <a:t> </a:t>
            </a:r>
          </a:p>
          <a:p>
            <a:pPr marL="0" indent="0">
              <a:buNone/>
            </a:pPr>
            <a:endParaRPr lang="en-GB" dirty="0">
              <a:solidFill>
                <a:srgbClr val="0070C0"/>
              </a:solidFill>
            </a:endParaRPr>
          </a:p>
          <a:p>
            <a:r>
              <a:rPr lang="en-GB" dirty="0"/>
              <a:t>Everything is recorded in a single take (no endless rehearsals to make it ‘perfect’)</a:t>
            </a:r>
          </a:p>
          <a:p>
            <a:endParaRPr lang="en-GB" dirty="0"/>
          </a:p>
        </p:txBody>
      </p:sp>
    </p:spTree>
    <p:extLst>
      <p:ext uri="{BB962C8B-B14F-4D97-AF65-F5344CB8AC3E}">
        <p14:creationId xmlns:p14="http://schemas.microsoft.com/office/powerpoint/2010/main" val="301704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68FC1-173B-469D-B4F2-49AE65F80508}"/>
              </a:ext>
            </a:extLst>
          </p:cNvPr>
          <p:cNvSpPr>
            <a:spLocks noGrp="1"/>
          </p:cNvSpPr>
          <p:nvPr>
            <p:ph type="title"/>
          </p:nvPr>
        </p:nvSpPr>
        <p:spPr/>
        <p:txBody>
          <a:bodyPr/>
          <a:lstStyle/>
          <a:p>
            <a:r>
              <a:rPr lang="en-GB" dirty="0"/>
              <a:t>How I plan to evaluate this approach</a:t>
            </a:r>
          </a:p>
        </p:txBody>
      </p:sp>
      <p:sp>
        <p:nvSpPr>
          <p:cNvPr id="3" name="Content Placeholder 2">
            <a:extLst>
              <a:ext uri="{FF2B5EF4-FFF2-40B4-BE49-F238E27FC236}">
                <a16:creationId xmlns:a16="http://schemas.microsoft.com/office/drawing/2014/main" id="{7D9C0357-D15E-4C3A-9563-A61C45BC2B87}"/>
              </a:ext>
            </a:extLst>
          </p:cNvPr>
          <p:cNvSpPr>
            <a:spLocks noGrp="1"/>
          </p:cNvSpPr>
          <p:nvPr>
            <p:ph idx="1"/>
          </p:nvPr>
        </p:nvSpPr>
        <p:spPr/>
        <p:txBody>
          <a:bodyPr>
            <a:normAutofit fontScale="92500" lnSpcReduction="10000"/>
          </a:bodyPr>
          <a:lstStyle/>
          <a:p>
            <a:r>
              <a:rPr lang="en-GB" b="1" dirty="0"/>
              <a:t>I am interested in testing aspects of the Community of Inquiry framework</a:t>
            </a:r>
          </a:p>
          <a:p>
            <a:r>
              <a:rPr lang="en-GB" dirty="0"/>
              <a:t>I will compare students’ experience of watching lecture videos </a:t>
            </a:r>
            <a:r>
              <a:rPr lang="en-GB" b="1" dirty="0"/>
              <a:t>with and without the tutor face</a:t>
            </a:r>
            <a:r>
              <a:rPr lang="en-GB" dirty="0"/>
              <a:t> (they take other courses that may not include faces in videos)</a:t>
            </a:r>
          </a:p>
          <a:p>
            <a:endParaRPr lang="en-GB" dirty="0"/>
          </a:p>
          <a:p>
            <a:r>
              <a:rPr lang="en-GB" dirty="0"/>
              <a:t>I want to measure the effect of the videos on:</a:t>
            </a:r>
          </a:p>
          <a:p>
            <a:pPr>
              <a:buFontTx/>
              <a:buChar char="-"/>
            </a:pPr>
            <a:r>
              <a:rPr lang="en-GB" dirty="0">
                <a:solidFill>
                  <a:srgbClr val="0070C0"/>
                </a:solidFill>
              </a:rPr>
              <a:t>How close they feel to the lecturer</a:t>
            </a:r>
          </a:p>
          <a:p>
            <a:pPr>
              <a:buFontTx/>
              <a:buChar char="-"/>
            </a:pPr>
            <a:r>
              <a:rPr lang="en-GB" dirty="0">
                <a:solidFill>
                  <a:srgbClr val="0070C0"/>
                </a:solidFill>
              </a:rPr>
              <a:t>Whether (and to what extent) it helps them feel socially present themselves</a:t>
            </a:r>
          </a:p>
          <a:p>
            <a:pPr>
              <a:buFontTx/>
              <a:buChar char="-"/>
            </a:pPr>
            <a:r>
              <a:rPr lang="en-GB" dirty="0">
                <a:solidFill>
                  <a:srgbClr val="0070C0"/>
                </a:solidFill>
              </a:rPr>
              <a:t>Their motivation for the course</a:t>
            </a:r>
          </a:p>
          <a:p>
            <a:endParaRPr lang="en-GB" dirty="0"/>
          </a:p>
        </p:txBody>
      </p:sp>
    </p:spTree>
    <p:extLst>
      <p:ext uri="{BB962C8B-B14F-4D97-AF65-F5344CB8AC3E}">
        <p14:creationId xmlns:p14="http://schemas.microsoft.com/office/powerpoint/2010/main" val="132495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D16B2-2C25-4398-BF86-BFBB09AB2D0E}"/>
              </a:ext>
            </a:extLst>
          </p:cNvPr>
          <p:cNvSpPr>
            <a:spLocks noGrp="1"/>
          </p:cNvSpPr>
          <p:nvPr>
            <p:ph type="title"/>
          </p:nvPr>
        </p:nvSpPr>
        <p:spPr/>
        <p:txBody>
          <a:bodyPr/>
          <a:lstStyle/>
          <a:p>
            <a:r>
              <a:rPr lang="en-GB" dirty="0"/>
              <a:t>In sum</a:t>
            </a:r>
          </a:p>
        </p:txBody>
      </p:sp>
      <p:sp>
        <p:nvSpPr>
          <p:cNvPr id="3" name="Content Placeholder 2">
            <a:extLst>
              <a:ext uri="{FF2B5EF4-FFF2-40B4-BE49-F238E27FC236}">
                <a16:creationId xmlns:a16="http://schemas.microsoft.com/office/drawing/2014/main" id="{B9733946-DEB9-456A-96A9-08F5F74D330C}"/>
              </a:ext>
            </a:extLst>
          </p:cNvPr>
          <p:cNvSpPr>
            <a:spLocks noGrp="1"/>
          </p:cNvSpPr>
          <p:nvPr>
            <p:ph idx="1"/>
          </p:nvPr>
        </p:nvSpPr>
        <p:spPr/>
        <p:txBody>
          <a:bodyPr>
            <a:normAutofit lnSpcReduction="10000"/>
          </a:bodyPr>
          <a:lstStyle/>
          <a:p>
            <a:r>
              <a:rPr lang="en-GB" dirty="0"/>
              <a:t>Start with the pedagogical literature, however tempting it is to ‘just try out’ your own ideas</a:t>
            </a:r>
          </a:p>
          <a:p>
            <a:endParaRPr lang="en-GB" dirty="0"/>
          </a:p>
          <a:p>
            <a:r>
              <a:rPr lang="en-GB" dirty="0"/>
              <a:t>(It’s possible to ‘refit’ a theoretical rationale to your approach afterwards, as sometimes “intuition” is in fact a “forgotten article” in your mind)</a:t>
            </a:r>
          </a:p>
          <a:p>
            <a:endParaRPr lang="en-GB" dirty="0"/>
          </a:p>
          <a:p>
            <a:r>
              <a:rPr lang="en-GB" dirty="0"/>
              <a:t>After implementation, evaluate it – you then have started a line of pedagogical research that you can drawn from and build on in years to come (and be invited to give talks about ;-))</a:t>
            </a:r>
          </a:p>
        </p:txBody>
      </p:sp>
    </p:spTree>
    <p:extLst>
      <p:ext uri="{BB962C8B-B14F-4D97-AF65-F5344CB8AC3E}">
        <p14:creationId xmlns:p14="http://schemas.microsoft.com/office/powerpoint/2010/main" val="2906525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EB53-975F-459F-B8C4-BF161BE0AE37}"/>
              </a:ext>
            </a:extLst>
          </p:cNvPr>
          <p:cNvSpPr>
            <a:spLocks noGrp="1"/>
          </p:cNvSpPr>
          <p:nvPr>
            <p:ph type="title"/>
          </p:nvPr>
        </p:nvSpPr>
        <p:spPr/>
        <p:txBody>
          <a:bodyPr/>
          <a:lstStyle/>
          <a:p>
            <a:r>
              <a:rPr lang="en-GB" dirty="0"/>
              <a:t>Now…. over to you!</a:t>
            </a:r>
          </a:p>
        </p:txBody>
      </p:sp>
      <p:sp>
        <p:nvSpPr>
          <p:cNvPr id="3" name="Content Placeholder 2">
            <a:extLst>
              <a:ext uri="{FF2B5EF4-FFF2-40B4-BE49-F238E27FC236}">
                <a16:creationId xmlns:a16="http://schemas.microsoft.com/office/drawing/2014/main" id="{B4E5DF9C-0FE1-4BD0-90DC-183802E9C100}"/>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132789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3484C-AA80-4CE6-8FBB-72D99B3E9876}"/>
              </a:ext>
            </a:extLst>
          </p:cNvPr>
          <p:cNvSpPr>
            <a:spLocks noGrp="1"/>
          </p:cNvSpPr>
          <p:nvPr>
            <p:ph type="title"/>
          </p:nvPr>
        </p:nvSpPr>
        <p:spPr/>
        <p:txBody>
          <a:bodyPr/>
          <a:lstStyle/>
          <a:p>
            <a:r>
              <a:rPr lang="en-GB" dirty="0"/>
              <a:t>A good place to start</a:t>
            </a:r>
          </a:p>
        </p:txBody>
      </p:sp>
      <p:sp>
        <p:nvSpPr>
          <p:cNvPr id="3" name="Content Placeholder 2">
            <a:extLst>
              <a:ext uri="{FF2B5EF4-FFF2-40B4-BE49-F238E27FC236}">
                <a16:creationId xmlns:a16="http://schemas.microsoft.com/office/drawing/2014/main" id="{D2CC2446-35F9-4D2E-8918-F80E76DC4905}"/>
              </a:ext>
            </a:extLst>
          </p:cNvPr>
          <p:cNvSpPr>
            <a:spLocks noGrp="1"/>
          </p:cNvSpPr>
          <p:nvPr>
            <p:ph idx="1"/>
          </p:nvPr>
        </p:nvSpPr>
        <p:spPr>
          <a:xfrm>
            <a:off x="838200" y="1690689"/>
            <a:ext cx="10515600" cy="4486274"/>
          </a:xfrm>
        </p:spPr>
        <p:txBody>
          <a:bodyPr>
            <a:normAutofit/>
          </a:bodyPr>
          <a:lstStyle/>
          <a:p>
            <a:pPr marL="0" indent="0">
              <a:buNone/>
            </a:pPr>
            <a:r>
              <a:rPr lang="en-GB" sz="5400" dirty="0">
                <a:hlinkClick r:id="rId3"/>
              </a:rPr>
              <a:t>https://eric.ed.gov/</a:t>
            </a:r>
            <a:endParaRPr lang="en-GB" sz="5400" dirty="0"/>
          </a:p>
          <a:p>
            <a:pPr marL="0" indent="0">
              <a:buNone/>
            </a:pPr>
            <a:endParaRPr lang="en-GB" sz="5400" dirty="0"/>
          </a:p>
          <a:p>
            <a:pPr marL="0" indent="0">
              <a:buNone/>
            </a:pPr>
            <a:r>
              <a:rPr lang="en-GB" sz="3600" dirty="0"/>
              <a:t>Search terms I used:</a:t>
            </a:r>
          </a:p>
          <a:p>
            <a:pPr marL="0" indent="0">
              <a:buNone/>
            </a:pPr>
            <a:r>
              <a:rPr lang="en-GB" sz="3600" dirty="0"/>
              <a:t>“online course design”</a:t>
            </a:r>
          </a:p>
          <a:p>
            <a:pPr marL="0" indent="0">
              <a:buNone/>
            </a:pPr>
            <a:r>
              <a:rPr lang="en-GB" sz="3600" dirty="0"/>
              <a:t>“online course principles”</a:t>
            </a:r>
          </a:p>
          <a:p>
            <a:pPr marL="0" indent="0">
              <a:buNone/>
            </a:pPr>
            <a:r>
              <a:rPr lang="en-GB" sz="3600" dirty="0"/>
              <a:t>“distance learning”</a:t>
            </a:r>
          </a:p>
          <a:p>
            <a:pPr marL="0" indent="0">
              <a:buNone/>
            </a:pPr>
            <a:endParaRPr lang="en-GB" sz="5400" dirty="0"/>
          </a:p>
        </p:txBody>
      </p:sp>
    </p:spTree>
    <p:extLst>
      <p:ext uri="{BB962C8B-B14F-4D97-AF65-F5344CB8AC3E}">
        <p14:creationId xmlns:p14="http://schemas.microsoft.com/office/powerpoint/2010/main" val="100103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9DE6C-AD9C-433E-9A1D-41EFCE00C1FD}"/>
              </a:ext>
            </a:extLst>
          </p:cNvPr>
          <p:cNvSpPr>
            <a:spLocks noGrp="1"/>
          </p:cNvSpPr>
          <p:nvPr>
            <p:ph type="title"/>
          </p:nvPr>
        </p:nvSpPr>
        <p:spPr>
          <a:xfrm>
            <a:off x="838200" y="365126"/>
            <a:ext cx="10515600" cy="683090"/>
          </a:xfrm>
        </p:spPr>
        <p:txBody>
          <a:bodyPr>
            <a:normAutofit fontScale="90000"/>
          </a:bodyPr>
          <a:lstStyle/>
          <a:p>
            <a:r>
              <a:rPr lang="en-GB" dirty="0"/>
              <a:t>What I found</a:t>
            </a:r>
          </a:p>
        </p:txBody>
      </p:sp>
      <p:sp>
        <p:nvSpPr>
          <p:cNvPr id="3" name="Content Placeholder 2">
            <a:extLst>
              <a:ext uri="{FF2B5EF4-FFF2-40B4-BE49-F238E27FC236}">
                <a16:creationId xmlns:a16="http://schemas.microsoft.com/office/drawing/2014/main" id="{F55FAB17-6DC4-4195-BA10-7AABE2772DC7}"/>
              </a:ext>
            </a:extLst>
          </p:cNvPr>
          <p:cNvSpPr>
            <a:spLocks noGrp="1"/>
          </p:cNvSpPr>
          <p:nvPr>
            <p:ph idx="1"/>
          </p:nvPr>
        </p:nvSpPr>
        <p:spPr/>
        <p:txBody>
          <a:bodyPr>
            <a:normAutofit lnSpcReduction="10000"/>
          </a:bodyPr>
          <a:lstStyle/>
          <a:p>
            <a:r>
              <a:rPr lang="en-GB" dirty="0"/>
              <a:t>Many isolated studies looking at certain aspects of online learning</a:t>
            </a:r>
          </a:p>
          <a:p>
            <a:pPr marL="0" indent="0">
              <a:buNone/>
            </a:pPr>
            <a:r>
              <a:rPr lang="en-GB" dirty="0">
                <a:solidFill>
                  <a:srgbClr val="0070C0"/>
                </a:solidFill>
              </a:rPr>
              <a:t>	how long should a video be</a:t>
            </a:r>
          </a:p>
          <a:p>
            <a:pPr marL="0" indent="0">
              <a:buNone/>
            </a:pPr>
            <a:r>
              <a:rPr lang="en-GB" dirty="0">
                <a:solidFill>
                  <a:srgbClr val="0070C0"/>
                </a:solidFill>
              </a:rPr>
              <a:t>	how to run a discussion board</a:t>
            </a:r>
          </a:p>
          <a:p>
            <a:pPr marL="0" indent="0">
              <a:buNone/>
            </a:pPr>
            <a:r>
              <a:rPr lang="en-GB" dirty="0">
                <a:solidFill>
                  <a:srgbClr val="0070C0"/>
                </a:solidFill>
              </a:rPr>
              <a:t>	case studies about a problem-based online class</a:t>
            </a:r>
          </a:p>
          <a:p>
            <a:pPr marL="0" indent="0">
              <a:buNone/>
            </a:pPr>
            <a:r>
              <a:rPr lang="en-GB" dirty="0">
                <a:solidFill>
                  <a:srgbClr val="0070C0"/>
                </a:solidFill>
              </a:rPr>
              <a:t>	case study of dropout prevention strategy</a:t>
            </a:r>
          </a:p>
          <a:p>
            <a:pPr marL="914400" lvl="2" indent="0">
              <a:buNone/>
            </a:pPr>
            <a:r>
              <a:rPr lang="en-GB" sz="2800" dirty="0">
                <a:solidFill>
                  <a:srgbClr val="0070C0"/>
                </a:solidFill>
              </a:rPr>
              <a:t>etc.</a:t>
            </a:r>
          </a:p>
          <a:p>
            <a:pPr marL="0" indent="0">
              <a:buNone/>
            </a:pPr>
            <a:endParaRPr lang="en-GB" dirty="0"/>
          </a:p>
          <a:p>
            <a:r>
              <a:rPr lang="en-GB" dirty="0"/>
              <a:t>These are helpful, but it’s better to have an </a:t>
            </a:r>
            <a:r>
              <a:rPr lang="en-GB" b="1" dirty="0"/>
              <a:t>overarching framework</a:t>
            </a:r>
            <a:r>
              <a:rPr lang="en-GB" dirty="0"/>
              <a:t>, a paradigm</a:t>
            </a:r>
          </a:p>
          <a:p>
            <a:endParaRPr lang="en-GB" dirty="0"/>
          </a:p>
          <a:p>
            <a:endParaRPr lang="en-GB" dirty="0"/>
          </a:p>
          <a:p>
            <a:endParaRPr lang="en-GB" dirty="0"/>
          </a:p>
        </p:txBody>
      </p:sp>
    </p:spTree>
    <p:extLst>
      <p:ext uri="{BB962C8B-B14F-4D97-AF65-F5344CB8AC3E}">
        <p14:creationId xmlns:p14="http://schemas.microsoft.com/office/powerpoint/2010/main" val="327734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C7F870-A63D-4BA3-80AD-76E5A8EDA0B9}"/>
              </a:ext>
            </a:extLst>
          </p:cNvPr>
          <p:cNvSpPr>
            <a:spLocks noGrp="1"/>
          </p:cNvSpPr>
          <p:nvPr>
            <p:ph idx="1"/>
          </p:nvPr>
        </p:nvSpPr>
        <p:spPr>
          <a:xfrm>
            <a:off x="838200" y="771525"/>
            <a:ext cx="10515600" cy="5405438"/>
          </a:xfrm>
        </p:spPr>
        <p:txBody>
          <a:bodyPr>
            <a:normAutofit lnSpcReduction="10000"/>
          </a:bodyPr>
          <a:lstStyle/>
          <a:p>
            <a:endParaRPr lang="en-GB" dirty="0"/>
          </a:p>
          <a:p>
            <a:pPr marL="0" indent="0">
              <a:buNone/>
            </a:pPr>
            <a:r>
              <a:rPr lang="en-GB" dirty="0"/>
              <a:t>Eventually, I found one, mentioned in the Introductions of several studies:</a:t>
            </a:r>
          </a:p>
          <a:p>
            <a:endParaRPr lang="en-GB" dirty="0"/>
          </a:p>
          <a:p>
            <a:pPr marL="0" indent="0">
              <a:buNone/>
            </a:pPr>
            <a:r>
              <a:rPr lang="en-GB" sz="4000" b="1" dirty="0"/>
              <a:t>The Community of Inquiry Framework </a:t>
            </a:r>
          </a:p>
          <a:p>
            <a:pPr marL="0" indent="0">
              <a:buNone/>
            </a:pPr>
            <a:r>
              <a:rPr lang="en-GB" b="0" i="0" dirty="0">
                <a:solidFill>
                  <a:srgbClr val="333333"/>
                </a:solidFill>
                <a:effectLst/>
                <a:latin typeface="-apple-system"/>
              </a:rPr>
              <a:t>Castellanos-Reyes, D. 20 Years of the Community of Inquiry Framework. </a:t>
            </a:r>
            <a:r>
              <a:rPr lang="en-GB" b="0" i="1" dirty="0" err="1">
                <a:solidFill>
                  <a:srgbClr val="333333"/>
                </a:solidFill>
                <a:effectLst/>
                <a:latin typeface="-apple-system"/>
              </a:rPr>
              <a:t>TechTrends</a:t>
            </a:r>
            <a:r>
              <a:rPr lang="en-GB" b="0" i="1" dirty="0">
                <a:solidFill>
                  <a:srgbClr val="333333"/>
                </a:solidFill>
                <a:effectLst/>
                <a:latin typeface="-apple-system"/>
              </a:rPr>
              <a:t>,</a:t>
            </a:r>
            <a:r>
              <a:rPr lang="en-GB" b="0" i="0" dirty="0">
                <a:solidFill>
                  <a:srgbClr val="333333"/>
                </a:solidFill>
                <a:effectLst/>
                <a:latin typeface="-apple-system"/>
              </a:rPr>
              <a:t> </a:t>
            </a:r>
            <a:r>
              <a:rPr lang="en-GB" i="1" dirty="0">
                <a:solidFill>
                  <a:srgbClr val="333333"/>
                </a:solidFill>
                <a:effectLst/>
                <a:latin typeface="-apple-system"/>
              </a:rPr>
              <a:t>64</a:t>
            </a:r>
            <a:r>
              <a:rPr lang="en-GB" b="1" i="0" dirty="0">
                <a:solidFill>
                  <a:srgbClr val="333333"/>
                </a:solidFill>
                <a:effectLst/>
                <a:latin typeface="-apple-system"/>
              </a:rPr>
              <a:t>, </a:t>
            </a:r>
            <a:r>
              <a:rPr lang="en-GB" b="0" i="0" dirty="0">
                <a:solidFill>
                  <a:srgbClr val="333333"/>
                </a:solidFill>
                <a:effectLst/>
                <a:latin typeface="-apple-system"/>
              </a:rPr>
              <a:t>557–560 (2020). </a:t>
            </a:r>
            <a:r>
              <a:rPr lang="en-GB" b="0" i="0" dirty="0">
                <a:solidFill>
                  <a:srgbClr val="333333"/>
                </a:solidFill>
                <a:effectLst/>
                <a:latin typeface="-apple-system"/>
                <a:hlinkClick r:id="rId3"/>
              </a:rPr>
              <a:t>https://doi.org/10.1007/s11528-020-00491-7</a:t>
            </a:r>
            <a:endParaRPr lang="en-GB" b="0" i="0" dirty="0">
              <a:solidFill>
                <a:srgbClr val="333333"/>
              </a:solidFill>
              <a:effectLst/>
              <a:latin typeface="-apple-system"/>
            </a:endParaRPr>
          </a:p>
          <a:p>
            <a:pPr marL="0" indent="0">
              <a:buNone/>
            </a:pPr>
            <a:endParaRPr lang="en-GB" dirty="0">
              <a:solidFill>
                <a:srgbClr val="333333"/>
              </a:solidFill>
              <a:latin typeface="-apple-system"/>
            </a:endParaRPr>
          </a:p>
          <a:p>
            <a:pPr marL="0" indent="0">
              <a:buNone/>
            </a:pPr>
            <a:r>
              <a:rPr lang="en-GB" dirty="0">
                <a:solidFill>
                  <a:srgbClr val="333333"/>
                </a:solidFill>
                <a:latin typeface="-apple-system"/>
              </a:rPr>
              <a:t>Evidence-based framework that specifies how all the elements of an online learning environment work together to create an </a:t>
            </a:r>
            <a:r>
              <a:rPr lang="en-GB" b="1" dirty="0">
                <a:solidFill>
                  <a:srgbClr val="333333"/>
                </a:solidFill>
                <a:latin typeface="-apple-system"/>
              </a:rPr>
              <a:t>effective learning climate.</a:t>
            </a:r>
            <a:endParaRPr lang="en-GB" b="1" dirty="0"/>
          </a:p>
          <a:p>
            <a:endParaRPr lang="en-GB" dirty="0"/>
          </a:p>
        </p:txBody>
      </p:sp>
    </p:spTree>
    <p:extLst>
      <p:ext uri="{BB962C8B-B14F-4D97-AF65-F5344CB8AC3E}">
        <p14:creationId xmlns:p14="http://schemas.microsoft.com/office/powerpoint/2010/main" val="3631100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05B57-FC5A-4A2F-A9FD-EA97373FB7D6}"/>
              </a:ext>
            </a:extLst>
          </p:cNvPr>
          <p:cNvSpPr>
            <a:spLocks noGrp="1"/>
          </p:cNvSpPr>
          <p:nvPr>
            <p:ph type="title"/>
          </p:nvPr>
        </p:nvSpPr>
        <p:spPr>
          <a:xfrm>
            <a:off x="144235" y="143933"/>
            <a:ext cx="4856389" cy="1534400"/>
          </a:xfrm>
        </p:spPr>
        <p:txBody>
          <a:bodyPr>
            <a:normAutofit/>
          </a:bodyPr>
          <a:lstStyle/>
          <a:p>
            <a:r>
              <a:rPr lang="en-GB" sz="4000" dirty="0"/>
              <a:t>Community of Inquiry                                         </a:t>
            </a:r>
            <a:r>
              <a:rPr lang="en-GB" sz="2000" dirty="0"/>
              <a:t>(Garrison, Anderson &amp; Archer, 2000)</a:t>
            </a:r>
            <a:endParaRPr lang="en-GB" sz="4000" dirty="0"/>
          </a:p>
        </p:txBody>
      </p:sp>
      <p:pic>
        <p:nvPicPr>
          <p:cNvPr id="4" name="Picture 3">
            <a:extLst>
              <a:ext uri="{FF2B5EF4-FFF2-40B4-BE49-F238E27FC236}">
                <a16:creationId xmlns:a16="http://schemas.microsoft.com/office/drawing/2014/main" id="{AC71BC54-0309-43F0-83B9-064FC39CCDE5}"/>
              </a:ext>
            </a:extLst>
          </p:cNvPr>
          <p:cNvPicPr>
            <a:picLocks noChangeAspect="1"/>
          </p:cNvPicPr>
          <p:nvPr/>
        </p:nvPicPr>
        <p:blipFill>
          <a:blip r:embed="rId3"/>
          <a:stretch>
            <a:fillRect/>
          </a:stretch>
        </p:blipFill>
        <p:spPr>
          <a:xfrm>
            <a:off x="4855357" y="143933"/>
            <a:ext cx="7032171" cy="6557778"/>
          </a:xfrm>
          <a:prstGeom prst="rect">
            <a:avLst/>
          </a:prstGeom>
        </p:spPr>
      </p:pic>
    </p:spTree>
    <p:extLst>
      <p:ext uri="{BB962C8B-B14F-4D97-AF65-F5344CB8AC3E}">
        <p14:creationId xmlns:p14="http://schemas.microsoft.com/office/powerpoint/2010/main" val="239299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57A6E34-8675-42C1-BEB4-B64DE79158EC}"/>
              </a:ext>
            </a:extLst>
          </p:cNvPr>
          <p:cNvSpPr/>
          <p:nvPr/>
        </p:nvSpPr>
        <p:spPr>
          <a:xfrm>
            <a:off x="401053" y="203437"/>
            <a:ext cx="11389894" cy="6451126"/>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Social Presence</a:t>
            </a:r>
          </a:p>
          <a:p>
            <a:endParaRPr lang="en-GB" sz="2400" dirty="0">
              <a:solidFill>
                <a:schemeClr val="tx1"/>
              </a:solidFill>
            </a:endParaRPr>
          </a:p>
          <a:p>
            <a:r>
              <a:rPr lang="en-GB" sz="2400" dirty="0">
                <a:solidFill>
                  <a:schemeClr val="tx1"/>
                </a:solidFill>
              </a:rPr>
              <a:t>The extent to which participants (staff and students) in the community can project their personal characteristics into the community, </a:t>
            </a:r>
            <a:r>
              <a:rPr lang="en-GB" sz="2400" b="1" dirty="0">
                <a:solidFill>
                  <a:schemeClr val="tx1"/>
                </a:solidFill>
              </a:rPr>
              <a:t>presenting themselves as </a:t>
            </a:r>
            <a:r>
              <a:rPr lang="en-GB" sz="2400" b="1" i="1" dirty="0">
                <a:solidFill>
                  <a:schemeClr val="tx1"/>
                </a:solidFill>
              </a:rPr>
              <a:t>real people.</a:t>
            </a:r>
          </a:p>
          <a:p>
            <a:endParaRPr lang="en-GB" sz="2400" i="1" dirty="0">
              <a:solidFill>
                <a:schemeClr val="tx1"/>
              </a:solidFill>
            </a:endParaRPr>
          </a:p>
          <a:p>
            <a:r>
              <a:rPr lang="en-GB" sz="2400" dirty="0">
                <a:solidFill>
                  <a:schemeClr val="tx1"/>
                </a:solidFill>
              </a:rPr>
              <a:t>There are </a:t>
            </a:r>
            <a:r>
              <a:rPr lang="en-GB" sz="2400" b="1" dirty="0">
                <a:solidFill>
                  <a:schemeClr val="tx1"/>
                </a:solidFill>
              </a:rPr>
              <a:t>3 dimensions </a:t>
            </a:r>
            <a:r>
              <a:rPr lang="en-GB" sz="2400" dirty="0">
                <a:solidFill>
                  <a:schemeClr val="tx1"/>
                </a:solidFill>
              </a:rPr>
              <a:t>of Social Presence, based on students’ needs as they move through the course:</a:t>
            </a:r>
          </a:p>
          <a:p>
            <a:endParaRPr lang="en-GB" sz="2400" dirty="0">
              <a:solidFill>
                <a:schemeClr val="tx1"/>
              </a:solidFill>
            </a:endParaRPr>
          </a:p>
          <a:p>
            <a:pPr marL="228600" indent="-228600">
              <a:buAutoNum type="alphaLcPeriod"/>
            </a:pPr>
            <a:r>
              <a:rPr lang="en-GB" sz="2000" dirty="0">
                <a:solidFill>
                  <a:schemeClr val="accent1"/>
                </a:solidFill>
              </a:rPr>
              <a:t>Developing their identity as a Psychology student</a:t>
            </a:r>
          </a:p>
          <a:p>
            <a:pPr marL="228600" indent="-228600">
              <a:buAutoNum type="alphaLcPeriod"/>
            </a:pPr>
            <a:r>
              <a:rPr lang="en-GB" sz="2000" dirty="0">
                <a:solidFill>
                  <a:schemeClr val="accent1"/>
                </a:solidFill>
              </a:rPr>
              <a:t>Communicating purposefully in a trusting environment</a:t>
            </a:r>
          </a:p>
          <a:p>
            <a:pPr marL="228600" indent="-228600">
              <a:buAutoNum type="alphaLcPeriod"/>
            </a:pPr>
            <a:r>
              <a:rPr lang="en-GB" sz="2000" dirty="0">
                <a:solidFill>
                  <a:schemeClr val="accent1"/>
                </a:solidFill>
              </a:rPr>
              <a:t>Building interpersonal relationships (friendships)</a:t>
            </a:r>
          </a:p>
          <a:p>
            <a:pPr marL="228600" indent="-228600">
              <a:buAutoNum type="alphaLcPeriod"/>
            </a:pPr>
            <a:endParaRPr lang="en-GB" sz="2400" dirty="0">
              <a:solidFill>
                <a:schemeClr val="tx1"/>
              </a:solidFill>
            </a:endParaRPr>
          </a:p>
          <a:p>
            <a:endParaRPr lang="en-GB" sz="2400" i="1" dirty="0">
              <a:solidFill>
                <a:schemeClr val="tx1"/>
              </a:solidFill>
            </a:endParaRPr>
          </a:p>
          <a:p>
            <a:r>
              <a:rPr lang="en-GB" sz="2400" b="1" dirty="0">
                <a:solidFill>
                  <a:schemeClr val="tx1"/>
                </a:solidFill>
              </a:rPr>
              <a:t>Functions</a:t>
            </a:r>
            <a:r>
              <a:rPr lang="en-GB" sz="2400" dirty="0">
                <a:solidFill>
                  <a:schemeClr val="tx1"/>
                </a:solidFill>
              </a:rPr>
              <a:t>:</a:t>
            </a:r>
          </a:p>
          <a:p>
            <a:pPr marL="228600" indent="-228600">
              <a:buAutoNum type="arabicPeriod"/>
            </a:pPr>
            <a:r>
              <a:rPr lang="en-GB" sz="2000" dirty="0">
                <a:solidFill>
                  <a:schemeClr val="accent1"/>
                </a:solidFill>
              </a:rPr>
              <a:t>Support Cognitive Presence (discussions work better if people can be real with one another and when there is trust)</a:t>
            </a:r>
          </a:p>
          <a:p>
            <a:pPr marL="228600" indent="-228600">
              <a:buAutoNum type="arabicPeriod"/>
            </a:pPr>
            <a:r>
              <a:rPr lang="en-GB" sz="2000" dirty="0">
                <a:solidFill>
                  <a:schemeClr val="accent1"/>
                </a:solidFill>
              </a:rPr>
              <a:t>Prevent drop-out (students need to find the interactions in the group rewarding and personally fulfilling)</a:t>
            </a:r>
          </a:p>
          <a:p>
            <a:endParaRPr lang="en-GB" sz="2400" i="1" dirty="0">
              <a:solidFill>
                <a:schemeClr val="accent1"/>
              </a:solidFill>
            </a:endParaRPr>
          </a:p>
          <a:p>
            <a:r>
              <a:rPr lang="en-GB" sz="2400" dirty="0">
                <a:solidFill>
                  <a:schemeClr val="tx1"/>
                </a:solidFill>
              </a:rPr>
              <a:t> </a:t>
            </a:r>
          </a:p>
        </p:txBody>
      </p:sp>
    </p:spTree>
    <p:extLst>
      <p:ext uri="{BB962C8B-B14F-4D97-AF65-F5344CB8AC3E}">
        <p14:creationId xmlns:p14="http://schemas.microsoft.com/office/powerpoint/2010/main" val="1296513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8D5AFA8-8EEE-4838-B9B9-2EF25CD8EB34}"/>
              </a:ext>
            </a:extLst>
          </p:cNvPr>
          <p:cNvSpPr/>
          <p:nvPr/>
        </p:nvSpPr>
        <p:spPr>
          <a:xfrm>
            <a:off x="326856" y="334685"/>
            <a:ext cx="11432007" cy="6242578"/>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Cognitive Presence</a:t>
            </a:r>
          </a:p>
          <a:p>
            <a:endParaRPr lang="en-GB" sz="2400" dirty="0">
              <a:solidFill>
                <a:schemeClr val="tx1"/>
              </a:solidFill>
            </a:endParaRPr>
          </a:p>
          <a:p>
            <a:r>
              <a:rPr lang="en-GB" sz="2400" dirty="0">
                <a:solidFill>
                  <a:schemeClr val="tx1"/>
                </a:solidFill>
              </a:rPr>
              <a:t>The extent to which students can </a:t>
            </a:r>
            <a:r>
              <a:rPr lang="en-GB" sz="2400" b="1" dirty="0">
                <a:solidFill>
                  <a:schemeClr val="tx1"/>
                </a:solidFill>
              </a:rPr>
              <a:t>construct and confirm meaning </a:t>
            </a:r>
            <a:r>
              <a:rPr lang="en-GB" sz="2400" dirty="0">
                <a:solidFill>
                  <a:schemeClr val="tx1"/>
                </a:solidFill>
              </a:rPr>
              <a:t>through sustained discourse (with each other and with staff).</a:t>
            </a:r>
          </a:p>
          <a:p>
            <a:endParaRPr lang="en-GB" sz="2400" dirty="0">
              <a:solidFill>
                <a:schemeClr val="tx1"/>
              </a:solidFill>
            </a:endParaRPr>
          </a:p>
          <a:p>
            <a:r>
              <a:rPr lang="en-GB" sz="2400" dirty="0">
                <a:solidFill>
                  <a:schemeClr val="tx1"/>
                </a:solidFill>
              </a:rPr>
              <a:t>There are 4 phases, which have most chance of being worked through by students in this order if the teaching framework is designed with logical flow:</a:t>
            </a:r>
          </a:p>
          <a:p>
            <a:endParaRPr lang="en-GB" sz="2400" dirty="0">
              <a:solidFill>
                <a:schemeClr val="tx1"/>
              </a:solidFill>
            </a:endParaRPr>
          </a:p>
          <a:p>
            <a:pPr marL="228600" indent="-228600">
              <a:buAutoNum type="arabicPeriod"/>
            </a:pPr>
            <a:r>
              <a:rPr lang="en-GB" sz="2400" b="1" dirty="0">
                <a:solidFill>
                  <a:schemeClr val="tx1"/>
                </a:solidFill>
              </a:rPr>
              <a:t>Triggering</a:t>
            </a:r>
            <a:r>
              <a:rPr lang="en-GB" sz="2400" dirty="0">
                <a:solidFill>
                  <a:schemeClr val="tx1"/>
                </a:solidFill>
              </a:rPr>
              <a:t> event (learners recognize there is a problem and have a sense of puzzlement)</a:t>
            </a:r>
          </a:p>
          <a:p>
            <a:pPr marL="228600" indent="-228600">
              <a:buAutoNum type="arabicPeriod"/>
            </a:pPr>
            <a:r>
              <a:rPr lang="en-GB" sz="2400" b="1" dirty="0">
                <a:solidFill>
                  <a:schemeClr val="tx1"/>
                </a:solidFill>
              </a:rPr>
              <a:t>Exploration</a:t>
            </a:r>
            <a:r>
              <a:rPr lang="en-GB" sz="2400" dirty="0">
                <a:solidFill>
                  <a:schemeClr val="tx1"/>
                </a:solidFill>
              </a:rPr>
              <a:t> (learners use different sources and discuss with one another to understand things better)</a:t>
            </a:r>
          </a:p>
          <a:p>
            <a:pPr marL="228600" indent="-228600">
              <a:buAutoNum type="arabicPeriod"/>
            </a:pPr>
            <a:r>
              <a:rPr lang="en-GB" sz="2400" b="1" dirty="0">
                <a:solidFill>
                  <a:schemeClr val="tx1"/>
                </a:solidFill>
              </a:rPr>
              <a:t>Integration</a:t>
            </a:r>
            <a:r>
              <a:rPr lang="en-GB" sz="2400" dirty="0">
                <a:solidFill>
                  <a:schemeClr val="tx1"/>
                </a:solidFill>
              </a:rPr>
              <a:t> (learners reflect on information gathered, link ideas and try to come up with solutions)</a:t>
            </a:r>
          </a:p>
          <a:p>
            <a:pPr marL="228600" indent="-228600">
              <a:buAutoNum type="arabicPeriod"/>
            </a:pPr>
            <a:r>
              <a:rPr lang="en-GB" sz="2400" b="1" dirty="0">
                <a:solidFill>
                  <a:schemeClr val="tx1"/>
                </a:solidFill>
              </a:rPr>
              <a:t>Resolution</a:t>
            </a:r>
            <a:r>
              <a:rPr lang="en-GB" sz="2400" dirty="0">
                <a:solidFill>
                  <a:schemeClr val="tx1"/>
                </a:solidFill>
              </a:rPr>
              <a:t> (learners apply knowledge created to new situations; test solutions or defend them)</a:t>
            </a:r>
          </a:p>
          <a:p>
            <a:endParaRPr lang="en-GB" sz="2400" dirty="0">
              <a:solidFill>
                <a:schemeClr val="tx1"/>
              </a:solidFill>
            </a:endParaRPr>
          </a:p>
          <a:p>
            <a:endParaRPr lang="en-GB" sz="2400" b="1" dirty="0">
              <a:solidFill>
                <a:schemeClr val="tx1"/>
              </a:solidFill>
            </a:endParaRPr>
          </a:p>
          <a:p>
            <a:endParaRPr lang="en-GB" sz="2400" b="1" dirty="0">
              <a:solidFill>
                <a:schemeClr val="tx1"/>
              </a:solidFill>
            </a:endParaRPr>
          </a:p>
          <a:p>
            <a:endParaRPr lang="en-GB" sz="2400" dirty="0">
              <a:solidFill>
                <a:schemeClr val="tx1"/>
              </a:solidFill>
            </a:endParaRPr>
          </a:p>
        </p:txBody>
      </p:sp>
    </p:spTree>
    <p:extLst>
      <p:ext uri="{BB962C8B-B14F-4D97-AF65-F5344CB8AC3E}">
        <p14:creationId xmlns:p14="http://schemas.microsoft.com/office/powerpoint/2010/main" val="242780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032D719-B949-4599-BEFC-CC7846D598B2}"/>
              </a:ext>
            </a:extLst>
          </p:cNvPr>
          <p:cNvSpPr/>
          <p:nvPr/>
        </p:nvSpPr>
        <p:spPr>
          <a:xfrm>
            <a:off x="293052" y="263357"/>
            <a:ext cx="11594148" cy="6281821"/>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Teaching Presence</a:t>
            </a:r>
          </a:p>
          <a:p>
            <a:endParaRPr lang="en-GB" sz="2400" dirty="0">
              <a:solidFill>
                <a:schemeClr val="tx1"/>
              </a:solidFill>
            </a:endParaRPr>
          </a:p>
          <a:p>
            <a:r>
              <a:rPr lang="en-GB" sz="2400" dirty="0">
                <a:solidFill>
                  <a:schemeClr val="tx1"/>
                </a:solidFill>
              </a:rPr>
              <a:t>The extent to which social and cognitive presence are supported through:</a:t>
            </a:r>
          </a:p>
          <a:p>
            <a:endParaRPr lang="en-GB" sz="2400" dirty="0">
              <a:solidFill>
                <a:schemeClr val="tx1"/>
              </a:solidFill>
            </a:endParaRPr>
          </a:p>
          <a:p>
            <a:pPr marL="171450" indent="-171450">
              <a:buFont typeface="Arial" panose="020B0604020202020204" pitchFamily="34" charset="0"/>
              <a:buChar char="•"/>
            </a:pPr>
            <a:r>
              <a:rPr lang="en-GB" sz="2400" b="1" dirty="0">
                <a:solidFill>
                  <a:schemeClr val="tx1"/>
                </a:solidFill>
              </a:rPr>
              <a:t>Design</a:t>
            </a:r>
            <a:r>
              <a:rPr lang="en-GB" sz="2400" dirty="0">
                <a:solidFill>
                  <a:schemeClr val="tx1"/>
                </a:solidFill>
              </a:rPr>
              <a:t> of the educational experience (selecting, organizing, presenting course content, learning activities and assessments)</a:t>
            </a:r>
          </a:p>
          <a:p>
            <a:pPr marL="171450" indent="-171450">
              <a:buFont typeface="Arial" panose="020B0604020202020204" pitchFamily="34" charset="0"/>
              <a:buChar char="•"/>
            </a:pPr>
            <a:r>
              <a:rPr lang="en-GB" sz="2400" b="1" dirty="0">
                <a:solidFill>
                  <a:schemeClr val="tx1"/>
                </a:solidFill>
              </a:rPr>
              <a:t>Facilitation</a:t>
            </a:r>
            <a:r>
              <a:rPr lang="en-GB" sz="2400" dirty="0">
                <a:solidFill>
                  <a:schemeClr val="tx1"/>
                </a:solidFill>
              </a:rPr>
              <a:t> (setting a climate for learning, encouraging discussion, drawing everyone in)</a:t>
            </a:r>
          </a:p>
          <a:p>
            <a:endParaRPr lang="en-GB" sz="2400" dirty="0">
              <a:solidFill>
                <a:schemeClr val="tx1"/>
              </a:solidFill>
            </a:endParaRPr>
          </a:p>
          <a:p>
            <a:r>
              <a:rPr lang="en-GB" sz="2400" dirty="0">
                <a:solidFill>
                  <a:schemeClr val="tx1"/>
                </a:solidFill>
              </a:rPr>
              <a:t>with the ultimate aim to realize learning outcomes. </a:t>
            </a: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p:txBody>
      </p:sp>
    </p:spTree>
    <p:extLst>
      <p:ext uri="{BB962C8B-B14F-4D97-AF65-F5344CB8AC3E}">
        <p14:creationId xmlns:p14="http://schemas.microsoft.com/office/powerpoint/2010/main" val="2660858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583A63D-19D0-4C4B-9685-304F3CBA99A6}"/>
              </a:ext>
            </a:extLst>
          </p:cNvPr>
          <p:cNvSpPr/>
          <p:nvPr/>
        </p:nvSpPr>
        <p:spPr>
          <a:xfrm>
            <a:off x="135168" y="146720"/>
            <a:ext cx="6104088" cy="3401152"/>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Social Presence</a:t>
            </a:r>
          </a:p>
          <a:p>
            <a:endParaRPr lang="en-GB" sz="1050" i="1" dirty="0">
              <a:solidFill>
                <a:schemeClr val="tx1"/>
              </a:solidFill>
            </a:endParaRPr>
          </a:p>
          <a:p>
            <a:r>
              <a:rPr lang="en-GB" sz="1050" b="1" dirty="0">
                <a:solidFill>
                  <a:schemeClr val="tx1"/>
                </a:solidFill>
              </a:rPr>
              <a:t>Checklist: describe what either staff or students (or both) are doing to meet each criterion</a:t>
            </a:r>
          </a:p>
          <a:p>
            <a:r>
              <a:rPr lang="en-GB" sz="900" dirty="0">
                <a:solidFill>
                  <a:schemeClr val="tx1"/>
                </a:solidFill>
              </a:rPr>
              <a:t> </a:t>
            </a:r>
          </a:p>
        </p:txBody>
      </p:sp>
      <p:sp>
        <p:nvSpPr>
          <p:cNvPr id="5" name="Rectangle: Rounded Corners 4">
            <a:extLst>
              <a:ext uri="{FF2B5EF4-FFF2-40B4-BE49-F238E27FC236}">
                <a16:creationId xmlns:a16="http://schemas.microsoft.com/office/drawing/2014/main" id="{E1431E21-648F-41CE-B4E5-2ED80D022B05}"/>
              </a:ext>
            </a:extLst>
          </p:cNvPr>
          <p:cNvSpPr/>
          <p:nvPr/>
        </p:nvSpPr>
        <p:spPr>
          <a:xfrm>
            <a:off x="6382512" y="146720"/>
            <a:ext cx="5724144" cy="3401151"/>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00" b="1" dirty="0">
                <a:solidFill>
                  <a:schemeClr val="tx1"/>
                </a:solidFill>
              </a:rPr>
              <a:t>Cognitive Presence</a:t>
            </a:r>
          </a:p>
          <a:p>
            <a:endParaRPr lang="en-GB" sz="1000" b="1" dirty="0">
              <a:solidFill>
                <a:schemeClr val="tx1"/>
              </a:solidFill>
            </a:endParaRPr>
          </a:p>
          <a:p>
            <a:r>
              <a:rPr lang="en-GB" sz="1000" b="1" dirty="0">
                <a:solidFill>
                  <a:schemeClr val="tx1"/>
                </a:solidFill>
              </a:rPr>
              <a:t>Checklist: describe what either staff or students (or both) are doing to meet each criterion</a:t>
            </a:r>
          </a:p>
          <a:p>
            <a:endParaRPr lang="en-GB" sz="600" dirty="0">
              <a:solidFill>
                <a:schemeClr val="tx1"/>
              </a:solidFill>
            </a:endParaRPr>
          </a:p>
        </p:txBody>
      </p:sp>
      <p:sp>
        <p:nvSpPr>
          <p:cNvPr id="6" name="Rectangle: Rounded Corners 5">
            <a:extLst>
              <a:ext uri="{FF2B5EF4-FFF2-40B4-BE49-F238E27FC236}">
                <a16:creationId xmlns:a16="http://schemas.microsoft.com/office/drawing/2014/main" id="{D31F5DC4-1B78-4582-9E2D-EC0AF3B3E486}"/>
              </a:ext>
            </a:extLst>
          </p:cNvPr>
          <p:cNvSpPr/>
          <p:nvPr/>
        </p:nvSpPr>
        <p:spPr>
          <a:xfrm>
            <a:off x="132652" y="3756121"/>
            <a:ext cx="6623049" cy="2591803"/>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Teaching Presence</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105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7" name="Table 7">
            <a:extLst>
              <a:ext uri="{FF2B5EF4-FFF2-40B4-BE49-F238E27FC236}">
                <a16:creationId xmlns:a16="http://schemas.microsoft.com/office/drawing/2014/main" id="{F1A4F127-41A0-4838-B0BB-442B8974961E}"/>
              </a:ext>
            </a:extLst>
          </p:cNvPr>
          <p:cNvGraphicFramePr>
            <a:graphicFrameLocks noGrp="1"/>
          </p:cNvGraphicFramePr>
          <p:nvPr/>
        </p:nvGraphicFramePr>
        <p:xfrm>
          <a:off x="265176" y="781224"/>
          <a:ext cx="5830824" cy="2720340"/>
        </p:xfrm>
        <a:graphic>
          <a:graphicData uri="http://schemas.openxmlformats.org/drawingml/2006/table">
            <a:tbl>
              <a:tblPr firstRow="1" bandRow="1">
                <a:tableStyleId>{5940675A-B579-460E-94D1-54222C63F5DA}</a:tableStyleId>
              </a:tblPr>
              <a:tblGrid>
                <a:gridCol w="1943608">
                  <a:extLst>
                    <a:ext uri="{9D8B030D-6E8A-4147-A177-3AD203B41FA5}">
                      <a16:colId xmlns:a16="http://schemas.microsoft.com/office/drawing/2014/main" val="3052869930"/>
                    </a:ext>
                  </a:extLst>
                </a:gridCol>
                <a:gridCol w="1943608">
                  <a:extLst>
                    <a:ext uri="{9D8B030D-6E8A-4147-A177-3AD203B41FA5}">
                      <a16:colId xmlns:a16="http://schemas.microsoft.com/office/drawing/2014/main" val="4186181865"/>
                    </a:ext>
                  </a:extLst>
                </a:gridCol>
                <a:gridCol w="1943608">
                  <a:extLst>
                    <a:ext uri="{9D8B030D-6E8A-4147-A177-3AD203B41FA5}">
                      <a16:colId xmlns:a16="http://schemas.microsoft.com/office/drawing/2014/main" val="812057996"/>
                    </a:ext>
                  </a:extLst>
                </a:gridCol>
              </a:tblGrid>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Participants feel secure to express themselves freely (open communication)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trust one another (interpersonal interaction)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There is a sense of group identity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can successfully collaborate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Participants feel free to express emotions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r h="160543">
                <a:tc>
                  <a:txBody>
                    <a:bodyPr/>
                    <a:lstStyle/>
                    <a:p>
                      <a:r>
                        <a:rPr lang="en-GB" sz="1050" dirty="0"/>
                        <a:t>Students know who staff are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7866488"/>
                  </a:ext>
                </a:extLst>
              </a:tr>
            </a:tbl>
          </a:graphicData>
        </a:graphic>
      </p:graphicFrame>
      <p:graphicFrame>
        <p:nvGraphicFramePr>
          <p:cNvPr id="9" name="Table 7">
            <a:extLst>
              <a:ext uri="{FF2B5EF4-FFF2-40B4-BE49-F238E27FC236}">
                <a16:creationId xmlns:a16="http://schemas.microsoft.com/office/drawing/2014/main" id="{5B3C32F0-9BAD-45B9-85FF-DFD2760CBFB5}"/>
              </a:ext>
            </a:extLst>
          </p:cNvPr>
          <p:cNvGraphicFramePr>
            <a:graphicFrameLocks noGrp="1"/>
          </p:cNvGraphicFramePr>
          <p:nvPr/>
        </p:nvGraphicFramePr>
        <p:xfrm>
          <a:off x="6547104" y="826944"/>
          <a:ext cx="5312664" cy="2468880"/>
        </p:xfrm>
        <a:graphic>
          <a:graphicData uri="http://schemas.openxmlformats.org/drawingml/2006/table">
            <a:tbl>
              <a:tblPr firstRow="1" bandRow="1">
                <a:tableStyleId>{5940675A-B579-460E-94D1-54222C63F5DA}</a:tableStyleId>
              </a:tblPr>
              <a:tblGrid>
                <a:gridCol w="1577533">
                  <a:extLst>
                    <a:ext uri="{9D8B030D-6E8A-4147-A177-3AD203B41FA5}">
                      <a16:colId xmlns:a16="http://schemas.microsoft.com/office/drawing/2014/main" val="3052869930"/>
                    </a:ext>
                  </a:extLst>
                </a:gridCol>
                <a:gridCol w="1688109">
                  <a:extLst>
                    <a:ext uri="{9D8B030D-6E8A-4147-A177-3AD203B41FA5}">
                      <a16:colId xmlns:a16="http://schemas.microsoft.com/office/drawing/2014/main" val="4186181865"/>
                    </a:ext>
                  </a:extLst>
                </a:gridCol>
                <a:gridCol w="2047022">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A problem is presented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explore together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Participants engage with teaching content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use what they have learned to come up with solution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223869">
                <a:tc>
                  <a:txBody>
                    <a:bodyPr/>
                    <a:lstStyle/>
                    <a:p>
                      <a:r>
                        <a:rPr lang="en-GB" sz="1050" dirty="0"/>
                        <a:t>Students apply what they have learned to new situation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graphicFrame>
        <p:nvGraphicFramePr>
          <p:cNvPr id="11" name="Table 7">
            <a:extLst>
              <a:ext uri="{FF2B5EF4-FFF2-40B4-BE49-F238E27FC236}">
                <a16:creationId xmlns:a16="http://schemas.microsoft.com/office/drawing/2014/main" id="{BA30D7AB-6ABD-4B3C-A717-B3E3A5C6EF8D}"/>
              </a:ext>
            </a:extLst>
          </p:cNvPr>
          <p:cNvGraphicFramePr>
            <a:graphicFrameLocks noGrp="1"/>
          </p:cNvGraphicFramePr>
          <p:nvPr/>
        </p:nvGraphicFramePr>
        <p:xfrm>
          <a:off x="304100" y="4383543"/>
          <a:ext cx="6280151" cy="1828800"/>
        </p:xfrm>
        <a:graphic>
          <a:graphicData uri="http://schemas.openxmlformats.org/drawingml/2006/table">
            <a:tbl>
              <a:tblPr firstRow="1" bandRow="1">
                <a:tableStyleId>{5940675A-B579-460E-94D1-54222C63F5DA}</a:tableStyleId>
              </a:tblPr>
              <a:tblGrid>
                <a:gridCol w="3316924">
                  <a:extLst>
                    <a:ext uri="{9D8B030D-6E8A-4147-A177-3AD203B41FA5}">
                      <a16:colId xmlns:a16="http://schemas.microsoft.com/office/drawing/2014/main" val="3052869930"/>
                    </a:ext>
                  </a:extLst>
                </a:gridCol>
                <a:gridCol w="1600301">
                  <a:extLst>
                    <a:ext uri="{9D8B030D-6E8A-4147-A177-3AD203B41FA5}">
                      <a16:colId xmlns:a16="http://schemas.microsoft.com/office/drawing/2014/main" val="4186181865"/>
                    </a:ext>
                  </a:extLst>
                </a:gridCol>
                <a:gridCol w="1362926">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There is a logical flow of course materials (topics, difficulty)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There is a logical flow of assignments (formative, summative, building on one another)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Learning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Discussion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Everyone is encouraged to contribute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
        <p:nvSpPr>
          <p:cNvPr id="8" name="Rectangle: Rounded Corners 7">
            <a:extLst>
              <a:ext uri="{FF2B5EF4-FFF2-40B4-BE49-F238E27FC236}">
                <a16:creationId xmlns:a16="http://schemas.microsoft.com/office/drawing/2014/main" id="{F7E6985E-FED9-4B51-B8E2-6777D9608415}"/>
              </a:ext>
            </a:extLst>
          </p:cNvPr>
          <p:cNvSpPr/>
          <p:nvPr/>
        </p:nvSpPr>
        <p:spPr>
          <a:xfrm>
            <a:off x="6927148" y="3769799"/>
            <a:ext cx="5179507" cy="2578125"/>
          </a:xfrm>
          <a:prstGeom prst="roundRect">
            <a:avLst>
              <a:gd name="adj" fmla="val 150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Other </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60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10" name="Table 7">
            <a:extLst>
              <a:ext uri="{FF2B5EF4-FFF2-40B4-BE49-F238E27FC236}">
                <a16:creationId xmlns:a16="http://schemas.microsoft.com/office/drawing/2014/main" id="{60D13A60-0813-4C2D-A1DD-A290157AC779}"/>
              </a:ext>
            </a:extLst>
          </p:cNvPr>
          <p:cNvGraphicFramePr>
            <a:graphicFrameLocks noGrp="1"/>
          </p:cNvGraphicFramePr>
          <p:nvPr/>
        </p:nvGraphicFramePr>
        <p:xfrm>
          <a:off x="7333489" y="4456145"/>
          <a:ext cx="4113582" cy="1417320"/>
        </p:xfrm>
        <a:graphic>
          <a:graphicData uri="http://schemas.openxmlformats.org/drawingml/2006/table">
            <a:tbl>
              <a:tblPr firstRow="1" bandRow="1">
                <a:tableStyleId>{5940675A-B579-460E-94D1-54222C63F5DA}</a:tableStyleId>
              </a:tblPr>
              <a:tblGrid>
                <a:gridCol w="1371194">
                  <a:extLst>
                    <a:ext uri="{9D8B030D-6E8A-4147-A177-3AD203B41FA5}">
                      <a16:colId xmlns:a16="http://schemas.microsoft.com/office/drawing/2014/main" val="3052869930"/>
                    </a:ext>
                  </a:extLst>
                </a:gridCol>
                <a:gridCol w="1390293">
                  <a:extLst>
                    <a:ext uri="{9D8B030D-6E8A-4147-A177-3AD203B41FA5}">
                      <a16:colId xmlns:a16="http://schemas.microsoft.com/office/drawing/2014/main" val="4186181865"/>
                    </a:ext>
                  </a:extLst>
                </a:gridCol>
                <a:gridCol w="1352095">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Navigation on the course page is logical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8492197"/>
                  </a:ext>
                </a:extLst>
              </a:tr>
              <a:tr h="160543">
                <a:tc>
                  <a:txBody>
                    <a:bodyPr/>
                    <a:lstStyle/>
                    <a:p>
                      <a:r>
                        <a:rPr lang="en-GB" sz="1050" dirty="0"/>
                        <a:t>There is immediacy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Tree>
    <p:extLst>
      <p:ext uri="{BB962C8B-B14F-4D97-AF65-F5344CB8AC3E}">
        <p14:creationId xmlns:p14="http://schemas.microsoft.com/office/powerpoint/2010/main" val="3619749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1963</Words>
  <Application>Microsoft Office PowerPoint</Application>
  <PresentationFormat>Widescreen</PresentationFormat>
  <Paragraphs>212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-apple-system</vt:lpstr>
      <vt:lpstr>Arial</vt:lpstr>
      <vt:lpstr>Calibri</vt:lpstr>
      <vt:lpstr>Calibri Light</vt:lpstr>
      <vt:lpstr>Office Theme</vt:lpstr>
      <vt:lpstr>Embracing the challenge:  From pedagogical research to practical solutions  (and back)</vt:lpstr>
      <vt:lpstr>A good place to start</vt:lpstr>
      <vt:lpstr>What I found</vt:lpstr>
      <vt:lpstr>PowerPoint Presentation</vt:lpstr>
      <vt:lpstr>Community of Inquiry                                         (Garrison, Anderson &amp; Archer, 2000)</vt:lpstr>
      <vt:lpstr>PowerPoint Presentation</vt:lpstr>
      <vt:lpstr>PowerPoint Presentation</vt:lpstr>
      <vt:lpstr>PowerPoint Presentation</vt:lpstr>
      <vt:lpstr>PowerPoint Presentation</vt:lpstr>
      <vt:lpstr>Cognitive presence: ‘participants explore together’</vt:lpstr>
      <vt:lpstr>This is what I came up with, rooted in evidence but novel to my course:</vt:lpstr>
      <vt:lpstr>(What the discussion board looks like)</vt:lpstr>
      <vt:lpstr>How I plan to evaluate this approach</vt:lpstr>
      <vt:lpstr>Social presence: “students know who staff are”</vt:lpstr>
      <vt:lpstr>This is what will happen on my course:</vt:lpstr>
      <vt:lpstr>How I plan to evaluate this approach</vt:lpstr>
      <vt:lpstr>In sum</vt:lpstr>
      <vt:lpstr>Now…. over to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Embracing the challenge:  From pedagogical research to practical solutions  (and back)</dc:title>
  <dc:creator>Mirjam Brady-Van den Bos</dc:creator>
  <cp:lastModifiedBy>Mckenzie, Lynn</cp:lastModifiedBy>
  <cp:revision>31</cp:revision>
  <cp:lastPrinted>2020-08-30T18:42:36Z</cp:lastPrinted>
  <dcterms:created xsi:type="dcterms:W3CDTF">2020-08-27T09:53:36Z</dcterms:created>
  <dcterms:modified xsi:type="dcterms:W3CDTF">2021-09-29T22:25:03Z</dcterms:modified>
</cp:coreProperties>
</file>