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sldIdLst>
    <p:sldId id="258" r:id="rId5"/>
  </p:sldIdLst>
  <p:sldSz cx="32004000" cy="44958000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5" userDrawn="1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ECFF"/>
    <a:srgbClr val="FFCCCC"/>
    <a:srgbClr val="66CCFF"/>
    <a:srgbClr val="99FFCC"/>
    <a:srgbClr val="CCFFCC"/>
    <a:srgbClr val="66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397" autoAdjust="0"/>
  </p:normalViewPr>
  <p:slideViewPr>
    <p:cSldViewPr snapToGrid="0" showGuides="1">
      <p:cViewPr varScale="1">
        <p:scale>
          <a:sx n="10" d="100"/>
          <a:sy n="10" d="100"/>
        </p:scale>
        <p:origin x="2028" y="12"/>
      </p:cViewPr>
      <p:guideLst>
        <p:guide orient="horz" pos="23685"/>
        <p:guide pos="10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FD570-1031-4456-A3AB-2E4596007694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1241425"/>
            <a:ext cx="23860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BD46-5DDA-475E-B092-40472529D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BD46-5DDA-475E-B092-40472529D9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0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966864"/>
            <a:ext cx="27203400" cy="9636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5476200"/>
            <a:ext cx="22402800" cy="114892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7F8C-1F43-4EB4-A0F5-E349BA93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73BE-6C3C-4774-9519-ED586464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802850" y="3996267"/>
            <a:ext cx="6800850" cy="3596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0" y="3996267"/>
            <a:ext cx="20294062" cy="3596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E392-B3C8-4356-9387-ADF5A11B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EB4B-D68C-4E81-94E5-25D0470D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00" y="28890422"/>
            <a:ext cx="27203400" cy="89291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00" y="19055860"/>
            <a:ext cx="27203400" cy="983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8187-A05E-4954-BEDA-2F7B2D89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0" y="12987867"/>
            <a:ext cx="13547456" cy="269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6244" y="12987867"/>
            <a:ext cx="13547456" cy="269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AB66-8311-404C-96F5-58E4B6E71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99659"/>
            <a:ext cx="28803600" cy="749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64259"/>
            <a:ext cx="14140751" cy="419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4256771"/>
            <a:ext cx="14140751" cy="25904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399" y="10064259"/>
            <a:ext cx="14146401" cy="419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399" y="14256771"/>
            <a:ext cx="14146401" cy="25904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10FD-EA50-4500-9BCD-B961037F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458D9-DB8A-4C3A-B6FE-3EE284FE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4311-8421-40B8-ACF7-AE80E32B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90739"/>
            <a:ext cx="10529000" cy="76178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298" y="1790739"/>
            <a:ext cx="17891502" cy="38370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9408622"/>
            <a:ext cx="10529000" cy="30752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D45E-8B1A-467E-BBFF-BD0AFE45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101" y="31470601"/>
            <a:ext cx="19202400" cy="37152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101" y="4016338"/>
            <a:ext cx="19202400" cy="2697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101" y="35185880"/>
            <a:ext cx="19202400" cy="5276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2D20-5DA5-470C-852D-A4466468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0300" y="3996267"/>
            <a:ext cx="27203400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9781" tIns="219890" rIns="439781" bIns="219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0300" y="12987867"/>
            <a:ext cx="27203400" cy="269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0300" y="40961733"/>
            <a:ext cx="6667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0961733"/>
            <a:ext cx="10134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936200" y="40961733"/>
            <a:ext cx="6667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D8216294-782C-4040-BFD6-E67D606A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49413" indent="-1649413" algn="l" defTabSz="4397375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73463" indent="-1374775" algn="l" defTabSz="4397375" rtl="0" eaLnBrk="0" fontAlgn="base" hangingPunct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marL="5497513" indent="-1100138" algn="l" defTabSz="4397375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96200" indent="-1100138" algn="l" defTabSz="4397375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948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520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8092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664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236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63956" y="290596"/>
            <a:ext cx="31435245" cy="6124754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8800" b="1" dirty="0">
                <a:solidFill>
                  <a:srgbClr val="000099"/>
                </a:solidFill>
                <a:latin typeface="Arial" charset="0"/>
              </a:rPr>
              <a:t> Multimedia approaches to public engagement with pharmacology 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rgbClr val="000099"/>
                </a:solidFill>
                <a:latin typeface="Arial" charset="0"/>
              </a:rPr>
              <a:t>SJ Tucker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en-US" altLang="en-US" sz="6600" b="1" dirty="0">
                <a:solidFill>
                  <a:srgbClr val="000099"/>
                </a:solidFill>
                <a:latin typeface="Arial" charset="0"/>
              </a:rPr>
              <a:t>chool of Medicine, Medical Sciences &amp; Nutrition, University of Aberdeen </a:t>
            </a:r>
          </a:p>
        </p:txBody>
      </p:sp>
      <p:pic>
        <p:nvPicPr>
          <p:cNvPr id="2051" name="Picture 3" descr="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7997"/>
            <a:ext cx="5726389" cy="26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68394" y="9539934"/>
            <a:ext cx="15290706" cy="46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The University of Aberdeen pharmacology syllabus was aligned with the core curriculum for undergraduate pharmacology published by the British Pharmacological Society (BPS) in 2016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16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This revealed a shortfall in the ways we develop student skills in: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altLang="en-US" sz="4000" b="1" dirty="0">
              <a:solidFill>
                <a:srgbClr val="000099"/>
              </a:solidFill>
              <a:latin typeface="Arial" charset="0"/>
            </a:endParaRPr>
          </a:p>
          <a:p>
            <a:pPr marL="2857500" lvl="5" indent="-571500" algn="just"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en-US" sz="4400" b="1" i="1" dirty="0">
                <a:solidFill>
                  <a:srgbClr val="C00000"/>
                </a:solidFill>
                <a:latin typeface="Arial" charset="0"/>
              </a:rPr>
              <a:t>Public engagement</a:t>
            </a:r>
          </a:p>
          <a:p>
            <a:pPr marL="2857500" lvl="5" indent="-571500" algn="just"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altLang="en-US" sz="4400" b="1" i="1" dirty="0">
                <a:solidFill>
                  <a:srgbClr val="C00000"/>
                </a:solidFill>
                <a:latin typeface="Arial" charset="0"/>
              </a:rPr>
              <a:t>Societal responsibility</a:t>
            </a:r>
          </a:p>
          <a:p>
            <a:pPr marL="2400300" lvl="4" indent="-571500" algn="just"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endParaRPr lang="en-US" altLang="en-US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46632" y="23522050"/>
            <a:ext cx="15412468" cy="3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To create a final year exercise that enriched student skills and appreciation of public engagement with pharmacology</a:t>
            </a:r>
          </a:p>
          <a:p>
            <a:pPr marL="571500" indent="-571500" algn="just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4800" b="1" dirty="0">
              <a:solidFill>
                <a:srgbClr val="000099"/>
              </a:solidFill>
              <a:latin typeface="Arial" charset="0"/>
            </a:endParaRPr>
          </a:p>
          <a:p>
            <a:pPr marL="571500" indent="-571500" algn="just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To generate a variety of public engagement resources presented in different media formats specifically for outreach purposes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48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4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281862" y="7373716"/>
            <a:ext cx="15377238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  <a:cs typeface="Arial" charset="0"/>
              </a:rPr>
              <a:t>Background Context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81862" y="21280720"/>
            <a:ext cx="15377238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Aim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62847" y="17029980"/>
            <a:ext cx="15327882" cy="24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With increasing need to engage the public with pharmacology, t</a:t>
            </a: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his was used as a catalyst to develop a new approach to teaching in the final year of the pharmacology programme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44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44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GB" altLang="en-US" sz="1600" b="1" dirty="0">
              <a:solidFill>
                <a:srgbClr val="000099"/>
              </a:solidFill>
              <a:latin typeface="Arial" charset="0"/>
            </a:endParaRPr>
          </a:p>
          <a:p>
            <a:pPr marL="0" lvl="0" indent="0" algn="just" defTabSz="914400">
              <a:spcBef>
                <a:spcPct val="20000"/>
              </a:spcBef>
              <a:buClr>
                <a:srgbClr val="FF0000"/>
              </a:buClr>
            </a:pPr>
            <a:endParaRPr lang="en-GB" alt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8733" y="2627425"/>
            <a:ext cx="5396249" cy="1753096"/>
          </a:xfrm>
          <a:prstGeom prst="rect">
            <a:avLst/>
          </a:prstGeom>
        </p:spPr>
      </p:pic>
      <p:sp>
        <p:nvSpPr>
          <p:cNvPr id="51" name="Rectangle 1774"/>
          <p:cNvSpPr>
            <a:spLocks noChangeArrowheads="1"/>
          </p:cNvSpPr>
          <p:nvPr/>
        </p:nvSpPr>
        <p:spPr bwMode="auto">
          <a:xfrm>
            <a:off x="16002000" y="7373716"/>
            <a:ext cx="15699469" cy="161233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Assessment 1: patient information leaflet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11400" y="30364608"/>
            <a:ext cx="15447699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The public engagement resource project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" y="32876979"/>
            <a:ext cx="15379329" cy="1146394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25555" t="23580" r="26389" b="9753"/>
          <a:stretch/>
        </p:blipFill>
        <p:spPr>
          <a:xfrm>
            <a:off x="16154400" y="9369947"/>
            <a:ext cx="9331177" cy="7281554"/>
          </a:xfrm>
          <a:prstGeom prst="rect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34861" t="27037" r="36111" b="9012"/>
          <a:stretch/>
        </p:blipFill>
        <p:spPr>
          <a:xfrm>
            <a:off x="25694418" y="9369947"/>
            <a:ext cx="5906593" cy="7319654"/>
          </a:xfrm>
          <a:prstGeom prst="rect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</p:pic>
      <p:sp>
        <p:nvSpPr>
          <p:cNvPr id="42" name="Rectangle 1774"/>
          <p:cNvSpPr>
            <a:spLocks noChangeArrowheads="1"/>
          </p:cNvSpPr>
          <p:nvPr/>
        </p:nvSpPr>
        <p:spPr bwMode="auto">
          <a:xfrm>
            <a:off x="16002000" y="17127316"/>
            <a:ext cx="15699469" cy="161233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Assessment 2: information video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l="27280" t="26031" r="37303" b="27302"/>
          <a:stretch/>
        </p:blipFill>
        <p:spPr>
          <a:xfrm>
            <a:off x="24862256" y="19223320"/>
            <a:ext cx="6765612" cy="50145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/>
          <a:srcRect l="20556" t="31235" r="31667" b="19383"/>
          <a:stretch/>
        </p:blipFill>
        <p:spPr>
          <a:xfrm>
            <a:off x="16116300" y="19275973"/>
            <a:ext cx="8534400" cy="4961861"/>
          </a:xfrm>
          <a:prstGeom prst="rect">
            <a:avLst/>
          </a:prstGeom>
        </p:spPr>
      </p:pic>
      <p:sp>
        <p:nvSpPr>
          <p:cNvPr id="52" name="Rectangle 1774"/>
          <p:cNvSpPr>
            <a:spLocks noChangeArrowheads="1"/>
          </p:cNvSpPr>
          <p:nvPr/>
        </p:nvSpPr>
        <p:spPr bwMode="auto">
          <a:xfrm>
            <a:off x="16002000" y="24747316"/>
            <a:ext cx="15699469" cy="161233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Assessment 3: new drug design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/>
          <a:srcRect l="20822" t="20590" r="35428" b="30027"/>
          <a:stretch/>
        </p:blipFill>
        <p:spPr>
          <a:xfrm>
            <a:off x="16324188" y="26880916"/>
            <a:ext cx="7209018" cy="45771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1"/>
          <a:srcRect l="25139" t="33457" r="37222" b="25803"/>
          <a:stretch/>
        </p:blipFill>
        <p:spPr>
          <a:xfrm>
            <a:off x="23973307" y="26880915"/>
            <a:ext cx="7517631" cy="45771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224454" y="33559177"/>
            <a:ext cx="15474746" cy="46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Focus on developing public engagement skills and communicating complex science to a lay audience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Produces materials for Outreach (from all 3 assessments) – see above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Variety of assessments involving different media assesses specific and transferable skills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Combination of group and individual tasks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Links final year curricula to societal responsibility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New resources have been used </a:t>
            </a:r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in:</a:t>
            </a: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12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à"/>
              <a:defRPr/>
            </a:pPr>
            <a:r>
              <a:rPr lang="en-GB" sz="4400" b="1" i="1" dirty="0">
                <a:solidFill>
                  <a:srgbClr val="FF0000"/>
                </a:solidFill>
                <a:latin typeface="Arial" charset="0"/>
              </a:rPr>
              <a:t>nursery visits (3D models, videos)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à"/>
              <a:defRPr/>
            </a:pPr>
            <a:r>
              <a:rPr lang="en-GB" sz="4400" b="1" i="1" dirty="0">
                <a:solidFill>
                  <a:srgbClr val="FF0000"/>
                </a:solidFill>
                <a:latin typeface="Arial" charset="0"/>
              </a:rPr>
              <a:t>primary schools (leaflets, 3D models, videos)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à"/>
              <a:defRPr/>
            </a:pPr>
            <a:r>
              <a:rPr lang="en-GB" sz="4400" b="1" i="1" dirty="0">
                <a:solidFill>
                  <a:srgbClr val="FF0000"/>
                </a:solidFill>
                <a:latin typeface="Arial" charset="0"/>
              </a:rPr>
              <a:t>secondary schools (3D models, videos, new designs)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à"/>
              <a:defRPr/>
            </a:pPr>
            <a:r>
              <a:rPr lang="en-GB" sz="4400" b="1" i="1" dirty="0">
                <a:solidFill>
                  <a:srgbClr val="FF0000"/>
                </a:solidFill>
                <a:latin typeface="Arial" charset="0"/>
              </a:rPr>
              <a:t>University marketing (3D models, leaflets, videos)</a:t>
            </a: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6"/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4400" b="1" dirty="0">
                <a:solidFill>
                  <a:schemeClr val="accent6"/>
                </a:solidFill>
                <a:latin typeface="Arial" charset="0"/>
              </a:rPr>
              <a:t>	 </a:t>
            </a:r>
          </a:p>
        </p:txBody>
      </p:sp>
      <p:sp>
        <p:nvSpPr>
          <p:cNvPr id="60" name="Rectangle 1774"/>
          <p:cNvSpPr>
            <a:spLocks noChangeArrowheads="1"/>
          </p:cNvSpPr>
          <p:nvPr/>
        </p:nvSpPr>
        <p:spPr bwMode="auto">
          <a:xfrm>
            <a:off x="16002000" y="31892383"/>
            <a:ext cx="15697200" cy="161233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Outcomes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29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511BD29B83D46B513CAB2276EC2D7" ma:contentTypeVersion="12" ma:contentTypeDescription="Create a new document." ma:contentTypeScope="" ma:versionID="b034788ebfe9ba3d55e01bda088bba13">
  <xsd:schema xmlns:xsd="http://www.w3.org/2001/XMLSchema" xmlns:xs="http://www.w3.org/2001/XMLSchema" xmlns:p="http://schemas.microsoft.com/office/2006/metadata/properties" xmlns:ns2="f9dd0801-59bb-4c85-9066-f1bb37f7be6d" xmlns:ns3="3f9c3a3b-3c0c-4c56-8e84-712d160511a9" targetNamespace="http://schemas.microsoft.com/office/2006/metadata/properties" ma:root="true" ma:fieldsID="6592644a5a292c2a69418c900dc6a555" ns2:_="" ns3:_="">
    <xsd:import namespace="f9dd0801-59bb-4c85-9066-f1bb37f7be6d"/>
    <xsd:import namespace="3f9c3a3b-3c0c-4c56-8e84-712d16051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d0801-59bb-4c85-9066-f1bb37f7b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c3a3b-3c0c-4c56-8e84-712d16051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FB0735-8956-4665-9888-9B9F0A70529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9dd0801-59bb-4c85-9066-f1bb37f7be6d"/>
    <ds:schemaRef ds:uri="http://purl.org/dc/terms/"/>
    <ds:schemaRef ds:uri="http://purl.org/dc/dcmitype/"/>
    <ds:schemaRef ds:uri="http://schemas.openxmlformats.org/package/2006/metadata/core-properties"/>
    <ds:schemaRef ds:uri="3f9c3a3b-3c0c-4c56-8e84-712d160511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D6A174-17B0-4F34-A0D7-4391535778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D4E7B-9B6D-493E-93B3-92CB2B38C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d0801-59bb-4c85-9066-f1bb37f7be6d"/>
    <ds:schemaRef ds:uri="3f9c3a3b-3c0c-4c56-8e84-712d16051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255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Default Design</vt:lpstr>
      <vt:lpstr>PowerPoint Presentation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Biomedical Sciences</dc:creator>
  <cp:lastModifiedBy>Sophie</cp:lastModifiedBy>
  <cp:revision>232</cp:revision>
  <cp:lastPrinted>2001-11-21T15:58:16Z</cp:lastPrinted>
  <dcterms:created xsi:type="dcterms:W3CDTF">2001-09-19T15:27:38Z</dcterms:created>
  <dcterms:modified xsi:type="dcterms:W3CDTF">2019-05-30T12:53:40Z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0x01010022B511BD29B83D46B513CAB2276EC2D7</vt:lpwstr>
  </property>
</Properties>
</file>