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21383625" cy="30275213"/>
  <p:notesSz cx="9926638" cy="14355763"/>
  <p:custDataLst>
    <p:tags r:id="rId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023" autoAdjust="0"/>
    <p:restoredTop sz="94660"/>
  </p:normalViewPr>
  <p:slideViewPr>
    <p:cSldViewPr snapToGrid="0">
      <p:cViewPr varScale="1">
        <p:scale>
          <a:sx n="13" d="100"/>
          <a:sy n="13" d="100"/>
        </p:scale>
        <p:origin x="2454"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tags" Target="tags/tag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a:prstGeom prst="rect">
            <a:avLst/>
          </a:prstGeom>
        </p:spPr>
        <p:txBody>
          <a:bodyPr anchor="b"/>
          <a:lstStyle>
            <a:lvl1pPr algn="ctr">
              <a:defRPr sz="14031"/>
            </a:lvl1pPr>
          </a:lstStyle>
          <a:p>
            <a:r>
              <a:rPr lang="en-US"/>
              <a:t>Click to edit Master title style</a:t>
            </a:r>
            <a:endParaRPr lang="en-US" dirty="0"/>
          </a:p>
        </p:txBody>
      </p:sp>
      <p:sp>
        <p:nvSpPr>
          <p:cNvPr id="3" name="Subtitle 2"/>
          <p:cNvSpPr>
            <a:spLocks noGrp="1"/>
          </p:cNvSpPr>
          <p:nvPr>
            <p:ph type="subTitle" idx="1"/>
          </p:nvPr>
        </p:nvSpPr>
        <p:spPr>
          <a:xfrm>
            <a:off x="2672953" y="15901497"/>
            <a:ext cx="16037719" cy="7309499"/>
          </a:xfrm>
          <a:prstGeom prst="rect">
            <a:avLst/>
          </a:prstGeo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en-US"/>
              <a:t>Click to edit Master subtitle style</a:t>
            </a:r>
            <a:endParaRPr lang="en-US" dirty="0"/>
          </a:p>
        </p:txBody>
      </p:sp>
      <p:sp>
        <p:nvSpPr>
          <p:cNvPr id="4" name="Date Placeholder 3"/>
          <p:cNvSpPr>
            <a:spLocks noGrp="1"/>
          </p:cNvSpPr>
          <p:nvPr>
            <p:ph type="dt" sz="half" idx="10"/>
          </p:nvPr>
        </p:nvSpPr>
        <p:spPr>
          <a:xfrm>
            <a:off x="1470124" y="28060644"/>
            <a:ext cx="4811316" cy="1611875"/>
          </a:xfrm>
          <a:prstGeom prst="rect">
            <a:avLst/>
          </a:prstGeom>
        </p:spPr>
        <p:txBody>
          <a:bodyPr/>
          <a:lstStyle/>
          <a:p>
            <a:fld id="{A6A5156F-521C-4275-A544-D7C0DFECBCCB}" type="datetimeFigureOut">
              <a:rPr lang="en-GB" smtClean="0"/>
              <a:t>30/05/2019</a:t>
            </a:fld>
            <a:endParaRPr lang="en-GB"/>
          </a:p>
        </p:txBody>
      </p:sp>
      <p:sp>
        <p:nvSpPr>
          <p:cNvPr id="5" name="Footer Placeholder 4"/>
          <p:cNvSpPr>
            <a:spLocks noGrp="1"/>
          </p:cNvSpPr>
          <p:nvPr>
            <p:ph type="ftr" sz="quarter" idx="11"/>
          </p:nvPr>
        </p:nvSpPr>
        <p:spPr>
          <a:xfrm>
            <a:off x="7083326" y="28060644"/>
            <a:ext cx="7216973" cy="1611875"/>
          </a:xfrm>
          <a:prstGeom prst="rect">
            <a:avLst/>
          </a:prstGeom>
        </p:spPr>
        <p:txBody>
          <a:bodyPr/>
          <a:lstStyle/>
          <a:p>
            <a:endParaRPr lang="en-GB"/>
          </a:p>
        </p:txBody>
      </p:sp>
      <p:sp>
        <p:nvSpPr>
          <p:cNvPr id="6" name="Slide Number Placeholder 5"/>
          <p:cNvSpPr>
            <a:spLocks noGrp="1"/>
          </p:cNvSpPr>
          <p:nvPr>
            <p:ph type="sldNum" sz="quarter" idx="12"/>
          </p:nvPr>
        </p:nvSpPr>
        <p:spPr>
          <a:xfrm>
            <a:off x="15102185" y="28060644"/>
            <a:ext cx="4811316" cy="1611875"/>
          </a:xfrm>
          <a:prstGeom prst="rect">
            <a:avLst/>
          </a:prstGeom>
        </p:spPr>
        <p:txBody>
          <a:bodyPr/>
          <a:lstStyle/>
          <a:p>
            <a:fld id="{F48AB4D2-37EF-4DCE-B077-C4F85267A1D7}" type="slidenum">
              <a:rPr lang="en-GB" smtClean="0"/>
              <a:t>‹#›</a:t>
            </a:fld>
            <a:endParaRPr lang="en-GB"/>
          </a:p>
        </p:txBody>
      </p:sp>
    </p:spTree>
    <p:extLst>
      <p:ext uri="{BB962C8B-B14F-4D97-AF65-F5344CB8AC3E}">
        <p14:creationId xmlns:p14="http://schemas.microsoft.com/office/powerpoint/2010/main" val="2106862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470124" y="1611882"/>
            <a:ext cx="18443377" cy="5851808"/>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470124" y="8059374"/>
            <a:ext cx="18443377" cy="1920934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470124" y="28060644"/>
            <a:ext cx="4811316" cy="1611875"/>
          </a:xfrm>
          <a:prstGeom prst="rect">
            <a:avLst/>
          </a:prstGeom>
        </p:spPr>
        <p:txBody>
          <a:bodyPr/>
          <a:lstStyle/>
          <a:p>
            <a:fld id="{A6A5156F-521C-4275-A544-D7C0DFECBCCB}" type="datetimeFigureOut">
              <a:rPr lang="en-GB" smtClean="0"/>
              <a:t>30/05/2019</a:t>
            </a:fld>
            <a:endParaRPr lang="en-GB"/>
          </a:p>
        </p:txBody>
      </p:sp>
      <p:sp>
        <p:nvSpPr>
          <p:cNvPr id="5" name="Footer Placeholder 4"/>
          <p:cNvSpPr>
            <a:spLocks noGrp="1"/>
          </p:cNvSpPr>
          <p:nvPr>
            <p:ph type="ftr" sz="quarter" idx="11"/>
          </p:nvPr>
        </p:nvSpPr>
        <p:spPr>
          <a:xfrm>
            <a:off x="7083326" y="28060644"/>
            <a:ext cx="7216973" cy="1611875"/>
          </a:xfrm>
          <a:prstGeom prst="rect">
            <a:avLst/>
          </a:prstGeom>
        </p:spPr>
        <p:txBody>
          <a:bodyPr/>
          <a:lstStyle/>
          <a:p>
            <a:endParaRPr lang="en-GB"/>
          </a:p>
        </p:txBody>
      </p:sp>
      <p:sp>
        <p:nvSpPr>
          <p:cNvPr id="6" name="Slide Number Placeholder 5"/>
          <p:cNvSpPr>
            <a:spLocks noGrp="1"/>
          </p:cNvSpPr>
          <p:nvPr>
            <p:ph type="sldNum" sz="quarter" idx="12"/>
          </p:nvPr>
        </p:nvSpPr>
        <p:spPr>
          <a:xfrm>
            <a:off x="15102185" y="28060644"/>
            <a:ext cx="4811316" cy="1611875"/>
          </a:xfrm>
          <a:prstGeom prst="rect">
            <a:avLst/>
          </a:prstGeom>
        </p:spPr>
        <p:txBody>
          <a:bodyPr/>
          <a:lstStyle/>
          <a:p>
            <a:fld id="{F48AB4D2-37EF-4DCE-B077-C4F85267A1D7}" type="slidenum">
              <a:rPr lang="en-GB" smtClean="0"/>
              <a:t>‹#›</a:t>
            </a:fld>
            <a:endParaRPr lang="en-GB"/>
          </a:p>
        </p:txBody>
      </p:sp>
    </p:spTree>
    <p:extLst>
      <p:ext uri="{BB962C8B-B14F-4D97-AF65-F5344CB8AC3E}">
        <p14:creationId xmlns:p14="http://schemas.microsoft.com/office/powerpoint/2010/main" val="2915159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70125" y="1611875"/>
            <a:ext cx="13565237" cy="25656844"/>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470124" y="28060644"/>
            <a:ext cx="4811316" cy="1611875"/>
          </a:xfrm>
          <a:prstGeom prst="rect">
            <a:avLst/>
          </a:prstGeom>
        </p:spPr>
        <p:txBody>
          <a:bodyPr/>
          <a:lstStyle/>
          <a:p>
            <a:fld id="{A6A5156F-521C-4275-A544-D7C0DFECBCCB}" type="datetimeFigureOut">
              <a:rPr lang="en-GB" smtClean="0"/>
              <a:t>30/05/2019</a:t>
            </a:fld>
            <a:endParaRPr lang="en-GB"/>
          </a:p>
        </p:txBody>
      </p:sp>
      <p:sp>
        <p:nvSpPr>
          <p:cNvPr id="5" name="Footer Placeholder 4"/>
          <p:cNvSpPr>
            <a:spLocks noGrp="1"/>
          </p:cNvSpPr>
          <p:nvPr>
            <p:ph type="ftr" sz="quarter" idx="11"/>
          </p:nvPr>
        </p:nvSpPr>
        <p:spPr>
          <a:xfrm>
            <a:off x="7083326" y="28060644"/>
            <a:ext cx="7216973" cy="1611875"/>
          </a:xfrm>
          <a:prstGeom prst="rect">
            <a:avLst/>
          </a:prstGeom>
        </p:spPr>
        <p:txBody>
          <a:bodyPr/>
          <a:lstStyle/>
          <a:p>
            <a:endParaRPr lang="en-GB"/>
          </a:p>
        </p:txBody>
      </p:sp>
      <p:sp>
        <p:nvSpPr>
          <p:cNvPr id="6" name="Slide Number Placeholder 5"/>
          <p:cNvSpPr>
            <a:spLocks noGrp="1"/>
          </p:cNvSpPr>
          <p:nvPr>
            <p:ph type="sldNum" sz="quarter" idx="12"/>
          </p:nvPr>
        </p:nvSpPr>
        <p:spPr>
          <a:xfrm>
            <a:off x="15102185" y="28060644"/>
            <a:ext cx="4811316" cy="1611875"/>
          </a:xfrm>
          <a:prstGeom prst="rect">
            <a:avLst/>
          </a:prstGeom>
        </p:spPr>
        <p:txBody>
          <a:bodyPr/>
          <a:lstStyle/>
          <a:p>
            <a:fld id="{F48AB4D2-37EF-4DCE-B077-C4F85267A1D7}" type="slidenum">
              <a:rPr lang="en-GB" smtClean="0"/>
              <a:t>‹#›</a:t>
            </a:fld>
            <a:endParaRPr lang="en-GB"/>
          </a:p>
        </p:txBody>
      </p:sp>
    </p:spTree>
    <p:extLst>
      <p:ext uri="{BB962C8B-B14F-4D97-AF65-F5344CB8AC3E}">
        <p14:creationId xmlns:p14="http://schemas.microsoft.com/office/powerpoint/2010/main" val="1111640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70124" y="1611882"/>
            <a:ext cx="18443377" cy="5851808"/>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1470124" y="8059374"/>
            <a:ext cx="18443377" cy="1920934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470124" y="28060644"/>
            <a:ext cx="4811316" cy="1611875"/>
          </a:xfrm>
          <a:prstGeom prst="rect">
            <a:avLst/>
          </a:prstGeom>
        </p:spPr>
        <p:txBody>
          <a:bodyPr/>
          <a:lstStyle/>
          <a:p>
            <a:fld id="{A6A5156F-521C-4275-A544-D7C0DFECBCCB}" type="datetimeFigureOut">
              <a:rPr lang="en-GB" smtClean="0"/>
              <a:t>30/05/2019</a:t>
            </a:fld>
            <a:endParaRPr lang="en-GB"/>
          </a:p>
        </p:txBody>
      </p:sp>
      <p:sp>
        <p:nvSpPr>
          <p:cNvPr id="5" name="Footer Placeholder 4"/>
          <p:cNvSpPr>
            <a:spLocks noGrp="1"/>
          </p:cNvSpPr>
          <p:nvPr>
            <p:ph type="ftr" sz="quarter" idx="11"/>
          </p:nvPr>
        </p:nvSpPr>
        <p:spPr>
          <a:xfrm>
            <a:off x="7083326" y="28060644"/>
            <a:ext cx="7216973" cy="1611875"/>
          </a:xfrm>
          <a:prstGeom prst="rect">
            <a:avLst/>
          </a:prstGeom>
        </p:spPr>
        <p:txBody>
          <a:bodyPr/>
          <a:lstStyle/>
          <a:p>
            <a:endParaRPr lang="en-GB"/>
          </a:p>
        </p:txBody>
      </p:sp>
      <p:sp>
        <p:nvSpPr>
          <p:cNvPr id="6" name="Slide Number Placeholder 5"/>
          <p:cNvSpPr>
            <a:spLocks noGrp="1"/>
          </p:cNvSpPr>
          <p:nvPr>
            <p:ph type="sldNum" sz="quarter" idx="12"/>
          </p:nvPr>
        </p:nvSpPr>
        <p:spPr>
          <a:xfrm>
            <a:off x="15102185" y="28060644"/>
            <a:ext cx="4811316" cy="1611875"/>
          </a:xfrm>
          <a:prstGeom prst="rect">
            <a:avLst/>
          </a:prstGeom>
        </p:spPr>
        <p:txBody>
          <a:bodyPr/>
          <a:lstStyle/>
          <a:p>
            <a:fld id="{F48AB4D2-37EF-4DCE-B077-C4F85267A1D7}" type="slidenum">
              <a:rPr lang="en-GB" smtClean="0"/>
              <a:t>‹#›</a:t>
            </a:fld>
            <a:endParaRPr lang="en-GB"/>
          </a:p>
        </p:txBody>
      </p:sp>
    </p:spTree>
    <p:extLst>
      <p:ext uri="{BB962C8B-B14F-4D97-AF65-F5344CB8AC3E}">
        <p14:creationId xmlns:p14="http://schemas.microsoft.com/office/powerpoint/2010/main" val="307560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a:prstGeom prst="rect">
            <a:avLst/>
          </a:prstGeom>
        </p:spPr>
        <p:txBody>
          <a:bodyPr anchor="b"/>
          <a:lstStyle>
            <a:lvl1pPr>
              <a:defRPr sz="14031"/>
            </a:lvl1pPr>
          </a:lstStyle>
          <a:p>
            <a:r>
              <a:rPr lang="en-US"/>
              <a:t>Click to edit Master title style</a:t>
            </a:r>
            <a:endParaRPr lang="en-US" dirty="0"/>
          </a:p>
        </p:txBody>
      </p:sp>
      <p:sp>
        <p:nvSpPr>
          <p:cNvPr id="3" name="Text Placeholder 2"/>
          <p:cNvSpPr>
            <a:spLocks noGrp="1"/>
          </p:cNvSpPr>
          <p:nvPr>
            <p:ph type="body" idx="1"/>
          </p:nvPr>
        </p:nvSpPr>
        <p:spPr>
          <a:xfrm>
            <a:off x="1458988" y="20260574"/>
            <a:ext cx="18443377" cy="6622701"/>
          </a:xfrm>
          <a:prstGeom prst="rect">
            <a:avLst/>
          </a:prstGeo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1470124" y="28060644"/>
            <a:ext cx="4811316" cy="1611875"/>
          </a:xfrm>
          <a:prstGeom prst="rect">
            <a:avLst/>
          </a:prstGeom>
        </p:spPr>
        <p:txBody>
          <a:bodyPr/>
          <a:lstStyle/>
          <a:p>
            <a:fld id="{A6A5156F-521C-4275-A544-D7C0DFECBCCB}" type="datetimeFigureOut">
              <a:rPr lang="en-GB" smtClean="0"/>
              <a:t>30/05/2019</a:t>
            </a:fld>
            <a:endParaRPr lang="en-GB"/>
          </a:p>
        </p:txBody>
      </p:sp>
      <p:sp>
        <p:nvSpPr>
          <p:cNvPr id="5" name="Footer Placeholder 4"/>
          <p:cNvSpPr>
            <a:spLocks noGrp="1"/>
          </p:cNvSpPr>
          <p:nvPr>
            <p:ph type="ftr" sz="quarter" idx="11"/>
          </p:nvPr>
        </p:nvSpPr>
        <p:spPr>
          <a:xfrm>
            <a:off x="7083326" y="28060644"/>
            <a:ext cx="7216973" cy="1611875"/>
          </a:xfrm>
          <a:prstGeom prst="rect">
            <a:avLst/>
          </a:prstGeom>
        </p:spPr>
        <p:txBody>
          <a:bodyPr/>
          <a:lstStyle/>
          <a:p>
            <a:endParaRPr lang="en-GB"/>
          </a:p>
        </p:txBody>
      </p:sp>
      <p:sp>
        <p:nvSpPr>
          <p:cNvPr id="6" name="Slide Number Placeholder 5"/>
          <p:cNvSpPr>
            <a:spLocks noGrp="1"/>
          </p:cNvSpPr>
          <p:nvPr>
            <p:ph type="sldNum" sz="quarter" idx="12"/>
          </p:nvPr>
        </p:nvSpPr>
        <p:spPr>
          <a:xfrm>
            <a:off x="15102185" y="28060644"/>
            <a:ext cx="4811316" cy="1611875"/>
          </a:xfrm>
          <a:prstGeom prst="rect">
            <a:avLst/>
          </a:prstGeom>
        </p:spPr>
        <p:txBody>
          <a:bodyPr/>
          <a:lstStyle/>
          <a:p>
            <a:fld id="{F48AB4D2-37EF-4DCE-B077-C4F85267A1D7}" type="slidenum">
              <a:rPr lang="en-GB" smtClean="0"/>
              <a:t>‹#›</a:t>
            </a:fld>
            <a:endParaRPr lang="en-GB"/>
          </a:p>
        </p:txBody>
      </p:sp>
    </p:spTree>
    <p:extLst>
      <p:ext uri="{BB962C8B-B14F-4D97-AF65-F5344CB8AC3E}">
        <p14:creationId xmlns:p14="http://schemas.microsoft.com/office/powerpoint/2010/main" val="1403136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70124" y="1611882"/>
            <a:ext cx="18443377" cy="5851808"/>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1470124" y="8059374"/>
            <a:ext cx="9088041" cy="1920934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0825460" y="8059374"/>
            <a:ext cx="9088041" cy="1920934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1470124" y="28060644"/>
            <a:ext cx="4811316" cy="1611875"/>
          </a:xfrm>
          <a:prstGeom prst="rect">
            <a:avLst/>
          </a:prstGeom>
        </p:spPr>
        <p:txBody>
          <a:bodyPr/>
          <a:lstStyle/>
          <a:p>
            <a:fld id="{A6A5156F-521C-4275-A544-D7C0DFECBCCB}" type="datetimeFigureOut">
              <a:rPr lang="en-GB" smtClean="0"/>
              <a:t>30/05/2019</a:t>
            </a:fld>
            <a:endParaRPr lang="en-GB"/>
          </a:p>
        </p:txBody>
      </p:sp>
      <p:sp>
        <p:nvSpPr>
          <p:cNvPr id="6" name="Footer Placeholder 5"/>
          <p:cNvSpPr>
            <a:spLocks noGrp="1"/>
          </p:cNvSpPr>
          <p:nvPr>
            <p:ph type="ftr" sz="quarter" idx="11"/>
          </p:nvPr>
        </p:nvSpPr>
        <p:spPr>
          <a:xfrm>
            <a:off x="7083326" y="28060644"/>
            <a:ext cx="7216973" cy="1611875"/>
          </a:xfrm>
          <a:prstGeom prst="rect">
            <a:avLst/>
          </a:prstGeom>
        </p:spPr>
        <p:txBody>
          <a:bodyPr/>
          <a:lstStyle/>
          <a:p>
            <a:endParaRPr lang="en-GB"/>
          </a:p>
        </p:txBody>
      </p:sp>
      <p:sp>
        <p:nvSpPr>
          <p:cNvPr id="7" name="Slide Number Placeholder 6"/>
          <p:cNvSpPr>
            <a:spLocks noGrp="1"/>
          </p:cNvSpPr>
          <p:nvPr>
            <p:ph type="sldNum" sz="quarter" idx="12"/>
          </p:nvPr>
        </p:nvSpPr>
        <p:spPr>
          <a:xfrm>
            <a:off x="15102185" y="28060644"/>
            <a:ext cx="4811316" cy="1611875"/>
          </a:xfrm>
          <a:prstGeom prst="rect">
            <a:avLst/>
          </a:prstGeom>
        </p:spPr>
        <p:txBody>
          <a:bodyPr/>
          <a:lstStyle/>
          <a:p>
            <a:fld id="{F48AB4D2-37EF-4DCE-B077-C4F85267A1D7}" type="slidenum">
              <a:rPr lang="en-GB" smtClean="0"/>
              <a:t>‹#›</a:t>
            </a:fld>
            <a:endParaRPr lang="en-GB"/>
          </a:p>
        </p:txBody>
      </p:sp>
    </p:spTree>
    <p:extLst>
      <p:ext uri="{BB962C8B-B14F-4D97-AF65-F5344CB8AC3E}">
        <p14:creationId xmlns:p14="http://schemas.microsoft.com/office/powerpoint/2010/main" val="4287438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1472912" y="7421634"/>
            <a:ext cx="9046274" cy="3637228"/>
          </a:xfrm>
          <a:prstGeom prst="rect">
            <a:avLst/>
          </a:prstGeo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Click to edit Master text styles</a:t>
            </a:r>
          </a:p>
        </p:txBody>
      </p:sp>
      <p:sp>
        <p:nvSpPr>
          <p:cNvPr id="4" name="Content Placeholder 3"/>
          <p:cNvSpPr>
            <a:spLocks noGrp="1"/>
          </p:cNvSpPr>
          <p:nvPr>
            <p:ph sz="half" idx="2"/>
          </p:nvPr>
        </p:nvSpPr>
        <p:spPr>
          <a:xfrm>
            <a:off x="1472912" y="11058863"/>
            <a:ext cx="9046274" cy="1626592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0825461" y="7421634"/>
            <a:ext cx="9090826" cy="3637228"/>
          </a:xfrm>
          <a:prstGeom prst="rect">
            <a:avLst/>
          </a:prstGeo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Click to edit Master text styles</a:t>
            </a:r>
          </a:p>
        </p:txBody>
      </p:sp>
      <p:sp>
        <p:nvSpPr>
          <p:cNvPr id="6" name="Content Placeholder 5"/>
          <p:cNvSpPr>
            <a:spLocks noGrp="1"/>
          </p:cNvSpPr>
          <p:nvPr>
            <p:ph sz="quarter" idx="4"/>
          </p:nvPr>
        </p:nvSpPr>
        <p:spPr>
          <a:xfrm>
            <a:off x="10825461" y="11058863"/>
            <a:ext cx="9090826" cy="1626592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1470124" y="28060644"/>
            <a:ext cx="4811316" cy="1611875"/>
          </a:xfrm>
          <a:prstGeom prst="rect">
            <a:avLst/>
          </a:prstGeom>
        </p:spPr>
        <p:txBody>
          <a:bodyPr/>
          <a:lstStyle/>
          <a:p>
            <a:fld id="{A6A5156F-521C-4275-A544-D7C0DFECBCCB}" type="datetimeFigureOut">
              <a:rPr lang="en-GB" smtClean="0"/>
              <a:t>30/05/2019</a:t>
            </a:fld>
            <a:endParaRPr lang="en-GB"/>
          </a:p>
        </p:txBody>
      </p:sp>
      <p:sp>
        <p:nvSpPr>
          <p:cNvPr id="8" name="Footer Placeholder 7"/>
          <p:cNvSpPr>
            <a:spLocks noGrp="1"/>
          </p:cNvSpPr>
          <p:nvPr>
            <p:ph type="ftr" sz="quarter" idx="11"/>
          </p:nvPr>
        </p:nvSpPr>
        <p:spPr>
          <a:xfrm>
            <a:off x="7083326" y="28060644"/>
            <a:ext cx="7216973" cy="1611875"/>
          </a:xfrm>
          <a:prstGeom prst="rect">
            <a:avLst/>
          </a:prstGeom>
        </p:spPr>
        <p:txBody>
          <a:bodyPr/>
          <a:lstStyle/>
          <a:p>
            <a:endParaRPr lang="en-GB"/>
          </a:p>
        </p:txBody>
      </p:sp>
      <p:sp>
        <p:nvSpPr>
          <p:cNvPr id="9" name="Slide Number Placeholder 8"/>
          <p:cNvSpPr>
            <a:spLocks noGrp="1"/>
          </p:cNvSpPr>
          <p:nvPr>
            <p:ph type="sldNum" sz="quarter" idx="12"/>
          </p:nvPr>
        </p:nvSpPr>
        <p:spPr>
          <a:xfrm>
            <a:off x="15102185" y="28060644"/>
            <a:ext cx="4811316" cy="1611875"/>
          </a:xfrm>
          <a:prstGeom prst="rect">
            <a:avLst/>
          </a:prstGeom>
        </p:spPr>
        <p:txBody>
          <a:bodyPr/>
          <a:lstStyle/>
          <a:p>
            <a:fld id="{F48AB4D2-37EF-4DCE-B077-C4F85267A1D7}" type="slidenum">
              <a:rPr lang="en-GB" smtClean="0"/>
              <a:t>‹#›</a:t>
            </a:fld>
            <a:endParaRPr lang="en-GB"/>
          </a:p>
        </p:txBody>
      </p:sp>
    </p:spTree>
    <p:extLst>
      <p:ext uri="{BB962C8B-B14F-4D97-AF65-F5344CB8AC3E}">
        <p14:creationId xmlns:p14="http://schemas.microsoft.com/office/powerpoint/2010/main" val="473043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70124" y="1611882"/>
            <a:ext cx="18443377" cy="5851808"/>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a:xfrm>
            <a:off x="1470124" y="28060644"/>
            <a:ext cx="4811316" cy="1611875"/>
          </a:xfrm>
          <a:prstGeom prst="rect">
            <a:avLst/>
          </a:prstGeom>
        </p:spPr>
        <p:txBody>
          <a:bodyPr/>
          <a:lstStyle/>
          <a:p>
            <a:fld id="{A6A5156F-521C-4275-A544-D7C0DFECBCCB}" type="datetimeFigureOut">
              <a:rPr lang="en-GB" smtClean="0"/>
              <a:t>30/05/2019</a:t>
            </a:fld>
            <a:endParaRPr lang="en-GB"/>
          </a:p>
        </p:txBody>
      </p:sp>
      <p:sp>
        <p:nvSpPr>
          <p:cNvPr id="4" name="Footer Placeholder 3"/>
          <p:cNvSpPr>
            <a:spLocks noGrp="1"/>
          </p:cNvSpPr>
          <p:nvPr>
            <p:ph type="ftr" sz="quarter" idx="11"/>
          </p:nvPr>
        </p:nvSpPr>
        <p:spPr>
          <a:xfrm>
            <a:off x="7083326" y="28060644"/>
            <a:ext cx="7216973" cy="1611875"/>
          </a:xfrm>
          <a:prstGeom prst="rect">
            <a:avLst/>
          </a:prstGeom>
        </p:spPr>
        <p:txBody>
          <a:bodyPr/>
          <a:lstStyle/>
          <a:p>
            <a:endParaRPr lang="en-GB"/>
          </a:p>
        </p:txBody>
      </p:sp>
      <p:sp>
        <p:nvSpPr>
          <p:cNvPr id="5" name="Slide Number Placeholder 4"/>
          <p:cNvSpPr>
            <a:spLocks noGrp="1"/>
          </p:cNvSpPr>
          <p:nvPr>
            <p:ph type="sldNum" sz="quarter" idx="12"/>
          </p:nvPr>
        </p:nvSpPr>
        <p:spPr>
          <a:xfrm>
            <a:off x="15102185" y="28060644"/>
            <a:ext cx="4811316" cy="1611875"/>
          </a:xfrm>
          <a:prstGeom prst="rect">
            <a:avLst/>
          </a:prstGeom>
        </p:spPr>
        <p:txBody>
          <a:bodyPr/>
          <a:lstStyle/>
          <a:p>
            <a:fld id="{F48AB4D2-37EF-4DCE-B077-C4F85267A1D7}" type="slidenum">
              <a:rPr lang="en-GB" smtClean="0"/>
              <a:t>‹#›</a:t>
            </a:fld>
            <a:endParaRPr lang="en-GB"/>
          </a:p>
        </p:txBody>
      </p:sp>
    </p:spTree>
    <p:extLst>
      <p:ext uri="{BB962C8B-B14F-4D97-AF65-F5344CB8AC3E}">
        <p14:creationId xmlns:p14="http://schemas.microsoft.com/office/powerpoint/2010/main" val="2559118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470124" y="28060644"/>
            <a:ext cx="4811316" cy="1611875"/>
          </a:xfrm>
          <a:prstGeom prst="rect">
            <a:avLst/>
          </a:prstGeom>
        </p:spPr>
        <p:txBody>
          <a:bodyPr/>
          <a:lstStyle/>
          <a:p>
            <a:fld id="{A6A5156F-521C-4275-A544-D7C0DFECBCCB}" type="datetimeFigureOut">
              <a:rPr lang="en-GB" smtClean="0"/>
              <a:t>30/05/2019</a:t>
            </a:fld>
            <a:endParaRPr lang="en-GB"/>
          </a:p>
        </p:txBody>
      </p:sp>
      <p:sp>
        <p:nvSpPr>
          <p:cNvPr id="3" name="Footer Placeholder 2"/>
          <p:cNvSpPr>
            <a:spLocks noGrp="1"/>
          </p:cNvSpPr>
          <p:nvPr>
            <p:ph type="ftr" sz="quarter" idx="11"/>
          </p:nvPr>
        </p:nvSpPr>
        <p:spPr>
          <a:xfrm>
            <a:off x="7083326" y="28060644"/>
            <a:ext cx="7216973" cy="1611875"/>
          </a:xfrm>
          <a:prstGeom prst="rect">
            <a:avLst/>
          </a:prstGeom>
        </p:spPr>
        <p:txBody>
          <a:bodyPr/>
          <a:lstStyle/>
          <a:p>
            <a:endParaRPr lang="en-GB"/>
          </a:p>
        </p:txBody>
      </p:sp>
      <p:sp>
        <p:nvSpPr>
          <p:cNvPr id="4" name="Slide Number Placeholder 3"/>
          <p:cNvSpPr>
            <a:spLocks noGrp="1"/>
          </p:cNvSpPr>
          <p:nvPr>
            <p:ph type="sldNum" sz="quarter" idx="12"/>
          </p:nvPr>
        </p:nvSpPr>
        <p:spPr>
          <a:xfrm>
            <a:off x="15102185" y="28060644"/>
            <a:ext cx="4811316" cy="1611875"/>
          </a:xfrm>
          <a:prstGeom prst="rect">
            <a:avLst/>
          </a:prstGeom>
        </p:spPr>
        <p:txBody>
          <a:bodyPr/>
          <a:lstStyle/>
          <a:p>
            <a:fld id="{F48AB4D2-37EF-4DCE-B077-C4F85267A1D7}" type="slidenum">
              <a:rPr lang="en-GB" smtClean="0"/>
              <a:t>‹#›</a:t>
            </a:fld>
            <a:endParaRPr lang="en-GB"/>
          </a:p>
        </p:txBody>
      </p:sp>
    </p:spTree>
    <p:extLst>
      <p:ext uri="{BB962C8B-B14F-4D97-AF65-F5344CB8AC3E}">
        <p14:creationId xmlns:p14="http://schemas.microsoft.com/office/powerpoint/2010/main" val="2190325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a:prstGeom prst="rect">
            <a:avLst/>
          </a:prstGeom>
        </p:spPr>
        <p:txBody>
          <a:bodyPr anchor="b"/>
          <a:lstStyle>
            <a:lvl1pPr>
              <a:defRPr sz="7483"/>
            </a:lvl1pPr>
          </a:lstStyle>
          <a:p>
            <a:r>
              <a:rPr lang="en-US"/>
              <a:t>Click to edit Master title style</a:t>
            </a:r>
            <a:endParaRPr lang="en-US" dirty="0"/>
          </a:p>
        </p:txBody>
      </p:sp>
      <p:sp>
        <p:nvSpPr>
          <p:cNvPr id="3" name="Content Placeholder 2"/>
          <p:cNvSpPr>
            <a:spLocks noGrp="1"/>
          </p:cNvSpPr>
          <p:nvPr>
            <p:ph idx="1"/>
          </p:nvPr>
        </p:nvSpPr>
        <p:spPr>
          <a:xfrm>
            <a:off x="9090826" y="4359077"/>
            <a:ext cx="10825460" cy="21515024"/>
          </a:xfrm>
          <a:prstGeom prst="rect">
            <a:avLst/>
          </a:prstGeo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72909" y="9082564"/>
            <a:ext cx="6896776" cy="16826573"/>
          </a:xfrm>
          <a:prstGeom prst="rect">
            <a:avLst/>
          </a:prstGeo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a:t>Click to edit Master text styles</a:t>
            </a:r>
          </a:p>
        </p:txBody>
      </p:sp>
      <p:sp>
        <p:nvSpPr>
          <p:cNvPr id="5" name="Date Placeholder 4"/>
          <p:cNvSpPr>
            <a:spLocks noGrp="1"/>
          </p:cNvSpPr>
          <p:nvPr>
            <p:ph type="dt" sz="half" idx="10"/>
          </p:nvPr>
        </p:nvSpPr>
        <p:spPr>
          <a:xfrm>
            <a:off x="1470124" y="28060644"/>
            <a:ext cx="4811316" cy="1611875"/>
          </a:xfrm>
          <a:prstGeom prst="rect">
            <a:avLst/>
          </a:prstGeom>
        </p:spPr>
        <p:txBody>
          <a:bodyPr/>
          <a:lstStyle/>
          <a:p>
            <a:fld id="{A6A5156F-521C-4275-A544-D7C0DFECBCCB}" type="datetimeFigureOut">
              <a:rPr lang="en-GB" smtClean="0"/>
              <a:t>30/05/2019</a:t>
            </a:fld>
            <a:endParaRPr lang="en-GB"/>
          </a:p>
        </p:txBody>
      </p:sp>
      <p:sp>
        <p:nvSpPr>
          <p:cNvPr id="6" name="Footer Placeholder 5"/>
          <p:cNvSpPr>
            <a:spLocks noGrp="1"/>
          </p:cNvSpPr>
          <p:nvPr>
            <p:ph type="ftr" sz="quarter" idx="11"/>
          </p:nvPr>
        </p:nvSpPr>
        <p:spPr>
          <a:xfrm>
            <a:off x="7083326" y="28060644"/>
            <a:ext cx="7216973" cy="1611875"/>
          </a:xfrm>
          <a:prstGeom prst="rect">
            <a:avLst/>
          </a:prstGeom>
        </p:spPr>
        <p:txBody>
          <a:bodyPr/>
          <a:lstStyle/>
          <a:p>
            <a:endParaRPr lang="en-GB"/>
          </a:p>
        </p:txBody>
      </p:sp>
      <p:sp>
        <p:nvSpPr>
          <p:cNvPr id="7" name="Slide Number Placeholder 6"/>
          <p:cNvSpPr>
            <a:spLocks noGrp="1"/>
          </p:cNvSpPr>
          <p:nvPr>
            <p:ph type="sldNum" sz="quarter" idx="12"/>
          </p:nvPr>
        </p:nvSpPr>
        <p:spPr>
          <a:xfrm>
            <a:off x="15102185" y="28060644"/>
            <a:ext cx="4811316" cy="1611875"/>
          </a:xfrm>
          <a:prstGeom prst="rect">
            <a:avLst/>
          </a:prstGeom>
        </p:spPr>
        <p:txBody>
          <a:bodyPr/>
          <a:lstStyle/>
          <a:p>
            <a:fld id="{F48AB4D2-37EF-4DCE-B077-C4F85267A1D7}" type="slidenum">
              <a:rPr lang="en-GB" smtClean="0"/>
              <a:t>‹#›</a:t>
            </a:fld>
            <a:endParaRPr lang="en-GB"/>
          </a:p>
        </p:txBody>
      </p:sp>
    </p:spTree>
    <p:extLst>
      <p:ext uri="{BB962C8B-B14F-4D97-AF65-F5344CB8AC3E}">
        <p14:creationId xmlns:p14="http://schemas.microsoft.com/office/powerpoint/2010/main" val="1305114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a:prstGeom prst="rect">
            <a:avLst/>
          </a:prstGeom>
        </p:spPr>
        <p:txBody>
          <a:bodyPr anchor="b"/>
          <a:lstStyle>
            <a:lvl1pPr>
              <a:defRPr sz="7483"/>
            </a:lvl1pPr>
          </a:lstStyle>
          <a:p>
            <a:r>
              <a:rPr lang="en-US"/>
              <a:t>Click to edit Master title style</a:t>
            </a:r>
            <a:endParaRPr lang="en-US" dirty="0"/>
          </a:p>
        </p:txBody>
      </p:sp>
      <p:sp>
        <p:nvSpPr>
          <p:cNvPr id="3" name="Picture Placeholder 2"/>
          <p:cNvSpPr>
            <a:spLocks noGrp="1" noChangeAspect="1"/>
          </p:cNvSpPr>
          <p:nvPr>
            <p:ph type="pic" idx="1"/>
          </p:nvPr>
        </p:nvSpPr>
        <p:spPr>
          <a:xfrm>
            <a:off x="9090826" y="4359077"/>
            <a:ext cx="10825460" cy="21515024"/>
          </a:xfrm>
          <a:prstGeom prst="rect">
            <a:avLst/>
          </a:prstGeo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en-US"/>
              <a:t>Click icon to add picture</a:t>
            </a:r>
            <a:endParaRPr lang="en-US" dirty="0"/>
          </a:p>
        </p:txBody>
      </p:sp>
      <p:sp>
        <p:nvSpPr>
          <p:cNvPr id="4" name="Text Placeholder 3"/>
          <p:cNvSpPr>
            <a:spLocks noGrp="1"/>
          </p:cNvSpPr>
          <p:nvPr>
            <p:ph type="body" sz="half" idx="2"/>
          </p:nvPr>
        </p:nvSpPr>
        <p:spPr>
          <a:xfrm>
            <a:off x="1472909" y="9082564"/>
            <a:ext cx="6896776" cy="16826573"/>
          </a:xfrm>
          <a:prstGeom prst="rect">
            <a:avLst/>
          </a:prstGeo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a:t>Click to edit Master text styles</a:t>
            </a:r>
          </a:p>
        </p:txBody>
      </p:sp>
      <p:sp>
        <p:nvSpPr>
          <p:cNvPr id="5" name="Date Placeholder 4"/>
          <p:cNvSpPr>
            <a:spLocks noGrp="1"/>
          </p:cNvSpPr>
          <p:nvPr>
            <p:ph type="dt" sz="half" idx="10"/>
          </p:nvPr>
        </p:nvSpPr>
        <p:spPr>
          <a:xfrm>
            <a:off x="1470124" y="28060644"/>
            <a:ext cx="4811316" cy="1611875"/>
          </a:xfrm>
          <a:prstGeom prst="rect">
            <a:avLst/>
          </a:prstGeom>
        </p:spPr>
        <p:txBody>
          <a:bodyPr/>
          <a:lstStyle/>
          <a:p>
            <a:fld id="{A6A5156F-521C-4275-A544-D7C0DFECBCCB}" type="datetimeFigureOut">
              <a:rPr lang="en-GB" smtClean="0"/>
              <a:t>30/05/2019</a:t>
            </a:fld>
            <a:endParaRPr lang="en-GB"/>
          </a:p>
        </p:txBody>
      </p:sp>
      <p:sp>
        <p:nvSpPr>
          <p:cNvPr id="6" name="Footer Placeholder 5"/>
          <p:cNvSpPr>
            <a:spLocks noGrp="1"/>
          </p:cNvSpPr>
          <p:nvPr>
            <p:ph type="ftr" sz="quarter" idx="11"/>
          </p:nvPr>
        </p:nvSpPr>
        <p:spPr>
          <a:xfrm>
            <a:off x="7083326" y="28060644"/>
            <a:ext cx="7216973" cy="1611875"/>
          </a:xfrm>
          <a:prstGeom prst="rect">
            <a:avLst/>
          </a:prstGeom>
        </p:spPr>
        <p:txBody>
          <a:bodyPr/>
          <a:lstStyle/>
          <a:p>
            <a:endParaRPr lang="en-GB"/>
          </a:p>
        </p:txBody>
      </p:sp>
      <p:sp>
        <p:nvSpPr>
          <p:cNvPr id="7" name="Slide Number Placeholder 6"/>
          <p:cNvSpPr>
            <a:spLocks noGrp="1"/>
          </p:cNvSpPr>
          <p:nvPr>
            <p:ph type="sldNum" sz="quarter" idx="12"/>
          </p:nvPr>
        </p:nvSpPr>
        <p:spPr>
          <a:xfrm>
            <a:off x="15102185" y="28060644"/>
            <a:ext cx="4811316" cy="1611875"/>
          </a:xfrm>
          <a:prstGeom prst="rect">
            <a:avLst/>
          </a:prstGeom>
        </p:spPr>
        <p:txBody>
          <a:bodyPr/>
          <a:lstStyle/>
          <a:p>
            <a:fld id="{F48AB4D2-37EF-4DCE-B077-C4F85267A1D7}" type="slidenum">
              <a:rPr lang="en-GB" smtClean="0"/>
              <a:t>‹#›</a:t>
            </a:fld>
            <a:endParaRPr lang="en-GB"/>
          </a:p>
        </p:txBody>
      </p:sp>
    </p:spTree>
    <p:extLst>
      <p:ext uri="{BB962C8B-B14F-4D97-AF65-F5344CB8AC3E}">
        <p14:creationId xmlns:p14="http://schemas.microsoft.com/office/powerpoint/2010/main" val="2236570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 xmlns:a16="http://schemas.microsoft.com/office/drawing/2014/main" id="{86256F63-0018-4567-8A3D-D77A5ECBCC79}"/>
              </a:ext>
            </a:extLst>
          </p:cNvPr>
          <p:cNvSpPr/>
          <p:nvPr userDrawn="1"/>
        </p:nvSpPr>
        <p:spPr>
          <a:xfrm>
            <a:off x="414337" y="373856"/>
            <a:ext cx="20554950" cy="295275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296409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6762" y="665844"/>
            <a:ext cx="19850100" cy="2920120"/>
          </a:xfrm>
          <a:prstGeom prst="rect">
            <a:avLst/>
          </a:prstGeom>
          <a:solidFill>
            <a:schemeClr val="bg1"/>
          </a:solidFill>
        </p:spPr>
        <p:txBody>
          <a:bodyPr wrap="square" rtlCol="0">
            <a:noAutofit/>
          </a:bodyPr>
          <a:lstStyle/>
          <a:p>
            <a:r>
              <a:rPr lang="en-GB" sz="4400" dirty="0">
                <a:solidFill>
                  <a:schemeClr val="tx1">
                    <a:lumMod val="65000"/>
                    <a:lumOff val="35000"/>
                  </a:schemeClr>
                </a:solidFill>
                <a:latin typeface="Verdana" panose="020B0604030504040204" pitchFamily="34" charset="0"/>
                <a:ea typeface="Verdana" panose="020B0604030504040204" pitchFamily="34" charset="0"/>
              </a:rPr>
              <a:t>Using free online courses to support entry into </a:t>
            </a:r>
            <a:br>
              <a:rPr lang="en-GB" sz="4400" dirty="0">
                <a:solidFill>
                  <a:schemeClr val="tx1">
                    <a:lumMod val="65000"/>
                    <a:lumOff val="35000"/>
                  </a:schemeClr>
                </a:solidFill>
                <a:latin typeface="Verdana" panose="020B0604030504040204" pitchFamily="34" charset="0"/>
                <a:ea typeface="Verdana" panose="020B0604030504040204" pitchFamily="34" charset="0"/>
              </a:rPr>
            </a:br>
            <a:r>
              <a:rPr lang="en-GB" sz="4400" dirty="0">
                <a:solidFill>
                  <a:schemeClr val="tx1">
                    <a:lumMod val="65000"/>
                    <a:lumOff val="35000"/>
                  </a:schemeClr>
                </a:solidFill>
                <a:latin typeface="Verdana" panose="020B0604030504040204" pitchFamily="34" charset="0"/>
                <a:ea typeface="Verdana" panose="020B0604030504040204" pitchFamily="34" charset="0"/>
              </a:rPr>
              <a:t>Higher Education: </a:t>
            </a:r>
            <a:r>
              <a:rPr lang="en-GB" sz="4400" i="1" dirty="0">
                <a:solidFill>
                  <a:schemeClr val="tx1">
                    <a:lumMod val="65000"/>
                    <a:lumOff val="35000"/>
                  </a:schemeClr>
                </a:solidFill>
                <a:latin typeface="Verdana" panose="020B0604030504040204" pitchFamily="34" charset="0"/>
                <a:ea typeface="Verdana" panose="020B0604030504040204" pitchFamily="34" charset="0"/>
              </a:rPr>
              <a:t>“Open to all”</a:t>
            </a:r>
          </a:p>
          <a:p>
            <a:endParaRPr lang="en-GB" sz="2000" dirty="0">
              <a:solidFill>
                <a:srgbClr val="D60093"/>
              </a:solidFill>
              <a:latin typeface="Verdana" panose="020B0604030504040204" pitchFamily="34" charset="0"/>
              <a:ea typeface="Verdana" panose="020B0604030504040204" pitchFamily="34" charset="0"/>
            </a:endParaRPr>
          </a:p>
          <a:p>
            <a:r>
              <a:rPr lang="en-GB" sz="2800" dirty="0">
                <a:solidFill>
                  <a:schemeClr val="accent2"/>
                </a:solidFill>
                <a:latin typeface="Verdana" panose="020B0604030504040204" pitchFamily="34" charset="0"/>
                <a:ea typeface="Verdana" panose="020B0604030504040204" pitchFamily="34" charset="0"/>
              </a:rPr>
              <a:t>LM Christie</a:t>
            </a:r>
          </a:p>
          <a:p>
            <a:r>
              <a:rPr lang="en-GB" sz="2400" i="1" dirty="0">
                <a:solidFill>
                  <a:schemeClr val="accent2"/>
                </a:solidFill>
                <a:latin typeface="Verdana" panose="020B0604030504040204" pitchFamily="34" charset="0"/>
                <a:ea typeface="Verdana" panose="020B0604030504040204" pitchFamily="34" charset="0"/>
              </a:rPr>
              <a:t>Postgraduate Education Group, Institute of Applied Health Sciences, </a:t>
            </a:r>
          </a:p>
          <a:p>
            <a:r>
              <a:rPr lang="en-GB" sz="2400" i="1" dirty="0">
                <a:solidFill>
                  <a:schemeClr val="accent2"/>
                </a:solidFill>
                <a:latin typeface="Verdana" panose="020B0604030504040204" pitchFamily="34" charset="0"/>
                <a:ea typeface="Verdana" panose="020B0604030504040204" pitchFamily="34" charset="0"/>
              </a:rPr>
              <a:t>School of Medicine, Medical Sciences and Nutrition</a:t>
            </a:r>
            <a:endParaRPr lang="en-GB" sz="3200" i="1" dirty="0">
              <a:solidFill>
                <a:schemeClr val="accent2"/>
              </a:solidFill>
              <a:latin typeface="Verdana" panose="020B0604030504040204" pitchFamily="34" charset="0"/>
              <a:ea typeface="Verdana" panose="020B0604030504040204" pitchFamily="34" charset="0"/>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071393" y="890550"/>
            <a:ext cx="2343176" cy="2401756"/>
          </a:xfrm>
          <a:prstGeom prst="rect">
            <a:avLst/>
          </a:prstGeom>
        </p:spPr>
      </p:pic>
      <p:sp>
        <p:nvSpPr>
          <p:cNvPr id="9" name="Rectangle 8"/>
          <p:cNvSpPr/>
          <p:nvPr/>
        </p:nvSpPr>
        <p:spPr>
          <a:xfrm>
            <a:off x="811227" y="3953746"/>
            <a:ext cx="8275638" cy="2920120"/>
          </a:xfrm>
          <a:prstGeom prst="rect">
            <a:avLst/>
          </a:prstGeom>
          <a:solidFill>
            <a:schemeClr val="bg2">
              <a:lumMod val="90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2800" b="1" dirty="0">
                <a:solidFill>
                  <a:srgbClr val="CC0066"/>
                </a:solidFill>
                <a:latin typeface="Verdana" panose="020B0604030504040204" pitchFamily="34" charset="0"/>
                <a:ea typeface="Verdana" panose="020B0604030504040204" pitchFamily="34" charset="0"/>
              </a:rPr>
              <a:t>The Rise of the MOOC</a:t>
            </a:r>
          </a:p>
          <a:p>
            <a:r>
              <a:rPr lang="en-GB" sz="2400" dirty="0">
                <a:solidFill>
                  <a:schemeClr val="tx1">
                    <a:lumMod val="75000"/>
                    <a:lumOff val="25000"/>
                  </a:schemeClr>
                </a:solidFill>
                <a:latin typeface="Verdana" panose="020B0604030504040204" pitchFamily="34" charset="0"/>
                <a:ea typeface="Verdana" panose="020B0604030504040204" pitchFamily="34" charset="0"/>
              </a:rPr>
              <a:t>Massive Open Online Courses (MOOCs) have surged in popularity over the last decade as an alternative to the existing distance learning format. With the increased availability of internet access they offer learning to a global audience, </a:t>
            </a:r>
            <a:r>
              <a:rPr lang="en-GB" sz="2400" dirty="0">
                <a:solidFill>
                  <a:schemeClr val="accent2"/>
                </a:solidFill>
                <a:latin typeface="Verdana" panose="020B0604030504040204" pitchFamily="34" charset="0"/>
                <a:ea typeface="Verdana" panose="020B0604030504040204" pitchFamily="34" charset="0"/>
              </a:rPr>
              <a:t>free of charge</a:t>
            </a:r>
            <a:r>
              <a:rPr lang="en-GB" sz="2400" dirty="0">
                <a:solidFill>
                  <a:schemeClr val="tx1">
                    <a:lumMod val="75000"/>
                    <a:lumOff val="25000"/>
                  </a:schemeClr>
                </a:solidFill>
                <a:latin typeface="Verdana" panose="020B0604030504040204" pitchFamily="34" charset="0"/>
                <a:ea typeface="Verdana" panose="020B0604030504040204" pitchFamily="34" charset="0"/>
              </a:rPr>
              <a:t>, without having to even leave your house. </a:t>
            </a:r>
          </a:p>
        </p:txBody>
      </p:sp>
      <p:sp>
        <p:nvSpPr>
          <p:cNvPr id="11" name="Rectangle 10"/>
          <p:cNvSpPr/>
          <p:nvPr/>
        </p:nvSpPr>
        <p:spPr>
          <a:xfrm>
            <a:off x="9398355" y="3946396"/>
            <a:ext cx="11218507" cy="5468227"/>
          </a:xfrm>
          <a:prstGeom prst="rect">
            <a:avLst/>
          </a:prstGeom>
          <a:solidFill>
            <a:schemeClr val="bg2">
              <a:lumMod val="90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2800" b="1" dirty="0">
                <a:solidFill>
                  <a:srgbClr val="CC0066"/>
                </a:solidFill>
                <a:latin typeface="Verdana" panose="020B0604030504040204" pitchFamily="34" charset="0"/>
                <a:ea typeface="Verdana" panose="020B0604030504040204" pitchFamily="34" charset="0"/>
              </a:rPr>
              <a:t>Threat or Opportunity?</a:t>
            </a:r>
          </a:p>
          <a:p>
            <a:r>
              <a:rPr lang="en-GB" sz="2400" dirty="0">
                <a:solidFill>
                  <a:schemeClr val="tx1">
                    <a:lumMod val="75000"/>
                    <a:lumOff val="25000"/>
                  </a:schemeClr>
                </a:solidFill>
                <a:latin typeface="Verdana" panose="020B0604030504040204" pitchFamily="34" charset="0"/>
                <a:ea typeface="Verdana" panose="020B0604030504040204" pitchFamily="34" charset="0"/>
              </a:rPr>
              <a:t>With MOOC popularity rising the potential </a:t>
            </a:r>
            <a:r>
              <a:rPr lang="en-GB" sz="2400" dirty="0">
                <a:solidFill>
                  <a:srgbClr val="CC0066"/>
                </a:solidFill>
                <a:latin typeface="Verdana" panose="020B0604030504040204" pitchFamily="34" charset="0"/>
                <a:ea typeface="Verdana" panose="020B0604030504040204" pitchFamily="34" charset="0"/>
              </a:rPr>
              <a:t>threat</a:t>
            </a:r>
            <a:r>
              <a:rPr lang="en-GB" sz="2400" dirty="0">
                <a:solidFill>
                  <a:schemeClr val="tx1">
                    <a:lumMod val="75000"/>
                    <a:lumOff val="25000"/>
                  </a:schemeClr>
                </a:solidFill>
                <a:latin typeface="Verdana" panose="020B0604030504040204" pitchFamily="34" charset="0"/>
                <a:ea typeface="Verdana" panose="020B0604030504040204" pitchFamily="34" charset="0"/>
              </a:rPr>
              <a:t> to existing higher education (HE) institutions was popularised via the following themes</a:t>
            </a:r>
          </a:p>
          <a:p>
            <a:pPr marL="342900" indent="-342900">
              <a:buFont typeface="Arial" panose="020B0604020202020204" pitchFamily="34" charset="0"/>
              <a:buChar char="•"/>
            </a:pPr>
            <a:r>
              <a:rPr lang="en-GB" sz="2400" i="1" dirty="0">
                <a:solidFill>
                  <a:schemeClr val="accent2"/>
                </a:solidFill>
                <a:latin typeface="Verdana" panose="020B0604030504040204" pitchFamily="34" charset="0"/>
                <a:ea typeface="Verdana" panose="020B0604030504040204" pitchFamily="34" charset="0"/>
              </a:rPr>
              <a:t>“It will devalue Higher Education”</a:t>
            </a:r>
          </a:p>
          <a:p>
            <a:pPr marL="342900" indent="-342900">
              <a:buFont typeface="Arial" panose="020B0604020202020204" pitchFamily="34" charset="0"/>
              <a:buChar char="•"/>
            </a:pPr>
            <a:r>
              <a:rPr lang="en-GB" sz="2400" i="1" dirty="0">
                <a:solidFill>
                  <a:schemeClr val="accent2"/>
                </a:solidFill>
                <a:latin typeface="Verdana" panose="020B0604030504040204" pitchFamily="34" charset="0"/>
                <a:ea typeface="Verdana" panose="020B0604030504040204" pitchFamily="34" charset="0"/>
              </a:rPr>
              <a:t>“It’s just a cost-cutting measure”</a:t>
            </a:r>
          </a:p>
          <a:p>
            <a:pPr marL="342900" indent="-342900">
              <a:buFont typeface="Arial" panose="020B0604020202020204" pitchFamily="34" charset="0"/>
              <a:buChar char="•"/>
            </a:pPr>
            <a:r>
              <a:rPr lang="en-GB" sz="2400" i="1" dirty="0">
                <a:solidFill>
                  <a:schemeClr val="accent2"/>
                </a:solidFill>
                <a:latin typeface="Verdana" panose="020B0604030504040204" pitchFamily="34" charset="0"/>
                <a:ea typeface="Verdana" panose="020B0604030504040204" pitchFamily="34" charset="0"/>
              </a:rPr>
              <a:t>“It will reduce the need for as many universities and staff”</a:t>
            </a:r>
          </a:p>
          <a:p>
            <a:pPr marL="342900" indent="-342900">
              <a:buFont typeface="Arial" panose="020B0604020202020204" pitchFamily="34" charset="0"/>
              <a:buChar char="•"/>
            </a:pPr>
            <a:endParaRPr lang="en-GB" sz="2400" dirty="0">
              <a:solidFill>
                <a:schemeClr val="tx1">
                  <a:lumMod val="75000"/>
                  <a:lumOff val="25000"/>
                </a:schemeClr>
              </a:solidFill>
              <a:latin typeface="Verdana" panose="020B0604030504040204" pitchFamily="34" charset="0"/>
              <a:ea typeface="Verdana" panose="020B0604030504040204" pitchFamily="34" charset="0"/>
            </a:endParaRPr>
          </a:p>
          <a:p>
            <a:r>
              <a:rPr lang="en-GB" sz="2400" dirty="0">
                <a:solidFill>
                  <a:schemeClr val="tx1">
                    <a:lumMod val="75000"/>
                    <a:lumOff val="25000"/>
                  </a:schemeClr>
                </a:solidFill>
                <a:latin typeface="Verdana" panose="020B0604030504040204" pitchFamily="34" charset="0"/>
                <a:ea typeface="Verdana" panose="020B0604030504040204" pitchFamily="34" charset="0"/>
              </a:rPr>
              <a:t>So far, MOOCs have </a:t>
            </a:r>
            <a:r>
              <a:rPr lang="en-GB" sz="2400" i="1" dirty="0">
                <a:solidFill>
                  <a:schemeClr val="tx1">
                    <a:lumMod val="75000"/>
                    <a:lumOff val="25000"/>
                  </a:schemeClr>
                </a:solidFill>
                <a:latin typeface="Verdana" panose="020B0604030504040204" pitchFamily="34" charset="0"/>
                <a:ea typeface="Verdana" panose="020B0604030504040204" pitchFamily="34" charset="0"/>
              </a:rPr>
              <a:t>not</a:t>
            </a:r>
            <a:r>
              <a:rPr lang="en-GB" sz="2400" dirty="0">
                <a:solidFill>
                  <a:schemeClr val="tx1">
                    <a:lumMod val="75000"/>
                    <a:lumOff val="25000"/>
                  </a:schemeClr>
                </a:solidFill>
                <a:latin typeface="Verdana" panose="020B0604030504040204" pitchFamily="34" charset="0"/>
                <a:ea typeface="Verdana" panose="020B0604030504040204" pitchFamily="34" charset="0"/>
              </a:rPr>
              <a:t> displaced standard university teaching as we know it. Some even suggest the MOOC bubble has already burst. However, many institutions are looking at the MOOC format as an </a:t>
            </a:r>
            <a:r>
              <a:rPr lang="en-GB" sz="2400" dirty="0">
                <a:solidFill>
                  <a:srgbClr val="CC0066"/>
                </a:solidFill>
                <a:latin typeface="Verdana" panose="020B0604030504040204" pitchFamily="34" charset="0"/>
                <a:ea typeface="Verdana" panose="020B0604030504040204" pitchFamily="34" charset="0"/>
              </a:rPr>
              <a:t>opportunity</a:t>
            </a:r>
          </a:p>
          <a:p>
            <a:pPr marL="342900" indent="-342900">
              <a:buFont typeface="Arial" panose="020B0604020202020204" pitchFamily="34" charset="0"/>
              <a:buChar char="•"/>
            </a:pPr>
            <a:r>
              <a:rPr lang="en-GB" sz="2400" i="1" dirty="0">
                <a:solidFill>
                  <a:schemeClr val="accent2"/>
                </a:solidFill>
                <a:latin typeface="Verdana" panose="020B0604030504040204" pitchFamily="34" charset="0"/>
                <a:ea typeface="Verdana" panose="020B0604030504040204" pitchFamily="34" charset="0"/>
              </a:rPr>
              <a:t>“I can reach a global audience with my course”</a:t>
            </a:r>
          </a:p>
          <a:p>
            <a:pPr marL="342900" indent="-342900">
              <a:buFont typeface="Arial" panose="020B0604020202020204" pitchFamily="34" charset="0"/>
              <a:buChar char="•"/>
            </a:pPr>
            <a:r>
              <a:rPr lang="en-GB" sz="2400" i="1" dirty="0">
                <a:solidFill>
                  <a:schemeClr val="accent2"/>
                </a:solidFill>
                <a:latin typeface="Verdana" panose="020B0604030504040204" pitchFamily="34" charset="0"/>
                <a:ea typeface="Verdana" panose="020B0604030504040204" pitchFamily="34" charset="0"/>
              </a:rPr>
              <a:t>“I can reach 1000s of students at once”</a:t>
            </a:r>
          </a:p>
          <a:p>
            <a:pPr marL="342900" indent="-342900">
              <a:buFont typeface="Arial" panose="020B0604020202020204" pitchFamily="34" charset="0"/>
              <a:buChar char="•"/>
            </a:pPr>
            <a:r>
              <a:rPr lang="en-GB" sz="2400" i="1" dirty="0">
                <a:solidFill>
                  <a:schemeClr val="accent2"/>
                </a:solidFill>
                <a:latin typeface="Verdana" panose="020B0604030504040204" pitchFamily="34" charset="0"/>
                <a:ea typeface="Verdana" panose="020B0604030504040204" pitchFamily="34" charset="0"/>
              </a:rPr>
              <a:t>“It removes some of the existing barriers to education”</a:t>
            </a:r>
          </a:p>
        </p:txBody>
      </p:sp>
      <p:sp>
        <p:nvSpPr>
          <p:cNvPr id="12" name="Rectangle 11"/>
          <p:cNvSpPr/>
          <p:nvPr/>
        </p:nvSpPr>
        <p:spPr>
          <a:xfrm>
            <a:off x="9744313" y="17043829"/>
            <a:ext cx="10966399" cy="3873321"/>
          </a:xfrm>
          <a:prstGeom prst="rect">
            <a:avLst/>
          </a:prstGeom>
          <a:solidFill>
            <a:schemeClr val="bg2">
              <a:lumMod val="90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2800" b="1" dirty="0">
                <a:solidFill>
                  <a:srgbClr val="CC0066"/>
                </a:solidFill>
                <a:latin typeface="Verdana" panose="020B0604030504040204" pitchFamily="34" charset="0"/>
                <a:ea typeface="Verdana" panose="020B0604030504040204" pitchFamily="34" charset="0"/>
              </a:rPr>
              <a:t>The Open University, FutureLearn and Us</a:t>
            </a:r>
          </a:p>
          <a:p>
            <a:r>
              <a:rPr lang="en-GB" sz="2400" dirty="0">
                <a:solidFill>
                  <a:schemeClr val="tx1">
                    <a:lumMod val="75000"/>
                    <a:lumOff val="25000"/>
                  </a:schemeClr>
                </a:solidFill>
                <a:latin typeface="Verdana" panose="020B0604030504040204" pitchFamily="34" charset="0"/>
                <a:ea typeface="Verdana" panose="020B0604030504040204" pitchFamily="34" charset="0"/>
              </a:rPr>
              <a:t>The Open University (OU) is the largest academic institution in the UK. The MOOC threat was perhaps greatest to the OU by nature of its distance learning format. In 2013 the </a:t>
            </a:r>
            <a:r>
              <a:rPr lang="en-GB" sz="2400" dirty="0" err="1">
                <a:solidFill>
                  <a:schemeClr val="tx1">
                    <a:lumMod val="75000"/>
                    <a:lumOff val="25000"/>
                  </a:schemeClr>
                </a:solidFill>
                <a:latin typeface="Verdana" panose="020B0604030504040204" pitchFamily="34" charset="0"/>
                <a:ea typeface="Verdana" panose="020B0604030504040204" pitchFamily="34" charset="0"/>
              </a:rPr>
              <a:t>OU</a:t>
            </a:r>
            <a:r>
              <a:rPr lang="en-GB" sz="2400" dirty="0">
                <a:solidFill>
                  <a:schemeClr val="tx1">
                    <a:lumMod val="75000"/>
                    <a:lumOff val="25000"/>
                  </a:schemeClr>
                </a:solidFill>
                <a:latin typeface="Verdana" panose="020B0604030504040204" pitchFamily="34" charset="0"/>
                <a:ea typeface="Verdana" panose="020B0604030504040204" pitchFamily="34" charset="0"/>
              </a:rPr>
              <a:t> launched their own digital learning platform to offer MOOCs, </a:t>
            </a:r>
            <a:r>
              <a:rPr lang="en-GB" sz="2400" dirty="0">
                <a:solidFill>
                  <a:srgbClr val="CC0066"/>
                </a:solidFill>
                <a:latin typeface="Verdana" panose="020B0604030504040204" pitchFamily="34" charset="0"/>
                <a:ea typeface="Verdana" panose="020B0604030504040204" pitchFamily="34" charset="0"/>
              </a:rPr>
              <a:t>FutureLearn (FL). </a:t>
            </a:r>
            <a:r>
              <a:rPr lang="en-GB" sz="2400" dirty="0">
                <a:solidFill>
                  <a:schemeClr val="tx1">
                    <a:lumMod val="75000"/>
                    <a:lumOff val="25000"/>
                  </a:schemeClr>
                </a:solidFill>
                <a:latin typeface="Verdana" panose="020B0604030504040204" pitchFamily="34" charset="0"/>
                <a:ea typeface="Verdana" panose="020B0604030504040204" pitchFamily="34" charset="0"/>
              </a:rPr>
              <a:t>The University of Aberdeen is now one of </a:t>
            </a:r>
            <a:r>
              <a:rPr lang="en-GB" sz="2400" dirty="0" err="1">
                <a:solidFill>
                  <a:schemeClr val="tx1">
                    <a:lumMod val="75000"/>
                    <a:lumOff val="25000"/>
                  </a:schemeClr>
                </a:solidFill>
                <a:latin typeface="Verdana" panose="020B0604030504040204" pitchFamily="34" charset="0"/>
                <a:ea typeface="Verdana" panose="020B0604030504040204" pitchFamily="34" charset="0"/>
              </a:rPr>
              <a:t>FutureLearn’s</a:t>
            </a:r>
            <a:r>
              <a:rPr lang="en-GB" sz="2400" dirty="0">
                <a:solidFill>
                  <a:schemeClr val="tx1">
                    <a:lumMod val="75000"/>
                    <a:lumOff val="25000"/>
                  </a:schemeClr>
                </a:solidFill>
                <a:latin typeface="Verdana" panose="020B0604030504040204" pitchFamily="34" charset="0"/>
                <a:ea typeface="Verdana" panose="020B0604030504040204" pitchFamily="34" charset="0"/>
              </a:rPr>
              <a:t> academic partners, giving us access to a globally recognised, and accessed, online learning platform. Students access free materials but can pay to upgrade and receive a Certificate of Achievement on completion of a short assessment.</a:t>
            </a:r>
          </a:p>
        </p:txBody>
      </p:sp>
      <p:pic>
        <p:nvPicPr>
          <p:cNvPr id="13" name="Picture 12"/>
          <p:cNvPicPr>
            <a:picLocks noChangeAspect="1"/>
          </p:cNvPicPr>
          <p:nvPr/>
        </p:nvPicPr>
        <p:blipFill>
          <a:blip r:embed="rId3"/>
          <a:stretch>
            <a:fillRect/>
          </a:stretch>
        </p:blipFill>
        <p:spPr>
          <a:xfrm>
            <a:off x="5170016" y="22754612"/>
            <a:ext cx="2532986" cy="894973"/>
          </a:xfrm>
          <a:prstGeom prst="rect">
            <a:avLst/>
          </a:prstGeom>
        </p:spPr>
      </p:pic>
      <p:sp>
        <p:nvSpPr>
          <p:cNvPr id="14" name="TextBox 13"/>
          <p:cNvSpPr txBox="1"/>
          <p:nvPr/>
        </p:nvSpPr>
        <p:spPr>
          <a:xfrm>
            <a:off x="5086868" y="23802312"/>
            <a:ext cx="4453928" cy="1815882"/>
          </a:xfrm>
          <a:prstGeom prst="rect">
            <a:avLst/>
          </a:prstGeom>
          <a:noFill/>
        </p:spPr>
        <p:txBody>
          <a:bodyPr wrap="square" rtlCol="0">
            <a:spAutoFit/>
          </a:bodyPr>
          <a:lstStyle/>
          <a:p>
            <a:r>
              <a:rPr lang="en-GB" sz="2800" b="1" i="1" dirty="0">
                <a:solidFill>
                  <a:schemeClr val="bg1"/>
                </a:solidFill>
                <a:latin typeface="Gill Sans MT" panose="020B0502020104020203" pitchFamily="34" charset="0"/>
              </a:rPr>
              <a:t>“</a:t>
            </a:r>
            <a:r>
              <a:rPr lang="en-GB" sz="2800" b="1" i="1" dirty="0" err="1">
                <a:solidFill>
                  <a:schemeClr val="bg1"/>
                </a:solidFill>
                <a:latin typeface="Gill Sans MT" panose="020B0502020104020203" pitchFamily="34" charset="0"/>
              </a:rPr>
              <a:t>FutureLearn’s</a:t>
            </a:r>
            <a:r>
              <a:rPr lang="en-GB" sz="2800" b="1" i="1" dirty="0">
                <a:solidFill>
                  <a:schemeClr val="bg1"/>
                </a:solidFill>
                <a:latin typeface="Gill Sans MT" panose="020B0502020104020203" pitchFamily="34" charset="0"/>
              </a:rPr>
              <a:t> purpose is to transform access to education”   </a:t>
            </a:r>
            <a:r>
              <a:rPr lang="en-GB" sz="2800" i="1" dirty="0" err="1">
                <a:solidFill>
                  <a:schemeClr val="bg1"/>
                </a:solidFill>
                <a:latin typeface="Gill Sans MT" panose="020B0502020104020203" pitchFamily="34" charset="0"/>
              </a:rPr>
              <a:t>FutureLearn</a:t>
            </a:r>
            <a:r>
              <a:rPr lang="en-GB" sz="2800" i="1" dirty="0">
                <a:solidFill>
                  <a:schemeClr val="bg1"/>
                </a:solidFill>
                <a:latin typeface="Gill Sans MT" panose="020B0502020104020203" pitchFamily="34" charset="0"/>
              </a:rPr>
              <a:t>, 2019</a:t>
            </a:r>
          </a:p>
        </p:txBody>
      </p:sp>
      <p:sp>
        <p:nvSpPr>
          <p:cNvPr id="99" name="Rectangle 98"/>
          <p:cNvSpPr/>
          <p:nvPr/>
        </p:nvSpPr>
        <p:spPr>
          <a:xfrm>
            <a:off x="689655" y="15081874"/>
            <a:ext cx="20021057" cy="1106444"/>
          </a:xfrm>
          <a:prstGeom prst="rect">
            <a:avLst/>
          </a:prstGeom>
          <a:solidFill>
            <a:schemeClr val="tx1">
              <a:lumMod val="85000"/>
              <a:lumOff val="1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GB" sz="3200" b="1" dirty="0">
                <a:solidFill>
                  <a:schemeClr val="accent6">
                    <a:lumMod val="20000"/>
                    <a:lumOff val="80000"/>
                  </a:schemeClr>
                </a:solidFill>
                <a:latin typeface="Verdana" panose="020B0604030504040204" pitchFamily="34" charset="0"/>
                <a:ea typeface="Verdana" panose="020B0604030504040204" pitchFamily="34" charset="0"/>
              </a:rPr>
              <a:t>How did the Institute of Applied Health Sciences use MOOCs to increase access to Postgraduate Education?</a:t>
            </a:r>
          </a:p>
        </p:txBody>
      </p:sp>
      <p:sp>
        <p:nvSpPr>
          <p:cNvPr id="102" name="TextBox 101"/>
          <p:cNvSpPr txBox="1"/>
          <p:nvPr/>
        </p:nvSpPr>
        <p:spPr>
          <a:xfrm>
            <a:off x="853774" y="7127981"/>
            <a:ext cx="5262200" cy="2862322"/>
          </a:xfrm>
          <a:prstGeom prst="rect">
            <a:avLst/>
          </a:prstGeom>
          <a:noFill/>
        </p:spPr>
        <p:txBody>
          <a:bodyPr wrap="square" rtlCol="0">
            <a:spAutoFit/>
          </a:bodyPr>
          <a:lstStyle/>
          <a:p>
            <a:r>
              <a:rPr lang="en-GB" sz="3600" dirty="0">
                <a:solidFill>
                  <a:schemeClr val="bg1"/>
                </a:solidFill>
                <a:latin typeface="Verdana" panose="020B0604030504040204" pitchFamily="34" charset="0"/>
                <a:ea typeface="Verdana" panose="020B0604030504040204" pitchFamily="34" charset="0"/>
              </a:rPr>
              <a:t>Accessing HE requires time, money, a suitable geographic location and prior success at learning</a:t>
            </a:r>
          </a:p>
        </p:txBody>
      </p:sp>
      <p:sp>
        <p:nvSpPr>
          <p:cNvPr id="110" name="TextBox 109"/>
          <p:cNvSpPr txBox="1"/>
          <p:nvPr/>
        </p:nvSpPr>
        <p:spPr>
          <a:xfrm>
            <a:off x="10233760" y="9629779"/>
            <a:ext cx="10974787" cy="1200329"/>
          </a:xfrm>
          <a:prstGeom prst="rect">
            <a:avLst/>
          </a:prstGeom>
          <a:noFill/>
        </p:spPr>
        <p:txBody>
          <a:bodyPr wrap="square" rtlCol="0">
            <a:spAutoFit/>
          </a:bodyPr>
          <a:lstStyle/>
          <a:p>
            <a:r>
              <a:rPr lang="en-GB" sz="3600" dirty="0">
                <a:solidFill>
                  <a:schemeClr val="bg1"/>
                </a:solidFill>
                <a:latin typeface="Verdana" panose="020B0604030504040204" pitchFamily="34" charset="0"/>
                <a:ea typeface="Verdana" panose="020B0604030504040204" pitchFamily="34" charset="0"/>
              </a:rPr>
              <a:t>Free online </a:t>
            </a:r>
            <a:r>
              <a:rPr lang="en-GB" sz="3600" i="1" dirty="0">
                <a:solidFill>
                  <a:schemeClr val="bg1"/>
                </a:solidFill>
                <a:latin typeface="Verdana" panose="020B0604030504040204" pitchFamily="34" charset="0"/>
                <a:ea typeface="Verdana" panose="020B0604030504040204" pitchFamily="34" charset="0"/>
              </a:rPr>
              <a:t>introductory</a:t>
            </a:r>
            <a:r>
              <a:rPr lang="en-GB" sz="3600" dirty="0">
                <a:solidFill>
                  <a:schemeClr val="bg1"/>
                </a:solidFill>
                <a:latin typeface="Verdana" panose="020B0604030504040204" pitchFamily="34" charset="0"/>
                <a:ea typeface="Verdana" panose="020B0604030504040204" pitchFamily="34" charset="0"/>
              </a:rPr>
              <a:t> courses can help overcome some of these barriers</a:t>
            </a:r>
          </a:p>
        </p:txBody>
      </p:sp>
      <p:sp>
        <p:nvSpPr>
          <p:cNvPr id="106" name="TextBox 105"/>
          <p:cNvSpPr txBox="1"/>
          <p:nvPr/>
        </p:nvSpPr>
        <p:spPr>
          <a:xfrm>
            <a:off x="10969816" y="10991318"/>
            <a:ext cx="8929896" cy="3846959"/>
          </a:xfrm>
          <a:prstGeom prst="rect">
            <a:avLst/>
          </a:prstGeom>
          <a:solidFill>
            <a:schemeClr val="bg1">
              <a:lumMod val="95000"/>
            </a:schemeClr>
          </a:solidFill>
          <a:ln w="57150">
            <a:solidFill>
              <a:schemeClr val="accent6">
                <a:lumMod val="20000"/>
                <a:lumOff val="80000"/>
              </a:schemeClr>
            </a:solidFill>
          </a:ln>
        </p:spPr>
        <p:txBody>
          <a:bodyPr wrap="square" rtlCol="0">
            <a:noAutofit/>
          </a:bodyPr>
          <a:lstStyle/>
          <a:p>
            <a:r>
              <a:rPr lang="en-GB" sz="2800" b="1" dirty="0">
                <a:solidFill>
                  <a:srgbClr val="7030A0"/>
                </a:solidFill>
                <a:latin typeface="Verdana" panose="020B0604030504040204" pitchFamily="34" charset="0"/>
                <a:ea typeface="Verdana" panose="020B0604030504040204" pitchFamily="34" charset="0"/>
              </a:rPr>
              <a:t>Students have the opportunity to</a:t>
            </a:r>
          </a:p>
          <a:p>
            <a:endParaRPr lang="en-GB" sz="2800" b="1" dirty="0">
              <a:solidFill>
                <a:srgbClr val="7030A0"/>
              </a:solidFill>
              <a:latin typeface="Verdana" panose="020B0604030504040204" pitchFamily="34" charset="0"/>
              <a:ea typeface="Verdana" panose="020B0604030504040204" pitchFamily="34" charset="0"/>
            </a:endParaRPr>
          </a:p>
          <a:p>
            <a:pPr marL="342900" indent="-342900">
              <a:lnSpc>
                <a:spcPct val="110000"/>
              </a:lnSpc>
              <a:buFont typeface="Arial" panose="020B0604020202020204" pitchFamily="34" charset="0"/>
              <a:buChar char="•"/>
            </a:pPr>
            <a:r>
              <a:rPr lang="en-GB" sz="2800" dirty="0">
                <a:solidFill>
                  <a:srgbClr val="7030A0"/>
                </a:solidFill>
                <a:latin typeface="Verdana" panose="020B0604030504040204" pitchFamily="34" charset="0"/>
                <a:ea typeface="Verdana" panose="020B0604030504040204" pitchFamily="34" charset="0"/>
              </a:rPr>
              <a:t>Study at a time and pace to suit them</a:t>
            </a:r>
          </a:p>
          <a:p>
            <a:pPr marL="342900" indent="-342900">
              <a:lnSpc>
                <a:spcPct val="110000"/>
              </a:lnSpc>
              <a:buFont typeface="Arial" panose="020B0604020202020204" pitchFamily="34" charset="0"/>
              <a:buChar char="•"/>
            </a:pPr>
            <a:r>
              <a:rPr lang="en-GB" sz="2800" dirty="0">
                <a:solidFill>
                  <a:srgbClr val="7030A0"/>
                </a:solidFill>
                <a:latin typeface="Verdana" panose="020B0604030504040204" pitchFamily="34" charset="0"/>
                <a:ea typeface="Verdana" panose="020B0604030504040204" pitchFamily="34" charset="0"/>
              </a:rPr>
              <a:t>Save / earn money at the same time</a:t>
            </a:r>
          </a:p>
          <a:p>
            <a:pPr marL="342900" indent="-342900">
              <a:lnSpc>
                <a:spcPct val="110000"/>
              </a:lnSpc>
              <a:buFont typeface="Arial" panose="020B0604020202020204" pitchFamily="34" charset="0"/>
              <a:buChar char="•"/>
            </a:pPr>
            <a:r>
              <a:rPr lang="en-GB" sz="2800" dirty="0">
                <a:solidFill>
                  <a:srgbClr val="7030A0"/>
                </a:solidFill>
                <a:latin typeface="Verdana" panose="020B0604030504040204" pitchFamily="34" charset="0"/>
                <a:ea typeface="Verdana" panose="020B0604030504040204" pitchFamily="34" charset="0"/>
              </a:rPr>
              <a:t>Study from anywhere in the world</a:t>
            </a:r>
          </a:p>
          <a:p>
            <a:pPr marL="342900" indent="-342900">
              <a:lnSpc>
                <a:spcPct val="110000"/>
              </a:lnSpc>
              <a:buFont typeface="Arial" panose="020B0604020202020204" pitchFamily="34" charset="0"/>
              <a:buChar char="•"/>
            </a:pPr>
            <a:r>
              <a:rPr lang="en-GB" sz="2800" dirty="0">
                <a:solidFill>
                  <a:srgbClr val="7030A0"/>
                </a:solidFill>
                <a:latin typeface="Verdana" panose="020B0604030504040204" pitchFamily="34" charset="0"/>
                <a:ea typeface="Verdana" panose="020B0604030504040204" pitchFamily="34" charset="0"/>
              </a:rPr>
              <a:t>Study subjects not previously offered to them</a:t>
            </a:r>
          </a:p>
          <a:p>
            <a:pPr marL="342900" indent="-342900">
              <a:lnSpc>
                <a:spcPct val="110000"/>
              </a:lnSpc>
              <a:buFont typeface="Arial" panose="020B0604020202020204" pitchFamily="34" charset="0"/>
              <a:buChar char="•"/>
            </a:pPr>
            <a:r>
              <a:rPr lang="en-GB" sz="2800" dirty="0">
                <a:solidFill>
                  <a:srgbClr val="7030A0"/>
                </a:solidFill>
                <a:latin typeface="Verdana" panose="020B0604030504040204" pitchFamily="34" charset="0"/>
                <a:ea typeface="Verdana" panose="020B0604030504040204" pitchFamily="34" charset="0"/>
              </a:rPr>
              <a:t>Build confidence in learning outside school</a:t>
            </a:r>
          </a:p>
          <a:p>
            <a:pPr marL="342900" indent="-342900">
              <a:lnSpc>
                <a:spcPct val="110000"/>
              </a:lnSpc>
              <a:buFont typeface="Arial" panose="020B0604020202020204" pitchFamily="34" charset="0"/>
              <a:buChar char="•"/>
            </a:pPr>
            <a:r>
              <a:rPr lang="en-GB" sz="2800" dirty="0">
                <a:solidFill>
                  <a:srgbClr val="7030A0"/>
                </a:solidFill>
                <a:latin typeface="Verdana" panose="020B0604030504040204" pitchFamily="34" charset="0"/>
                <a:ea typeface="Verdana" panose="020B0604030504040204" pitchFamily="34" charset="0"/>
              </a:rPr>
              <a:t>Gain knowledge they previously didn’t have</a:t>
            </a:r>
          </a:p>
        </p:txBody>
      </p:sp>
      <p:sp>
        <p:nvSpPr>
          <p:cNvPr id="36" name="Rectangle 35">
            <a:extLst>
              <a:ext uri="{FF2B5EF4-FFF2-40B4-BE49-F238E27FC236}">
                <a16:creationId xmlns="" xmlns:a16="http://schemas.microsoft.com/office/drawing/2014/main" id="{30DE8545-FC26-456A-ACD1-5DD5C1F5AC4C}"/>
              </a:ext>
            </a:extLst>
          </p:cNvPr>
          <p:cNvSpPr/>
          <p:nvPr/>
        </p:nvSpPr>
        <p:spPr>
          <a:xfrm>
            <a:off x="733099" y="16431655"/>
            <a:ext cx="8024567" cy="3878106"/>
          </a:xfrm>
          <a:prstGeom prst="rect">
            <a:avLst/>
          </a:prstGeom>
          <a:solidFill>
            <a:schemeClr val="bg2">
              <a:lumMod val="90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2800" b="1" dirty="0">
                <a:solidFill>
                  <a:srgbClr val="7030A0"/>
                </a:solidFill>
                <a:latin typeface="Verdana" panose="020B0604030504040204" pitchFamily="34" charset="0"/>
                <a:ea typeface="Verdana" panose="020B0604030504040204" pitchFamily="34" charset="0"/>
              </a:rPr>
              <a:t>Our “problem”</a:t>
            </a:r>
          </a:p>
          <a:p>
            <a:pPr marL="457200" indent="-457200">
              <a:buFont typeface="Arial" panose="020B0604020202020204" pitchFamily="34" charset="0"/>
              <a:buChar char="•"/>
            </a:pPr>
            <a:r>
              <a:rPr lang="en-GB" sz="2400" dirty="0">
                <a:solidFill>
                  <a:schemeClr val="tx1">
                    <a:lumMod val="75000"/>
                    <a:lumOff val="25000"/>
                  </a:schemeClr>
                </a:solidFill>
                <a:latin typeface="Verdana" panose="020B0604030504040204" pitchFamily="34" charset="0"/>
                <a:ea typeface="Verdana" panose="020B0604030504040204" pitchFamily="34" charset="0"/>
              </a:rPr>
              <a:t>Many students who are considering studying nutrition at postgraduate level lack the necessary biochemistry knowledge to meet our entry requirements</a:t>
            </a:r>
          </a:p>
          <a:p>
            <a:pPr marL="457200" indent="-457200">
              <a:buFont typeface="Arial" panose="020B0604020202020204" pitchFamily="34" charset="0"/>
              <a:buChar char="•"/>
            </a:pPr>
            <a:r>
              <a:rPr lang="en-GB" sz="2400" dirty="0">
                <a:solidFill>
                  <a:schemeClr val="tx1">
                    <a:lumMod val="75000"/>
                    <a:lumOff val="25000"/>
                  </a:schemeClr>
                </a:solidFill>
                <a:latin typeface="Verdana" panose="020B0604030504040204" pitchFamily="34" charset="0"/>
                <a:ea typeface="Verdana" panose="020B0604030504040204" pitchFamily="34" charset="0"/>
              </a:rPr>
              <a:t>They often have evidence of prior learning to degree level, usually in science</a:t>
            </a:r>
          </a:p>
          <a:p>
            <a:pPr marL="457200" indent="-457200">
              <a:buFont typeface="Arial" panose="020B0604020202020204" pitchFamily="34" charset="0"/>
              <a:buChar char="•"/>
            </a:pPr>
            <a:r>
              <a:rPr lang="en-GB" sz="2400" dirty="0">
                <a:solidFill>
                  <a:schemeClr val="tx1">
                    <a:lumMod val="75000"/>
                    <a:lumOff val="25000"/>
                  </a:schemeClr>
                </a:solidFill>
                <a:latin typeface="Verdana" panose="020B0604030504040204" pitchFamily="34" charset="0"/>
                <a:ea typeface="Verdana" panose="020B0604030504040204" pitchFamily="34" charset="0"/>
              </a:rPr>
              <a:t>Other institutions offer short in-house conversion courses, drawing potential students away from Aberdeen.</a:t>
            </a:r>
          </a:p>
          <a:p>
            <a:pPr marL="457200" indent="-457200">
              <a:buFont typeface="Arial" panose="020B0604020202020204" pitchFamily="34" charset="0"/>
              <a:buChar char="•"/>
            </a:pPr>
            <a:endParaRPr lang="en-GB" sz="2800" dirty="0">
              <a:solidFill>
                <a:schemeClr val="tx1">
                  <a:lumMod val="65000"/>
                  <a:lumOff val="35000"/>
                </a:schemeClr>
              </a:solidFill>
              <a:latin typeface="Verdana" panose="020B0604030504040204" pitchFamily="34" charset="0"/>
              <a:ea typeface="Verdana" panose="020B0604030504040204" pitchFamily="34" charset="0"/>
            </a:endParaRPr>
          </a:p>
          <a:p>
            <a:endParaRPr lang="en-GB" sz="2400" dirty="0">
              <a:solidFill>
                <a:srgbClr val="7030A0"/>
              </a:solidFill>
              <a:latin typeface="Verdana" panose="020B0604030504040204" pitchFamily="34" charset="0"/>
              <a:ea typeface="Verdana" panose="020B0604030504040204" pitchFamily="34" charset="0"/>
            </a:endParaRPr>
          </a:p>
        </p:txBody>
      </p:sp>
      <p:sp>
        <p:nvSpPr>
          <p:cNvPr id="37" name="Rectangle 36">
            <a:extLst>
              <a:ext uri="{FF2B5EF4-FFF2-40B4-BE49-F238E27FC236}">
                <a16:creationId xmlns="" xmlns:a16="http://schemas.microsoft.com/office/drawing/2014/main" id="{9166A7B0-319D-4DD2-AAC1-40D6B49238D6}"/>
              </a:ext>
            </a:extLst>
          </p:cNvPr>
          <p:cNvSpPr/>
          <p:nvPr/>
        </p:nvSpPr>
        <p:spPr>
          <a:xfrm>
            <a:off x="713773" y="20654443"/>
            <a:ext cx="8024567" cy="1713149"/>
          </a:xfrm>
          <a:prstGeom prst="rect">
            <a:avLst/>
          </a:prstGeom>
          <a:solidFill>
            <a:schemeClr val="bg2">
              <a:lumMod val="90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2800" b="1" dirty="0">
                <a:solidFill>
                  <a:srgbClr val="7030A0"/>
                </a:solidFill>
                <a:latin typeface="Verdana" panose="020B0604030504040204" pitchFamily="34" charset="0"/>
                <a:ea typeface="Verdana" panose="020B0604030504040204" pitchFamily="34" charset="0"/>
              </a:rPr>
              <a:t>Our solution</a:t>
            </a:r>
          </a:p>
          <a:p>
            <a:r>
              <a:rPr lang="en-GB" sz="2400" dirty="0">
                <a:solidFill>
                  <a:schemeClr val="tx1">
                    <a:lumMod val="75000"/>
                    <a:lumOff val="25000"/>
                  </a:schemeClr>
                </a:solidFill>
                <a:latin typeface="Verdana" panose="020B0604030504040204" pitchFamily="34" charset="0"/>
                <a:ea typeface="Verdana" panose="020B0604030504040204" pitchFamily="34" charset="0"/>
              </a:rPr>
              <a:t>Create an online access course to teach the necessary topics – passing is pre-requisite for nutrition MSc entry</a:t>
            </a:r>
          </a:p>
          <a:p>
            <a:pPr marL="457200" indent="-457200">
              <a:buFont typeface="Arial" panose="020B0604020202020204" pitchFamily="34" charset="0"/>
              <a:buChar char="•"/>
            </a:pPr>
            <a:endParaRPr lang="en-GB" sz="2800" dirty="0">
              <a:solidFill>
                <a:schemeClr val="tx1">
                  <a:lumMod val="65000"/>
                  <a:lumOff val="35000"/>
                </a:schemeClr>
              </a:solidFill>
              <a:latin typeface="Verdana" panose="020B0604030504040204" pitchFamily="34" charset="0"/>
              <a:ea typeface="Verdana" panose="020B0604030504040204" pitchFamily="34" charset="0"/>
            </a:endParaRPr>
          </a:p>
          <a:p>
            <a:endParaRPr lang="en-GB" sz="2400" dirty="0">
              <a:solidFill>
                <a:srgbClr val="7030A0"/>
              </a:solidFill>
              <a:latin typeface="Verdana" panose="020B0604030504040204" pitchFamily="34" charset="0"/>
              <a:ea typeface="Verdana" panose="020B0604030504040204" pitchFamily="34" charset="0"/>
            </a:endParaRPr>
          </a:p>
        </p:txBody>
      </p:sp>
      <p:sp>
        <p:nvSpPr>
          <p:cNvPr id="21" name="Arrow: Bent-Up 20">
            <a:extLst>
              <a:ext uri="{FF2B5EF4-FFF2-40B4-BE49-F238E27FC236}">
                <a16:creationId xmlns="" xmlns:a16="http://schemas.microsoft.com/office/drawing/2014/main" id="{0506FFE8-5C3B-4817-B0C1-34975F1844DD}"/>
              </a:ext>
            </a:extLst>
          </p:cNvPr>
          <p:cNvSpPr/>
          <p:nvPr/>
        </p:nvSpPr>
        <p:spPr>
          <a:xfrm>
            <a:off x="8738340" y="16883893"/>
            <a:ext cx="660015" cy="4466125"/>
          </a:xfrm>
          <a:prstGeom prst="bentUpArrow">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TextBox 38">
            <a:extLst>
              <a:ext uri="{FF2B5EF4-FFF2-40B4-BE49-F238E27FC236}">
                <a16:creationId xmlns="" xmlns:a16="http://schemas.microsoft.com/office/drawing/2014/main" id="{2FFF8577-558A-4948-94EB-1DF21E2D296E}"/>
              </a:ext>
            </a:extLst>
          </p:cNvPr>
          <p:cNvSpPr txBox="1"/>
          <p:nvPr/>
        </p:nvSpPr>
        <p:spPr>
          <a:xfrm>
            <a:off x="9086865" y="16237562"/>
            <a:ext cx="10974787" cy="646331"/>
          </a:xfrm>
          <a:prstGeom prst="rect">
            <a:avLst/>
          </a:prstGeom>
          <a:noFill/>
        </p:spPr>
        <p:txBody>
          <a:bodyPr wrap="square" rtlCol="0">
            <a:spAutoFit/>
          </a:bodyPr>
          <a:lstStyle/>
          <a:p>
            <a:r>
              <a:rPr lang="en-GB" sz="3600" i="1" dirty="0">
                <a:solidFill>
                  <a:schemeClr val="bg1"/>
                </a:solidFill>
                <a:latin typeface="Verdana" panose="020B0604030504040204" pitchFamily="34" charset="0"/>
                <a:ea typeface="Verdana" panose="020B0604030504040204" pitchFamily="34" charset="0"/>
              </a:rPr>
              <a:t>How did this become a MOOC?</a:t>
            </a:r>
          </a:p>
        </p:txBody>
      </p:sp>
      <p:sp>
        <p:nvSpPr>
          <p:cNvPr id="42" name="Rectangle 41">
            <a:extLst>
              <a:ext uri="{FF2B5EF4-FFF2-40B4-BE49-F238E27FC236}">
                <a16:creationId xmlns="" xmlns:a16="http://schemas.microsoft.com/office/drawing/2014/main" id="{45C94C82-466D-4260-9119-4CDF367FC025}"/>
              </a:ext>
            </a:extLst>
          </p:cNvPr>
          <p:cNvSpPr/>
          <p:nvPr/>
        </p:nvSpPr>
        <p:spPr>
          <a:xfrm>
            <a:off x="9727554" y="21208086"/>
            <a:ext cx="10974786" cy="1713150"/>
          </a:xfrm>
          <a:prstGeom prst="rect">
            <a:avLst/>
          </a:prstGeom>
          <a:solidFill>
            <a:schemeClr val="bg2">
              <a:lumMod val="90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2800" b="1" dirty="0">
                <a:solidFill>
                  <a:srgbClr val="7030A0"/>
                </a:solidFill>
                <a:latin typeface="Verdana" panose="020B0604030504040204" pitchFamily="34" charset="0"/>
                <a:ea typeface="Verdana" panose="020B0604030504040204" pitchFamily="34" charset="0"/>
              </a:rPr>
              <a:t>Our decision</a:t>
            </a:r>
          </a:p>
          <a:p>
            <a:pPr marL="457200" indent="-457200">
              <a:buFont typeface="Arial" panose="020B0604020202020204" pitchFamily="34" charset="0"/>
              <a:buChar char="•"/>
            </a:pPr>
            <a:r>
              <a:rPr lang="en-GB" sz="2400" dirty="0">
                <a:solidFill>
                  <a:schemeClr val="tx1">
                    <a:lumMod val="75000"/>
                    <a:lumOff val="25000"/>
                  </a:schemeClr>
                </a:solidFill>
                <a:latin typeface="Verdana" panose="020B0604030504040204" pitchFamily="34" charset="0"/>
                <a:ea typeface="Verdana" panose="020B0604030504040204" pitchFamily="34" charset="0"/>
              </a:rPr>
              <a:t>Deliver the access course via FutureLearn</a:t>
            </a:r>
          </a:p>
          <a:p>
            <a:pPr marL="457200" indent="-457200">
              <a:buFont typeface="Arial" panose="020B0604020202020204" pitchFamily="34" charset="0"/>
              <a:buChar char="•"/>
            </a:pPr>
            <a:r>
              <a:rPr lang="en-GB" sz="2400" dirty="0">
                <a:solidFill>
                  <a:schemeClr val="tx1">
                    <a:lumMod val="75000"/>
                    <a:lumOff val="25000"/>
                  </a:schemeClr>
                </a:solidFill>
                <a:latin typeface="Verdana" panose="020B0604030504040204" pitchFamily="34" charset="0"/>
                <a:ea typeface="Verdana" panose="020B0604030504040204" pitchFamily="34" charset="0"/>
              </a:rPr>
              <a:t>Offer a credit-bearing version which also acts as the MSc access route - runs directly with UoA and is charges a fee</a:t>
            </a:r>
          </a:p>
          <a:p>
            <a:pPr marL="457200" indent="-457200">
              <a:buFont typeface="Arial" panose="020B0604020202020204" pitchFamily="34" charset="0"/>
              <a:buChar char="•"/>
            </a:pPr>
            <a:endParaRPr lang="en-GB" sz="2400" dirty="0">
              <a:solidFill>
                <a:schemeClr val="tx1">
                  <a:lumMod val="75000"/>
                  <a:lumOff val="25000"/>
                </a:schemeClr>
              </a:solidFill>
              <a:latin typeface="Verdana" panose="020B0604030504040204" pitchFamily="34" charset="0"/>
              <a:ea typeface="Verdana" panose="020B0604030504040204" pitchFamily="34" charset="0"/>
            </a:endParaRPr>
          </a:p>
          <a:p>
            <a:endParaRPr lang="en-GB" sz="2400" dirty="0">
              <a:solidFill>
                <a:srgbClr val="7030A0"/>
              </a:solidFill>
              <a:latin typeface="Verdana" panose="020B0604030504040204" pitchFamily="34" charset="0"/>
              <a:ea typeface="Verdana" panose="020B0604030504040204" pitchFamily="34" charset="0"/>
            </a:endParaRPr>
          </a:p>
        </p:txBody>
      </p:sp>
      <p:sp>
        <p:nvSpPr>
          <p:cNvPr id="45" name="Rectangle 44">
            <a:extLst>
              <a:ext uri="{FF2B5EF4-FFF2-40B4-BE49-F238E27FC236}">
                <a16:creationId xmlns="" xmlns:a16="http://schemas.microsoft.com/office/drawing/2014/main" id="{986DBFE2-082C-463C-85E4-809BA931FE83}"/>
              </a:ext>
            </a:extLst>
          </p:cNvPr>
          <p:cNvSpPr/>
          <p:nvPr/>
        </p:nvSpPr>
        <p:spPr>
          <a:xfrm>
            <a:off x="664088" y="25862843"/>
            <a:ext cx="7817334" cy="3848123"/>
          </a:xfrm>
          <a:prstGeom prst="rect">
            <a:avLst/>
          </a:prstGeom>
          <a:solidFill>
            <a:schemeClr val="bg2">
              <a:lumMod val="90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2800" b="1" dirty="0">
                <a:solidFill>
                  <a:srgbClr val="00B0F0"/>
                </a:solidFill>
                <a:latin typeface="Verdana" panose="020B0604030504040204" pitchFamily="34" charset="0"/>
                <a:ea typeface="Verdana" panose="020B0604030504040204" pitchFamily="34" charset="0"/>
              </a:rPr>
              <a:t>“Understanding the Body”</a:t>
            </a:r>
          </a:p>
          <a:p>
            <a:r>
              <a:rPr lang="en-GB" sz="2400" dirty="0">
                <a:solidFill>
                  <a:schemeClr val="tx1">
                    <a:lumMod val="75000"/>
                    <a:lumOff val="25000"/>
                  </a:schemeClr>
                </a:solidFill>
                <a:latin typeface="Verdana" panose="020B0604030504040204" pitchFamily="34" charset="0"/>
                <a:ea typeface="Verdana" panose="020B0604030504040204" pitchFamily="34" charset="0"/>
              </a:rPr>
              <a:t>Our 3 course programme, </a:t>
            </a:r>
            <a:r>
              <a:rPr lang="en-GB" sz="2400" b="1" dirty="0">
                <a:solidFill>
                  <a:schemeClr val="tx1">
                    <a:lumMod val="75000"/>
                    <a:lumOff val="25000"/>
                  </a:schemeClr>
                </a:solidFill>
                <a:latin typeface="Verdana" panose="020B0604030504040204" pitchFamily="34" charset="0"/>
                <a:ea typeface="Verdana" panose="020B0604030504040204" pitchFamily="34" charset="0"/>
              </a:rPr>
              <a:t>Understanding the Body</a:t>
            </a:r>
            <a:r>
              <a:rPr lang="en-GB" sz="2400" dirty="0">
                <a:solidFill>
                  <a:schemeClr val="tx1">
                    <a:lumMod val="75000"/>
                    <a:lumOff val="25000"/>
                  </a:schemeClr>
                </a:solidFill>
                <a:latin typeface="Verdana" panose="020B0604030504040204" pitchFamily="34" charset="0"/>
                <a:ea typeface="Verdana" panose="020B0604030504040204" pitchFamily="34" charset="0"/>
              </a:rPr>
              <a:t> was launched in 2018.</a:t>
            </a:r>
          </a:p>
          <a:p>
            <a:pPr marL="342900" indent="-342900">
              <a:lnSpc>
                <a:spcPct val="110000"/>
              </a:lnSpc>
              <a:buFont typeface="Arial" panose="020B0604020202020204" pitchFamily="34" charset="0"/>
              <a:buChar char="•"/>
            </a:pPr>
            <a:r>
              <a:rPr lang="en-GB" sz="2400" dirty="0">
                <a:solidFill>
                  <a:schemeClr val="tx1">
                    <a:lumMod val="75000"/>
                    <a:lumOff val="25000"/>
                  </a:schemeClr>
                </a:solidFill>
                <a:latin typeface="Verdana" panose="020B0604030504040204" pitchFamily="34" charset="0"/>
                <a:ea typeface="Verdana" panose="020B0604030504040204" pitchFamily="34" charset="0"/>
              </a:rPr>
              <a:t>~9500 students have enrolled on the courses</a:t>
            </a:r>
          </a:p>
          <a:p>
            <a:pPr marL="342900" indent="-342900">
              <a:lnSpc>
                <a:spcPct val="110000"/>
              </a:lnSpc>
              <a:buFont typeface="Arial" panose="020B0604020202020204" pitchFamily="34" charset="0"/>
              <a:buChar char="•"/>
            </a:pPr>
            <a:r>
              <a:rPr lang="en-GB" sz="2400" dirty="0">
                <a:solidFill>
                  <a:schemeClr val="tx1">
                    <a:lumMod val="75000"/>
                    <a:lumOff val="25000"/>
                  </a:schemeClr>
                </a:solidFill>
                <a:latin typeface="Verdana" panose="020B0604030504040204" pitchFamily="34" charset="0"/>
                <a:ea typeface="Verdana" panose="020B0604030504040204" pitchFamily="34" charset="0"/>
              </a:rPr>
              <a:t>156 have upgraded to the Certificate of Achievement</a:t>
            </a:r>
          </a:p>
          <a:p>
            <a:pPr marL="342900" indent="-342900">
              <a:lnSpc>
                <a:spcPct val="110000"/>
              </a:lnSpc>
              <a:buFont typeface="Arial" panose="020B0604020202020204" pitchFamily="34" charset="0"/>
              <a:buChar char="•"/>
            </a:pPr>
            <a:r>
              <a:rPr lang="en-GB" sz="2400" dirty="0">
                <a:solidFill>
                  <a:schemeClr val="tx1">
                    <a:lumMod val="75000"/>
                    <a:lumOff val="25000"/>
                  </a:schemeClr>
                </a:solidFill>
                <a:latin typeface="Verdana" panose="020B0604030504040204" pitchFamily="34" charset="0"/>
                <a:ea typeface="Verdana" panose="020B0604030504040204" pitchFamily="34" charset="0"/>
              </a:rPr>
              <a:t>9 students have used our full credit-bearing access programme to successfully gain entry to our postgraduate nutrition MSc programme</a:t>
            </a:r>
          </a:p>
          <a:p>
            <a:endParaRPr lang="en-GB" sz="2800" dirty="0">
              <a:solidFill>
                <a:schemeClr val="tx1">
                  <a:lumMod val="65000"/>
                  <a:lumOff val="35000"/>
                </a:schemeClr>
              </a:solidFill>
              <a:latin typeface="Verdana" panose="020B0604030504040204" pitchFamily="34" charset="0"/>
              <a:ea typeface="Verdana" panose="020B0604030504040204" pitchFamily="34" charset="0"/>
            </a:endParaRPr>
          </a:p>
          <a:p>
            <a:endParaRPr lang="en-GB" sz="2400" dirty="0">
              <a:solidFill>
                <a:srgbClr val="7030A0"/>
              </a:solidFill>
              <a:latin typeface="Verdana" panose="020B0604030504040204" pitchFamily="34" charset="0"/>
              <a:ea typeface="Verdana" panose="020B0604030504040204" pitchFamily="34" charset="0"/>
            </a:endParaRPr>
          </a:p>
        </p:txBody>
      </p:sp>
      <p:sp>
        <p:nvSpPr>
          <p:cNvPr id="28" name="Speech Bubble: Rectangle 27">
            <a:extLst>
              <a:ext uri="{FF2B5EF4-FFF2-40B4-BE49-F238E27FC236}">
                <a16:creationId xmlns="" xmlns:a16="http://schemas.microsoft.com/office/drawing/2014/main" id="{3518BA8C-A5A1-4432-B1E1-017B988B6941}"/>
              </a:ext>
            </a:extLst>
          </p:cNvPr>
          <p:cNvSpPr/>
          <p:nvPr/>
        </p:nvSpPr>
        <p:spPr>
          <a:xfrm>
            <a:off x="9448509" y="24455060"/>
            <a:ext cx="5222772" cy="1332267"/>
          </a:xfrm>
          <a:prstGeom prst="wedgeRect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lumMod val="75000"/>
                    <a:lumOff val="25000"/>
                  </a:schemeClr>
                </a:solidFill>
                <a:latin typeface="Gill Sans MT" panose="020B0502020104020203" pitchFamily="34" charset="0"/>
              </a:rPr>
              <a:t>“It prepared me for the MSc in the sense that it got me back into the mindset of studying having been working for 6 years”</a:t>
            </a:r>
          </a:p>
        </p:txBody>
      </p:sp>
      <p:sp>
        <p:nvSpPr>
          <p:cNvPr id="50" name="Speech Bubble: Rectangle 49">
            <a:extLst>
              <a:ext uri="{FF2B5EF4-FFF2-40B4-BE49-F238E27FC236}">
                <a16:creationId xmlns="" xmlns:a16="http://schemas.microsoft.com/office/drawing/2014/main" id="{438E1D1F-06B4-4A23-B522-BDA43D085E33}"/>
              </a:ext>
            </a:extLst>
          </p:cNvPr>
          <p:cNvSpPr/>
          <p:nvPr/>
        </p:nvSpPr>
        <p:spPr>
          <a:xfrm>
            <a:off x="8757666" y="26075726"/>
            <a:ext cx="4566217" cy="1470628"/>
          </a:xfrm>
          <a:prstGeom prst="wedgeRect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lumMod val="75000"/>
                    <a:lumOff val="25000"/>
                  </a:schemeClr>
                </a:solidFill>
                <a:latin typeface="Gill Sans MT" panose="020B0502020104020203" pitchFamily="34" charset="0"/>
              </a:rPr>
              <a:t>“It was nice that not only the tutors, but the other learners were sharing their knowledge, that was helpful”</a:t>
            </a:r>
          </a:p>
        </p:txBody>
      </p:sp>
      <p:sp>
        <p:nvSpPr>
          <p:cNvPr id="29" name="TextBox 28">
            <a:extLst>
              <a:ext uri="{FF2B5EF4-FFF2-40B4-BE49-F238E27FC236}">
                <a16:creationId xmlns="" xmlns:a16="http://schemas.microsoft.com/office/drawing/2014/main" id="{B858DFF3-0596-4782-B6C3-EE25E37DEC93}"/>
              </a:ext>
            </a:extLst>
          </p:cNvPr>
          <p:cNvSpPr txBox="1"/>
          <p:nvPr/>
        </p:nvSpPr>
        <p:spPr>
          <a:xfrm>
            <a:off x="9619088" y="23525965"/>
            <a:ext cx="4709815" cy="830997"/>
          </a:xfrm>
          <a:prstGeom prst="rect">
            <a:avLst/>
          </a:prstGeom>
          <a:noFill/>
        </p:spPr>
        <p:txBody>
          <a:bodyPr wrap="square" rtlCol="0">
            <a:spAutoFit/>
          </a:bodyPr>
          <a:lstStyle/>
          <a:p>
            <a:r>
              <a:rPr lang="en-GB" sz="2400" dirty="0">
                <a:solidFill>
                  <a:schemeClr val="accent5">
                    <a:lumMod val="40000"/>
                    <a:lumOff val="60000"/>
                  </a:schemeClr>
                </a:solidFill>
                <a:latin typeface="Verdana" panose="020B0604030504040204" pitchFamily="34" charset="0"/>
                <a:ea typeface="Verdana" panose="020B0604030504040204" pitchFamily="34" charset="0"/>
              </a:rPr>
              <a:t>What did the learners, now MSc students, think?</a:t>
            </a:r>
          </a:p>
        </p:txBody>
      </p:sp>
      <p:sp>
        <p:nvSpPr>
          <p:cNvPr id="52" name="Speech Bubble: Rectangle 51">
            <a:extLst>
              <a:ext uri="{FF2B5EF4-FFF2-40B4-BE49-F238E27FC236}">
                <a16:creationId xmlns="" xmlns:a16="http://schemas.microsoft.com/office/drawing/2014/main" id="{65867B00-CF1C-41A2-9CB6-A9D981027BD3}"/>
              </a:ext>
            </a:extLst>
          </p:cNvPr>
          <p:cNvSpPr/>
          <p:nvPr/>
        </p:nvSpPr>
        <p:spPr>
          <a:xfrm>
            <a:off x="9540796" y="27980066"/>
            <a:ext cx="5461233" cy="1591127"/>
          </a:xfrm>
          <a:prstGeom prst="wedgeRect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i="1" dirty="0">
                <a:solidFill>
                  <a:schemeClr val="tx1">
                    <a:lumMod val="75000"/>
                    <a:lumOff val="25000"/>
                  </a:schemeClr>
                </a:solidFill>
                <a:latin typeface="Gill Sans MT" panose="020B0502020104020203" pitchFamily="34" charset="0"/>
              </a:rPr>
              <a:t>“</a:t>
            </a:r>
            <a:r>
              <a:rPr lang="en-GB" sz="2400" i="1">
                <a:solidFill>
                  <a:schemeClr val="tx1">
                    <a:lumMod val="75000"/>
                    <a:lumOff val="25000"/>
                  </a:schemeClr>
                </a:solidFill>
                <a:latin typeface="Gill Sans MT" panose="020B0502020104020203" pitchFamily="34" charset="0"/>
              </a:rPr>
              <a:t>The FL </a:t>
            </a:r>
            <a:r>
              <a:rPr lang="en-GB" sz="2400" i="1" dirty="0">
                <a:solidFill>
                  <a:schemeClr val="tx1">
                    <a:lumMod val="75000"/>
                    <a:lumOff val="25000"/>
                  </a:schemeClr>
                </a:solidFill>
                <a:latin typeface="Gill Sans MT" panose="020B0502020104020203" pitchFamily="34" charset="0"/>
              </a:rPr>
              <a:t>programme played a major role in my MSc preparation and I have enjoyed a lot more of the material covered in my first two semesters because of it”</a:t>
            </a:r>
          </a:p>
        </p:txBody>
      </p:sp>
      <p:sp>
        <p:nvSpPr>
          <p:cNvPr id="53" name="Rectangle 52">
            <a:extLst>
              <a:ext uri="{FF2B5EF4-FFF2-40B4-BE49-F238E27FC236}">
                <a16:creationId xmlns="" xmlns:a16="http://schemas.microsoft.com/office/drawing/2014/main" id="{B37DE6A2-857E-44D6-85E0-9CE8855AC826}"/>
              </a:ext>
            </a:extLst>
          </p:cNvPr>
          <p:cNvSpPr/>
          <p:nvPr/>
        </p:nvSpPr>
        <p:spPr>
          <a:xfrm>
            <a:off x="15063513" y="23649585"/>
            <a:ext cx="5638827" cy="3693292"/>
          </a:xfrm>
          <a:prstGeom prst="rect">
            <a:avLst/>
          </a:prstGeom>
          <a:solidFill>
            <a:schemeClr val="bg2">
              <a:lumMod val="90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2800" b="1" dirty="0">
                <a:solidFill>
                  <a:schemeClr val="accent6"/>
                </a:solidFill>
                <a:latin typeface="Verdana" panose="020B0604030504040204" pitchFamily="34" charset="0"/>
                <a:ea typeface="Verdana" panose="020B0604030504040204" pitchFamily="34" charset="0"/>
              </a:rPr>
              <a:t>Our verdict (so far)</a:t>
            </a:r>
          </a:p>
          <a:p>
            <a:r>
              <a:rPr lang="en-GB" sz="2400" dirty="0">
                <a:solidFill>
                  <a:schemeClr val="tx1">
                    <a:lumMod val="75000"/>
                    <a:lumOff val="25000"/>
                  </a:schemeClr>
                </a:solidFill>
                <a:latin typeface="Verdana" panose="020B0604030504040204" pitchFamily="34" charset="0"/>
                <a:ea typeface="Verdana" panose="020B0604030504040204" pitchFamily="34" charset="0"/>
              </a:rPr>
              <a:t>Though not without challenges, using FutureLearn has given us more flexibility to deliver our access programme. It has enabled more students to study with us at postgraduate level than might otherwise have had the opportunity.</a:t>
            </a:r>
          </a:p>
          <a:p>
            <a:endParaRPr lang="en-GB" sz="2800" dirty="0">
              <a:solidFill>
                <a:schemeClr val="tx1">
                  <a:lumMod val="65000"/>
                  <a:lumOff val="35000"/>
                </a:schemeClr>
              </a:solidFill>
              <a:latin typeface="Verdana" panose="020B0604030504040204" pitchFamily="34" charset="0"/>
              <a:ea typeface="Verdana" panose="020B0604030504040204" pitchFamily="34" charset="0"/>
            </a:endParaRPr>
          </a:p>
          <a:p>
            <a:endParaRPr lang="en-GB" sz="2400" dirty="0">
              <a:solidFill>
                <a:srgbClr val="7030A0"/>
              </a:solidFill>
              <a:latin typeface="Verdana" panose="020B0604030504040204" pitchFamily="34" charset="0"/>
              <a:ea typeface="Verdana" panose="020B0604030504040204" pitchFamily="34" charset="0"/>
            </a:endParaRPr>
          </a:p>
        </p:txBody>
      </p:sp>
      <p:pic>
        <p:nvPicPr>
          <p:cNvPr id="3" name="Picture 2">
            <a:extLst>
              <a:ext uri="{FF2B5EF4-FFF2-40B4-BE49-F238E27FC236}">
                <a16:creationId xmlns="" xmlns:a16="http://schemas.microsoft.com/office/drawing/2014/main" id="{06EE1947-F44B-4B67-9C71-7F1A9DF29B28}"/>
              </a:ext>
            </a:extLst>
          </p:cNvPr>
          <p:cNvPicPr>
            <a:picLocks noChangeAspect="1"/>
          </p:cNvPicPr>
          <p:nvPr/>
        </p:nvPicPr>
        <p:blipFill>
          <a:blip r:embed="rId4"/>
          <a:stretch>
            <a:fillRect/>
          </a:stretch>
        </p:blipFill>
        <p:spPr>
          <a:xfrm>
            <a:off x="5559579" y="8086850"/>
            <a:ext cx="3527286" cy="2103342"/>
          </a:xfrm>
          <a:prstGeom prst="rect">
            <a:avLst/>
          </a:prstGeom>
          <a:effectLst>
            <a:outerShdw blurRad="76200" dir="18900000" sy="23000" kx="-1200000" algn="bl" rotWithShape="0">
              <a:prstClr val="black">
                <a:alpha val="20000"/>
              </a:prstClr>
            </a:outerShdw>
          </a:effectLst>
        </p:spPr>
      </p:pic>
      <p:pic>
        <p:nvPicPr>
          <p:cNvPr id="4" name="Picture 3">
            <a:extLst>
              <a:ext uri="{FF2B5EF4-FFF2-40B4-BE49-F238E27FC236}">
                <a16:creationId xmlns="" xmlns:a16="http://schemas.microsoft.com/office/drawing/2014/main" id="{1C1A604D-5DF1-4983-8848-6D56B782284F}"/>
              </a:ext>
            </a:extLst>
          </p:cNvPr>
          <p:cNvPicPr>
            <a:picLocks noChangeAspect="1"/>
          </p:cNvPicPr>
          <p:nvPr/>
        </p:nvPicPr>
        <p:blipFill>
          <a:blip r:embed="rId5"/>
          <a:stretch>
            <a:fillRect/>
          </a:stretch>
        </p:blipFill>
        <p:spPr>
          <a:xfrm>
            <a:off x="608707" y="10525572"/>
            <a:ext cx="7395089" cy="3286029"/>
          </a:xfrm>
          <a:prstGeom prst="rect">
            <a:avLst/>
          </a:prstGeom>
          <a:effectLst>
            <a:outerShdw blurRad="76200" dir="18900000" sy="23000" kx="-1200000" algn="bl" rotWithShape="0">
              <a:prstClr val="black">
                <a:alpha val="20000"/>
              </a:prstClr>
            </a:outerShdw>
          </a:effectLst>
        </p:spPr>
      </p:pic>
      <p:sp>
        <p:nvSpPr>
          <p:cNvPr id="63" name="Rectangle 62"/>
          <p:cNvSpPr/>
          <p:nvPr/>
        </p:nvSpPr>
        <p:spPr>
          <a:xfrm rot="20020266">
            <a:off x="733368" y="11810163"/>
            <a:ext cx="6227770" cy="554021"/>
          </a:xfrm>
          <a:prstGeom prst="rect">
            <a:avLst/>
          </a:prstGeom>
          <a:solidFill>
            <a:schemeClr val="tx1">
              <a:lumMod val="85000"/>
              <a:lumOff val="1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2400" b="1" dirty="0">
                <a:solidFill>
                  <a:schemeClr val="bg1"/>
                </a:solidFill>
                <a:latin typeface="Verdana" panose="020B0604030504040204" pitchFamily="34" charset="0"/>
                <a:ea typeface="Verdana" panose="020B0604030504040204" pitchFamily="34" charset="0"/>
              </a:rPr>
              <a:t>Barriers to Higher Education</a:t>
            </a:r>
          </a:p>
        </p:txBody>
      </p:sp>
      <p:pic>
        <p:nvPicPr>
          <p:cNvPr id="6" name="Picture 5">
            <a:extLst>
              <a:ext uri="{FF2B5EF4-FFF2-40B4-BE49-F238E27FC236}">
                <a16:creationId xmlns="" xmlns:a16="http://schemas.microsoft.com/office/drawing/2014/main" id="{D6117E14-81B3-4CBE-AEBF-445D1474ED70}"/>
              </a:ext>
            </a:extLst>
          </p:cNvPr>
          <p:cNvPicPr>
            <a:picLocks noChangeAspect="1"/>
          </p:cNvPicPr>
          <p:nvPr/>
        </p:nvPicPr>
        <p:blipFill>
          <a:blip r:embed="rId6"/>
          <a:stretch>
            <a:fillRect/>
          </a:stretch>
        </p:blipFill>
        <p:spPr>
          <a:xfrm>
            <a:off x="8003796" y="12548785"/>
            <a:ext cx="2427942" cy="2263698"/>
          </a:xfrm>
          <a:prstGeom prst="rect">
            <a:avLst/>
          </a:prstGeom>
        </p:spPr>
      </p:pic>
      <p:pic>
        <p:nvPicPr>
          <p:cNvPr id="7" name="Picture 6">
            <a:extLst>
              <a:ext uri="{FF2B5EF4-FFF2-40B4-BE49-F238E27FC236}">
                <a16:creationId xmlns="" xmlns:a16="http://schemas.microsoft.com/office/drawing/2014/main" id="{F9254845-6649-48E3-8810-9FE05B9F69B3}"/>
              </a:ext>
            </a:extLst>
          </p:cNvPr>
          <p:cNvPicPr>
            <a:picLocks noChangeAspect="1"/>
          </p:cNvPicPr>
          <p:nvPr/>
        </p:nvPicPr>
        <p:blipFill>
          <a:blip r:embed="rId7"/>
          <a:stretch>
            <a:fillRect/>
          </a:stretch>
        </p:blipFill>
        <p:spPr>
          <a:xfrm>
            <a:off x="15721154" y="27845621"/>
            <a:ext cx="5119565" cy="2133152"/>
          </a:xfrm>
          <a:prstGeom prst="rect">
            <a:avLst/>
          </a:prstGeom>
        </p:spPr>
      </p:pic>
      <p:pic>
        <p:nvPicPr>
          <p:cNvPr id="10" name="Picture 9">
            <a:extLst>
              <a:ext uri="{FF2B5EF4-FFF2-40B4-BE49-F238E27FC236}">
                <a16:creationId xmlns="" xmlns:a16="http://schemas.microsoft.com/office/drawing/2014/main" id="{410C8A54-97B4-4404-8B9F-9A1E1A0DFEF4}"/>
              </a:ext>
            </a:extLst>
          </p:cNvPr>
          <p:cNvPicPr>
            <a:picLocks noChangeAspect="1"/>
          </p:cNvPicPr>
          <p:nvPr/>
        </p:nvPicPr>
        <p:blipFill>
          <a:blip r:embed="rId4"/>
          <a:stretch>
            <a:fillRect/>
          </a:stretch>
        </p:blipFill>
        <p:spPr>
          <a:xfrm>
            <a:off x="17254090" y="27319034"/>
            <a:ext cx="2310584" cy="1377815"/>
          </a:xfrm>
          <a:prstGeom prst="rect">
            <a:avLst/>
          </a:prstGeom>
        </p:spPr>
      </p:pic>
      <p:sp>
        <p:nvSpPr>
          <p:cNvPr id="215" name="TextBox 214">
            <a:extLst>
              <a:ext uri="{FF2B5EF4-FFF2-40B4-BE49-F238E27FC236}">
                <a16:creationId xmlns="" xmlns:a16="http://schemas.microsoft.com/office/drawing/2014/main" id="{D9BD5E6E-D13D-4249-ACBF-BC8D738F0F56}"/>
              </a:ext>
            </a:extLst>
          </p:cNvPr>
          <p:cNvSpPr txBox="1"/>
          <p:nvPr/>
        </p:nvSpPr>
        <p:spPr>
          <a:xfrm>
            <a:off x="18011901" y="27558225"/>
            <a:ext cx="1369535" cy="707886"/>
          </a:xfrm>
          <a:prstGeom prst="rect">
            <a:avLst/>
          </a:prstGeom>
          <a:noFill/>
        </p:spPr>
        <p:txBody>
          <a:bodyPr wrap="square" rtlCol="0">
            <a:spAutoFit/>
          </a:bodyPr>
          <a:lstStyle/>
          <a:p>
            <a:r>
              <a:rPr lang="en-GB" sz="2000" b="1" i="1" dirty="0">
                <a:solidFill>
                  <a:schemeClr val="bg1"/>
                </a:solidFill>
                <a:latin typeface="Verdana" panose="020B0604030504040204" pitchFamily="34" charset="0"/>
                <a:ea typeface="Verdana" panose="020B0604030504040204" pitchFamily="34" charset="0"/>
              </a:rPr>
              <a:t>Open </a:t>
            </a:r>
          </a:p>
          <a:p>
            <a:r>
              <a:rPr lang="en-GB" sz="2000" b="1" i="1" dirty="0">
                <a:solidFill>
                  <a:schemeClr val="bg1"/>
                </a:solidFill>
                <a:latin typeface="Verdana" panose="020B0604030504040204" pitchFamily="34" charset="0"/>
                <a:ea typeface="Verdana" panose="020B0604030504040204" pitchFamily="34" charset="0"/>
              </a:rPr>
              <a:t>to All</a:t>
            </a:r>
          </a:p>
        </p:txBody>
      </p:sp>
      <p:grpSp>
        <p:nvGrpSpPr>
          <p:cNvPr id="23" name="Group 22">
            <a:extLst>
              <a:ext uri="{FF2B5EF4-FFF2-40B4-BE49-F238E27FC236}">
                <a16:creationId xmlns="" xmlns:a16="http://schemas.microsoft.com/office/drawing/2014/main" id="{9B66EAC3-D2B8-4F92-87C6-17A61921FFB1}"/>
              </a:ext>
            </a:extLst>
          </p:cNvPr>
          <p:cNvGrpSpPr/>
          <p:nvPr/>
        </p:nvGrpSpPr>
        <p:grpSpPr>
          <a:xfrm>
            <a:off x="713773" y="22790005"/>
            <a:ext cx="4201127" cy="2799001"/>
            <a:chOff x="635025" y="22630992"/>
            <a:chExt cx="4201127" cy="2799001"/>
          </a:xfrm>
        </p:grpSpPr>
        <p:pic>
          <p:nvPicPr>
            <p:cNvPr id="24" name="Picture 23">
              <a:extLst>
                <a:ext uri="{FF2B5EF4-FFF2-40B4-BE49-F238E27FC236}">
                  <a16:creationId xmlns="" xmlns:a16="http://schemas.microsoft.com/office/drawing/2014/main" id="{4B4B82CE-7BE7-4CDB-BE9D-F166F6B32B0F}"/>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5025" y="22630992"/>
              <a:ext cx="4201127" cy="2799001"/>
            </a:xfrm>
            <a:prstGeom prst="rect">
              <a:avLst/>
            </a:prstGeom>
            <a:ln w="19050">
              <a:solidFill>
                <a:srgbClr val="002060"/>
              </a:solidFill>
            </a:ln>
          </p:spPr>
        </p:pic>
        <p:sp>
          <p:nvSpPr>
            <p:cNvPr id="22" name="TextBox 21">
              <a:extLst>
                <a:ext uri="{FF2B5EF4-FFF2-40B4-BE49-F238E27FC236}">
                  <a16:creationId xmlns="" xmlns:a16="http://schemas.microsoft.com/office/drawing/2014/main" id="{C3DE01AF-76B7-4071-A5AE-507E7E2FE4BC}"/>
                </a:ext>
              </a:extLst>
            </p:cNvPr>
            <p:cNvSpPr txBox="1"/>
            <p:nvPr/>
          </p:nvSpPr>
          <p:spPr>
            <a:xfrm>
              <a:off x="635025" y="24321997"/>
              <a:ext cx="4201127" cy="1107996"/>
            </a:xfrm>
            <a:prstGeom prst="rect">
              <a:avLst/>
            </a:prstGeom>
            <a:solidFill>
              <a:schemeClr val="bg1">
                <a:alpha val="70000"/>
              </a:schemeClr>
            </a:solidFill>
          </p:spPr>
          <p:txBody>
            <a:bodyPr wrap="square" rtlCol="0">
              <a:spAutoFit/>
            </a:bodyPr>
            <a:lstStyle/>
            <a:p>
              <a:r>
                <a:rPr lang="en-GB" b="1" dirty="0">
                  <a:solidFill>
                    <a:srgbClr val="002060"/>
                  </a:solidFill>
                  <a:latin typeface="Open Sans" panose="020B0606030504020204" pitchFamily="34" charset="0"/>
                  <a:ea typeface="Open Sans" panose="020B0606030504020204" pitchFamily="34" charset="0"/>
                  <a:cs typeface="Open Sans" panose="020B0606030504020204" pitchFamily="34" charset="0"/>
                </a:rPr>
                <a:t>Understanding the Body</a:t>
              </a:r>
            </a:p>
            <a:p>
              <a:r>
                <a:rPr lang="en-GB" sz="1600" dirty="0">
                  <a:solidFill>
                    <a:srgbClr val="002060"/>
                  </a:solidFill>
                  <a:latin typeface="Open Sans" panose="020B0606030504020204" pitchFamily="34" charset="0"/>
                  <a:ea typeface="Open Sans" panose="020B0606030504020204" pitchFamily="34" charset="0"/>
                  <a:cs typeface="Open Sans" panose="020B0606030504020204" pitchFamily="34" charset="0"/>
                </a:rPr>
                <a:t>Explore the human body with this flexible program of online courses. Earn 10 credits from the University of Aberdeen.</a:t>
              </a:r>
            </a:p>
          </p:txBody>
        </p:sp>
      </p:grpSp>
    </p:spTree>
    <p:extLst>
      <p:ext uri="{BB962C8B-B14F-4D97-AF65-F5344CB8AC3E}">
        <p14:creationId xmlns:p14="http://schemas.microsoft.com/office/powerpoint/2010/main" val="18261928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THUMBNAIL_REFRESH" val="1"/>
</p:tagLst>
</file>

<file path=ppt/theme/theme1.xml><?xml version="1.0" encoding="utf-8"?>
<a:theme xmlns:a="http://schemas.openxmlformats.org/drawingml/2006/main" name="Office Theme">
  <a:themeElements>
    <a:clrScheme name="Custom 4">
      <a:dk1>
        <a:sysClr val="windowText" lastClr="000000"/>
      </a:dk1>
      <a:lt1>
        <a:sysClr val="window" lastClr="FFFFFF"/>
      </a:lt1>
      <a:dk2>
        <a:srgbClr val="44546A"/>
      </a:dk2>
      <a:lt2>
        <a:srgbClr val="E7E6E6"/>
      </a:lt2>
      <a:accent1>
        <a:srgbClr val="4472C4"/>
      </a:accent1>
      <a:accent2>
        <a:srgbClr val="CC0066"/>
      </a:accent2>
      <a:accent3>
        <a:srgbClr val="A5A5A5"/>
      </a:accent3>
      <a:accent4>
        <a:srgbClr val="FFC000"/>
      </a:accent4>
      <a:accent5>
        <a:srgbClr val="00B0F0"/>
      </a:accent5>
      <a:accent6>
        <a:srgbClr val="7030A0"/>
      </a:accent6>
      <a:hlink>
        <a:srgbClr val="00B0F0"/>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2B511BD29B83D46B513CAB2276EC2D7" ma:contentTypeVersion="12" ma:contentTypeDescription="Create a new document." ma:contentTypeScope="" ma:versionID="b034788ebfe9ba3d55e01bda088bba13">
  <xsd:schema xmlns:xsd="http://www.w3.org/2001/XMLSchema" xmlns:xs="http://www.w3.org/2001/XMLSchema" xmlns:p="http://schemas.microsoft.com/office/2006/metadata/properties" xmlns:ns2="f9dd0801-59bb-4c85-9066-f1bb37f7be6d" xmlns:ns3="3f9c3a3b-3c0c-4c56-8e84-712d160511a9" targetNamespace="http://schemas.microsoft.com/office/2006/metadata/properties" ma:root="true" ma:fieldsID="6592644a5a292c2a69418c900dc6a555" ns2:_="" ns3:_="">
    <xsd:import namespace="f9dd0801-59bb-4c85-9066-f1bb37f7be6d"/>
    <xsd:import namespace="3f9c3a3b-3c0c-4c56-8e84-712d160511a9"/>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dd0801-59bb-4c85-9066-f1bb37f7be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3f9c3a3b-3c0c-4c56-8e84-712d160511a9"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internalName="MediaServiceAutoTags" ma:readOnly="true">
      <xsd:simpleType>
        <xsd:restriction base="dms:Text"/>
      </xsd:simpleType>
    </xsd:element>
    <xsd:element name="MediaServiceLocation" ma:index="16" nillable="true" ma:displayName="MediaServic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988432E-366F-4508-B91F-B82DE580B086}">
  <ds:schemaRefs>
    <ds:schemaRef ds:uri="http://schemas.microsoft.com/office/2006/documentManagement/types"/>
    <ds:schemaRef ds:uri="http://purl.org/dc/dcmitype/"/>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f9dd0801-59bb-4c85-9066-f1bb37f7be6d"/>
    <ds:schemaRef ds:uri="3f9c3a3b-3c0c-4c56-8e84-712d160511a9"/>
    <ds:schemaRef ds:uri="http://www.w3.org/XML/1998/namespace"/>
    <ds:schemaRef ds:uri="http://purl.org/dc/terms/"/>
  </ds:schemaRefs>
</ds:datastoreItem>
</file>

<file path=customXml/itemProps2.xml><?xml version="1.0" encoding="utf-8"?>
<ds:datastoreItem xmlns:ds="http://schemas.openxmlformats.org/officeDocument/2006/customXml" ds:itemID="{D44CDC24-5EC5-491D-A65D-66BA6472F75A}">
  <ds:schemaRefs>
    <ds:schemaRef ds:uri="http://schemas.microsoft.com/sharepoint/v3/contenttype/forms"/>
  </ds:schemaRefs>
</ds:datastoreItem>
</file>

<file path=customXml/itemProps3.xml><?xml version="1.0" encoding="utf-8"?>
<ds:datastoreItem xmlns:ds="http://schemas.openxmlformats.org/officeDocument/2006/customXml" ds:itemID="{B6BD4681-9E09-490C-BA96-E0F97F639E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dd0801-59bb-4c85-9066-f1bb37f7be6d"/>
    <ds:schemaRef ds:uri="3f9c3a3b-3c0c-4c56-8e84-712d160511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619</TotalTime>
  <Words>728</Words>
  <Application>Microsoft Office PowerPoint</Application>
  <PresentationFormat>Custom</PresentationFormat>
  <Paragraphs>57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 Sans MT</vt:lpstr>
      <vt:lpstr>Open Sans</vt:lpstr>
      <vt:lpstr>Verdana</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Christie, Lynsey Margaret</dc:creator>
  <cp:lastModifiedBy>Sophie</cp:lastModifiedBy>
  <cp:revision>62</cp:revision>
  <cp:lastPrinted>2019-04-19T13:15:14Z</cp:lastPrinted>
  <dcterms:created xsi:type="dcterms:W3CDTF">2019-03-15T11:34:06Z</dcterms:created>
  <dcterms:modified xsi:type="dcterms:W3CDTF">2019-05-30T12:49:06Z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74771076-26E5-4D16-8F4F-4F25A14C1BBE</vt:lpwstr>
  </property>
  <property fmtid="{D5CDD505-2E9C-101B-9397-08002B2CF9AE}" pid="3" name="ArticulatePath">
    <vt:lpwstr>CAD Annual Symposium Poster LMC 2019.docx</vt:lpwstr>
  </property>
  <property fmtid="{D5CDD505-2E9C-101B-9397-08002B2CF9AE}" pid="4" name="ContentTypeId">
    <vt:lpwstr>0x01010022B511BD29B83D46B513CAB2276EC2D7</vt:lpwstr>
  </property>
</Properties>
</file>