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3" r:id="rId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8E5"/>
    <a:srgbClr val="FFFCF3"/>
    <a:srgbClr val="E4EEF8"/>
    <a:srgbClr val="435269"/>
    <a:srgbClr val="FF917F"/>
    <a:srgbClr val="FF9685"/>
    <a:srgbClr val="FFC6BD"/>
    <a:srgbClr val="FF6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16" autoAdjust="0"/>
    <p:restoredTop sz="95441" autoAdjust="0"/>
  </p:normalViewPr>
  <p:slideViewPr>
    <p:cSldViewPr snapToGrid="0">
      <p:cViewPr varScale="1">
        <p:scale>
          <a:sx n="63" d="100"/>
          <a:sy n="63" d="100"/>
        </p:scale>
        <p:origin x="9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87D45-03F5-4062-98A6-4ACE2F8513B5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EC196-495D-475C-81FE-C3117821E1F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1631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3EC196-495D-475C-81FE-C3117821E1F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4377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149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65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1055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179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43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800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21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2792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04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713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5724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B187A-3F2B-4B74-9365-296A8CCF689F}" type="datetimeFigureOut">
              <a:rPr lang="en-GB" smtClean="0"/>
              <a:t>30/05/2019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CDA40-6524-4773-BCC1-D945CEBC1B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741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Elbow Connector 52"/>
          <p:cNvCxnSpPr/>
          <p:nvPr/>
        </p:nvCxnSpPr>
        <p:spPr>
          <a:xfrm rot="5400000">
            <a:off x="6096936" y="2919819"/>
            <a:ext cx="1472960" cy="363113"/>
          </a:xfrm>
          <a:prstGeom prst="bentConnector2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/>
          <p:cNvSpPr/>
          <p:nvPr/>
        </p:nvSpPr>
        <p:spPr>
          <a:xfrm>
            <a:off x="6793042" y="4673444"/>
            <a:ext cx="2278227" cy="2067818"/>
          </a:xfrm>
          <a:prstGeom prst="roundRect">
            <a:avLst>
              <a:gd name="adj" fmla="val 6411"/>
            </a:avLst>
          </a:prstGeom>
          <a:solidFill>
            <a:schemeClr val="tx2">
              <a:lumMod val="75000"/>
            </a:schemeClr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2" name="Straight Arrow Connector 81"/>
          <p:cNvCxnSpPr/>
          <p:nvPr/>
        </p:nvCxnSpPr>
        <p:spPr>
          <a:xfrm flipH="1" flipV="1">
            <a:off x="942975" y="4305930"/>
            <a:ext cx="3632" cy="20429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2210170" y="3924302"/>
            <a:ext cx="276658" cy="1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85" idx="0"/>
          </p:cNvCxnSpPr>
          <p:nvPr/>
        </p:nvCxnSpPr>
        <p:spPr>
          <a:xfrm flipH="1">
            <a:off x="7932156" y="4081183"/>
            <a:ext cx="7556" cy="592261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2486828" y="3551613"/>
            <a:ext cx="1898599" cy="754317"/>
          </a:xfrm>
          <a:prstGeom prst="roundRect">
            <a:avLst/>
          </a:prstGeom>
          <a:solidFill>
            <a:srgbClr val="FFF8E5"/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="" xmlns:a16="http://schemas.microsoft.com/office/drawing/2014/main" id="{337DA042-C293-4139-96A9-670E6D69DF80}"/>
              </a:ext>
            </a:extLst>
          </p:cNvPr>
          <p:cNvSpPr txBox="1">
            <a:spLocks/>
          </p:cNvSpPr>
          <p:nvPr/>
        </p:nvSpPr>
        <p:spPr>
          <a:xfrm>
            <a:off x="2511640" y="3654950"/>
            <a:ext cx="1245637" cy="385127"/>
          </a:xfrm>
          <a:prstGeom prst="rect">
            <a:avLst/>
          </a:prstGeom>
          <a:solidFill>
            <a:srgbClr val="FFF8E5"/>
          </a:solidFill>
          <a:ln w="15875">
            <a:noFill/>
          </a:ln>
        </p:spPr>
        <p:txBody>
          <a:bodyPr vert="horz" lIns="91440" tIns="45721" rIns="91440" bIns="45721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Tell me what you </a:t>
            </a: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think: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882670" y="4737189"/>
            <a:ext cx="2114082" cy="1928016"/>
          </a:xfrm>
          <a:prstGeom prst="roundRect">
            <a:avLst>
              <a:gd name="adj" fmla="val 10853"/>
            </a:avLst>
          </a:prstGeom>
          <a:solidFill>
            <a:srgbClr val="E4EEF8"/>
          </a:solidFill>
          <a:ln w="158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Positive 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attitudes to assignment videos are associated with: </a:t>
            </a:r>
            <a:endParaRPr kumimoji="0" lang="en-GB" sz="105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preference for </a:t>
            </a:r>
            <a:r>
              <a:rPr kumimoji="0" lang="en-GB" sz="105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student-centered teaching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r = .325, p = .</a:t>
            </a:r>
            <a:r>
              <a:rPr kumimoji="0" lang="en-GB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008</a:t>
            </a: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attachment 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university, </a:t>
            </a:r>
            <a:r>
              <a:rPr kumimoji="0" lang="en-GB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r 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= .384, </a:t>
            </a:r>
            <a:r>
              <a:rPr kumimoji="0" lang="en-GB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 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= .</a:t>
            </a:r>
            <a:r>
              <a:rPr kumimoji="0" lang="en-GB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006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11640" y="2498573"/>
            <a:ext cx="4131529" cy="942250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“It feels like she’s talking to me”</a:t>
            </a:r>
            <a:r>
              <a:rPr kumimoji="0" lang="en-GB" sz="2400" b="0" i="0" u="none" strike="noStrike" kern="1200" cap="none" spc="0" normalizeH="0" baseline="0" noProof="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/>
            </a:r>
            <a:br>
              <a:rPr kumimoji="0" lang="en-GB" sz="2400" b="0" i="0" u="none" strike="noStrike" kern="1200" cap="none" spc="0" normalizeH="0" baseline="0" noProof="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</a:br>
            <a:r>
              <a:rPr kumimoji="0" lang="en-GB" sz="1800" b="1" i="0" u="none" strike="noStrike" kern="1200" cap="none" spc="0" normalizeH="0" baseline="0" noProof="0" dirty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Assignment-videos on MyAberdeen</a:t>
            </a:r>
            <a:endParaRPr kumimoji="0" lang="en-GB" sz="1800" b="0" i="0" u="none" strike="noStrike" kern="1200" cap="none" spc="0" normalizeH="0" baseline="0" noProof="0" dirty="0">
              <a:solidFill>
                <a:schemeClr val="accent4">
                  <a:lumMod val="20000"/>
                  <a:lumOff val="8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26640" y="83609"/>
            <a:ext cx="2146162" cy="1230057"/>
          </a:xfrm>
          <a:prstGeom prst="roundRect">
            <a:avLst>
              <a:gd name="adj" fmla="val 3867"/>
            </a:avLst>
          </a:prstGeom>
          <a:solidFill>
            <a:srgbClr val="FFF8E5"/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had a problem: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44012" marR="0" lvl="0" indent="-144012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My L1 course has 196 </a:t>
            </a: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students</a:t>
            </a:r>
          </a:p>
          <a:p>
            <a:pPr marL="144012" marR="0" lvl="0" indent="-144012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Spread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 9 </a:t>
            </a: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classes</a:t>
            </a:r>
          </a:p>
          <a:p>
            <a:pPr marL="144012" marR="0" lvl="0" indent="-144012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Each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with a different tutor</a:t>
            </a:r>
          </a:p>
          <a:p>
            <a:pPr marL="144012" marR="0" lvl="0" indent="-144012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Tutors may give inconsistent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assignment </a:t>
            </a:r>
            <a:r>
              <a:rPr kumimoji="0" lang="en-GB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instructions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8516" y="801642"/>
            <a:ext cx="1360838" cy="1221112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793042" y="1100146"/>
            <a:ext cx="2278228" cy="14888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Current study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Aim: </a:t>
            </a: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finding out WHY assignment videos are so popular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Participants:</a:t>
            </a:r>
          </a:p>
          <a:p>
            <a:pPr marL="144012" marR="0" lvl="0" indent="-144012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65 1</a:t>
            </a:r>
            <a:r>
              <a:rPr kumimoji="0" lang="en-GB" sz="11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-year students</a:t>
            </a:r>
          </a:p>
          <a:p>
            <a:pPr marL="144012" marR="0" lvl="0" indent="-144012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Opportunity sampling in </a:t>
            </a: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class</a:t>
            </a:r>
          </a:p>
          <a:p>
            <a:pPr marL="144012" marR="0" lvl="0" indent="-144012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Written responses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793042" y="88820"/>
            <a:ext cx="2278227" cy="735505"/>
          </a:xfrm>
          <a:prstGeom prst="roundRect">
            <a:avLst>
              <a:gd name="adj" fmla="val 5091"/>
            </a:avLst>
          </a:prstGeom>
          <a:solidFill>
            <a:srgbClr val="FFF8E5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videos not only solved my problem of inconsistency, they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also were highly popular with students</a:t>
            </a:r>
            <a:r>
              <a:rPr kumimoji="0" lang="en-GB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8515" y="2101559"/>
            <a:ext cx="2258601" cy="2204371"/>
          </a:xfrm>
          <a:prstGeom prst="roundRect">
            <a:avLst>
              <a:gd name="adj" fmla="val 4604"/>
            </a:avLst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Conclusion and ‘sticky’ issues:</a:t>
            </a:r>
          </a:p>
          <a:p>
            <a:pPr marL="144012" marR="0" lvl="0" indent="-144012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Paradoxically, assignment videos enable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standardization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of instructions,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yet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create a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personalized experience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with beneficial </a:t>
            </a: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effects </a:t>
            </a:r>
            <a:r>
              <a:rPr kumimoji="0" lang="en-GB" sz="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</a:rPr>
              <a:t>(see also Cornelius</a:t>
            </a:r>
            <a:r>
              <a:rPr lang="en-GB" sz="600" dirty="0" smtClean="0">
                <a:solidFill>
                  <a:schemeClr val="tx1"/>
                </a:solidFill>
                <a:latin typeface="Calibri" panose="020F0502020204030204"/>
              </a:rPr>
              <a:t>-White)</a:t>
            </a:r>
            <a:endParaRPr kumimoji="0" lang="en-GB" sz="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  <a:p>
            <a:pPr marL="144012" marR="0" lvl="0" indent="-144012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But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does it make other courses seem ‘less caring’?</a:t>
            </a:r>
          </a:p>
          <a:p>
            <a:pPr marL="144012" marR="0" lvl="0" indent="-144012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But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does it discourage reading (course guides)?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625864" y="1382331"/>
            <a:ext cx="1158820" cy="624027"/>
          </a:xfrm>
          <a:prstGeom prst="roundRect">
            <a:avLst/>
          </a:prstGeom>
          <a:solidFill>
            <a:srgbClr val="FFF8E5"/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Dr. Mirjam Brady                         </a:t>
            </a:r>
            <a:endParaRPr kumimoji="0" lang="en-GB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School 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 Psychology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mirjam.brady@abdn.ac.uk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56738" y="3553503"/>
            <a:ext cx="2186432" cy="1383174"/>
          </a:xfrm>
          <a:prstGeom prst="roundRect">
            <a:avLst>
              <a:gd name="adj" fmla="val 6411"/>
            </a:avLst>
          </a:prstGeom>
          <a:solidFill>
            <a:srgbClr val="FFF8E5"/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Method 2: open questions</a:t>
            </a: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 the videos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influence your learning? </a:t>
            </a: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Does it matter whether instructions are text or a video?</a:t>
            </a: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Does it matter whether the lecturer shows their ‘talking face</a:t>
            </a: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’?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123589" y="2765098"/>
            <a:ext cx="1947680" cy="1303722"/>
          </a:xfrm>
          <a:prstGeom prst="roundRect">
            <a:avLst>
              <a:gd name="adj" fmla="val 3473"/>
            </a:avLst>
          </a:prstGeom>
          <a:solidFill>
            <a:srgbClr val="FFF8E5"/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Method 1: rating-scale measures</a:t>
            </a: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Attitude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towards the </a:t>
            </a: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videos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Teaching-style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preference </a:t>
            </a: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(adapted </a:t>
            </a: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from Trigwell &amp; </a:t>
            </a:r>
            <a:r>
              <a:rPr kumimoji="0" lang="en-GB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Prosser)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Social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adjustment and </a:t>
            </a: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attachment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</a:t>
            </a: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this) </a:t>
            </a:r>
            <a:r>
              <a:rPr kumimoji="0" lang="en-GB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University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940982" y="86348"/>
            <a:ext cx="2702187" cy="2287582"/>
          </a:xfrm>
          <a:prstGeom prst="roundRect">
            <a:avLst>
              <a:gd name="adj" fmla="val 2165"/>
            </a:avLst>
          </a:prstGeom>
          <a:solidFill>
            <a:srgbClr val="FFF8E5"/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I solved it: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created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standardization through ‘assignment videos’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4074" y="913861"/>
            <a:ext cx="1284393" cy="73726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2">
                <a:lumMod val="75000"/>
              </a:schemeClr>
            </a:solidFill>
          </a:ln>
        </p:spPr>
      </p:pic>
      <p:sp>
        <p:nvSpPr>
          <p:cNvPr id="18" name="TextBox 17"/>
          <p:cNvSpPr txBox="1"/>
          <p:nvPr/>
        </p:nvSpPr>
        <p:spPr>
          <a:xfrm>
            <a:off x="5432678" y="897503"/>
            <a:ext cx="1163296" cy="646331"/>
          </a:xfrm>
          <a:prstGeom prst="rect">
            <a:avLst/>
          </a:prstGeom>
          <a:solidFill>
            <a:srgbClr val="FFF8E5"/>
          </a:solidFill>
          <a:ln w="158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My face 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talking over slides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Explains what, why, how of assignments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91339" y="1779902"/>
            <a:ext cx="1319592" cy="261610"/>
          </a:xfrm>
          <a:prstGeom prst="rect">
            <a:avLst/>
          </a:prstGeom>
          <a:solidFill>
            <a:srgbClr val="FFF8E5"/>
          </a:solidFill>
          <a:ln w="15875">
            <a:noFill/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Watch an example: 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1692" y="1982220"/>
            <a:ext cx="1476686" cy="215444"/>
          </a:xfrm>
          <a:prstGeom prst="rect">
            <a:avLst/>
          </a:prstGeom>
          <a:solidFill>
            <a:srgbClr val="FFF8E5"/>
          </a:solidFill>
          <a:ln w="15875">
            <a:noFill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https://youtu.be/AQuL94i2FXE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9193" y="1651121"/>
            <a:ext cx="1245079" cy="184666"/>
          </a:xfrm>
          <a:prstGeom prst="rect">
            <a:avLst/>
          </a:prstGeom>
          <a:solidFill>
            <a:schemeClr val="bg1"/>
          </a:solidFill>
          <a:ln w="15875"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600" dirty="0">
                <a:solidFill>
                  <a:prstClr val="black"/>
                </a:solidFill>
              </a:rPr>
              <a:t>https://youtu.be/eESNcDTu8oA</a:t>
            </a:r>
            <a:endParaRPr kumimoji="0" lang="en-GB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52927" y="3990571"/>
            <a:ext cx="1103163" cy="277255"/>
          </a:xfrm>
          <a:prstGeom prst="rect">
            <a:avLst/>
          </a:prstGeom>
          <a:solidFill>
            <a:srgbClr val="FFF8E5"/>
          </a:solidFill>
          <a:ln w="158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https://www.surveymonkey.co.uk/r/NBQDZYV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976206" y="5737519"/>
            <a:ext cx="1927009" cy="553784"/>
          </a:xfrm>
          <a:prstGeom prst="roundRect">
            <a:avLst>
              <a:gd name="adj" fmla="val 6517"/>
            </a:avLst>
          </a:prstGeom>
          <a:solidFill>
            <a:schemeClr val="bg1"/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</a:t>
            </a:r>
            <a:r>
              <a:rPr kumimoji="0" lang="en-GB" sz="7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prefer teaching staff who: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  <a:r>
              <a:rPr kumimoji="0" lang="en-GB" sz="7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encourage</a:t>
            </a:r>
            <a:r>
              <a: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us to develop our thinking process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…try to engage us in a </a:t>
            </a:r>
            <a:r>
              <a:rPr kumimoji="0" lang="en-GB" sz="7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conversation</a:t>
            </a:r>
            <a:r>
              <a: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7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  <a:r>
              <a:rPr kumimoji="0" lang="en-GB" sz="7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help me find my own</a:t>
            </a:r>
            <a:r>
              <a: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learning resources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7920691" y="5509481"/>
            <a:ext cx="0" cy="233578"/>
          </a:xfrm>
          <a:prstGeom prst="straightConnector1">
            <a:avLst/>
          </a:prstGeom>
          <a:ln w="15875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9258" y="1554768"/>
            <a:ext cx="923544" cy="810127"/>
          </a:xfrm>
          <a:prstGeom prst="roundRect">
            <a:avLst>
              <a:gd name="adj" fmla="val 8594"/>
            </a:avLst>
          </a:prstGeom>
          <a:solidFill>
            <a:schemeClr val="bg1"/>
          </a:solidFill>
          <a:ln w="15875">
            <a:solidFill>
              <a:schemeClr val="accent4">
                <a:lumMod val="40000"/>
                <a:lumOff val="60000"/>
              </a:schemeClr>
            </a:solidFill>
          </a:ln>
          <a:effectLst/>
        </p:spPr>
      </p:pic>
      <p:sp>
        <p:nvSpPr>
          <p:cNvPr id="36" name="Rounded Rectangle 35"/>
          <p:cNvSpPr/>
          <p:nvPr/>
        </p:nvSpPr>
        <p:spPr>
          <a:xfrm>
            <a:off x="48515" y="4496331"/>
            <a:ext cx="4336912" cy="2244931"/>
          </a:xfrm>
          <a:prstGeom prst="roundRect">
            <a:avLst>
              <a:gd name="adj" fmla="val 6411"/>
            </a:avLst>
          </a:prstGeom>
          <a:solidFill>
            <a:schemeClr val="tx2">
              <a:lumMod val="75000"/>
            </a:schemeClr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4755320" y="5079632"/>
            <a:ext cx="1584246" cy="314698"/>
          </a:xfrm>
          <a:prstGeom prst="roundRect">
            <a:avLst>
              <a:gd name="adj" fmla="val 41419"/>
            </a:avLst>
          </a:prstGeom>
          <a:solidFill>
            <a:schemeClr val="accent4">
              <a:lumMod val="40000"/>
              <a:lumOff val="60000"/>
            </a:schemeClr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Thematic analysis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4456737" y="5718468"/>
            <a:ext cx="2195123" cy="946738"/>
          </a:xfrm>
          <a:prstGeom prst="roundRect">
            <a:avLst>
              <a:gd name="adj" fmla="val 6411"/>
            </a:avLst>
          </a:prstGeom>
          <a:solidFill>
            <a:srgbClr val="FFF8E5"/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</a:rPr>
              <a:t>References</a:t>
            </a:r>
          </a:p>
          <a:p>
            <a:r>
              <a:rPr lang="en-GB" sz="700" dirty="0">
                <a:solidFill>
                  <a:schemeClr val="tx1"/>
                </a:solidFill>
              </a:rPr>
              <a:t>Cornelius-White, J. (2007). Learner-centered teacher-student relationships are effective: A meta-analysis. </a:t>
            </a:r>
            <a:r>
              <a:rPr lang="en-GB" sz="700" i="1" dirty="0">
                <a:solidFill>
                  <a:schemeClr val="tx1"/>
                </a:solidFill>
              </a:rPr>
              <a:t>Review of Educational Research, 77</a:t>
            </a:r>
            <a:r>
              <a:rPr lang="en-GB" sz="700" dirty="0">
                <a:solidFill>
                  <a:schemeClr val="tx1"/>
                </a:solidFill>
              </a:rPr>
              <a:t>(1), 113–143.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Trigwell</a:t>
            </a:r>
            <a:r>
              <a: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, K., &amp; Prosser, M. (2004</a:t>
            </a:r>
            <a:r>
              <a:rPr kumimoji="0" lang="en-GB" sz="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). </a:t>
            </a:r>
            <a:r>
              <a: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Development and use of the approaches to teaching </a:t>
            </a:r>
            <a:r>
              <a:rPr kumimoji="0" lang="en-GB" sz="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inventory</a:t>
            </a:r>
            <a:r>
              <a:rPr kumimoji="0" lang="en-GB" sz="7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. Educational Psychology Review, 16, </a:t>
            </a:r>
            <a:r>
              <a: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409-425</a:t>
            </a:r>
            <a:r>
              <a:rPr kumimoji="0" lang="en-GB" sz="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.</a:t>
            </a: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2177119" y="4587336"/>
            <a:ext cx="2123469" cy="2077869"/>
          </a:xfrm>
          <a:prstGeom prst="roundRect">
            <a:avLst>
              <a:gd name="adj" fmla="val 6411"/>
            </a:avLst>
          </a:prstGeom>
          <a:solidFill>
            <a:srgbClr val="E4EEF8"/>
          </a:solidFill>
          <a:ln w="158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Effects of the ‘talking face’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Lecturer motivation is contagious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“It makes me </a:t>
            </a:r>
            <a:r>
              <a:rPr kumimoji="0" lang="en-GB" sz="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pay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attention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maybe because I can see the </a:t>
            </a:r>
            <a:r>
              <a:rPr kumimoji="0" lang="en-GB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emotions.</a:t>
            </a:r>
            <a:r>
              <a:rPr kumimoji="0" lang="en-GB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“I can see they are </a:t>
            </a:r>
            <a:r>
              <a:rPr kumimoji="0" lang="en-GB" sz="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engaged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</a:t>
            </a:r>
            <a:r>
              <a:rPr kumimoji="0" lang="en-GB" sz="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wanting to help us</a:t>
            </a:r>
            <a:r>
              <a:rPr kumimoji="0" lang="en-GB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Creates connection with lecturer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“It’s 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 if you know the tutor better, it allows you to </a:t>
            </a:r>
            <a:r>
              <a:rPr kumimoji="0" lang="en-GB" sz="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feel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alright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if you need to email them</a:t>
            </a:r>
            <a:r>
              <a:rPr kumimoji="0" lang="en-GB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“It makes it more personal, and thus </a:t>
            </a:r>
            <a:r>
              <a:rPr kumimoji="0" lang="en-GB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secure.</a:t>
            </a:r>
            <a:r>
              <a:rPr kumimoji="0" lang="en-GB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</a:t>
            </a:r>
            <a:endParaRPr kumimoji="0" lang="en-GB" sz="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129193" y="4587336"/>
            <a:ext cx="1987142" cy="2077869"/>
          </a:xfrm>
          <a:prstGeom prst="roundRect">
            <a:avLst>
              <a:gd name="adj" fmla="val 6411"/>
            </a:avLst>
          </a:prstGeom>
          <a:solidFill>
            <a:srgbClr val="E4EEF8"/>
          </a:solidFill>
          <a:ln w="158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students use the videos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Strategically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“I use them to help me ‘</a:t>
            </a:r>
            <a:r>
              <a:rPr kumimoji="0" lang="en-GB" sz="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’ my work after I’d completed </a:t>
            </a:r>
            <a:r>
              <a:rPr kumimoji="0" lang="en-GB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it.”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“Videos 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 nicer </a:t>
            </a:r>
            <a:r>
              <a:rPr kumimoji="0" lang="en-GB" sz="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initially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written slides are good to check things </a:t>
            </a:r>
            <a:r>
              <a:rPr kumimoji="0" lang="en-GB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later.</a:t>
            </a:r>
            <a:r>
              <a:rPr kumimoji="0" lang="en-GB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</a:t>
            </a:r>
            <a:endParaRPr kumimoji="0" lang="en-GB" sz="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2000" marR="0" lvl="0" indent="-72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learning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“I </a:t>
            </a:r>
            <a:r>
              <a:rPr kumimoji="0" lang="en-GB" sz="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grasp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information better when someone is physically telling </a:t>
            </a:r>
            <a:r>
              <a:rPr kumimoji="0" lang="en-GB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me.”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“No-one 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knows if you’ve </a:t>
            </a:r>
            <a:r>
              <a:rPr kumimoji="0" lang="en-GB" sz="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watched them 20x </a:t>
            </a: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you </a:t>
            </a:r>
            <a:r>
              <a:rPr kumimoji="0" lang="en-GB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understand.”</a:t>
            </a:r>
            <a:endParaRPr kumimoji="0" lang="en-GB" sz="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7241708" y="4136634"/>
            <a:ext cx="1403516" cy="338592"/>
          </a:xfrm>
          <a:prstGeom prst="roundRect">
            <a:avLst>
              <a:gd name="adj" fmla="val 45456"/>
            </a:avLst>
          </a:prstGeom>
          <a:solidFill>
            <a:schemeClr val="accent4">
              <a:lumMod val="40000"/>
              <a:lumOff val="60000"/>
            </a:schemeClr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Correlations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3963" y="1680063"/>
            <a:ext cx="511395" cy="513302"/>
          </a:xfrm>
          <a:prstGeom prst="rect">
            <a:avLst/>
          </a:prstGeom>
          <a:solidFill>
            <a:schemeClr val="bg1"/>
          </a:solidFill>
          <a:ln w="15875">
            <a:solidFill>
              <a:schemeClr val="tx2">
                <a:lumMod val="75000"/>
              </a:schemeClr>
            </a:solidFill>
          </a:ln>
        </p:spPr>
      </p:pic>
      <p:cxnSp>
        <p:nvCxnSpPr>
          <p:cNvPr id="15" name="Straight Arrow Connector 14"/>
          <p:cNvCxnSpPr/>
          <p:nvPr/>
        </p:nvCxnSpPr>
        <p:spPr>
          <a:xfrm>
            <a:off x="1122764" y="433271"/>
            <a:ext cx="503876" cy="7804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5" idx="3"/>
          </p:cNvCxnSpPr>
          <p:nvPr/>
        </p:nvCxnSpPr>
        <p:spPr>
          <a:xfrm flipV="1">
            <a:off x="3772802" y="698637"/>
            <a:ext cx="158124" cy="1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6651860" y="456572"/>
            <a:ext cx="139261" cy="628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7" idx="0"/>
          </p:cNvCxnSpPr>
          <p:nvPr/>
        </p:nvCxnSpPr>
        <p:spPr>
          <a:xfrm>
            <a:off x="7932155" y="824325"/>
            <a:ext cx="1" cy="275821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7944476" y="2595858"/>
            <a:ext cx="0" cy="16924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12" idx="2"/>
            <a:endCxn id="37" idx="0"/>
          </p:cNvCxnSpPr>
          <p:nvPr/>
        </p:nvCxnSpPr>
        <p:spPr>
          <a:xfrm flipH="1">
            <a:off x="5547443" y="4936677"/>
            <a:ext cx="2511" cy="142955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37" idx="1"/>
          </p:cNvCxnSpPr>
          <p:nvPr/>
        </p:nvCxnSpPr>
        <p:spPr>
          <a:xfrm flipH="1">
            <a:off x="4416457" y="5236981"/>
            <a:ext cx="338863" cy="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76004" y="3654950"/>
            <a:ext cx="582917" cy="5804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880" y="968889"/>
            <a:ext cx="595963" cy="5933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Rectangle 15"/>
          <p:cNvSpPr/>
          <p:nvPr/>
        </p:nvSpPr>
        <p:spPr>
          <a:xfrm>
            <a:off x="39825" y="928548"/>
            <a:ext cx="8062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1000" dirty="0"/>
              <a:t>Or view an </a:t>
            </a:r>
            <a:r>
              <a:rPr lang="en-GB" sz="1000" b="1" dirty="0"/>
              <a:t>animated version </a:t>
            </a:r>
            <a:r>
              <a:rPr lang="en-GB" sz="1000" dirty="0"/>
              <a:t>of the poster: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2989" y="90456"/>
            <a:ext cx="1346365" cy="649731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Start here:</a:t>
            </a:r>
            <a:endParaRPr kumimoji="0" lang="en-GB" sz="1600" b="0" i="0" u="none" strike="noStrike" kern="1200" cap="none" spc="0" normalizeH="0" baseline="0" noProof="0" dirty="0">
              <a:solidFill>
                <a:schemeClr val="accent4">
                  <a:lumMod val="20000"/>
                  <a:lumOff val="8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2974" y="1738991"/>
            <a:ext cx="5860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(13 </a:t>
            </a:r>
            <a:r>
              <a:rPr lang="en-GB" sz="800" dirty="0" err="1" smtClean="0"/>
              <a:t>mins</a:t>
            </a:r>
            <a:r>
              <a:rPr lang="en-GB" sz="800" dirty="0" smtClean="0"/>
              <a:t>)</a:t>
            </a:r>
            <a:endParaRPr lang="en-GB" sz="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440" y="1800731"/>
            <a:ext cx="560229" cy="15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84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B511BD29B83D46B513CAB2276EC2D7" ma:contentTypeVersion="12" ma:contentTypeDescription="Create a new document." ma:contentTypeScope="" ma:versionID="b034788ebfe9ba3d55e01bda088bba13">
  <xsd:schema xmlns:xsd="http://www.w3.org/2001/XMLSchema" xmlns:xs="http://www.w3.org/2001/XMLSchema" xmlns:p="http://schemas.microsoft.com/office/2006/metadata/properties" xmlns:ns2="f9dd0801-59bb-4c85-9066-f1bb37f7be6d" xmlns:ns3="3f9c3a3b-3c0c-4c56-8e84-712d160511a9" targetNamespace="http://schemas.microsoft.com/office/2006/metadata/properties" ma:root="true" ma:fieldsID="6592644a5a292c2a69418c900dc6a555" ns2:_="" ns3:_="">
    <xsd:import namespace="f9dd0801-59bb-4c85-9066-f1bb37f7be6d"/>
    <xsd:import namespace="3f9c3a3b-3c0c-4c56-8e84-712d160511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dd0801-59bb-4c85-9066-f1bb37f7be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9c3a3b-3c0c-4c56-8e84-712d160511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D27543-5DE8-4712-AE62-D402139B0AC2}">
  <ds:schemaRefs>
    <ds:schemaRef ds:uri="f9dd0801-59bb-4c85-9066-f1bb37f7be6d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f9c3a3b-3c0c-4c56-8e84-712d160511a9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B9BA3BE-3C1E-4F77-91BF-1B79584A4E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26303D-0405-4B16-801E-6EBAA3E3BE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dd0801-59bb-4c85-9066-f1bb37f7be6d"/>
    <ds:schemaRef ds:uri="3f9c3a3b-3c0c-4c56-8e84-712d160511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1335</TotalTime>
  <Words>531</Words>
  <Application>Microsoft Office PowerPoint</Application>
  <PresentationFormat>On-screen Show (4:3)</PresentationFormat>
  <Paragraphs>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Aberdeen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Brady-Van den Bos, Mirjam</dc:creator>
  <cp:lastModifiedBy>Sophie</cp:lastModifiedBy>
  <cp:revision>110</cp:revision>
  <cp:lastPrinted>2019-04-11T09:50:19Z</cp:lastPrinted>
  <dcterms:created xsi:type="dcterms:W3CDTF">2019-04-05T12:29:48Z</dcterms:created>
  <dcterms:modified xsi:type="dcterms:W3CDTF">2019-05-30T12:48:44Z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0x01010022B511BD29B83D46B513CAB2276EC2D7</vt:lpwstr>
  </property>
</Properties>
</file>