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9"/>
  </p:notesMasterIdLst>
  <p:handoutMasterIdLst>
    <p:handoutMasterId r:id="rId20"/>
  </p:handoutMasterIdLst>
  <p:sldIdLst>
    <p:sldId id="256" r:id="rId3"/>
    <p:sldId id="289" r:id="rId4"/>
    <p:sldId id="297" r:id="rId5"/>
    <p:sldId id="292" r:id="rId6"/>
    <p:sldId id="298" r:id="rId7"/>
    <p:sldId id="308" r:id="rId8"/>
    <p:sldId id="295" r:id="rId9"/>
    <p:sldId id="296" r:id="rId10"/>
    <p:sldId id="309" r:id="rId11"/>
    <p:sldId id="301" r:id="rId12"/>
    <p:sldId id="303" r:id="rId13"/>
    <p:sldId id="304" r:id="rId14"/>
    <p:sldId id="305" r:id="rId15"/>
    <p:sldId id="306" r:id="rId16"/>
    <p:sldId id="310" r:id="rId17"/>
    <p:sldId id="307" r:id="rId18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24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14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1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7" y="0"/>
            <a:ext cx="3037841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207D03-F385-4464-A7F3-E7342AAD226F}" type="datetimeFigureOut">
              <a:rPr lang="en-GB" smtClean="0"/>
              <a:t>18/06/2019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1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7" y="8829967"/>
            <a:ext cx="3037841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40609A-B37C-4B99-AC49-2706CBAAE2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60392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1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7" y="0"/>
            <a:ext cx="3037841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3B0967-1DC2-46E2-8199-E288D1F7901D}" type="datetimeFigureOut">
              <a:rPr lang="en-GB" smtClean="0"/>
              <a:t>18/06/2019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2875" y="1162050"/>
            <a:ext cx="4184650" cy="3138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1" y="4473893"/>
            <a:ext cx="5608320" cy="366045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1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7" y="8829967"/>
            <a:ext cx="3037841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595D2F-EFA4-443B-BFA5-0563B1026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8371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12875" y="1162050"/>
            <a:ext cx="4184650" cy="31384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F05BC9-F878-4F69-89E4-FD93E771A5EF}" type="slidenum">
              <a:rPr lang="en-GB" smtClean="0">
                <a:solidFill>
                  <a:prstClr val="black"/>
                </a:solidFill>
              </a:rPr>
              <a:pPr/>
              <a:t>1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56870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F05BC9-F878-4F69-89E4-FD93E771A5EF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92435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12875" y="1162050"/>
            <a:ext cx="4184650" cy="31384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F05BC9-F878-4F69-89E4-FD93E771A5EF}" type="slidenum">
              <a:rPr lang="en-GB" smtClean="0">
                <a:solidFill>
                  <a:prstClr val="black"/>
                </a:solidFill>
              </a:rPr>
              <a:pPr/>
              <a:t>16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01861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2E4E7-42D5-4DD3-9D9D-252A70B4BA33}" type="datetimeFigureOut">
              <a:rPr lang="en-GB" smtClean="0"/>
              <a:t>18/06/2019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4D2E9-38AB-4502-B22D-FB233D66F5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53805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2E4E7-42D5-4DD3-9D9D-252A70B4BA33}" type="datetimeFigureOut">
              <a:rPr lang="en-GB" smtClean="0"/>
              <a:t>18/06/2019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4D2E9-38AB-4502-B22D-FB233D66F5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72428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2E4E7-42D5-4DD3-9D9D-252A70B4BA33}" type="datetimeFigureOut">
              <a:rPr lang="en-GB" smtClean="0"/>
              <a:t>18/06/2019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4D2E9-38AB-4502-B22D-FB233D66F5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16575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>
            <a:lvl1pPr>
              <a:defRPr>
                <a:solidFill>
                  <a:srgbClr val="5E6A7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3645024"/>
            <a:ext cx="6400800" cy="1752600"/>
          </a:xfrm>
        </p:spPr>
        <p:txBody>
          <a:bodyPr/>
          <a:lstStyle>
            <a:lvl1pPr marL="0" indent="0" algn="l">
              <a:buNone/>
              <a:defRPr i="1">
                <a:solidFill>
                  <a:srgbClr val="0098DB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02FAE-FC2F-47FD-82A7-D1DD5A1AC3E3}" type="datetimeFigureOut">
              <a:rPr lang="en-GB" smtClean="0">
                <a:solidFill>
                  <a:srgbClr val="FFFFFF"/>
                </a:solidFill>
              </a:rPr>
              <a:pPr/>
              <a:t>18/06/2019</a:t>
            </a:fld>
            <a:endParaRPr lang="en-GB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E7B16-C11D-48A6-9FE1-93A9A96AC7E6}" type="slidenum">
              <a:rPr lang="en-GB" smtClean="0">
                <a:solidFill>
                  <a:srgbClr val="FFFFFF"/>
                </a:solidFill>
              </a:rPr>
              <a:pPr/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422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02FAE-FC2F-47FD-82A7-D1DD5A1AC3E3}" type="datetimeFigureOut">
              <a:rPr lang="en-GB" smtClean="0">
                <a:solidFill>
                  <a:srgbClr val="FFFFFF"/>
                </a:solidFill>
              </a:rPr>
              <a:pPr/>
              <a:t>18/06/2019</a:t>
            </a:fld>
            <a:endParaRPr lang="en-GB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E7B16-C11D-48A6-9FE1-93A9A96AC7E6}" type="slidenum">
              <a:rPr lang="en-GB" smtClean="0">
                <a:solidFill>
                  <a:srgbClr val="FFFFFF"/>
                </a:solidFill>
              </a:rPr>
              <a:pPr/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1976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>
                <a:solidFill>
                  <a:srgbClr val="5E6A7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rgbClr val="0098DB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02FAE-FC2F-47FD-82A7-D1DD5A1AC3E3}" type="datetimeFigureOut">
              <a:rPr lang="en-GB" smtClean="0">
                <a:solidFill>
                  <a:srgbClr val="FFFFFF"/>
                </a:solidFill>
              </a:rPr>
              <a:pPr/>
              <a:t>18/06/2019</a:t>
            </a:fld>
            <a:endParaRPr lang="en-GB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E7B16-C11D-48A6-9FE1-93A9A96AC7E6}" type="slidenum">
              <a:rPr lang="en-GB" smtClean="0">
                <a:solidFill>
                  <a:srgbClr val="FFFFFF"/>
                </a:solidFill>
              </a:rPr>
              <a:pPr/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29478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1560" y="2348882"/>
            <a:ext cx="3884240" cy="377728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2560" y="2348882"/>
            <a:ext cx="3884240" cy="377728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02FAE-FC2F-47FD-82A7-D1DD5A1AC3E3}" type="datetimeFigureOut">
              <a:rPr lang="en-GB" smtClean="0">
                <a:solidFill>
                  <a:srgbClr val="FFFFFF"/>
                </a:solidFill>
              </a:rPr>
              <a:pPr/>
              <a:t>18/06/2019</a:t>
            </a:fld>
            <a:endParaRPr lang="en-GB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E7B16-C11D-48A6-9FE1-93A9A96AC7E6}" type="slidenum">
              <a:rPr lang="en-GB" smtClean="0">
                <a:solidFill>
                  <a:srgbClr val="FFFFFF"/>
                </a:solidFill>
              </a:rPr>
              <a:pPr/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32284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1560" y="2357190"/>
            <a:ext cx="388582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1560" y="3068960"/>
            <a:ext cx="3885828" cy="3057202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9446" y="2357190"/>
            <a:ext cx="3887354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99446" y="3068960"/>
            <a:ext cx="3887354" cy="3057202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02FAE-FC2F-47FD-82A7-D1DD5A1AC3E3}" type="datetimeFigureOut">
              <a:rPr lang="en-GB" smtClean="0">
                <a:solidFill>
                  <a:srgbClr val="FFFFFF"/>
                </a:solidFill>
              </a:rPr>
              <a:pPr/>
              <a:t>18/06/2019</a:t>
            </a:fld>
            <a:endParaRPr lang="en-GB">
              <a:solidFill>
                <a:srgbClr val="FFFFFF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srgbClr val="FFFFFF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E7B16-C11D-48A6-9FE1-93A9A96AC7E6}" type="slidenum">
              <a:rPr lang="en-GB" smtClean="0">
                <a:solidFill>
                  <a:srgbClr val="FFFFFF"/>
                </a:solidFill>
              </a:rPr>
              <a:pPr/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43908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02FAE-FC2F-47FD-82A7-D1DD5A1AC3E3}" type="datetimeFigureOut">
              <a:rPr lang="en-GB" smtClean="0">
                <a:solidFill>
                  <a:srgbClr val="FFFFFF"/>
                </a:solidFill>
              </a:rPr>
              <a:pPr/>
              <a:t>18/06/2019</a:t>
            </a:fld>
            <a:endParaRPr lang="en-GB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E7B16-C11D-48A6-9FE1-93A9A96AC7E6}" type="slidenum">
              <a:rPr lang="en-GB" smtClean="0">
                <a:solidFill>
                  <a:srgbClr val="FFFFFF"/>
                </a:solidFill>
              </a:rPr>
              <a:pPr/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10921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02FAE-FC2F-47FD-82A7-D1DD5A1AC3E3}" type="datetimeFigureOut">
              <a:rPr lang="en-GB" smtClean="0">
                <a:solidFill>
                  <a:srgbClr val="FFFFFF"/>
                </a:solidFill>
              </a:rPr>
              <a:pPr/>
              <a:t>18/06/2019</a:t>
            </a:fld>
            <a:endParaRPr lang="en-GB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E7B16-C11D-48A6-9FE1-93A9A96AC7E6}" type="slidenum">
              <a:rPr lang="en-GB" smtClean="0">
                <a:solidFill>
                  <a:srgbClr val="FFFFFF"/>
                </a:solidFill>
              </a:rPr>
              <a:pPr/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311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1196752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420890"/>
            <a:ext cx="3008313" cy="3705275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02FAE-FC2F-47FD-82A7-D1DD5A1AC3E3}" type="datetimeFigureOut">
              <a:rPr lang="en-GB" smtClean="0">
                <a:solidFill>
                  <a:srgbClr val="FFFFFF"/>
                </a:solidFill>
              </a:rPr>
              <a:pPr/>
              <a:t>18/06/2019</a:t>
            </a:fld>
            <a:endParaRPr lang="en-GB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E7B16-C11D-48A6-9FE1-93A9A96AC7E6}" type="slidenum">
              <a:rPr lang="en-GB" smtClean="0">
                <a:solidFill>
                  <a:srgbClr val="FFFFFF"/>
                </a:solidFill>
              </a:rPr>
              <a:pPr/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32164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2E4E7-42D5-4DD3-9D9D-252A70B4BA33}" type="datetimeFigureOut">
              <a:rPr lang="en-GB" smtClean="0"/>
              <a:t>18/06/2019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4D2E9-38AB-4502-B22D-FB233D66F5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72355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3728" y="4800600"/>
            <a:ext cx="515496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23728" y="612775"/>
            <a:ext cx="515496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23728" y="5367338"/>
            <a:ext cx="515496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02FAE-FC2F-47FD-82A7-D1DD5A1AC3E3}" type="datetimeFigureOut">
              <a:rPr lang="en-GB" smtClean="0">
                <a:solidFill>
                  <a:srgbClr val="FFFFFF"/>
                </a:solidFill>
              </a:rPr>
              <a:pPr/>
              <a:t>18/06/2019</a:t>
            </a:fld>
            <a:endParaRPr lang="en-GB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E7B16-C11D-48A6-9FE1-93A9A96AC7E6}" type="slidenum">
              <a:rPr lang="en-GB" smtClean="0">
                <a:solidFill>
                  <a:srgbClr val="FFFFFF"/>
                </a:solidFill>
              </a:rPr>
              <a:pPr/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06117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02FAE-FC2F-47FD-82A7-D1DD5A1AC3E3}" type="datetimeFigureOut">
              <a:rPr lang="en-GB" smtClean="0">
                <a:solidFill>
                  <a:srgbClr val="FFFFFF"/>
                </a:solidFill>
              </a:rPr>
              <a:pPr/>
              <a:t>18/06/2019</a:t>
            </a:fld>
            <a:endParaRPr lang="en-GB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E7B16-C11D-48A6-9FE1-93A9A96AC7E6}" type="slidenum">
              <a:rPr lang="en-GB" smtClean="0">
                <a:solidFill>
                  <a:srgbClr val="FFFFFF"/>
                </a:solidFill>
              </a:rPr>
              <a:pPr/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23463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02FAE-FC2F-47FD-82A7-D1DD5A1AC3E3}" type="datetimeFigureOut">
              <a:rPr lang="en-GB" smtClean="0">
                <a:solidFill>
                  <a:srgbClr val="FFFFFF"/>
                </a:solidFill>
              </a:rPr>
              <a:pPr/>
              <a:t>18/06/2019</a:t>
            </a:fld>
            <a:endParaRPr lang="en-GB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E7B16-C11D-48A6-9FE1-93A9A96AC7E6}" type="slidenum">
              <a:rPr lang="en-GB" smtClean="0">
                <a:solidFill>
                  <a:srgbClr val="FFFFFF"/>
                </a:solidFill>
              </a:rPr>
              <a:pPr/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81774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2E4E7-42D5-4DD3-9D9D-252A70B4BA33}" type="datetimeFigureOut">
              <a:rPr lang="en-GB" smtClean="0"/>
              <a:t>18/06/2019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4D2E9-38AB-4502-B22D-FB233D66F5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16400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2E4E7-42D5-4DD3-9D9D-252A70B4BA33}" type="datetimeFigureOut">
              <a:rPr lang="en-GB" smtClean="0"/>
              <a:t>18/06/2019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4D2E9-38AB-4502-B22D-FB233D66F5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78663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2E4E7-42D5-4DD3-9D9D-252A70B4BA33}" type="datetimeFigureOut">
              <a:rPr lang="en-GB" smtClean="0"/>
              <a:t>18/06/2019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4D2E9-38AB-4502-B22D-FB233D66F5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81083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2E4E7-42D5-4DD3-9D9D-252A70B4BA33}" type="datetimeFigureOut">
              <a:rPr lang="en-GB" smtClean="0"/>
              <a:t>18/06/2019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4D2E9-38AB-4502-B22D-FB233D66F5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71717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2E4E7-42D5-4DD3-9D9D-252A70B4BA33}" type="datetimeFigureOut">
              <a:rPr lang="en-GB" smtClean="0"/>
              <a:t>18/06/2019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4D2E9-38AB-4502-B22D-FB233D66F5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50355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2E4E7-42D5-4DD3-9D9D-252A70B4BA33}" type="datetimeFigureOut">
              <a:rPr lang="en-GB" smtClean="0"/>
              <a:t>18/06/2019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4D2E9-38AB-4502-B22D-FB233D66F5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028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2E4E7-42D5-4DD3-9D9D-252A70B4BA33}" type="datetimeFigureOut">
              <a:rPr lang="en-GB" smtClean="0"/>
              <a:t>18/06/2019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4D2E9-38AB-4502-B22D-FB233D66F5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4286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E2E4E7-42D5-4DD3-9D9D-252A70B4BA33}" type="datetimeFigureOut">
              <a:rPr lang="en-GB" smtClean="0"/>
              <a:t>18/06/2019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54D2E9-38AB-4502-B22D-FB233D66F5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4870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11560" y="1268760"/>
            <a:ext cx="8075240" cy="99898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 smtClean="0"/>
              <a:t>Click to add title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1560" y="2348882"/>
            <a:ext cx="8075240" cy="37772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/>
                </a:solidFill>
              </a:defRPr>
            </a:lvl1pPr>
          </a:lstStyle>
          <a:p>
            <a:fld id="{C1102FAE-FC2F-47FD-82A7-D1DD5A1AC3E3}" type="datetimeFigureOut">
              <a:rPr lang="en-GB" smtClean="0">
                <a:solidFill>
                  <a:srgbClr val="FFFFFF"/>
                </a:solidFill>
              </a:rPr>
              <a:pPr/>
              <a:t>18/06/2019</a:t>
            </a:fld>
            <a:endParaRPr lang="en-GB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/>
                </a:solidFill>
              </a:defRPr>
            </a:lvl1pPr>
          </a:lstStyle>
          <a:p>
            <a:endParaRPr lang="en-GB" dirty="0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fld id="{191E7B16-C11D-48A6-9FE1-93A9A96AC7E6}" type="slidenum">
              <a:rPr lang="en-GB" smtClean="0">
                <a:solidFill>
                  <a:srgbClr val="FFFFFF"/>
                </a:solidFill>
              </a:rPr>
              <a:pPr/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030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spcBef>
          <a:spcPct val="0"/>
        </a:spcBef>
        <a:buNone/>
        <a:defRPr sz="3000" b="1" kern="1200">
          <a:solidFill>
            <a:srgbClr val="0098DB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rgbClr val="5E6A7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rgbClr val="5E6A7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rgbClr val="5E6A7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rgbClr val="5E6A7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rgbClr val="5E6A7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Cultural Context and Community Responses to Marine Energy Technology</a:t>
            </a:r>
            <a:br>
              <a:rPr lang="en-GB" dirty="0" smtClean="0"/>
            </a:br>
            <a:endParaRPr lang="en-GB" sz="1350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i="0" dirty="0" smtClean="0"/>
              <a:t>Dr Sandy Kerr</a:t>
            </a:r>
          </a:p>
          <a:p>
            <a:r>
              <a:rPr lang="en-GB" i="0" dirty="0" smtClean="0"/>
              <a:t>International Centre for Island Technology</a:t>
            </a:r>
          </a:p>
          <a:p>
            <a:r>
              <a:rPr lang="en-GB" i="0" dirty="0" smtClean="0"/>
              <a:t>Stromness</a:t>
            </a:r>
          </a:p>
          <a:p>
            <a:r>
              <a:rPr lang="en-GB" i="0" dirty="0" smtClean="0"/>
              <a:t>Orkney</a:t>
            </a:r>
          </a:p>
        </p:txBody>
      </p:sp>
    </p:spTree>
    <p:extLst>
      <p:ext uri="{BB962C8B-B14F-4D97-AF65-F5344CB8AC3E}">
        <p14:creationId xmlns:p14="http://schemas.microsoft.com/office/powerpoint/2010/main" val="3144468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5518" y="-175953"/>
            <a:ext cx="9499517" cy="7124639"/>
          </a:xfrm>
        </p:spPr>
      </p:pic>
    </p:spTree>
    <p:extLst>
      <p:ext uri="{BB962C8B-B14F-4D97-AF65-F5344CB8AC3E}">
        <p14:creationId xmlns:p14="http://schemas.microsoft.com/office/powerpoint/2010/main" val="1599794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793" y="-84306"/>
            <a:ext cx="9257607" cy="6943206"/>
          </a:xfrm>
        </p:spPr>
      </p:pic>
    </p:spTree>
    <p:extLst>
      <p:ext uri="{BB962C8B-B14F-4D97-AF65-F5344CB8AC3E}">
        <p14:creationId xmlns:p14="http://schemas.microsoft.com/office/powerpoint/2010/main" val="2997893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0197" y="0"/>
            <a:ext cx="6336922" cy="998984"/>
          </a:xfrm>
        </p:spPr>
        <p:txBody>
          <a:bodyPr>
            <a:normAutofit/>
          </a:bodyPr>
          <a:lstStyle/>
          <a:p>
            <a:r>
              <a:rPr lang="en-GB" dirty="0" smtClean="0"/>
              <a:t>Western Isles / Galson Estate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680" y="2674497"/>
            <a:ext cx="3681954" cy="375430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1865" y="2674497"/>
            <a:ext cx="3391734" cy="3680549"/>
          </a:xfrm>
          <a:prstGeom prst="rect">
            <a:avLst/>
          </a:prstGeom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611560" y="1369786"/>
            <a:ext cx="8075240" cy="1228271"/>
          </a:xfrm>
        </p:spPr>
        <p:txBody>
          <a:bodyPr/>
          <a:lstStyle/>
          <a:p>
            <a:r>
              <a:rPr lang="en-US" dirty="0"/>
              <a:t>Western Isles </a:t>
            </a:r>
            <a:r>
              <a:rPr lang="en-US" dirty="0" smtClean="0"/>
              <a:t>100,000ha </a:t>
            </a:r>
            <a:r>
              <a:rPr lang="en-US" dirty="0"/>
              <a:t>1/3</a:t>
            </a:r>
            <a:r>
              <a:rPr lang="en-US" baseline="30000" dirty="0"/>
              <a:t>rd</a:t>
            </a:r>
            <a:r>
              <a:rPr lang="en-US" dirty="0"/>
              <a:t> land </a:t>
            </a:r>
            <a:r>
              <a:rPr lang="en-US" dirty="0" smtClean="0"/>
              <a:t>area</a:t>
            </a:r>
            <a:endParaRPr lang="en-GB" dirty="0" smtClean="0"/>
          </a:p>
          <a:p>
            <a:r>
              <a:rPr lang="en-GB" dirty="0" smtClean="0"/>
              <a:t>Galson Estate </a:t>
            </a:r>
            <a:r>
              <a:rPr lang="en-GB" dirty="0"/>
              <a:t>Purchased </a:t>
            </a:r>
            <a:r>
              <a:rPr lang="en-GB" dirty="0" smtClean="0"/>
              <a:t>2007- 22,600 </a:t>
            </a:r>
            <a:r>
              <a:rPr lang="en-GB" dirty="0"/>
              <a:t>ha </a:t>
            </a:r>
            <a:endParaRPr lang="en-GB" dirty="0" smtClean="0"/>
          </a:p>
          <a:p>
            <a:r>
              <a:rPr lang="en-US" dirty="0" smtClean="0"/>
              <a:t>The </a:t>
            </a:r>
            <a:r>
              <a:rPr lang="en-US" dirty="0"/>
              <a:t>Land Reform (Scotland) Act of 2003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9072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44326" y="211672"/>
            <a:ext cx="5255840" cy="998984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Galson Estate </a:t>
            </a:r>
            <a:br>
              <a:rPr lang="en-GB" dirty="0" smtClean="0"/>
            </a:br>
            <a:r>
              <a:rPr lang="en-GB" i="1" dirty="0" err="1" smtClean="0"/>
              <a:t>Urras</a:t>
            </a:r>
            <a:r>
              <a:rPr lang="en-GB" i="1" dirty="0" smtClean="0"/>
              <a:t> </a:t>
            </a:r>
            <a:r>
              <a:rPr lang="en-GB" i="1" dirty="0" err="1"/>
              <a:t>Oighreachd</a:t>
            </a:r>
            <a:r>
              <a:rPr lang="en-GB" i="1" dirty="0"/>
              <a:t> </a:t>
            </a:r>
            <a:r>
              <a:rPr lang="en-GB" i="1" dirty="0" err="1"/>
              <a:t>Ghabhsainn</a:t>
            </a:r>
            <a:endParaRPr lang="en-GB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651000"/>
            <a:ext cx="8075240" cy="4475165"/>
          </a:xfrm>
        </p:spPr>
        <p:txBody>
          <a:bodyPr/>
          <a:lstStyle/>
          <a:p>
            <a:r>
              <a:rPr lang="en-GB" dirty="0" smtClean="0"/>
              <a:t>10 directors, 850 voters 45% population</a:t>
            </a:r>
          </a:p>
          <a:p>
            <a:endParaRPr lang="en-GB" dirty="0" smtClean="0"/>
          </a:p>
          <a:p>
            <a:pPr marL="0" indent="0" algn="ctr">
              <a:buNone/>
            </a:pPr>
            <a:r>
              <a:rPr lang="en-US" i="1" dirty="0"/>
              <a:t>“... promote, for the public benefit, rural regeneration, following principles of sustainable development …… , and the development of the areas of social and economic deprivation within the Galson Estate</a:t>
            </a:r>
            <a:r>
              <a:rPr lang="en-US" dirty="0"/>
              <a:t>”  (Galson Trust, 2016</a:t>
            </a:r>
            <a:r>
              <a:rPr lang="en-US" dirty="0" smtClean="0"/>
              <a:t>)</a:t>
            </a:r>
          </a:p>
          <a:p>
            <a:r>
              <a:rPr lang="en-GB" dirty="0" smtClean="0"/>
              <a:t>3 </a:t>
            </a:r>
            <a:r>
              <a:rPr lang="en-GB" dirty="0"/>
              <a:t>x </a:t>
            </a:r>
            <a:r>
              <a:rPr lang="en-GB" dirty="0" smtClean="0"/>
              <a:t>900KW</a:t>
            </a:r>
            <a:r>
              <a:rPr lang="en-GB" dirty="0"/>
              <a:t> </a:t>
            </a:r>
            <a:r>
              <a:rPr lang="en-GB" dirty="0" smtClean="0"/>
              <a:t>turbines</a:t>
            </a:r>
          </a:p>
          <a:p>
            <a:pPr lvl="1"/>
            <a:r>
              <a:rPr lang="en-GB" dirty="0" smtClean="0"/>
              <a:t> £</a:t>
            </a:r>
            <a:r>
              <a:rPr lang="en-GB" dirty="0"/>
              <a:t>705,800 from 167 </a:t>
            </a:r>
            <a:r>
              <a:rPr lang="en-GB" dirty="0" smtClean="0"/>
              <a:t>investors</a:t>
            </a:r>
            <a:r>
              <a:rPr lang="en-GB" dirty="0"/>
              <a:t> </a:t>
            </a:r>
            <a:r>
              <a:rPr lang="en-GB" dirty="0" smtClean="0"/>
              <a:t>+ </a:t>
            </a:r>
            <a:r>
              <a:rPr lang="en-GB" dirty="0"/>
              <a:t>commercial loans, and grants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10" y="4999037"/>
            <a:ext cx="2533650" cy="1809750"/>
          </a:xfrm>
          <a:prstGeom prst="rect">
            <a:avLst/>
          </a:prstGeom>
        </p:spPr>
      </p:pic>
      <p:pic>
        <p:nvPicPr>
          <p:cNvPr id="3074" name="Picture 2" descr="Image result for Urras Oighreachd Ghabhsainn wi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1737" y="4949825"/>
            <a:ext cx="2862263" cy="190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2660" y="4997202"/>
            <a:ext cx="2643560" cy="1762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146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08430" y="758756"/>
            <a:ext cx="6378370" cy="584405"/>
          </a:xfrm>
        </p:spPr>
        <p:txBody>
          <a:bodyPr>
            <a:noAutofit/>
          </a:bodyPr>
          <a:lstStyle/>
          <a:p>
            <a:r>
              <a:rPr lang="en-GB" sz="3600" dirty="0" smtClean="0"/>
              <a:t>Galson Estate - Marine Energy!</a:t>
            </a:r>
            <a:endParaRPr lang="en-GB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520544"/>
            <a:ext cx="8075240" cy="4745785"/>
          </a:xfrm>
        </p:spPr>
        <p:txBody>
          <a:bodyPr>
            <a:normAutofit/>
          </a:bodyPr>
          <a:lstStyle/>
          <a:p>
            <a:r>
              <a:rPr lang="en-GB" dirty="0" smtClean="0"/>
              <a:t>Galson marine </a:t>
            </a:r>
            <a:r>
              <a:rPr lang="en-GB" dirty="0"/>
              <a:t>energy projects: </a:t>
            </a:r>
            <a:endParaRPr lang="en-GB" dirty="0" smtClean="0"/>
          </a:p>
          <a:p>
            <a:endParaRPr lang="en-GB" dirty="0" smtClean="0"/>
          </a:p>
          <a:p>
            <a:pPr lvl="1"/>
            <a:r>
              <a:rPr lang="en-GB" dirty="0" smtClean="0"/>
              <a:t>4MW </a:t>
            </a:r>
            <a:r>
              <a:rPr lang="en-GB" dirty="0" err="1"/>
              <a:t>Siadar</a:t>
            </a:r>
            <a:r>
              <a:rPr lang="en-GB" dirty="0"/>
              <a:t> project promoted by </a:t>
            </a:r>
            <a:r>
              <a:rPr lang="en-GB" dirty="0" err="1"/>
              <a:t>Voith</a:t>
            </a:r>
            <a:r>
              <a:rPr lang="en-GB" dirty="0"/>
              <a:t>, consented in 2007</a:t>
            </a:r>
            <a:r>
              <a:rPr lang="en-GB" dirty="0" smtClean="0"/>
              <a:t>, </a:t>
            </a:r>
          </a:p>
          <a:p>
            <a:pPr lvl="1"/>
            <a:r>
              <a:rPr lang="en-GB" dirty="0" smtClean="0"/>
              <a:t>40MW </a:t>
            </a:r>
            <a:r>
              <a:rPr lang="en-GB" dirty="0"/>
              <a:t>project promoted by Aquamarine, consented in 2012</a:t>
            </a:r>
            <a:r>
              <a:rPr lang="en-GB" dirty="0" smtClean="0"/>
              <a:t>.</a:t>
            </a:r>
          </a:p>
          <a:p>
            <a:pPr lvl="1"/>
            <a:endParaRPr lang="en-GB" dirty="0" smtClean="0"/>
          </a:p>
          <a:p>
            <a:r>
              <a:rPr lang="en-GB" dirty="0" err="1" smtClean="0"/>
              <a:t>Sidar</a:t>
            </a:r>
            <a:r>
              <a:rPr lang="en-GB" dirty="0" smtClean="0"/>
              <a:t> </a:t>
            </a:r>
          </a:p>
          <a:p>
            <a:pPr lvl="1"/>
            <a:r>
              <a:rPr lang="en-GB" dirty="0" smtClean="0"/>
              <a:t>£2/MWh + land rent for cables</a:t>
            </a:r>
          </a:p>
          <a:p>
            <a:pPr lvl="1"/>
            <a:r>
              <a:rPr lang="en-GB" dirty="0" smtClean="0"/>
              <a:t>Equivalent to £6,000/MW</a:t>
            </a:r>
          </a:p>
          <a:p>
            <a:r>
              <a:rPr lang="en-GB" dirty="0" smtClean="0"/>
              <a:t>Aquamarine </a:t>
            </a:r>
          </a:p>
          <a:p>
            <a:pPr lvl="1"/>
            <a:r>
              <a:rPr lang="en-GB" dirty="0" smtClean="0"/>
              <a:t>Still ‘Commercial in confidence’ – why??</a:t>
            </a:r>
          </a:p>
          <a:p>
            <a:pPr marL="342900" lvl="1" indent="0">
              <a:buNone/>
            </a:pPr>
            <a:endParaRPr lang="en-GB" dirty="0" smtClean="0"/>
          </a:p>
          <a:p>
            <a:pPr marL="342900" lvl="1" indent="0">
              <a:buNone/>
            </a:pPr>
            <a:r>
              <a:rPr lang="en-GB" b="1" dirty="0" smtClean="0"/>
              <a:t>“</a:t>
            </a:r>
            <a:r>
              <a:rPr lang="en-GB" b="1" i="1" dirty="0" smtClean="0"/>
              <a:t>we didn’t realise how much power we had..”</a:t>
            </a:r>
            <a:endParaRPr lang="en-GB" b="1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706" t="45926" r="-706" b="4828"/>
          <a:stretch/>
        </p:blipFill>
        <p:spPr>
          <a:xfrm>
            <a:off x="5298188" y="3488093"/>
            <a:ext cx="3746500" cy="134899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0" y="4881623"/>
            <a:ext cx="2286000" cy="1762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41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Conclusions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Very different response to same technologies</a:t>
            </a:r>
          </a:p>
          <a:p>
            <a:endParaRPr lang="en-GB" dirty="0" smtClean="0"/>
          </a:p>
          <a:p>
            <a:r>
              <a:rPr lang="en-GB" dirty="0" smtClean="0"/>
              <a:t>Orkney – opportunity – economic development</a:t>
            </a:r>
          </a:p>
          <a:p>
            <a:r>
              <a:rPr lang="en-GB" dirty="0" smtClean="0"/>
              <a:t>Kyle Rea – external threat  - ‘compensation payments’</a:t>
            </a:r>
          </a:p>
          <a:p>
            <a:endParaRPr lang="en-GB" dirty="0"/>
          </a:p>
          <a:p>
            <a:r>
              <a:rPr lang="en-GB" dirty="0" smtClean="0"/>
              <a:t>Cultural context is very different</a:t>
            </a:r>
          </a:p>
          <a:p>
            <a:endParaRPr lang="en-GB" dirty="0"/>
          </a:p>
          <a:p>
            <a:r>
              <a:rPr lang="en-GB" dirty="0" smtClean="0"/>
              <a:t>Context is ‘dynamic’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65895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2287925" y="-24354"/>
            <a:ext cx="6772948" cy="1385681"/>
          </a:xfrm>
        </p:spPr>
        <p:txBody>
          <a:bodyPr>
            <a:normAutofit fontScale="90000"/>
          </a:bodyPr>
          <a:lstStyle/>
          <a:p>
            <a:r>
              <a:rPr lang="en-GB" sz="2800" dirty="0" smtClean="0"/>
              <a:t>Cultural Context and Community Responses to Marine Energy Technology</a:t>
            </a:r>
            <a:r>
              <a:rPr lang="en-GB" dirty="0" smtClean="0"/>
              <a:t/>
            </a:r>
            <a:br>
              <a:rPr lang="en-GB" dirty="0" smtClean="0"/>
            </a:br>
            <a:endParaRPr lang="en-GB" sz="1350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185959" y="1177293"/>
            <a:ext cx="7918950" cy="1752600"/>
          </a:xfrm>
        </p:spPr>
        <p:txBody>
          <a:bodyPr>
            <a:normAutofit/>
          </a:bodyPr>
          <a:lstStyle/>
          <a:p>
            <a:r>
              <a:rPr lang="en-GB" i="0" dirty="0" smtClean="0"/>
              <a:t>Dr Sandy Kerr</a:t>
            </a:r>
          </a:p>
          <a:p>
            <a:r>
              <a:rPr lang="en-GB" i="0" dirty="0" smtClean="0"/>
              <a:t>International Centre for Island Technology</a:t>
            </a:r>
          </a:p>
          <a:p>
            <a:r>
              <a:rPr lang="en-GB" i="0" dirty="0" smtClean="0"/>
              <a:t>Stromness</a:t>
            </a:r>
          </a:p>
          <a:p>
            <a:r>
              <a:rPr lang="en-GB" i="0" dirty="0" smtClean="0"/>
              <a:t>Orkney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982">
            <a:off x="1406901" y="1372764"/>
            <a:ext cx="6999741" cy="358021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59612">
            <a:off x="357475" y="4157092"/>
            <a:ext cx="6679816" cy="287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982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6265" y="303037"/>
            <a:ext cx="2958033" cy="998984"/>
          </a:xfrm>
        </p:spPr>
        <p:txBody>
          <a:bodyPr>
            <a:noAutofit/>
          </a:bodyPr>
          <a:lstStyle/>
          <a:p>
            <a:r>
              <a:rPr lang="en-GB" sz="3600" dirty="0" smtClean="0"/>
              <a:t>Scottish Context</a:t>
            </a:r>
            <a:endParaRPr lang="en-GB" sz="3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933" y="1526740"/>
            <a:ext cx="3306767" cy="4873737"/>
          </a:xfrm>
          <a:prstGeom prst="rect">
            <a:avLst/>
          </a:prstGeom>
        </p:spPr>
      </p:pic>
      <p:sp>
        <p:nvSpPr>
          <p:cNvPr id="6" name="Rectangular Callout 5"/>
          <p:cNvSpPr/>
          <p:nvPr/>
        </p:nvSpPr>
        <p:spPr>
          <a:xfrm>
            <a:off x="3998067" y="3219855"/>
            <a:ext cx="1206231" cy="442196"/>
          </a:xfrm>
          <a:prstGeom prst="wedgeRectCallout">
            <a:avLst>
              <a:gd name="adj1" fmla="val -98291"/>
              <a:gd name="adj2" fmla="val 16196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/>
              <a:t>Aberdeen</a:t>
            </a:r>
            <a:endParaRPr lang="en-GB" sz="1400" dirty="0"/>
          </a:p>
        </p:txBody>
      </p:sp>
      <p:sp>
        <p:nvSpPr>
          <p:cNvPr id="7" name="Rectangular Callout 6"/>
          <p:cNvSpPr/>
          <p:nvPr/>
        </p:nvSpPr>
        <p:spPr>
          <a:xfrm>
            <a:off x="2227316" y="3187429"/>
            <a:ext cx="1206231" cy="442196"/>
          </a:xfrm>
          <a:prstGeom prst="wedgeRectCallout">
            <a:avLst>
              <a:gd name="adj1" fmla="val -98291"/>
              <a:gd name="adj2" fmla="val 16196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/>
              <a:t>Kyle Rea</a:t>
            </a:r>
            <a:endParaRPr lang="en-GB" sz="1400" dirty="0"/>
          </a:p>
        </p:txBody>
      </p:sp>
      <p:sp>
        <p:nvSpPr>
          <p:cNvPr id="8" name="Rectangular Callout 7"/>
          <p:cNvSpPr/>
          <p:nvPr/>
        </p:nvSpPr>
        <p:spPr>
          <a:xfrm>
            <a:off x="3547351" y="1666063"/>
            <a:ext cx="1206231" cy="442196"/>
          </a:xfrm>
          <a:prstGeom prst="wedgeRectCallout">
            <a:avLst>
              <a:gd name="adj1" fmla="val -98291"/>
              <a:gd name="adj2" fmla="val 16196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/>
              <a:t>Orkney</a:t>
            </a:r>
            <a:endParaRPr lang="en-GB" sz="14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7754" y="397537"/>
            <a:ext cx="3456566" cy="265993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00" y="2640853"/>
            <a:ext cx="2857500" cy="16002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98067" y="4386262"/>
            <a:ext cx="2619375" cy="174307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34809" y="5102869"/>
            <a:ext cx="2165661" cy="1441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298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24" b="24091"/>
          <a:stretch/>
        </p:blipFill>
        <p:spPr bwMode="auto">
          <a:xfrm>
            <a:off x="6761936" y="2914763"/>
            <a:ext cx="2191126" cy="631232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500" y="1082151"/>
            <a:ext cx="3245550" cy="917742"/>
          </a:xfrm>
        </p:spPr>
        <p:txBody>
          <a:bodyPr>
            <a:normAutofit/>
          </a:bodyPr>
          <a:lstStyle/>
          <a:p>
            <a:r>
              <a:rPr lang="en-US" sz="2400" dirty="0" err="1" smtClean="0"/>
              <a:t>Stromness</a:t>
            </a:r>
            <a:r>
              <a:rPr lang="en-US" sz="2400" dirty="0" smtClean="0"/>
              <a:t> ‘Business Cluster’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9951" y="1955716"/>
            <a:ext cx="3526160" cy="4114800"/>
          </a:xfrm>
        </p:spPr>
        <p:txBody>
          <a:bodyPr/>
          <a:lstStyle/>
          <a:p>
            <a:r>
              <a:rPr lang="en-US" dirty="0" smtClean="0"/>
              <a:t>EMEC</a:t>
            </a:r>
          </a:p>
          <a:p>
            <a:r>
              <a:rPr lang="en-US" dirty="0" smtClean="0"/>
              <a:t>ICIT Heriot-Watt</a:t>
            </a:r>
          </a:p>
          <a:p>
            <a:r>
              <a:rPr lang="en-US" dirty="0" err="1" smtClean="0"/>
              <a:t>Aquatera</a:t>
            </a:r>
            <a:r>
              <a:rPr lang="en-US" dirty="0" smtClean="0"/>
              <a:t> Ltd</a:t>
            </a:r>
          </a:p>
          <a:p>
            <a:r>
              <a:rPr lang="en-US" dirty="0" err="1" smtClean="0"/>
              <a:t>Xodus</a:t>
            </a:r>
            <a:r>
              <a:rPr lang="en-US" dirty="0" smtClean="0"/>
              <a:t> Ltd</a:t>
            </a:r>
          </a:p>
          <a:p>
            <a:r>
              <a:rPr lang="en-US" dirty="0" smtClean="0"/>
              <a:t>Green Marine</a:t>
            </a:r>
          </a:p>
          <a:p>
            <a:r>
              <a:rPr lang="en-US" dirty="0" err="1" smtClean="0"/>
              <a:t>Scotrenewables</a:t>
            </a:r>
            <a:endParaRPr lang="en-US" dirty="0" smtClean="0"/>
          </a:p>
          <a:p>
            <a:r>
              <a:rPr lang="en-US" dirty="0" smtClean="0"/>
              <a:t>OREF</a:t>
            </a:r>
            <a:endParaRPr lang="en-US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7828" y="5767505"/>
            <a:ext cx="2927892" cy="547217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5777" y="4387671"/>
            <a:ext cx="1163446" cy="1034175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247" y="4811435"/>
            <a:ext cx="1364932" cy="810278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6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3645" y="5237533"/>
            <a:ext cx="2260284" cy="1218781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5" name="Picture 9" descr="Image result for scotrenewables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2605" y="4666944"/>
            <a:ext cx="1552248" cy="771243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7" name="Picture 1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446" y="5840435"/>
            <a:ext cx="1647534" cy="864955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10"/>
          <a:srcRect r="36873"/>
          <a:stretch/>
        </p:blipFill>
        <p:spPr>
          <a:xfrm>
            <a:off x="6655090" y="54922"/>
            <a:ext cx="2404819" cy="268950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517658" y="2218615"/>
            <a:ext cx="4017797" cy="2419961"/>
          </a:xfrm>
          <a:prstGeom prst="rect">
            <a:avLst/>
          </a:prstGeom>
        </p:spPr>
      </p:pic>
      <p:sp>
        <p:nvSpPr>
          <p:cNvPr id="14" name="Title 1"/>
          <p:cNvSpPr txBox="1">
            <a:spLocks/>
          </p:cNvSpPr>
          <p:nvPr/>
        </p:nvSpPr>
        <p:spPr>
          <a:xfrm>
            <a:off x="2252475" y="327295"/>
            <a:ext cx="8075240" cy="998984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685800" rtl="0" eaLnBrk="1" latinLnBrk="0" hangingPunct="1">
              <a:spcBef>
                <a:spcPct val="0"/>
              </a:spcBef>
              <a:buNone/>
              <a:defRPr sz="3000" b="1" kern="1200">
                <a:solidFill>
                  <a:srgbClr val="0098DB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dirty="0" smtClean="0"/>
              <a:t>Orcadian Response </a:t>
            </a:r>
          </a:p>
          <a:p>
            <a:r>
              <a:rPr lang="en-GB" dirty="0" smtClean="0"/>
              <a:t>to Marine Energy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47695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165" y="1145049"/>
            <a:ext cx="9162165" cy="5712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094376"/>
            <a:ext cx="2643285" cy="1763624"/>
          </a:xfrm>
          <a:prstGeom prst="rect">
            <a:avLst/>
          </a:prstGeom>
        </p:spPr>
      </p:pic>
      <p:sp>
        <p:nvSpPr>
          <p:cNvPr id="38915" name="Title 1"/>
          <p:cNvSpPr>
            <a:spLocks noGrp="1"/>
          </p:cNvSpPr>
          <p:nvPr>
            <p:ph type="title"/>
          </p:nvPr>
        </p:nvSpPr>
        <p:spPr>
          <a:xfrm>
            <a:off x="2987675" y="-207169"/>
            <a:ext cx="6696075" cy="1008063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EMEC: Wave Test Facility</a:t>
            </a:r>
            <a:endParaRPr lang="en-US" altLang="en-US" dirty="0" smtClean="0"/>
          </a:p>
        </p:txBody>
      </p:sp>
      <p:sp>
        <p:nvSpPr>
          <p:cNvPr id="7" name="Line Callout 1 6"/>
          <p:cNvSpPr/>
          <p:nvPr/>
        </p:nvSpPr>
        <p:spPr>
          <a:xfrm>
            <a:off x="2987675" y="2852738"/>
            <a:ext cx="863600" cy="504825"/>
          </a:xfrm>
          <a:prstGeom prst="borderCallout1">
            <a:avLst>
              <a:gd name="adj1" fmla="val 103160"/>
              <a:gd name="adj2" fmla="val 27801"/>
              <a:gd name="adj3" fmla="val 333227"/>
              <a:gd name="adj4" fmla="val -174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dirty="0" smtClean="0">
                <a:solidFill>
                  <a:prstClr val="white"/>
                </a:solidFill>
              </a:rPr>
              <a:t>EMEC</a:t>
            </a: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8" name="Line Callout 1 7"/>
          <p:cNvSpPr/>
          <p:nvPr/>
        </p:nvSpPr>
        <p:spPr>
          <a:xfrm>
            <a:off x="5562283" y="2266373"/>
            <a:ext cx="865187" cy="503238"/>
          </a:xfrm>
          <a:prstGeom prst="borderCallout1">
            <a:avLst>
              <a:gd name="adj1" fmla="val 103160"/>
              <a:gd name="adj2" fmla="val 27801"/>
              <a:gd name="adj3" fmla="val 590070"/>
              <a:gd name="adj4" fmla="val -1452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dirty="0">
                <a:solidFill>
                  <a:prstClr val="white"/>
                </a:solidFill>
              </a:rPr>
              <a:t>Oyster Berth</a:t>
            </a: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9" name="Line Callout 1 8"/>
          <p:cNvSpPr/>
          <p:nvPr/>
        </p:nvSpPr>
        <p:spPr>
          <a:xfrm>
            <a:off x="1258888" y="1773238"/>
            <a:ext cx="1441450" cy="431800"/>
          </a:xfrm>
          <a:prstGeom prst="borderCallout1">
            <a:avLst>
              <a:gd name="adj1" fmla="val 103160"/>
              <a:gd name="adj2" fmla="val 27801"/>
              <a:gd name="adj3" fmla="val 505817"/>
              <a:gd name="adj4" fmla="val -4438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dirty="0">
                <a:solidFill>
                  <a:prstClr val="white"/>
                </a:solidFill>
              </a:rPr>
              <a:t>Scapa Flow</a:t>
            </a:r>
            <a:endParaRPr lang="en-US" sz="1800" dirty="0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43285" y="5094376"/>
            <a:ext cx="2664557" cy="177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090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cotland Ma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800964"/>
            <a:ext cx="3330584" cy="492403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51" t="4415" r="24275" b="12157"/>
          <a:stretch/>
        </p:blipFill>
        <p:spPr bwMode="auto">
          <a:xfrm rot="20793564">
            <a:off x="3598050" y="1101526"/>
            <a:ext cx="4513001" cy="4484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6618" y="7168"/>
            <a:ext cx="6424995" cy="739337"/>
          </a:xfrm>
        </p:spPr>
        <p:txBody>
          <a:bodyPr>
            <a:noAutofit/>
          </a:bodyPr>
          <a:lstStyle/>
          <a:p>
            <a:pPr algn="r"/>
            <a:r>
              <a:rPr lang="en-GB" sz="3600" dirty="0" smtClean="0"/>
              <a:t>A Proposal in the  Highlands</a:t>
            </a:r>
            <a:endParaRPr lang="en-GB" sz="36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6606" y="3871003"/>
            <a:ext cx="4545512" cy="2787492"/>
          </a:xfrm>
          <a:prstGeom prst="rect">
            <a:avLst/>
          </a:prstGeom>
        </p:spPr>
      </p:pic>
      <p:sp>
        <p:nvSpPr>
          <p:cNvPr id="10" name="Right Arrow 9"/>
          <p:cNvSpPr/>
          <p:nvPr/>
        </p:nvSpPr>
        <p:spPr>
          <a:xfrm rot="8709396">
            <a:off x="927712" y="3664255"/>
            <a:ext cx="1968442" cy="273568"/>
          </a:xfrm>
          <a:prstGeom prst="rightArrow">
            <a:avLst>
              <a:gd name="adj1" fmla="val 100000"/>
              <a:gd name="adj2" fmla="val 50000"/>
            </a:avLst>
          </a:prstGeom>
          <a:solidFill>
            <a:srgbClr val="4F81BD">
              <a:alpha val="38039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8860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31800" y="0"/>
            <a:ext cx="6520760" cy="998984"/>
          </a:xfrm>
        </p:spPr>
        <p:txBody>
          <a:bodyPr/>
          <a:lstStyle/>
          <a:p>
            <a:r>
              <a:rPr lang="en-GB" dirty="0" smtClean="0"/>
              <a:t>Rebellion in the Highlands</a:t>
            </a:r>
            <a:endParaRPr lang="en-GB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48887" y="1429790"/>
            <a:ext cx="8237913" cy="5228706"/>
          </a:xfrm>
          <a:gradFill>
            <a:gsLst>
              <a:gs pos="0">
                <a:schemeClr val="accent1">
                  <a:tint val="66000"/>
                  <a:satMod val="160000"/>
                  <a:alpha val="49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r>
              <a:rPr lang="en-GB" sz="1800" dirty="0" err="1"/>
              <a:t>Glenelg</a:t>
            </a:r>
            <a:r>
              <a:rPr lang="en-GB" sz="1800" dirty="0"/>
              <a:t> </a:t>
            </a:r>
            <a:r>
              <a:rPr lang="en-GB" sz="1800" dirty="0" smtClean="0"/>
              <a:t>&amp; </a:t>
            </a:r>
            <a:r>
              <a:rPr lang="en-GB" sz="1800" dirty="0" err="1" smtClean="0"/>
              <a:t>Arnisdale</a:t>
            </a:r>
            <a:r>
              <a:rPr lang="en-GB" sz="1800" dirty="0" smtClean="0"/>
              <a:t> </a:t>
            </a:r>
            <a:r>
              <a:rPr lang="en-GB" sz="1800" dirty="0"/>
              <a:t>Development </a:t>
            </a:r>
            <a:r>
              <a:rPr lang="en-GB" sz="1800" dirty="0" smtClean="0"/>
              <a:t>Trust </a:t>
            </a:r>
            <a:r>
              <a:rPr lang="en-GB" sz="1800" dirty="0"/>
              <a:t>- “</a:t>
            </a:r>
            <a:r>
              <a:rPr lang="en-GB" sz="1800" b="1" i="1" dirty="0"/>
              <a:t>local people would be prepared to disrupt the building of marine renewables that brought no benefits to the area</a:t>
            </a:r>
            <a:r>
              <a:rPr lang="en-GB" sz="1800" dirty="0"/>
              <a:t>” BBC </a:t>
            </a:r>
            <a:r>
              <a:rPr lang="en-GB" sz="1800" dirty="0" smtClean="0"/>
              <a:t>2011</a:t>
            </a:r>
          </a:p>
          <a:p>
            <a:pPr marL="0" indent="0">
              <a:buNone/>
            </a:pPr>
            <a:endParaRPr lang="en-GB" sz="1100" dirty="0" smtClean="0"/>
          </a:p>
          <a:p>
            <a:r>
              <a:rPr lang="en-GB" sz="1800" dirty="0" smtClean="0"/>
              <a:t>Dr Michael </a:t>
            </a:r>
            <a:r>
              <a:rPr lang="en-GB" sz="1800" dirty="0" err="1" smtClean="0"/>
              <a:t>Foxley</a:t>
            </a:r>
            <a:r>
              <a:rPr lang="en-GB" sz="1800" dirty="0" smtClean="0"/>
              <a:t>, Leader Highland Council: </a:t>
            </a:r>
            <a:r>
              <a:rPr lang="en-GB" sz="1800" dirty="0"/>
              <a:t>"</a:t>
            </a:r>
            <a:r>
              <a:rPr lang="en-GB" sz="1800" b="1" i="1" dirty="0"/>
              <a:t>I would support any direct action taken by coastal communities against that sort of exploitation</a:t>
            </a:r>
            <a:r>
              <a:rPr lang="en-GB" sz="1800" dirty="0" smtClean="0"/>
              <a:t>.“ BBC 2011</a:t>
            </a:r>
          </a:p>
          <a:p>
            <a:pPr marL="0" indent="0">
              <a:buNone/>
            </a:pPr>
            <a:endParaRPr lang="en-GB" sz="1100" dirty="0" smtClean="0"/>
          </a:p>
          <a:p>
            <a:r>
              <a:rPr lang="en-GB" sz="1800" dirty="0" smtClean="0"/>
              <a:t>“</a:t>
            </a:r>
            <a:r>
              <a:rPr lang="en-GB" sz="1800" b="1" i="1" dirty="0" smtClean="0"/>
              <a:t>There </a:t>
            </a:r>
            <a:r>
              <a:rPr lang="en-GB" sz="1800" b="1" i="1" dirty="0"/>
              <a:t>are no obligations on Offshore Marine Developers to provide any Community </a:t>
            </a:r>
            <a:r>
              <a:rPr lang="en-GB" sz="1800" b="1" i="1" dirty="0" smtClean="0"/>
              <a:t>Benefits </a:t>
            </a:r>
            <a:r>
              <a:rPr lang="en-GB" sz="1800" i="1" dirty="0" smtClean="0"/>
              <a:t>and ….. </a:t>
            </a:r>
            <a:r>
              <a:rPr lang="en-GB" sz="1800" b="1" i="1" dirty="0"/>
              <a:t>none will be provided, unless a precedent can be established in the early </a:t>
            </a:r>
            <a:r>
              <a:rPr lang="en-GB" sz="1800" b="1" i="1" dirty="0" smtClean="0"/>
              <a:t>stages</a:t>
            </a:r>
            <a:r>
              <a:rPr lang="en-GB" sz="1800" dirty="0" smtClean="0"/>
              <a:t>”.  G&amp;A DT</a:t>
            </a:r>
          </a:p>
          <a:p>
            <a:endParaRPr lang="en-GB" sz="1800" dirty="0" smtClean="0"/>
          </a:p>
          <a:p>
            <a:r>
              <a:rPr lang="en-GB" sz="1800" dirty="0" smtClean="0"/>
              <a:t>2013</a:t>
            </a:r>
            <a:r>
              <a:rPr lang="en-GB" sz="1800" i="1" dirty="0" smtClean="0"/>
              <a:t>Councillor </a:t>
            </a:r>
            <a:r>
              <a:rPr lang="en-GB" sz="1800" i="1" dirty="0"/>
              <a:t>McCallum</a:t>
            </a:r>
            <a:r>
              <a:rPr lang="en-GB" sz="1800" dirty="0"/>
              <a:t>: “</a:t>
            </a:r>
            <a:r>
              <a:rPr lang="en-GB" sz="1800" i="1" dirty="0"/>
              <a:t>We want to ensure that local communities </a:t>
            </a:r>
            <a:r>
              <a:rPr lang="en-GB" sz="1800" b="1" i="1" dirty="0"/>
              <a:t>benefit directly from the use of their local resources</a:t>
            </a:r>
            <a:r>
              <a:rPr lang="en-GB" sz="1800" i="1" dirty="0"/>
              <a:t>.  Any development that has an impact on the environment and local resources should have </a:t>
            </a:r>
            <a:r>
              <a:rPr lang="en-GB" sz="1800" b="1" i="1" dirty="0"/>
              <a:t>clear and direct benefits</a:t>
            </a:r>
            <a:r>
              <a:rPr lang="en-GB" sz="1800" i="1" dirty="0"/>
              <a:t> for those who live and work in the area</a:t>
            </a:r>
            <a:r>
              <a:rPr lang="en-GB" sz="1800" dirty="0" smtClean="0"/>
              <a:t>.”</a:t>
            </a:r>
          </a:p>
          <a:p>
            <a:endParaRPr lang="en-GB" sz="1800" dirty="0" smtClean="0"/>
          </a:p>
          <a:p>
            <a:r>
              <a:rPr lang="en-GB" sz="1800" dirty="0" smtClean="0"/>
              <a:t>Direct payments of £5,000 /MW recommended</a:t>
            </a:r>
            <a:endParaRPr lang="en-GB" sz="1800" dirty="0"/>
          </a:p>
          <a:p>
            <a:endParaRPr lang="en-GB" sz="1800" dirty="0" smtClean="0"/>
          </a:p>
          <a:p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2048128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72266" y="198718"/>
            <a:ext cx="5944882" cy="997785"/>
          </a:xfrm>
        </p:spPr>
        <p:txBody>
          <a:bodyPr/>
          <a:lstStyle/>
          <a:p>
            <a:r>
              <a:rPr lang="en-GB" dirty="0" smtClean="0"/>
              <a:t>Cultural Context Highlands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010" y="1434731"/>
            <a:ext cx="5130698" cy="3777283"/>
          </a:xfrm>
        </p:spPr>
        <p:txBody>
          <a:bodyPr>
            <a:normAutofit fontScale="92500" lnSpcReduction="20000"/>
          </a:bodyPr>
          <a:lstStyle/>
          <a:p>
            <a:r>
              <a:rPr lang="en-GB" dirty="0" smtClean="0"/>
              <a:t>Feudal Land tenure</a:t>
            </a:r>
          </a:p>
          <a:p>
            <a:pPr marL="0" indent="0">
              <a:buNone/>
            </a:pPr>
            <a:endParaRPr lang="en-GB" dirty="0" smtClean="0"/>
          </a:p>
          <a:p>
            <a:r>
              <a:rPr lang="en-GB" dirty="0" smtClean="0"/>
              <a:t>High concentration of ownership</a:t>
            </a:r>
          </a:p>
          <a:p>
            <a:pPr lvl="1"/>
            <a:r>
              <a:rPr lang="en-US" dirty="0" smtClean="0"/>
              <a:t>50</a:t>
            </a:r>
            <a:r>
              <a:rPr lang="en-US" dirty="0"/>
              <a:t>% of the land is owned by </a:t>
            </a:r>
            <a:r>
              <a:rPr lang="en-US" dirty="0" smtClean="0"/>
              <a:t>432 people</a:t>
            </a:r>
          </a:p>
          <a:p>
            <a:pPr marL="342900" lvl="1" indent="0">
              <a:buNone/>
            </a:pPr>
            <a:r>
              <a:rPr lang="en-US" dirty="0" smtClean="0"/>
              <a:t> </a:t>
            </a:r>
            <a:endParaRPr lang="en-US" dirty="0"/>
          </a:p>
          <a:p>
            <a:r>
              <a:rPr lang="en-GB" dirty="0" smtClean="0"/>
              <a:t>Absentee </a:t>
            </a:r>
            <a:r>
              <a:rPr lang="en-GB" dirty="0" smtClean="0"/>
              <a:t>landlords</a:t>
            </a:r>
          </a:p>
          <a:p>
            <a:pPr marL="0" indent="0">
              <a:buNone/>
            </a:pPr>
            <a:endParaRPr lang="en-GB" dirty="0" smtClean="0"/>
          </a:p>
          <a:p>
            <a:r>
              <a:rPr lang="en-GB" dirty="0" smtClean="0"/>
              <a:t>Tenant farmers</a:t>
            </a:r>
            <a:endParaRPr lang="en-GB" dirty="0" smtClean="0"/>
          </a:p>
          <a:p>
            <a:pPr marL="0" indent="0">
              <a:buNone/>
            </a:pPr>
            <a:endParaRPr lang="en-GB" dirty="0" smtClean="0"/>
          </a:p>
          <a:p>
            <a:r>
              <a:rPr lang="en-GB" dirty="0" smtClean="0"/>
              <a:t>Clearances 1750-1860</a:t>
            </a:r>
          </a:p>
          <a:p>
            <a:endParaRPr lang="en-GB" dirty="0" smtClean="0"/>
          </a:p>
          <a:p>
            <a:r>
              <a:rPr lang="en-GB" dirty="0" smtClean="0"/>
              <a:t>The sea remained commons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9340" y="3315757"/>
            <a:ext cx="3596264" cy="239193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9340" y="1196503"/>
            <a:ext cx="3596264" cy="184825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6133" y="4963960"/>
            <a:ext cx="3022571" cy="1894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178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26353" y="286266"/>
            <a:ext cx="5507137" cy="998984"/>
          </a:xfrm>
        </p:spPr>
        <p:txBody>
          <a:bodyPr/>
          <a:lstStyle/>
          <a:p>
            <a:r>
              <a:rPr lang="en-GB" dirty="0" smtClean="0"/>
              <a:t>Cultural Context Orkney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502" y="1814914"/>
            <a:ext cx="6542116" cy="2898402"/>
          </a:xfrm>
        </p:spPr>
        <p:txBody>
          <a:bodyPr>
            <a:normAutofit/>
          </a:bodyPr>
          <a:lstStyle/>
          <a:p>
            <a:r>
              <a:rPr lang="en-GB" dirty="0"/>
              <a:t>Norse </a:t>
            </a:r>
            <a:r>
              <a:rPr lang="en-GB" dirty="0" smtClean="0"/>
              <a:t>history - </a:t>
            </a:r>
            <a:r>
              <a:rPr lang="en-GB" dirty="0" smtClean="0"/>
              <a:t>Part </a:t>
            </a:r>
            <a:r>
              <a:rPr lang="en-GB" dirty="0" smtClean="0"/>
              <a:t>of Scotland in 1472</a:t>
            </a:r>
          </a:p>
          <a:p>
            <a:r>
              <a:rPr lang="en-GB" dirty="0" err="1" smtClean="0"/>
              <a:t>Udal</a:t>
            </a:r>
            <a:r>
              <a:rPr lang="en-GB" dirty="0" smtClean="0"/>
              <a:t> </a:t>
            </a:r>
            <a:r>
              <a:rPr lang="en-GB" dirty="0" smtClean="0"/>
              <a:t>land </a:t>
            </a:r>
            <a:r>
              <a:rPr lang="en-GB" dirty="0" smtClean="0"/>
              <a:t>tenure - </a:t>
            </a:r>
            <a:r>
              <a:rPr lang="en-GB" dirty="0" smtClean="0"/>
              <a:t>“</a:t>
            </a:r>
            <a:r>
              <a:rPr lang="en-GB" i="1" dirty="0" smtClean="0"/>
              <a:t>not vassals of any king or lord</a:t>
            </a:r>
            <a:r>
              <a:rPr lang="en-GB" dirty="0" smtClean="0"/>
              <a:t>”</a:t>
            </a:r>
          </a:p>
          <a:p>
            <a:r>
              <a:rPr lang="en-GB" dirty="0" smtClean="0"/>
              <a:t>Strategic location</a:t>
            </a:r>
          </a:p>
          <a:p>
            <a:r>
              <a:rPr lang="en-GB" dirty="0" smtClean="0"/>
              <a:t>Viking expansion 8-12</a:t>
            </a:r>
            <a:r>
              <a:rPr lang="en-GB" baseline="30000" dirty="0" smtClean="0"/>
              <a:t>th</a:t>
            </a:r>
            <a:r>
              <a:rPr lang="en-GB" dirty="0" smtClean="0"/>
              <a:t> cent</a:t>
            </a:r>
          </a:p>
          <a:p>
            <a:r>
              <a:rPr lang="en-GB" dirty="0" smtClean="0"/>
              <a:t>Hudson bay company 19</a:t>
            </a:r>
            <a:r>
              <a:rPr lang="en-GB" baseline="30000" dirty="0" smtClean="0"/>
              <a:t>th</a:t>
            </a:r>
            <a:r>
              <a:rPr lang="en-GB" dirty="0" smtClean="0"/>
              <a:t> cent</a:t>
            </a:r>
          </a:p>
          <a:p>
            <a:r>
              <a:rPr lang="en-GB" dirty="0" smtClean="0"/>
              <a:t>World </a:t>
            </a:r>
            <a:r>
              <a:rPr lang="en-GB" dirty="0" smtClean="0"/>
              <a:t>Wars </a:t>
            </a:r>
            <a:r>
              <a:rPr lang="en-GB" dirty="0" smtClean="0"/>
              <a:t>I &amp; </a:t>
            </a:r>
            <a:r>
              <a:rPr lang="en-GB" dirty="0" smtClean="0"/>
              <a:t>II – military presence</a:t>
            </a:r>
            <a:endParaRPr lang="en-GB" dirty="0" smtClean="0"/>
          </a:p>
          <a:p>
            <a:r>
              <a:rPr lang="en-GB" dirty="0" smtClean="0"/>
              <a:t>Oil Industry 1980’s</a:t>
            </a:r>
          </a:p>
          <a:p>
            <a:endParaRPr lang="en-GB" dirty="0" smtClean="0"/>
          </a:p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8577" y="0"/>
            <a:ext cx="2036240" cy="261541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2586" y="2739327"/>
            <a:ext cx="2931414" cy="207153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973209"/>
            <a:ext cx="2607293" cy="188479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22452" y="4965275"/>
            <a:ext cx="2770637" cy="190065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08249" y="4929107"/>
            <a:ext cx="3535751" cy="1988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997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2891" y="1"/>
            <a:ext cx="9566892" cy="7175170"/>
          </a:xfrm>
        </p:spPr>
      </p:pic>
    </p:spTree>
    <p:extLst>
      <p:ext uri="{BB962C8B-B14F-4D97-AF65-F5344CB8AC3E}">
        <p14:creationId xmlns:p14="http://schemas.microsoft.com/office/powerpoint/2010/main" val="3417139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Heriot-Watt">
      <a:dk1>
        <a:srgbClr val="5E6A71"/>
      </a:dk1>
      <a:lt1>
        <a:srgbClr val="FFFFFF"/>
      </a:lt1>
      <a:dk2>
        <a:srgbClr val="0098DB"/>
      </a:dk2>
      <a:lt2>
        <a:srgbClr val="00549F"/>
      </a:lt2>
      <a:accent1>
        <a:srgbClr val="0098DB"/>
      </a:accent1>
      <a:accent2>
        <a:srgbClr val="A5ACAF"/>
      </a:accent2>
      <a:accent3>
        <a:srgbClr val="5E6A71"/>
      </a:accent3>
      <a:accent4>
        <a:srgbClr val="00549F"/>
      </a:accent4>
      <a:accent5>
        <a:srgbClr val="72BCFF"/>
      </a:accent5>
      <a:accent6>
        <a:srgbClr val="BCC3C7"/>
      </a:accent6>
      <a:hlink>
        <a:srgbClr val="0098DB"/>
      </a:hlink>
      <a:folHlink>
        <a:srgbClr val="A5ACA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18381</TotalTime>
  <Words>464</Words>
  <Application>Microsoft Office PowerPoint</Application>
  <PresentationFormat>On-screen Show (4:3)</PresentationFormat>
  <Paragraphs>95</Paragraphs>
  <Slides>16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Office Theme</vt:lpstr>
      <vt:lpstr>1_Office Theme</vt:lpstr>
      <vt:lpstr>Cultural Context and Community Responses to Marine Energy Technology </vt:lpstr>
      <vt:lpstr>Scottish Context</vt:lpstr>
      <vt:lpstr>Stromness ‘Business Cluster’</vt:lpstr>
      <vt:lpstr>EMEC: Wave Test Facility</vt:lpstr>
      <vt:lpstr>A Proposal in the  Highlands</vt:lpstr>
      <vt:lpstr>Rebellion in the Highlands</vt:lpstr>
      <vt:lpstr>Cultural Context Highlands</vt:lpstr>
      <vt:lpstr>Cultural Context Orkney</vt:lpstr>
      <vt:lpstr>PowerPoint Presentation</vt:lpstr>
      <vt:lpstr>PowerPoint Presentation</vt:lpstr>
      <vt:lpstr>PowerPoint Presentation</vt:lpstr>
      <vt:lpstr>Western Isles / Galson Estate</vt:lpstr>
      <vt:lpstr>Galson Estate  Urras Oighreachd Ghabhsainn</vt:lpstr>
      <vt:lpstr>Galson Estate - Marine Energy!</vt:lpstr>
      <vt:lpstr>Conclusions</vt:lpstr>
      <vt:lpstr>Cultural Context and Community Responses to Marine Energy Technology </vt:lpstr>
    </vt:vector>
  </TitlesOfParts>
  <Company>Heriot-Watt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Kerr, Sandy A</dc:creator>
  <cp:lastModifiedBy>Kerr, Sandy A</cp:lastModifiedBy>
  <cp:revision>81</cp:revision>
  <cp:lastPrinted>2018-10-01T17:00:38Z</cp:lastPrinted>
  <dcterms:created xsi:type="dcterms:W3CDTF">2017-02-04T13:35:45Z</dcterms:created>
  <dcterms:modified xsi:type="dcterms:W3CDTF">2019-06-18T07:45:24Z</dcterms:modified>
</cp:coreProperties>
</file>