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49" r:id="rId3"/>
    <p:sldId id="525" r:id="rId4"/>
    <p:sldId id="522" r:id="rId5"/>
    <p:sldId id="526" r:id="rId6"/>
    <p:sldId id="524" r:id="rId7"/>
    <p:sldId id="527" r:id="rId8"/>
    <p:sldId id="447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>
      <p:cViewPr varScale="1">
        <p:scale>
          <a:sx n="112" d="100"/>
          <a:sy n="112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1E76-2F45-433D-A1EA-20676DA854F9}" type="datetimeFigureOut">
              <a:rPr lang="en-US" smtClean="0"/>
              <a:pPr/>
              <a:t>8/22/19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23B8-653B-47DA-A046-43B6F91377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0329-36B2-4B3F-99C8-83719360DB7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2AA2-AC62-4D4C-86F2-A9BFDFCE9F7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C823-E581-4AA3-9DD5-D34733F958B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39847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500" y="2491199"/>
            <a:ext cx="6285600" cy="2448000"/>
          </a:xfrm>
        </p:spPr>
        <p:txBody>
          <a:bodyPr tIns="46800" anchor="t" anchorCtr="0">
            <a:noAutofit/>
          </a:bodyPr>
          <a:lstStyle>
            <a:lvl1pPr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75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500" y="5014800"/>
            <a:ext cx="6285600" cy="5760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5679407"/>
            <a:ext cx="62865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Date, if required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790594"/>
            <a:ext cx="1711800" cy="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6327995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140193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59200"/>
            <a:ext cx="4627800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7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5112806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98544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59200"/>
            <a:ext cx="4627800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228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5112806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383135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59200"/>
            <a:ext cx="4627800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78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5F6AC-1EFF-4484-9004-0B8FFCC6BAE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5112806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215657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59200"/>
            <a:ext cx="4627800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2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813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39847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9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83565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42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422542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0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374416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3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3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422542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3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824A9-CEB2-474A-B1EA-7AD64979909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5047" y="1411200"/>
            <a:ext cx="8356997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67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943714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982660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443353" y="676801"/>
            <a:ext cx="4128647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D09B1A"/>
                </a:solidFill>
                <a:latin typeface="Cambria" panose="02040503050406030204" pitchFamily="18" charset="0"/>
              </a:rPr>
              <a:t>Transforming the world</a:t>
            </a:r>
            <a:br>
              <a:rPr lang="en-US" sz="2100" i="1" dirty="0">
                <a:solidFill>
                  <a:srgbClr val="D09B1A"/>
                </a:solidFill>
                <a:latin typeface="Cambria" panose="02040503050406030204" pitchFamily="18" charset="0"/>
              </a:rPr>
            </a:br>
            <a:r>
              <a:rPr lang="en-US" sz="2100" i="1" dirty="0">
                <a:solidFill>
                  <a:srgbClr val="D09B1A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100" i="1" dirty="0">
                <a:solidFill>
                  <a:srgbClr val="D09B1A"/>
                </a:solidFill>
                <a:latin typeface="Cambria" panose="02040503050406030204" pitchFamily="18" charset="0"/>
              </a:rPr>
            </a:br>
            <a:r>
              <a:rPr lang="en-US" sz="2100" i="1" dirty="0">
                <a:solidFill>
                  <a:srgbClr val="D09B1A"/>
                </a:solidFill>
                <a:latin typeface="Cambria" panose="02040503050406030204" pitchFamily="18" charset="0"/>
              </a:rPr>
              <a:t>and learning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1" y="796889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943714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982660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676800"/>
            <a:ext cx="41283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100" i="1" dirty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1" y="796889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07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4FED4-B972-4408-8479-FA116266C83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7B951-8679-4955-A0EE-DDD1CED4593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6C003-41A4-4F6E-B7FB-E9DD6EE6D2A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C5BA2-763A-40BF-84FD-32417FD5CEC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F162-E73F-41B5-AD6A-4479941078C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36FB-4048-4AC0-8E0B-41A2945A091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D04759-40F8-418D-8A03-D0009414E4D7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300" y="259200"/>
            <a:ext cx="83565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300" y="1411200"/>
            <a:ext cx="83565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5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189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00" y="2537171"/>
            <a:ext cx="6285600" cy="244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a typeface="ヒラギノ角ゴ Pro W3" pitchFamily="-106" charset="-128"/>
              </a:rPr>
              <a:t>Developing Mare </a:t>
            </a:r>
            <a:r>
              <a:rPr lang="en-US" sz="3200" dirty="0" err="1">
                <a:solidFill>
                  <a:schemeClr val="tx1"/>
                </a:solidFill>
                <a:ea typeface="ヒラギノ角ゴ Pro W3" pitchFamily="-106" charset="-128"/>
              </a:rPr>
              <a:t>Geneticum</a:t>
            </a:r>
            <a:br>
              <a:rPr lang="en-US" sz="3200" dirty="0">
                <a:solidFill>
                  <a:schemeClr val="tx1"/>
                </a:solidFill>
                <a:ea typeface="ヒラギノ角ゴ Pro W3" pitchFamily="-106" charset="-128"/>
              </a:rPr>
            </a:br>
            <a:r>
              <a:rPr lang="en-US" sz="3200" dirty="0">
                <a:solidFill>
                  <a:schemeClr val="tx1"/>
                </a:solidFill>
                <a:ea typeface="ヒラギノ角ゴ Pro W3" pitchFamily="-106" charset="-128"/>
              </a:rPr>
              <a:t>Rewarding and sustaining?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Professor Abbe E. L. Brown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22 August 2019 </a:t>
            </a:r>
          </a:p>
        </p:txBody>
      </p:sp>
    </p:spTree>
    <p:extLst>
      <p:ext uri="{BB962C8B-B14F-4D97-AF65-F5344CB8AC3E}">
        <p14:creationId xmlns:p14="http://schemas.microsoft.com/office/powerpoint/2010/main" val="23432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IP and trade secrets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sz="2800" dirty="0">
              <a:ea typeface="ヒラギノ角ゴ Pro W3" pitchFamily="-106" charset="-128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ea typeface="ヒラギノ角ゴ Pro W3" pitchFamily="-106" charset="-128"/>
                <a:cs typeface="Arial" charset="0"/>
              </a:rPr>
              <a:t>Confers exclusive right to control specific activities, for a limited time, with some exceptions, in a specific country, if you are clever enough and share enough of your knowledge. </a:t>
            </a:r>
          </a:p>
          <a:p>
            <a:pPr>
              <a:buFont typeface="Arial" pitchFamily="34" charset="0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ea typeface="ヒラギノ角ゴ Pro W3" pitchFamily="-106" charset="-128"/>
                <a:cs typeface="Arial" charset="0"/>
              </a:rPr>
              <a:t>Can stop others or make money from sharing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ea typeface="ヒラギノ角ゴ Pro W3" pitchFamily="-106" charset="-128"/>
              <a:cs typeface="Arial" charset="0"/>
            </a:endParaRPr>
          </a:p>
          <a:p>
            <a:pPr marL="514350" indent="-45720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GB" b="1" dirty="0">
                <a:ea typeface="ヒラギノ角ゴ Pro W3" pitchFamily="-106" charset="-128"/>
                <a:sym typeface="Gill Sans" pitchFamily="-106" charset="0"/>
              </a:rPr>
            </a:b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endParaRPr lang="en-GB" sz="2800" dirty="0">
              <a:ea typeface="ヒラギノ角ゴ Pro W3" pitchFamily="-106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>
              <a:ea typeface="ヒラギノ角ゴ Pro W3" pitchFamily="-106" charset="-128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7E0B9-4C97-47FF-840B-84AC36C0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67" y="1645919"/>
            <a:ext cx="5688633" cy="3734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0784D-86A9-4B2B-B919-DC32EC9D0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" y="1655688"/>
            <a:ext cx="4434840" cy="37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Can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a typeface="ヒラギノ角ゴ Pro W3" pitchFamily="-106" charset="-128"/>
                <a:cs typeface="Arial" charset="0"/>
              </a:rPr>
              <a:t>MGR in various stages of its pipeline from raw material to commercialised product and its derivatives (even it shouldn’t)</a:t>
            </a:r>
          </a:p>
          <a:p>
            <a:pPr>
              <a:buFont typeface="Arial" pitchFamily="34" charset="0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ea typeface="ヒラギノ角ゴ Pro W3" pitchFamily="-106" charset="-128"/>
                <a:cs typeface="Arial" charset="0"/>
              </a:rPr>
              <a:t>Information in databases</a:t>
            </a:r>
          </a:p>
          <a:p>
            <a:pPr>
              <a:buFont typeface="Arial" pitchFamily="34" charset="0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ea typeface="ヒラギノ角ゴ Pro W3" pitchFamily="-106" charset="-128"/>
                <a:cs typeface="Arial" charset="0"/>
              </a:rPr>
              <a:t>Software which operates databases</a:t>
            </a:r>
          </a:p>
          <a:p>
            <a:pPr>
              <a:buFont typeface="Arial" pitchFamily="34" charset="0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ea typeface="ヒラギノ角ゴ Pro W3" pitchFamily="-106" charset="-128"/>
                <a:cs typeface="Arial" charset="0"/>
              </a:rPr>
              <a:t>[Technology transfer and capacity building]</a:t>
            </a:r>
          </a:p>
          <a:p>
            <a:pPr marL="514350" indent="-45720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1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052736"/>
            <a:ext cx="8356500" cy="5110464"/>
          </a:xfrm>
        </p:spPr>
        <p:txBody>
          <a:bodyPr/>
          <a:lstStyle/>
          <a:p>
            <a:pPr marL="514350" indent="-457200"/>
            <a:r>
              <a:rPr lang="en-GB" sz="2000" dirty="0"/>
              <a:t>Move from physical to informational</a:t>
            </a:r>
          </a:p>
          <a:p>
            <a:pPr marL="514350" indent="-457200"/>
            <a:r>
              <a:rPr lang="en-GB" sz="2000" dirty="0"/>
              <a:t>Technical solutions to problems</a:t>
            </a:r>
          </a:p>
          <a:p>
            <a:pPr marL="914400" lvl="1" indent="-457200"/>
            <a:r>
              <a:rPr lang="en-GB" sz="2000" dirty="0"/>
              <a:t>future proofing against (too much) private control?</a:t>
            </a:r>
          </a:p>
          <a:p>
            <a:pPr marL="514350" indent="-457200"/>
            <a:endParaRPr lang="en-GB" sz="2000" dirty="0"/>
          </a:p>
          <a:p>
            <a:pPr marL="514350" indent="-457200"/>
            <a:r>
              <a:rPr lang="en-GB" sz="2000" dirty="0"/>
              <a:t>Pursue IP balances to enable more use by all and more benefits to all  - while still having reward function </a:t>
            </a:r>
          </a:p>
          <a:p>
            <a:pPr marL="914400" lvl="1" indent="-457200"/>
            <a:r>
              <a:rPr lang="en-GB" sz="2000" dirty="0"/>
              <a:t>[quite apart from embargo decisions]	</a:t>
            </a:r>
          </a:p>
          <a:p>
            <a:pPr marL="914400" lvl="1" indent="-457200"/>
            <a:r>
              <a:rPr lang="en-GB" sz="2000" dirty="0"/>
              <a:t>exceptions to IP and trade secrets permitted under TRIPS and established state practices</a:t>
            </a:r>
          </a:p>
          <a:p>
            <a:pPr marL="1314450" lvl="2" indent="-457200"/>
            <a:r>
              <a:rPr lang="en-GB" sz="2000" dirty="0"/>
              <a:t>not a WIPO focus, not really disclosure origin</a:t>
            </a:r>
          </a:p>
          <a:p>
            <a:pPr marL="514350" indent="-457200"/>
            <a:endParaRPr lang="en-GB" sz="2000" dirty="0"/>
          </a:p>
          <a:p>
            <a:pPr marL="514350" indent="-457200"/>
            <a:r>
              <a:rPr lang="en-GB" sz="2000" dirty="0"/>
              <a:t>MAKE it open access/open source</a:t>
            </a:r>
          </a:p>
          <a:p>
            <a:pPr marL="914400" lvl="1" indent="-457200"/>
            <a:r>
              <a:rPr lang="en-GB" sz="2000" dirty="0"/>
              <a:t>meaning, ownership and sharing, workable governance</a:t>
            </a:r>
          </a:p>
          <a:p>
            <a:pPr marL="914400" lvl="1" indent="-457200"/>
            <a:r>
              <a:rPr lang="en-GB" sz="2000" dirty="0"/>
              <a:t>“interventionist” contract – breaking wall of IP/ trade secrets?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9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A package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47" y="1124744"/>
            <a:ext cx="8356500" cy="4752000"/>
          </a:xfrm>
        </p:spPr>
        <p:txBody>
          <a:bodyPr/>
          <a:lstStyle/>
          <a:p>
            <a:pPr marL="514350" indent="-457200"/>
            <a:r>
              <a:rPr lang="en-GB" dirty="0"/>
              <a:t>Fewer limits on IP rights if developing more ecologically favourable products</a:t>
            </a:r>
          </a:p>
          <a:p>
            <a:pPr marL="514350" indent="-457200"/>
            <a:endParaRPr lang="en-GB" dirty="0"/>
          </a:p>
          <a:p>
            <a:pPr marL="514350" indent="-457200"/>
            <a:r>
              <a:rPr lang="en-GB" dirty="0"/>
              <a:t>Higher levels of financial payments if not ecologically favourable</a:t>
            </a:r>
          </a:p>
          <a:p>
            <a:pPr marL="914400" lvl="1" indent="-457200"/>
            <a:endParaRPr lang="en-GB" dirty="0"/>
          </a:p>
          <a:p>
            <a:pPr marL="514350" indent="-457200"/>
            <a:r>
              <a:rPr lang="en-GB" dirty="0"/>
              <a:t>More non monetary opportunities from all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GB" b="1" dirty="0">
                <a:ea typeface="ヒラギノ角ゴ Pro W3" pitchFamily="-106" charset="-128"/>
                <a:sym typeface="Gill Sans" pitchFamily="-106" charset="0"/>
              </a:rPr>
            </a:br>
            <a:r>
              <a:rPr lang="en-GB" b="1" dirty="0">
                <a:ea typeface="ヒラギノ角ゴ Pro W3" pitchFamily="-106" charset="-128"/>
                <a:sym typeface="Gill Sans" pitchFamily="-106" charset="0"/>
              </a:rPr>
              <a:t>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en-GB" sz="2400" dirty="0">
              <a:ea typeface="ヒラギノ角ゴ Pro W3" pitchFamily="-106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endParaRPr lang="en-GB" sz="2400" dirty="0">
              <a:ea typeface="ヒラギノ角ゴ Pro W3" pitchFamily="-106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endParaRPr lang="en-GB" sz="2400" dirty="0">
              <a:ea typeface="ヒラギノ角ゴ Pro W3" pitchFamily="-106" charset="-128"/>
              <a:cs typeface="Arial" charset="0"/>
            </a:endParaRPr>
          </a:p>
          <a:p>
            <a:pPr>
              <a:buFont typeface="Arial"/>
              <a:buChar char="•"/>
            </a:pPr>
            <a:endParaRPr lang="en-GB" dirty="0">
              <a:ea typeface="ヒラギノ角ゴ Pro W3" pitchFamily="-106" charset="-128"/>
              <a:cs typeface="Arial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i="0" dirty="0"/>
              <a:t>Photo via Flickr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755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82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01F409B-31DB-430D-8FC8-00EC5D0CA96D}" vid="{82785DEF-7F88-4C1B-A27D-4A6EC80012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176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Default Design</vt:lpstr>
      <vt:lpstr>Office Theme</vt:lpstr>
      <vt:lpstr>Developing Mare Geneticum Rewarding and sustaining?</vt:lpstr>
      <vt:lpstr>IP and trade secrets</vt:lpstr>
      <vt:lpstr>  </vt:lpstr>
      <vt:lpstr>Can cover</vt:lpstr>
      <vt:lpstr>Relevance</vt:lpstr>
      <vt:lpstr> A package solution</vt:lpstr>
      <vt:lpstr>   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adl072</dc:creator>
  <cp:lastModifiedBy>Brown, Abbe</cp:lastModifiedBy>
  <cp:revision>1555</cp:revision>
  <cp:lastPrinted>2019-03-25T09:02:29Z</cp:lastPrinted>
  <dcterms:created xsi:type="dcterms:W3CDTF">2010-04-22T15:53:16Z</dcterms:created>
  <dcterms:modified xsi:type="dcterms:W3CDTF">2019-08-22T20:00:33Z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