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5"/>
  </p:notesMasterIdLst>
  <p:sldIdLst>
    <p:sldId id="256" r:id="rId2"/>
    <p:sldId id="288" r:id="rId3"/>
    <p:sldId id="291" r:id="rId4"/>
    <p:sldId id="257" r:id="rId5"/>
    <p:sldId id="260" r:id="rId6"/>
    <p:sldId id="258" r:id="rId7"/>
    <p:sldId id="259" r:id="rId8"/>
    <p:sldId id="261" r:id="rId9"/>
    <p:sldId id="262" r:id="rId10"/>
    <p:sldId id="263" r:id="rId11"/>
    <p:sldId id="265" r:id="rId12"/>
    <p:sldId id="268" r:id="rId13"/>
    <p:sldId id="269" r:id="rId14"/>
    <p:sldId id="270" r:id="rId15"/>
    <p:sldId id="271" r:id="rId16"/>
    <p:sldId id="272" r:id="rId17"/>
    <p:sldId id="273" r:id="rId18"/>
    <p:sldId id="274" r:id="rId19"/>
    <p:sldId id="275" r:id="rId20"/>
    <p:sldId id="266" r:id="rId21"/>
    <p:sldId id="276" r:id="rId22"/>
    <p:sldId id="286" r:id="rId23"/>
    <p:sldId id="278" r:id="rId24"/>
    <p:sldId id="279" r:id="rId25"/>
    <p:sldId id="280" r:id="rId26"/>
    <p:sldId id="267" r:id="rId27"/>
    <p:sldId id="287" r:id="rId28"/>
    <p:sldId id="282" r:id="rId29"/>
    <p:sldId id="283" r:id="rId30"/>
    <p:sldId id="284" r:id="rId31"/>
    <p:sldId id="285" r:id="rId32"/>
    <p:sldId id="289" r:id="rId33"/>
    <p:sldId id="290"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87510"/>
    <a:srgbClr val="154C4A"/>
    <a:srgbClr val="E3CEC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792" autoAdjust="0"/>
  </p:normalViewPr>
  <p:slideViewPr>
    <p:cSldViewPr snapToGrid="0">
      <p:cViewPr varScale="1">
        <p:scale>
          <a:sx n="62" d="100"/>
          <a:sy n="62" d="100"/>
        </p:scale>
        <p:origin x="752"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60F56C-4398-4208-97ED-9ECF6D3FDBBA}" type="datetimeFigureOut">
              <a:rPr lang="en-GB" smtClean="0"/>
              <a:t>05/08/2024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11B4BD7-B618-4BDD-9E9C-EB9A25FB7879}" type="slidenum">
              <a:rPr lang="en-GB" smtClean="0"/>
              <a:t>‹#›</a:t>
            </a:fld>
            <a:endParaRPr lang="en-GB"/>
          </a:p>
        </p:txBody>
      </p:sp>
    </p:spTree>
    <p:extLst>
      <p:ext uri="{BB962C8B-B14F-4D97-AF65-F5344CB8AC3E}">
        <p14:creationId xmlns:p14="http://schemas.microsoft.com/office/powerpoint/2010/main" val="100841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children:</a:t>
            </a:r>
          </a:p>
          <a:p>
            <a:pPr marL="228600" indent="-228600">
              <a:buAutoNum type="arabicPeriod"/>
            </a:pPr>
            <a:r>
              <a:rPr lang="en-GB" dirty="0"/>
              <a:t>What</a:t>
            </a:r>
            <a:r>
              <a:rPr lang="en-GB" baseline="0" dirty="0"/>
              <a:t> are you favourite songs?</a:t>
            </a:r>
          </a:p>
          <a:p>
            <a:pPr marL="228600" indent="-228600">
              <a:buAutoNum type="arabicPeriod"/>
            </a:pPr>
            <a:r>
              <a:rPr lang="en-GB" baseline="0" dirty="0"/>
              <a:t>What are you favourite stories</a:t>
            </a:r>
            <a:endParaRPr lang="en-GB" dirty="0"/>
          </a:p>
        </p:txBody>
      </p:sp>
      <p:sp>
        <p:nvSpPr>
          <p:cNvPr id="4" name="Slide Number Placeholder 3"/>
          <p:cNvSpPr>
            <a:spLocks noGrp="1"/>
          </p:cNvSpPr>
          <p:nvPr>
            <p:ph type="sldNum" sz="quarter" idx="5"/>
          </p:nvPr>
        </p:nvSpPr>
        <p:spPr/>
        <p:txBody>
          <a:bodyPr/>
          <a:lstStyle/>
          <a:p>
            <a:fld id="{A11B4BD7-B618-4BDD-9E9C-EB9A25FB7879}" type="slidenum">
              <a:rPr lang="en-GB" smtClean="0"/>
              <a:t>6</a:t>
            </a:fld>
            <a:endParaRPr lang="en-GB"/>
          </a:p>
        </p:txBody>
      </p:sp>
    </p:spTree>
    <p:extLst>
      <p:ext uri="{BB962C8B-B14F-4D97-AF65-F5344CB8AC3E}">
        <p14:creationId xmlns:p14="http://schemas.microsoft.com/office/powerpoint/2010/main" val="426144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1B4BD7-B618-4BDD-9E9C-EB9A25FB7879}" type="slidenum">
              <a:rPr lang="en-GB" smtClean="0"/>
              <a:t>28</a:t>
            </a:fld>
            <a:endParaRPr lang="en-GB"/>
          </a:p>
        </p:txBody>
      </p:sp>
    </p:spTree>
    <p:extLst>
      <p:ext uri="{BB962C8B-B14F-4D97-AF65-F5344CB8AC3E}">
        <p14:creationId xmlns:p14="http://schemas.microsoft.com/office/powerpoint/2010/main" val="394337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1B4BD7-B618-4BDD-9E9C-EB9A25FB7879}" type="slidenum">
              <a:rPr lang="en-GB" smtClean="0"/>
              <a:t>30</a:t>
            </a:fld>
            <a:endParaRPr lang="en-GB"/>
          </a:p>
        </p:txBody>
      </p:sp>
    </p:spTree>
    <p:extLst>
      <p:ext uri="{BB962C8B-B14F-4D97-AF65-F5344CB8AC3E}">
        <p14:creationId xmlns:p14="http://schemas.microsoft.com/office/powerpoint/2010/main" val="101164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Monday, August 5,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25905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Monday, August 5,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600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Monday, August 5,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4720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Monday, August 5,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177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Monday, August 5,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5768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Monday, August 5,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2759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Monday, August 5, 2024</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3224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Monday, August 5, 2024</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5039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Monday, August 5, 2024</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4914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Monday, August 5,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6228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Monday, August 5,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695563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Monday, August 5, 2024</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0956570"/>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2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slide" Target="slide11.xml"/><Relationship Id="rId4" Type="http://schemas.openxmlformats.org/officeDocument/2006/relationships/slide" Target="slide4.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8.xml"/><Relationship Id="rId4" Type="http://schemas.openxmlformats.org/officeDocument/2006/relationships/slide" Target="slide16.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youtube.com/watch?v=UgBx7XLtWXI" TargetMode="Externa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25.xml"/><Relationship Id="rId4" Type="http://schemas.openxmlformats.org/officeDocument/2006/relationships/slide" Target="slide24.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sa/2.0/"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31.xml"/><Relationship Id="rId4" Type="http://schemas.openxmlformats.org/officeDocument/2006/relationships/slide" Target="slide30.xml"/></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1.xml"/></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hyperlink" Target="https://abdn.cloud.panopto.eu/Panopto/Pages/Viewer.aspx?id=5f45c059-1c01-40b1-b5ed-ac320088c4cf&amp;start=11.90720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xml"/><Relationship Id="rId4" Type="http://schemas.openxmlformats.org/officeDocument/2006/relationships/hyperlink" Target="https://abdn.cloud.panopto.eu/Panopto/Pages/Viewer.aspx?id=30fcc25f-82ae-4b64-97e8-ac320088d268&amp;start=5.238274"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F7AB1-0134-E5B1-4047-2AE99CBA77D9}"/>
              </a:ext>
            </a:extLst>
          </p:cNvPr>
          <p:cNvSpPr>
            <a:spLocks noGrp="1"/>
          </p:cNvSpPr>
          <p:nvPr>
            <p:ph type="ctrTitle"/>
          </p:nvPr>
        </p:nvSpPr>
        <p:spPr>
          <a:xfrm>
            <a:off x="6201024" y="440454"/>
            <a:ext cx="5015638" cy="1969770"/>
          </a:xfrm>
        </p:spPr>
        <p:txBody>
          <a:bodyPr>
            <a:normAutofit/>
          </a:bodyPr>
          <a:lstStyle/>
          <a:p>
            <a:r>
              <a:rPr lang="en-GB" dirty="0"/>
              <a:t>Who was Walter Scott?</a:t>
            </a:r>
          </a:p>
        </p:txBody>
      </p:sp>
      <p:pic>
        <p:nvPicPr>
          <p:cNvPr id="5" name="Picture 4" descr="Cartoon book">
            <a:extLst>
              <a:ext uri="{FF2B5EF4-FFF2-40B4-BE49-F238E27FC236}">
                <a16:creationId xmlns:a16="http://schemas.microsoft.com/office/drawing/2014/main" id="{DEA9F338-AE4D-287C-DA57-BC65A177270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57" y="1530357"/>
            <a:ext cx="5014800" cy="3673341"/>
          </a:xfrm>
          <a:custGeom>
            <a:avLst/>
            <a:gdLst/>
            <a:ahLst/>
            <a:cxnLst/>
            <a:rect l="l" t="t" r="r" b="b"/>
            <a:pathLst>
              <a:path w="5014800" h="5409338">
                <a:moveTo>
                  <a:pt x="0" y="0"/>
                </a:moveTo>
                <a:lnTo>
                  <a:pt x="5014800" y="0"/>
                </a:lnTo>
                <a:lnTo>
                  <a:pt x="5014800" y="5409338"/>
                </a:lnTo>
                <a:lnTo>
                  <a:pt x="0" y="5409338"/>
                </a:lnTo>
                <a:close/>
              </a:path>
            </a:pathLst>
          </a:custGeom>
        </p:spPr>
      </p:pic>
      <p:pic>
        <p:nvPicPr>
          <p:cNvPr id="7" name="Picture 6" descr="Cartoon of Walter Scott, a blonde man holding a cane dressed in early nineteenth-century clothes.">
            <a:extLst>
              <a:ext uri="{FF2B5EF4-FFF2-40B4-BE49-F238E27FC236}">
                <a16:creationId xmlns:a16="http://schemas.microsoft.com/office/drawing/2014/main" id="{CC8B149D-904D-1F55-F3CE-0496D5E93C5D}"/>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01162" y="1979113"/>
            <a:ext cx="1191679" cy="1962029"/>
          </a:xfrm>
          <a:prstGeom prst="rect">
            <a:avLst/>
          </a:prstGeom>
        </p:spPr>
      </p:pic>
      <p:sp>
        <p:nvSpPr>
          <p:cNvPr id="3" name="Subtitle 2">
            <a:extLst>
              <a:ext uri="{FF2B5EF4-FFF2-40B4-BE49-F238E27FC236}">
                <a16:creationId xmlns:a16="http://schemas.microsoft.com/office/drawing/2014/main" id="{115E910B-E7FB-0C5C-1F44-D44E107F024B}"/>
              </a:ext>
            </a:extLst>
          </p:cNvPr>
          <p:cNvSpPr>
            <a:spLocks noGrp="1"/>
          </p:cNvSpPr>
          <p:nvPr>
            <p:ph type="subTitle" idx="1"/>
          </p:nvPr>
        </p:nvSpPr>
        <p:spPr>
          <a:xfrm>
            <a:off x="6381159" y="2826380"/>
            <a:ext cx="5015638" cy="607748"/>
          </a:xfrm>
        </p:spPr>
        <p:txBody>
          <a:bodyPr>
            <a:normAutofit/>
          </a:bodyPr>
          <a:lstStyle/>
          <a:p>
            <a:r>
              <a:rPr lang="en-GB" dirty="0">
                <a:solidFill>
                  <a:schemeClr val="tx1"/>
                </a:solidFill>
                <a:hlinkClick r:id="rId4" action="ppaction://hlinksldjump">
                  <a:extLst>
                    <a:ext uri="{A12FA001-AC4F-418D-AE19-62706E023703}">
                      <ahyp:hlinkClr xmlns:ahyp="http://schemas.microsoft.com/office/drawing/2018/hyperlinkcolor" val="tx"/>
                    </a:ext>
                  </a:extLst>
                </a:hlinkClick>
              </a:rPr>
              <a:t>Growing up</a:t>
            </a:r>
            <a:endParaRPr lang="en-GB" dirty="0">
              <a:solidFill>
                <a:schemeClr val="tx1"/>
              </a:solidFill>
            </a:endParaRPr>
          </a:p>
        </p:txBody>
      </p:sp>
      <p:grpSp>
        <p:nvGrpSpPr>
          <p:cNvPr id="14" name="Group 13">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5"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9" name="Group 18">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20"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8" name="Subtitle 2">
            <a:extLst>
              <a:ext uri="{FF2B5EF4-FFF2-40B4-BE49-F238E27FC236}">
                <a16:creationId xmlns:a16="http://schemas.microsoft.com/office/drawing/2014/main" id="{E2CE0526-3C03-22FC-58F5-9979BA5CF595}"/>
              </a:ext>
            </a:extLst>
          </p:cNvPr>
          <p:cNvSpPr txBox="1">
            <a:spLocks/>
          </p:cNvSpPr>
          <p:nvPr/>
        </p:nvSpPr>
        <p:spPr>
          <a:xfrm>
            <a:off x="6403202" y="3637268"/>
            <a:ext cx="5015638" cy="607748"/>
          </a:xfrm>
          <a:prstGeom prst="rect">
            <a:avLst/>
          </a:prstGeom>
        </p:spPr>
        <p:txBody>
          <a:bodyPr vert="horz" lIns="0" tIns="0" rIns="0" bIns="0" rtlCol="0">
            <a:normAutofit/>
          </a:bodyPr>
          <a:lstStyle>
            <a:lvl1pPr marL="0" indent="0" algn="ctr" defTabSz="914400" rtl="0" eaLnBrk="1" latinLnBrk="0" hangingPunct="1">
              <a:lnSpc>
                <a:spcPct val="120000"/>
              </a:lnSpc>
              <a:spcBef>
                <a:spcPts val="1000"/>
              </a:spcBef>
              <a:buClr>
                <a:schemeClr val="accent4"/>
              </a:buClr>
              <a:buFont typeface="The Hand Extrablack" panose="03070A02030502020204" pitchFamily="66" charset="0"/>
              <a:buNone/>
              <a:defRPr sz="2800" kern="1200" spc="20" baseline="0">
                <a:solidFill>
                  <a:schemeClr val="tx1">
                    <a:alpha val="58000"/>
                  </a:schemeClr>
                </a:solidFill>
                <a:latin typeface="+mn-lt"/>
                <a:ea typeface="+mn-ea"/>
                <a:cs typeface="+mn-cs"/>
              </a:defRPr>
            </a:lvl1pPr>
            <a:lvl2pPr marL="457200" indent="0" algn="ctr" defTabSz="914400" rtl="0" eaLnBrk="1" latinLnBrk="0" hangingPunct="1">
              <a:lnSpc>
                <a:spcPct val="120000"/>
              </a:lnSpc>
              <a:spcBef>
                <a:spcPts val="500"/>
              </a:spcBef>
              <a:buClr>
                <a:schemeClr val="accent4"/>
              </a:buClr>
              <a:buFont typeface="The Hand Extrablack" panose="03070A02030502020204" pitchFamily="66" charset="0"/>
              <a:buNone/>
              <a:defRPr sz="2000" kern="1200" spc="20" baseline="0">
                <a:solidFill>
                  <a:schemeClr val="tx1">
                    <a:alpha val="58000"/>
                  </a:schemeClr>
                </a:solidFill>
                <a:latin typeface="+mn-lt"/>
                <a:ea typeface="+mn-ea"/>
                <a:cs typeface="+mn-cs"/>
              </a:defRPr>
            </a:lvl2pPr>
            <a:lvl3pPr marL="914400" indent="0" algn="ctr" defTabSz="914400" rtl="0" eaLnBrk="1" latinLnBrk="0" hangingPunct="1">
              <a:lnSpc>
                <a:spcPct val="120000"/>
              </a:lnSpc>
              <a:spcBef>
                <a:spcPts val="500"/>
              </a:spcBef>
              <a:buClr>
                <a:schemeClr val="accent4"/>
              </a:buClr>
              <a:buFont typeface="The Hand Extrablack" panose="03070A02030502020204" pitchFamily="66" charset="0"/>
              <a:buNone/>
              <a:defRPr sz="1800" kern="1200" spc="20" baseline="0">
                <a:solidFill>
                  <a:schemeClr val="tx1">
                    <a:alpha val="58000"/>
                  </a:schemeClr>
                </a:solidFill>
                <a:latin typeface="+mn-lt"/>
                <a:ea typeface="+mn-ea"/>
                <a:cs typeface="+mn-cs"/>
              </a:defRPr>
            </a:lvl3pPr>
            <a:lvl4pPr marL="1371600" indent="0" algn="ctr" defTabSz="914400" rtl="0" eaLnBrk="1" latinLnBrk="0" hangingPunct="1">
              <a:lnSpc>
                <a:spcPct val="120000"/>
              </a:lnSpc>
              <a:spcBef>
                <a:spcPts val="500"/>
              </a:spcBef>
              <a:buClr>
                <a:schemeClr val="accent4"/>
              </a:buClr>
              <a:buFont typeface="The Hand Extrablack" panose="03070A02030502020204" pitchFamily="66" charset="0"/>
              <a:buNone/>
              <a:defRPr sz="1600" kern="1200" spc="20" baseline="0">
                <a:solidFill>
                  <a:schemeClr val="tx1">
                    <a:alpha val="58000"/>
                  </a:schemeClr>
                </a:solidFill>
                <a:latin typeface="+mn-lt"/>
                <a:ea typeface="+mn-ea"/>
                <a:cs typeface="+mn-cs"/>
              </a:defRPr>
            </a:lvl4pPr>
            <a:lvl5pPr marL="1828800" indent="0" algn="ctr" defTabSz="914400" rtl="0" eaLnBrk="1" latinLnBrk="0" hangingPunct="1">
              <a:lnSpc>
                <a:spcPct val="120000"/>
              </a:lnSpc>
              <a:spcBef>
                <a:spcPts val="500"/>
              </a:spcBef>
              <a:buClr>
                <a:schemeClr val="accent4"/>
              </a:buClr>
              <a:buFont typeface="The Hand Extrablack" panose="03070A02030502020204" pitchFamily="66" charset="0"/>
              <a:buNone/>
              <a:defRPr sz="1600" kern="1200" spc="20" baseline="0">
                <a:solidFill>
                  <a:schemeClr val="tx1">
                    <a:alpha val="58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tx1"/>
                </a:solidFill>
                <a:hlinkClick r:id="rId5" action="ppaction://hlinksldjump">
                  <a:extLst>
                    <a:ext uri="{A12FA001-AC4F-418D-AE19-62706E023703}">
                      <ahyp:hlinkClr xmlns:ahyp="http://schemas.microsoft.com/office/drawing/2018/hyperlinkcolor" val="tx"/>
                    </a:ext>
                  </a:extLst>
                </a:hlinkClick>
              </a:rPr>
              <a:t>A famous writer</a:t>
            </a:r>
            <a:endParaRPr lang="en-GB" dirty="0">
              <a:solidFill>
                <a:schemeClr val="tx1"/>
              </a:solidFill>
            </a:endParaRPr>
          </a:p>
        </p:txBody>
      </p:sp>
      <p:sp>
        <p:nvSpPr>
          <p:cNvPr id="9" name="Subtitle 2">
            <a:extLst>
              <a:ext uri="{FF2B5EF4-FFF2-40B4-BE49-F238E27FC236}">
                <a16:creationId xmlns:a16="http://schemas.microsoft.com/office/drawing/2014/main" id="{1461D461-C6B0-4853-891E-B292F322B97A}"/>
              </a:ext>
            </a:extLst>
          </p:cNvPr>
          <p:cNvSpPr txBox="1">
            <a:spLocks/>
          </p:cNvSpPr>
          <p:nvPr/>
        </p:nvSpPr>
        <p:spPr>
          <a:xfrm>
            <a:off x="6403202" y="4458033"/>
            <a:ext cx="5015638" cy="607748"/>
          </a:xfrm>
          <a:prstGeom prst="rect">
            <a:avLst/>
          </a:prstGeom>
        </p:spPr>
        <p:txBody>
          <a:bodyPr vert="horz" lIns="0" tIns="0" rIns="0" bIns="0" rtlCol="0">
            <a:normAutofit/>
          </a:bodyPr>
          <a:lstStyle>
            <a:lvl1pPr marL="0" indent="0" algn="ctr" defTabSz="914400" rtl="0" eaLnBrk="1" latinLnBrk="0" hangingPunct="1">
              <a:lnSpc>
                <a:spcPct val="120000"/>
              </a:lnSpc>
              <a:spcBef>
                <a:spcPts val="1000"/>
              </a:spcBef>
              <a:buClr>
                <a:schemeClr val="accent4"/>
              </a:buClr>
              <a:buFont typeface="The Hand Extrablack" panose="03070A02030502020204" pitchFamily="66" charset="0"/>
              <a:buNone/>
              <a:defRPr sz="2800" kern="1200" spc="20" baseline="0">
                <a:solidFill>
                  <a:schemeClr val="tx1">
                    <a:alpha val="58000"/>
                  </a:schemeClr>
                </a:solidFill>
                <a:latin typeface="+mn-lt"/>
                <a:ea typeface="+mn-ea"/>
                <a:cs typeface="+mn-cs"/>
              </a:defRPr>
            </a:lvl1pPr>
            <a:lvl2pPr marL="457200" indent="0" algn="ctr" defTabSz="914400" rtl="0" eaLnBrk="1" latinLnBrk="0" hangingPunct="1">
              <a:lnSpc>
                <a:spcPct val="120000"/>
              </a:lnSpc>
              <a:spcBef>
                <a:spcPts val="500"/>
              </a:spcBef>
              <a:buClr>
                <a:schemeClr val="accent4"/>
              </a:buClr>
              <a:buFont typeface="The Hand Extrablack" panose="03070A02030502020204" pitchFamily="66" charset="0"/>
              <a:buNone/>
              <a:defRPr sz="2000" kern="1200" spc="20" baseline="0">
                <a:solidFill>
                  <a:schemeClr val="tx1">
                    <a:alpha val="58000"/>
                  </a:schemeClr>
                </a:solidFill>
                <a:latin typeface="+mn-lt"/>
                <a:ea typeface="+mn-ea"/>
                <a:cs typeface="+mn-cs"/>
              </a:defRPr>
            </a:lvl2pPr>
            <a:lvl3pPr marL="914400" indent="0" algn="ctr" defTabSz="914400" rtl="0" eaLnBrk="1" latinLnBrk="0" hangingPunct="1">
              <a:lnSpc>
                <a:spcPct val="120000"/>
              </a:lnSpc>
              <a:spcBef>
                <a:spcPts val="500"/>
              </a:spcBef>
              <a:buClr>
                <a:schemeClr val="accent4"/>
              </a:buClr>
              <a:buFont typeface="The Hand Extrablack" panose="03070A02030502020204" pitchFamily="66" charset="0"/>
              <a:buNone/>
              <a:defRPr sz="1800" kern="1200" spc="20" baseline="0">
                <a:solidFill>
                  <a:schemeClr val="tx1">
                    <a:alpha val="58000"/>
                  </a:schemeClr>
                </a:solidFill>
                <a:latin typeface="+mn-lt"/>
                <a:ea typeface="+mn-ea"/>
                <a:cs typeface="+mn-cs"/>
              </a:defRPr>
            </a:lvl3pPr>
            <a:lvl4pPr marL="1371600" indent="0" algn="ctr" defTabSz="914400" rtl="0" eaLnBrk="1" latinLnBrk="0" hangingPunct="1">
              <a:lnSpc>
                <a:spcPct val="120000"/>
              </a:lnSpc>
              <a:spcBef>
                <a:spcPts val="500"/>
              </a:spcBef>
              <a:buClr>
                <a:schemeClr val="accent4"/>
              </a:buClr>
              <a:buFont typeface="The Hand Extrablack" panose="03070A02030502020204" pitchFamily="66" charset="0"/>
              <a:buNone/>
              <a:defRPr sz="1600" kern="1200" spc="20" baseline="0">
                <a:solidFill>
                  <a:schemeClr val="tx1">
                    <a:alpha val="58000"/>
                  </a:schemeClr>
                </a:solidFill>
                <a:latin typeface="+mn-lt"/>
                <a:ea typeface="+mn-ea"/>
                <a:cs typeface="+mn-cs"/>
              </a:defRPr>
            </a:lvl4pPr>
            <a:lvl5pPr marL="1828800" indent="0" algn="ctr" defTabSz="914400" rtl="0" eaLnBrk="1" latinLnBrk="0" hangingPunct="1">
              <a:lnSpc>
                <a:spcPct val="120000"/>
              </a:lnSpc>
              <a:spcBef>
                <a:spcPts val="500"/>
              </a:spcBef>
              <a:buClr>
                <a:schemeClr val="accent4"/>
              </a:buClr>
              <a:buFont typeface="The Hand Extrablack" panose="03070A02030502020204" pitchFamily="66" charset="0"/>
              <a:buNone/>
              <a:defRPr sz="1600" kern="1200" spc="20" baseline="0">
                <a:solidFill>
                  <a:schemeClr val="tx1">
                    <a:alpha val="58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tx1"/>
                </a:solidFill>
                <a:hlinkClick r:id="rId6" action="ppaction://hlinksldjump">
                  <a:extLst>
                    <a:ext uri="{A12FA001-AC4F-418D-AE19-62706E023703}">
                      <ahyp:hlinkClr xmlns:ahyp="http://schemas.microsoft.com/office/drawing/2018/hyperlinkcolor" val="tx"/>
                    </a:ext>
                  </a:extLst>
                </a:hlinkClick>
              </a:rPr>
              <a:t>Adventures</a:t>
            </a:r>
            <a:r>
              <a:rPr lang="en-GB" dirty="0">
                <a:solidFill>
                  <a:schemeClr val="tx2">
                    <a:lumMod val="90000"/>
                  </a:schemeClr>
                </a:solidFill>
              </a:rPr>
              <a:t> </a:t>
            </a:r>
          </a:p>
        </p:txBody>
      </p:sp>
      <p:sp>
        <p:nvSpPr>
          <p:cNvPr id="11" name="Subtitle 2">
            <a:extLst>
              <a:ext uri="{FF2B5EF4-FFF2-40B4-BE49-F238E27FC236}">
                <a16:creationId xmlns:a16="http://schemas.microsoft.com/office/drawing/2014/main" id="{42044F31-AB24-53B3-7CC8-260423C72911}"/>
              </a:ext>
            </a:extLst>
          </p:cNvPr>
          <p:cNvSpPr txBox="1">
            <a:spLocks/>
          </p:cNvSpPr>
          <p:nvPr/>
        </p:nvSpPr>
        <p:spPr>
          <a:xfrm>
            <a:off x="6436396" y="5334264"/>
            <a:ext cx="5015638" cy="584598"/>
          </a:xfrm>
          <a:prstGeom prst="rect">
            <a:avLst/>
          </a:prstGeom>
        </p:spPr>
        <p:txBody>
          <a:bodyPr vert="horz" lIns="0" tIns="0" rIns="0" bIns="0" rtlCol="0">
            <a:normAutofit/>
          </a:bodyPr>
          <a:lstStyle>
            <a:lvl1pPr marL="0" indent="0" algn="ctr" defTabSz="914400" rtl="0" eaLnBrk="1" latinLnBrk="0" hangingPunct="1">
              <a:lnSpc>
                <a:spcPct val="120000"/>
              </a:lnSpc>
              <a:spcBef>
                <a:spcPts val="1000"/>
              </a:spcBef>
              <a:buClr>
                <a:schemeClr val="accent4"/>
              </a:buClr>
              <a:buFont typeface="The Hand Extrablack" panose="03070A02030502020204" pitchFamily="66" charset="0"/>
              <a:buNone/>
              <a:defRPr sz="2800" kern="1200" spc="20" baseline="0">
                <a:solidFill>
                  <a:schemeClr val="tx1">
                    <a:alpha val="58000"/>
                  </a:schemeClr>
                </a:solidFill>
                <a:latin typeface="+mn-lt"/>
                <a:ea typeface="+mn-ea"/>
                <a:cs typeface="+mn-cs"/>
              </a:defRPr>
            </a:lvl1pPr>
            <a:lvl2pPr marL="457200" indent="0" algn="ctr" defTabSz="914400" rtl="0" eaLnBrk="1" latinLnBrk="0" hangingPunct="1">
              <a:lnSpc>
                <a:spcPct val="120000"/>
              </a:lnSpc>
              <a:spcBef>
                <a:spcPts val="500"/>
              </a:spcBef>
              <a:buClr>
                <a:schemeClr val="accent4"/>
              </a:buClr>
              <a:buFont typeface="The Hand Extrablack" panose="03070A02030502020204" pitchFamily="66" charset="0"/>
              <a:buNone/>
              <a:defRPr sz="2000" kern="1200" spc="20" baseline="0">
                <a:solidFill>
                  <a:schemeClr val="tx1">
                    <a:alpha val="58000"/>
                  </a:schemeClr>
                </a:solidFill>
                <a:latin typeface="+mn-lt"/>
                <a:ea typeface="+mn-ea"/>
                <a:cs typeface="+mn-cs"/>
              </a:defRPr>
            </a:lvl2pPr>
            <a:lvl3pPr marL="914400" indent="0" algn="ctr" defTabSz="914400" rtl="0" eaLnBrk="1" latinLnBrk="0" hangingPunct="1">
              <a:lnSpc>
                <a:spcPct val="120000"/>
              </a:lnSpc>
              <a:spcBef>
                <a:spcPts val="500"/>
              </a:spcBef>
              <a:buClr>
                <a:schemeClr val="accent4"/>
              </a:buClr>
              <a:buFont typeface="The Hand Extrablack" panose="03070A02030502020204" pitchFamily="66" charset="0"/>
              <a:buNone/>
              <a:defRPr sz="1800" kern="1200" spc="20" baseline="0">
                <a:solidFill>
                  <a:schemeClr val="tx1">
                    <a:alpha val="58000"/>
                  </a:schemeClr>
                </a:solidFill>
                <a:latin typeface="+mn-lt"/>
                <a:ea typeface="+mn-ea"/>
                <a:cs typeface="+mn-cs"/>
              </a:defRPr>
            </a:lvl3pPr>
            <a:lvl4pPr marL="1371600" indent="0" algn="ctr" defTabSz="914400" rtl="0" eaLnBrk="1" latinLnBrk="0" hangingPunct="1">
              <a:lnSpc>
                <a:spcPct val="120000"/>
              </a:lnSpc>
              <a:spcBef>
                <a:spcPts val="500"/>
              </a:spcBef>
              <a:buClr>
                <a:schemeClr val="accent4"/>
              </a:buClr>
              <a:buFont typeface="The Hand Extrablack" panose="03070A02030502020204" pitchFamily="66" charset="0"/>
              <a:buNone/>
              <a:defRPr sz="1600" kern="1200" spc="20" baseline="0">
                <a:solidFill>
                  <a:schemeClr val="tx1">
                    <a:alpha val="58000"/>
                  </a:schemeClr>
                </a:solidFill>
                <a:latin typeface="+mn-lt"/>
                <a:ea typeface="+mn-ea"/>
                <a:cs typeface="+mn-cs"/>
              </a:defRPr>
            </a:lvl4pPr>
            <a:lvl5pPr marL="1828800" indent="0" algn="ctr" defTabSz="914400" rtl="0" eaLnBrk="1" latinLnBrk="0" hangingPunct="1">
              <a:lnSpc>
                <a:spcPct val="120000"/>
              </a:lnSpc>
              <a:spcBef>
                <a:spcPts val="500"/>
              </a:spcBef>
              <a:buClr>
                <a:schemeClr val="accent4"/>
              </a:buClr>
              <a:buFont typeface="The Hand Extrablack" panose="03070A02030502020204" pitchFamily="66" charset="0"/>
              <a:buNone/>
              <a:defRPr sz="1600" kern="1200" spc="20" baseline="0">
                <a:solidFill>
                  <a:schemeClr val="tx1">
                    <a:alpha val="58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tx1"/>
                </a:solidFill>
                <a:hlinkClick r:id="rId7" action="ppaction://hlinksldjump">
                  <a:extLst>
                    <a:ext uri="{A12FA001-AC4F-418D-AE19-62706E023703}">
                      <ahyp:hlinkClr xmlns:ahyp="http://schemas.microsoft.com/office/drawing/2018/hyperlinkcolor" val="tx"/>
                    </a:ext>
                  </a:extLst>
                </a:hlinkClick>
              </a:rPr>
              <a:t>Abbotsford</a:t>
            </a:r>
            <a:endParaRPr lang="en-GB" dirty="0">
              <a:solidFill>
                <a:schemeClr val="tx1"/>
              </a:solidFill>
            </a:endParaRPr>
          </a:p>
        </p:txBody>
      </p:sp>
    </p:spTree>
    <p:extLst>
      <p:ext uri="{BB962C8B-B14F-4D97-AF65-F5344CB8AC3E}">
        <p14:creationId xmlns:p14="http://schemas.microsoft.com/office/powerpoint/2010/main" val="2878358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DB6BA-B53B-AFCD-FE90-B6EB7B70F610}"/>
              </a:ext>
            </a:extLst>
          </p:cNvPr>
          <p:cNvSpPr>
            <a:spLocks noGrp="1"/>
          </p:cNvSpPr>
          <p:nvPr>
            <p:ph type="title"/>
          </p:nvPr>
        </p:nvSpPr>
        <p:spPr>
          <a:xfrm>
            <a:off x="720000" y="619200"/>
            <a:ext cx="4991961" cy="1477328"/>
          </a:xfrm>
        </p:spPr>
        <p:txBody>
          <a:bodyPr wrap="square" anchor="ctr">
            <a:normAutofit/>
          </a:bodyPr>
          <a:lstStyle/>
          <a:p>
            <a:r>
              <a:rPr lang="en-GB" dirty="0"/>
              <a:t>Scott’s Education</a:t>
            </a:r>
          </a:p>
        </p:txBody>
      </p:sp>
      <p:sp>
        <p:nvSpPr>
          <p:cNvPr id="3" name="Content Placeholder 2">
            <a:extLst>
              <a:ext uri="{FF2B5EF4-FFF2-40B4-BE49-F238E27FC236}">
                <a16:creationId xmlns:a16="http://schemas.microsoft.com/office/drawing/2014/main" id="{74741882-B15E-BD98-24F7-9B2AFC1C9C72}"/>
              </a:ext>
            </a:extLst>
          </p:cNvPr>
          <p:cNvSpPr>
            <a:spLocks noGrp="1"/>
          </p:cNvSpPr>
          <p:nvPr>
            <p:ph idx="1"/>
          </p:nvPr>
        </p:nvSpPr>
        <p:spPr>
          <a:xfrm>
            <a:off x="720000" y="2541600"/>
            <a:ext cx="4991962" cy="3216273"/>
          </a:xfrm>
        </p:spPr>
        <p:txBody>
          <a:bodyPr>
            <a:normAutofit/>
          </a:bodyPr>
          <a:lstStyle/>
          <a:p>
            <a:pPr marL="0" indent="0">
              <a:buNone/>
            </a:pPr>
            <a:r>
              <a:rPr lang="en-GB" dirty="0">
                <a:solidFill>
                  <a:srgbClr val="FFFFFF"/>
                </a:solidFill>
              </a:rPr>
              <a:t>Walter Scott went to school in Edinburgh and then in Kelso. Then he trained in law. He wrote a lot about law in his writings.</a:t>
            </a:r>
          </a:p>
        </p:txBody>
      </p:sp>
      <p:sp useBgFill="1">
        <p:nvSpPr>
          <p:cNvPr id="14" name="Freeform: Shape 13">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Picture 4" descr="A hand writing with an ink pen.">
            <a:extLst>
              <a:ext uri="{FF2B5EF4-FFF2-40B4-BE49-F238E27FC236}">
                <a16:creationId xmlns:a16="http://schemas.microsoft.com/office/drawing/2014/main" id="{BFBA2EDD-B4ED-AAF0-2E38-7D2C985520A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90969" y="452610"/>
            <a:ext cx="3610733" cy="5409338"/>
          </a:xfrm>
          <a:custGeom>
            <a:avLst/>
            <a:gdLst/>
            <a:ahLst/>
            <a:cxnLst/>
            <a:rect l="l" t="t" r="r" b="b"/>
            <a:pathLst>
              <a:path w="4284000" h="5409338">
                <a:moveTo>
                  <a:pt x="0" y="0"/>
                </a:moveTo>
                <a:lnTo>
                  <a:pt x="4284000" y="0"/>
                </a:lnTo>
                <a:lnTo>
                  <a:pt x="4284000" y="5409338"/>
                </a:lnTo>
                <a:lnTo>
                  <a:pt x="0" y="5409338"/>
                </a:lnTo>
                <a:close/>
              </a:path>
            </a:pathLst>
          </a:custGeom>
        </p:spPr>
      </p:pic>
      <p:sp>
        <p:nvSpPr>
          <p:cNvPr id="7" name="TextBox 6">
            <a:extLst>
              <a:ext uri="{FF2B5EF4-FFF2-40B4-BE49-F238E27FC236}">
                <a16:creationId xmlns:a16="http://schemas.microsoft.com/office/drawing/2014/main" id="{78EA1BD2-7053-495D-A29F-DE9460C1CF62}"/>
              </a:ext>
            </a:extLst>
          </p:cNvPr>
          <p:cNvSpPr txBox="1"/>
          <p:nvPr/>
        </p:nvSpPr>
        <p:spPr>
          <a:xfrm>
            <a:off x="7490968" y="5996948"/>
            <a:ext cx="3610734" cy="338554"/>
          </a:xfrm>
          <a:prstGeom prst="rect">
            <a:avLst/>
          </a:prstGeom>
          <a:noFill/>
        </p:spPr>
        <p:txBody>
          <a:bodyPr wrap="square">
            <a:spAutoFit/>
          </a:bodyPr>
          <a:lstStyle/>
          <a:p>
            <a:pPr algn="ctr"/>
            <a:r>
              <a:rPr lang="en-GB" sz="800" b="0" i="0" dirty="0">
                <a:effectLst/>
                <a:latin typeface="PlusJakartaSans"/>
              </a:rPr>
              <a:t>Photo by </a:t>
            </a:r>
            <a:r>
              <a:rPr lang="en-GB" sz="800" b="0" i="0" dirty="0" err="1">
                <a:effectLst/>
                <a:latin typeface="PlusJakartaSans"/>
              </a:rPr>
              <a:t>cottonbro</a:t>
            </a:r>
            <a:r>
              <a:rPr lang="en-GB" sz="800" b="0" i="0" dirty="0">
                <a:effectLst/>
                <a:latin typeface="PlusJakartaSans"/>
              </a:rPr>
              <a:t> studio: https://www.pexels.com/photo/person-dipping-quill-pen-in-an-ink-6752321/</a:t>
            </a:r>
            <a:endParaRPr lang="en-GB" sz="800" dirty="0"/>
          </a:p>
        </p:txBody>
      </p:sp>
      <p:sp>
        <p:nvSpPr>
          <p:cNvPr id="4" name="TextBox 3">
            <a:extLst>
              <a:ext uri="{FF2B5EF4-FFF2-40B4-BE49-F238E27FC236}">
                <a16:creationId xmlns:a16="http://schemas.microsoft.com/office/drawing/2014/main" id="{FCC7B6D5-5C5A-239E-223E-CD73026E1A5E}"/>
              </a:ext>
            </a:extLst>
          </p:cNvPr>
          <p:cNvSpPr txBox="1"/>
          <p:nvPr/>
        </p:nvSpPr>
        <p:spPr>
          <a:xfrm>
            <a:off x="102742" y="6314559"/>
            <a:ext cx="105823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home</a:t>
            </a:r>
            <a:endParaRPr lang="en-GB" dirty="0"/>
          </a:p>
        </p:txBody>
      </p:sp>
      <p:sp>
        <p:nvSpPr>
          <p:cNvPr id="8" name="TextBox 7">
            <a:extLst>
              <a:ext uri="{FF2B5EF4-FFF2-40B4-BE49-F238E27FC236}">
                <a16:creationId xmlns:a16="http://schemas.microsoft.com/office/drawing/2014/main" id="{BDBCDE51-60CD-C044-A761-1ECC967DE061}"/>
              </a:ext>
            </a:extLst>
          </p:cNvPr>
          <p:cNvSpPr txBox="1"/>
          <p:nvPr/>
        </p:nvSpPr>
        <p:spPr>
          <a:xfrm>
            <a:off x="10787865" y="6314558"/>
            <a:ext cx="1506877"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growing up</a:t>
            </a:r>
            <a:endParaRPr lang="en-GB" dirty="0"/>
          </a:p>
        </p:txBody>
      </p:sp>
    </p:spTree>
    <p:extLst>
      <p:ext uri="{BB962C8B-B14F-4D97-AF65-F5344CB8AC3E}">
        <p14:creationId xmlns:p14="http://schemas.microsoft.com/office/powerpoint/2010/main" val="217155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itle 1">
            <a:extLst>
              <a:ext uri="{FF2B5EF4-FFF2-40B4-BE49-F238E27FC236}">
                <a16:creationId xmlns:a16="http://schemas.microsoft.com/office/drawing/2014/main" id="{6D858D1B-F62B-E3AE-694A-2873FC82E67F}"/>
              </a:ext>
            </a:extLst>
          </p:cNvPr>
          <p:cNvSpPr>
            <a:spLocks noGrp="1"/>
          </p:cNvSpPr>
          <p:nvPr>
            <p:ph type="title"/>
          </p:nvPr>
        </p:nvSpPr>
        <p:spPr>
          <a:xfrm>
            <a:off x="720000" y="619201"/>
            <a:ext cx="3095626" cy="1477328"/>
          </a:xfrm>
        </p:spPr>
        <p:txBody>
          <a:bodyPr>
            <a:normAutofit/>
          </a:bodyPr>
          <a:lstStyle/>
          <a:p>
            <a:r>
              <a:rPr lang="en-GB" dirty="0"/>
              <a:t>A Famous Writer</a:t>
            </a:r>
          </a:p>
        </p:txBody>
      </p:sp>
      <p:sp>
        <p:nvSpPr>
          <p:cNvPr id="3" name="Content Placeholder 2">
            <a:extLst>
              <a:ext uri="{FF2B5EF4-FFF2-40B4-BE49-F238E27FC236}">
                <a16:creationId xmlns:a16="http://schemas.microsoft.com/office/drawing/2014/main" id="{6520B620-2CC1-392D-F2E0-76AEF246D5C8}"/>
              </a:ext>
            </a:extLst>
          </p:cNvPr>
          <p:cNvSpPr>
            <a:spLocks noGrp="1"/>
          </p:cNvSpPr>
          <p:nvPr>
            <p:ph idx="1"/>
          </p:nvPr>
        </p:nvSpPr>
        <p:spPr>
          <a:xfrm>
            <a:off x="6480038" y="1005075"/>
            <a:ext cx="4991962" cy="5135374"/>
          </a:xfrm>
        </p:spPr>
        <p:txBody>
          <a:bodyPr>
            <a:normAutofit/>
          </a:bodyPr>
          <a:lstStyle/>
          <a:p>
            <a:r>
              <a:rPr lang="en-GB" sz="2800" dirty="0">
                <a:solidFill>
                  <a:schemeClr val="tx1"/>
                </a:solidFill>
                <a:hlinkClick r:id="rId2" action="ppaction://hlinksldjump">
                  <a:extLst>
                    <a:ext uri="{A12FA001-AC4F-418D-AE19-62706E023703}">
                      <ahyp:hlinkClr xmlns:ahyp="http://schemas.microsoft.com/office/drawing/2018/hyperlinkcolor" val="tx"/>
                    </a:ext>
                  </a:extLst>
                </a:hlinkClick>
              </a:rPr>
              <a:t>Collections and translations</a:t>
            </a:r>
            <a:endParaRPr lang="en-GB" sz="2800" dirty="0">
              <a:solidFill>
                <a:schemeClr val="tx1"/>
              </a:solidFill>
            </a:endParaRPr>
          </a:p>
          <a:p>
            <a:pPr marL="0" indent="0">
              <a:buNone/>
            </a:pPr>
            <a:endParaRPr lang="en-GB" sz="2800" dirty="0">
              <a:solidFill>
                <a:srgbClr val="FFFFFF"/>
              </a:solidFill>
            </a:endParaRPr>
          </a:p>
          <a:p>
            <a:r>
              <a:rPr lang="en-GB" sz="2800" dirty="0">
                <a:solidFill>
                  <a:schemeClr val="tx1"/>
                </a:solidFill>
                <a:hlinkClick r:id="rId3" action="ppaction://hlinksldjump">
                  <a:extLst>
                    <a:ext uri="{A12FA001-AC4F-418D-AE19-62706E023703}">
                      <ahyp:hlinkClr xmlns:ahyp="http://schemas.microsoft.com/office/drawing/2018/hyperlinkcolor" val="tx"/>
                    </a:ext>
                  </a:extLst>
                </a:hlinkClick>
              </a:rPr>
              <a:t>Poems</a:t>
            </a:r>
            <a:endParaRPr lang="en-GB" sz="2800" dirty="0">
              <a:solidFill>
                <a:schemeClr val="tx1"/>
              </a:solidFill>
            </a:endParaRPr>
          </a:p>
          <a:p>
            <a:pPr marL="0" indent="0">
              <a:buNone/>
            </a:pPr>
            <a:endParaRPr lang="en-GB" sz="2800" dirty="0">
              <a:solidFill>
                <a:srgbClr val="FFFFFF"/>
              </a:solidFill>
            </a:endParaRPr>
          </a:p>
          <a:p>
            <a:r>
              <a:rPr lang="en-GB" sz="2800" dirty="0">
                <a:solidFill>
                  <a:schemeClr val="tx1"/>
                </a:solidFill>
                <a:hlinkClick r:id="rId4" action="ppaction://hlinksldjump">
                  <a:extLst>
                    <a:ext uri="{A12FA001-AC4F-418D-AE19-62706E023703}">
                      <ahyp:hlinkClr xmlns:ahyp="http://schemas.microsoft.com/office/drawing/2018/hyperlinkcolor" val="tx"/>
                    </a:ext>
                  </a:extLst>
                </a:hlinkClick>
              </a:rPr>
              <a:t>Novels</a:t>
            </a:r>
            <a:endParaRPr lang="en-GB" sz="2800" dirty="0">
              <a:solidFill>
                <a:schemeClr val="tx1"/>
              </a:solidFill>
            </a:endParaRPr>
          </a:p>
          <a:p>
            <a:endParaRPr lang="en-GB" sz="2800" dirty="0">
              <a:solidFill>
                <a:srgbClr val="FFFFFF"/>
              </a:solidFill>
            </a:endParaRPr>
          </a:p>
          <a:p>
            <a:r>
              <a:rPr lang="en-GB" sz="2800" dirty="0">
                <a:solidFill>
                  <a:schemeClr val="tx1"/>
                </a:solidFill>
                <a:hlinkClick r:id="rId5" action="ppaction://hlinksldjump">
                  <a:extLst>
                    <a:ext uri="{A12FA001-AC4F-418D-AE19-62706E023703}">
                      <ahyp:hlinkClr xmlns:ahyp="http://schemas.microsoft.com/office/drawing/2018/hyperlinkcolor" val="tx"/>
                    </a:ext>
                  </a:extLst>
                </a:hlinkClick>
              </a:rPr>
              <a:t>Non-fiction</a:t>
            </a:r>
            <a:endParaRPr lang="en-GB" sz="2800" dirty="0">
              <a:solidFill>
                <a:schemeClr val="tx1"/>
              </a:solidFill>
            </a:endParaRPr>
          </a:p>
        </p:txBody>
      </p:sp>
      <p:sp>
        <p:nvSpPr>
          <p:cNvPr id="4" name="TextBox 3">
            <a:extLst>
              <a:ext uri="{FF2B5EF4-FFF2-40B4-BE49-F238E27FC236}">
                <a16:creationId xmlns:a16="http://schemas.microsoft.com/office/drawing/2014/main" id="{6598661C-FF00-739E-52EA-30700205CC71}"/>
              </a:ext>
            </a:extLst>
          </p:cNvPr>
          <p:cNvSpPr txBox="1"/>
          <p:nvPr/>
        </p:nvSpPr>
        <p:spPr>
          <a:xfrm>
            <a:off x="102742" y="6314559"/>
            <a:ext cx="1058238" cy="369332"/>
          </a:xfrm>
          <a:prstGeom prst="rect">
            <a:avLst/>
          </a:prstGeom>
          <a:noFill/>
        </p:spPr>
        <p:txBody>
          <a:bodyPr wrap="square" rtlCol="0">
            <a:spAutoFit/>
          </a:bodyPr>
          <a:lstStyle/>
          <a:p>
            <a:r>
              <a:rPr lang="en-GB" dirty="0">
                <a:hlinkClick r:id="rId6" action="ppaction://hlinksldjump">
                  <a:extLst>
                    <a:ext uri="{A12FA001-AC4F-418D-AE19-62706E023703}">
                      <ahyp:hlinkClr xmlns:ahyp="http://schemas.microsoft.com/office/drawing/2018/hyperlinkcolor" val="tx"/>
                    </a:ext>
                  </a:extLst>
                </a:hlinkClick>
              </a:rPr>
              <a:t>home</a:t>
            </a:r>
            <a:endParaRPr lang="en-GB" dirty="0"/>
          </a:p>
        </p:txBody>
      </p:sp>
    </p:spTree>
    <p:extLst>
      <p:ext uri="{BB962C8B-B14F-4D97-AF65-F5344CB8AC3E}">
        <p14:creationId xmlns:p14="http://schemas.microsoft.com/office/powerpoint/2010/main" val="314998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794E0CCE-4583-D051-6F15-EE468A781D81}"/>
              </a:ext>
            </a:extLst>
          </p:cNvPr>
          <p:cNvSpPr>
            <a:spLocks noGrp="1"/>
          </p:cNvSpPr>
          <p:nvPr>
            <p:ph type="title"/>
          </p:nvPr>
        </p:nvSpPr>
        <p:spPr>
          <a:xfrm>
            <a:off x="720000" y="619200"/>
            <a:ext cx="5015505" cy="1477328"/>
          </a:xfrm>
        </p:spPr>
        <p:txBody>
          <a:bodyPr>
            <a:normAutofit/>
          </a:bodyPr>
          <a:lstStyle/>
          <a:p>
            <a:r>
              <a:rPr lang="en-GB" dirty="0"/>
              <a:t>Collections and Translations</a:t>
            </a:r>
          </a:p>
        </p:txBody>
      </p:sp>
      <p:pic>
        <p:nvPicPr>
          <p:cNvPr id="5" name="Picture 4" descr="A teenager with a large headphones on. She is smiling and giving a thumbs up.">
            <a:extLst>
              <a:ext uri="{FF2B5EF4-FFF2-40B4-BE49-F238E27FC236}">
                <a16:creationId xmlns:a16="http://schemas.microsoft.com/office/drawing/2014/main" id="{4D78650A-1039-42CD-275F-4F36690BE7B5}"/>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r="-1"/>
          <a:stretch/>
        </p:blipFill>
        <p:spPr>
          <a:xfrm>
            <a:off x="656644" y="2394835"/>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3" name="Content Placeholder 2">
            <a:extLst>
              <a:ext uri="{FF2B5EF4-FFF2-40B4-BE49-F238E27FC236}">
                <a16:creationId xmlns:a16="http://schemas.microsoft.com/office/drawing/2014/main" id="{2CCA3F53-FBA5-3DF1-E5EE-5E1FCEB6E5E3}"/>
              </a:ext>
            </a:extLst>
          </p:cNvPr>
          <p:cNvSpPr>
            <a:spLocks noGrp="1"/>
          </p:cNvSpPr>
          <p:nvPr>
            <p:ph idx="1"/>
          </p:nvPr>
        </p:nvSpPr>
        <p:spPr>
          <a:xfrm>
            <a:off x="6480038" y="1778401"/>
            <a:ext cx="4991962" cy="3112098"/>
          </a:xfrm>
        </p:spPr>
        <p:txBody>
          <a:bodyPr>
            <a:normAutofit/>
          </a:bodyPr>
          <a:lstStyle/>
          <a:p>
            <a:r>
              <a:rPr lang="en-GB" dirty="0">
                <a:solidFill>
                  <a:srgbClr val="FFFFFF"/>
                </a:solidFill>
              </a:rPr>
              <a:t>Think of your favourite song. Write down the lyrics and read them to your partner.</a:t>
            </a:r>
          </a:p>
          <a:p>
            <a:pPr marL="0" indent="0">
              <a:buNone/>
            </a:pPr>
            <a:endParaRPr lang="en-GB" dirty="0">
              <a:solidFill>
                <a:srgbClr val="FFFFFF"/>
              </a:solidFill>
            </a:endParaRPr>
          </a:p>
          <a:p>
            <a:r>
              <a:rPr lang="en-GB" dirty="0">
                <a:solidFill>
                  <a:srgbClr val="FFFFFF"/>
                </a:solidFill>
              </a:rPr>
              <a:t>Did you remember all the words? Do you think you made any mistakes?</a:t>
            </a:r>
          </a:p>
        </p:txBody>
      </p:sp>
      <p:sp>
        <p:nvSpPr>
          <p:cNvPr id="7" name="TextBox 6">
            <a:extLst>
              <a:ext uri="{FF2B5EF4-FFF2-40B4-BE49-F238E27FC236}">
                <a16:creationId xmlns:a16="http://schemas.microsoft.com/office/drawing/2014/main" id="{60FC8398-A042-00DB-E9EC-58E4F5D2A137}"/>
              </a:ext>
            </a:extLst>
          </p:cNvPr>
          <p:cNvSpPr txBox="1"/>
          <p:nvPr/>
        </p:nvSpPr>
        <p:spPr>
          <a:xfrm>
            <a:off x="853566" y="5708597"/>
            <a:ext cx="4685016" cy="338554"/>
          </a:xfrm>
          <a:prstGeom prst="rect">
            <a:avLst/>
          </a:prstGeom>
          <a:noFill/>
        </p:spPr>
        <p:txBody>
          <a:bodyPr wrap="square">
            <a:spAutoFit/>
          </a:bodyPr>
          <a:lstStyle/>
          <a:p>
            <a:pPr algn="ctr"/>
            <a:r>
              <a:rPr lang="pl-PL" sz="800" b="0" i="0" dirty="0">
                <a:effectLst/>
                <a:latin typeface="PlusJakartaSans"/>
              </a:rPr>
              <a:t>Photo by Karolina Grabowska: https://www.pexels.com/photo/teenage-girl-with-headphones-on-smiling-and-showing-thumbs-up-8005028/</a:t>
            </a:r>
            <a:endParaRPr lang="en-GB" sz="800" dirty="0"/>
          </a:p>
        </p:txBody>
      </p:sp>
      <p:sp>
        <p:nvSpPr>
          <p:cNvPr id="4" name="TextBox 3">
            <a:extLst>
              <a:ext uri="{FF2B5EF4-FFF2-40B4-BE49-F238E27FC236}">
                <a16:creationId xmlns:a16="http://schemas.microsoft.com/office/drawing/2014/main" id="{D7FF88CB-C286-F9A2-5F2A-A9529596411F}"/>
              </a:ext>
            </a:extLst>
          </p:cNvPr>
          <p:cNvSpPr txBox="1"/>
          <p:nvPr/>
        </p:nvSpPr>
        <p:spPr>
          <a:xfrm>
            <a:off x="102742" y="6314559"/>
            <a:ext cx="105823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home</a:t>
            </a:r>
            <a:endParaRPr lang="en-GB" dirty="0"/>
          </a:p>
        </p:txBody>
      </p:sp>
      <p:sp>
        <p:nvSpPr>
          <p:cNvPr id="6" name="TextBox 5">
            <a:extLst>
              <a:ext uri="{FF2B5EF4-FFF2-40B4-BE49-F238E27FC236}">
                <a16:creationId xmlns:a16="http://schemas.microsoft.com/office/drawing/2014/main" id="{24D381EF-0F0C-B573-F4A8-57087EE99049}"/>
              </a:ext>
            </a:extLst>
          </p:cNvPr>
          <p:cNvSpPr txBox="1"/>
          <p:nvPr/>
        </p:nvSpPr>
        <p:spPr>
          <a:xfrm>
            <a:off x="10968566" y="6299568"/>
            <a:ext cx="1006868"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writer</a:t>
            </a:r>
            <a:endParaRPr lang="en-GB" dirty="0"/>
          </a:p>
        </p:txBody>
      </p:sp>
    </p:spTree>
    <p:extLst>
      <p:ext uri="{BB962C8B-B14F-4D97-AF65-F5344CB8AC3E}">
        <p14:creationId xmlns:p14="http://schemas.microsoft.com/office/powerpoint/2010/main" val="351743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D8EF-50F1-6DE6-EC85-660A65F33DC6}"/>
              </a:ext>
            </a:extLst>
          </p:cNvPr>
          <p:cNvSpPr>
            <a:spLocks noGrp="1"/>
          </p:cNvSpPr>
          <p:nvPr>
            <p:ph type="title"/>
          </p:nvPr>
        </p:nvSpPr>
        <p:spPr>
          <a:xfrm>
            <a:off x="720000" y="393169"/>
            <a:ext cx="10728322" cy="1477328"/>
          </a:xfrm>
        </p:spPr>
        <p:txBody>
          <a:bodyPr/>
          <a:lstStyle/>
          <a:p>
            <a:r>
              <a:rPr lang="en-GB" dirty="0"/>
              <a:t>Collections and Translations</a:t>
            </a:r>
          </a:p>
        </p:txBody>
      </p:sp>
      <p:sp>
        <p:nvSpPr>
          <p:cNvPr id="3" name="Content Placeholder 2">
            <a:extLst>
              <a:ext uri="{FF2B5EF4-FFF2-40B4-BE49-F238E27FC236}">
                <a16:creationId xmlns:a16="http://schemas.microsoft.com/office/drawing/2014/main" id="{FF8C5E57-D6BB-5582-59F2-EFBDB8FBB028}"/>
              </a:ext>
            </a:extLst>
          </p:cNvPr>
          <p:cNvSpPr>
            <a:spLocks noGrp="1"/>
          </p:cNvSpPr>
          <p:nvPr>
            <p:ph idx="1"/>
          </p:nvPr>
        </p:nvSpPr>
        <p:spPr>
          <a:xfrm>
            <a:off x="743678" y="1172587"/>
            <a:ext cx="10728325" cy="3227375"/>
          </a:xfrm>
        </p:spPr>
        <p:txBody>
          <a:bodyPr/>
          <a:lstStyle/>
          <a:p>
            <a:pPr marL="0" indent="0">
              <a:buNone/>
            </a:pPr>
            <a:r>
              <a:rPr lang="en-GB" dirty="0">
                <a:solidFill>
                  <a:srgbClr val="FFFFFF"/>
                </a:solidFill>
              </a:rPr>
              <a:t>Walter Scott started his writing career by collecting ballads from people in the Borders. He put these together in a book called </a:t>
            </a:r>
            <a:r>
              <a:rPr lang="en-GB" i="1" dirty="0">
                <a:solidFill>
                  <a:srgbClr val="FFFFFF"/>
                </a:solidFill>
              </a:rPr>
              <a:t>Minstrelsy of the Scottish Border. </a:t>
            </a:r>
            <a:r>
              <a:rPr lang="en-GB" dirty="0">
                <a:solidFill>
                  <a:srgbClr val="FFFFFF"/>
                </a:solidFill>
              </a:rPr>
              <a:t>This was published in 1802.</a:t>
            </a:r>
          </a:p>
          <a:p>
            <a:pPr marL="0" indent="0">
              <a:buNone/>
            </a:pPr>
            <a:endParaRPr lang="en-GB" dirty="0">
              <a:solidFill>
                <a:srgbClr val="FFFFFF"/>
              </a:solidFill>
            </a:endParaRPr>
          </a:p>
          <a:p>
            <a:pPr marL="0" indent="0">
              <a:buNone/>
            </a:pPr>
            <a:r>
              <a:rPr lang="en-GB" dirty="0">
                <a:solidFill>
                  <a:srgbClr val="FFFFFF"/>
                </a:solidFill>
              </a:rPr>
              <a:t>He also translated poems. He particularly liked German poems. </a:t>
            </a:r>
            <a:r>
              <a:rPr lang="en-GB" dirty="0">
                <a:solidFill>
                  <a:schemeClr val="tx1"/>
                </a:solidFill>
                <a:hlinkClick r:id="rId2">
                  <a:extLst>
                    <a:ext uri="{A12FA001-AC4F-418D-AE19-62706E023703}">
                      <ahyp:hlinkClr xmlns:ahyp="http://schemas.microsoft.com/office/drawing/2018/hyperlinkcolor" val="tx"/>
                    </a:ext>
                  </a:extLst>
                </a:hlinkClick>
              </a:rPr>
              <a:t>Click here for a video of one of Scott’s translations.</a:t>
            </a:r>
            <a:endParaRPr lang="en-GB" dirty="0">
              <a:solidFill>
                <a:schemeClr val="tx1"/>
              </a:solidFill>
            </a:endParaRPr>
          </a:p>
          <a:p>
            <a:pPr marL="0" indent="0">
              <a:buNone/>
            </a:pPr>
            <a:endParaRPr lang="en-GB" dirty="0">
              <a:solidFill>
                <a:srgbClr val="FFFFFF"/>
              </a:solidFill>
            </a:endParaRPr>
          </a:p>
        </p:txBody>
      </p:sp>
      <p:sp>
        <p:nvSpPr>
          <p:cNvPr id="9" name="TextBox 8">
            <a:extLst>
              <a:ext uri="{FF2B5EF4-FFF2-40B4-BE49-F238E27FC236}">
                <a16:creationId xmlns:a16="http://schemas.microsoft.com/office/drawing/2014/main" id="{847D1FB1-C240-3673-A53F-09211A24011E}"/>
              </a:ext>
            </a:extLst>
          </p:cNvPr>
          <p:cNvSpPr txBox="1"/>
          <p:nvPr/>
        </p:nvSpPr>
        <p:spPr>
          <a:xfrm>
            <a:off x="102742" y="6314559"/>
            <a:ext cx="105823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home</a:t>
            </a:r>
            <a:endParaRPr lang="en-GB" dirty="0"/>
          </a:p>
        </p:txBody>
      </p:sp>
      <p:sp>
        <p:nvSpPr>
          <p:cNvPr id="11" name="TextBox 10">
            <a:extLst>
              <a:ext uri="{FF2B5EF4-FFF2-40B4-BE49-F238E27FC236}">
                <a16:creationId xmlns:a16="http://schemas.microsoft.com/office/drawing/2014/main" id="{C2708254-7D08-584E-10D8-48CC1A6BA6E3}"/>
              </a:ext>
            </a:extLst>
          </p:cNvPr>
          <p:cNvSpPr txBox="1"/>
          <p:nvPr/>
        </p:nvSpPr>
        <p:spPr>
          <a:xfrm>
            <a:off x="10968566" y="6299568"/>
            <a:ext cx="1006868"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writer</a:t>
            </a:r>
            <a:endParaRPr lang="en-GB" dirty="0"/>
          </a:p>
        </p:txBody>
      </p:sp>
    </p:spTree>
    <p:extLst>
      <p:ext uri="{BB962C8B-B14F-4D97-AF65-F5344CB8AC3E}">
        <p14:creationId xmlns:p14="http://schemas.microsoft.com/office/powerpoint/2010/main" val="83399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70B2E-0B4F-28F5-2503-2893BCF12159}"/>
              </a:ext>
            </a:extLst>
          </p:cNvPr>
          <p:cNvSpPr>
            <a:spLocks noGrp="1"/>
          </p:cNvSpPr>
          <p:nvPr>
            <p:ph type="title"/>
          </p:nvPr>
        </p:nvSpPr>
        <p:spPr>
          <a:xfrm>
            <a:off x="6480000" y="619200"/>
            <a:ext cx="4991961" cy="1477328"/>
          </a:xfrm>
        </p:spPr>
        <p:txBody>
          <a:bodyPr wrap="square" anchor="ctr">
            <a:normAutofit/>
          </a:bodyPr>
          <a:lstStyle/>
          <a:p>
            <a:r>
              <a:rPr lang="en-GB" dirty="0"/>
              <a:t>Poems</a:t>
            </a:r>
          </a:p>
        </p:txBody>
      </p:sp>
      <p:sp>
        <p:nvSpPr>
          <p:cNvPr id="3" name="Content Placeholder 2">
            <a:extLst>
              <a:ext uri="{FF2B5EF4-FFF2-40B4-BE49-F238E27FC236}">
                <a16:creationId xmlns:a16="http://schemas.microsoft.com/office/drawing/2014/main" id="{42EC2E72-0A6F-8ECB-30DF-3E687C96BE6E}"/>
              </a:ext>
            </a:extLst>
          </p:cNvPr>
          <p:cNvSpPr>
            <a:spLocks noGrp="1"/>
          </p:cNvSpPr>
          <p:nvPr>
            <p:ph idx="1"/>
          </p:nvPr>
        </p:nvSpPr>
        <p:spPr>
          <a:xfrm>
            <a:off x="6480000" y="2209544"/>
            <a:ext cx="4991962" cy="3661345"/>
          </a:xfrm>
        </p:spPr>
        <p:txBody>
          <a:bodyPr>
            <a:normAutofit/>
          </a:bodyPr>
          <a:lstStyle/>
          <a:p>
            <a:r>
              <a:rPr lang="en-GB" dirty="0">
                <a:solidFill>
                  <a:srgbClr val="FFFFFF"/>
                </a:solidFill>
              </a:rPr>
              <a:t>Poems can either share an emotion or tell a story.</a:t>
            </a:r>
          </a:p>
          <a:p>
            <a:r>
              <a:rPr lang="en-GB" dirty="0">
                <a:solidFill>
                  <a:srgbClr val="FFFFFF"/>
                </a:solidFill>
              </a:rPr>
              <a:t>Look at the picture.</a:t>
            </a:r>
          </a:p>
          <a:p>
            <a:r>
              <a:rPr lang="en-GB" dirty="0">
                <a:solidFill>
                  <a:srgbClr val="FFFFFF"/>
                </a:solidFill>
              </a:rPr>
              <a:t>Create a few sentences to share an emotion that the picture inspires, or create a few sentences to tell a short story inspired by the picture.</a:t>
            </a:r>
          </a:p>
        </p:txBody>
      </p:sp>
      <p:pic>
        <p:nvPicPr>
          <p:cNvPr id="5" name="Picture 4" descr="From inside an old hut, an open wooden door reveals a beach, the sea, and a small island.">
            <a:extLst>
              <a:ext uri="{FF2B5EF4-FFF2-40B4-BE49-F238E27FC236}">
                <a16:creationId xmlns:a16="http://schemas.microsoft.com/office/drawing/2014/main" id="{A79F7442-260D-7208-1258-CB054686C562}"/>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7" name="TextBox 6">
            <a:extLst>
              <a:ext uri="{FF2B5EF4-FFF2-40B4-BE49-F238E27FC236}">
                <a16:creationId xmlns:a16="http://schemas.microsoft.com/office/drawing/2014/main" id="{C7D38BE9-AF7B-462B-F53A-FBA77CEAE76E}"/>
              </a:ext>
            </a:extLst>
          </p:cNvPr>
          <p:cNvSpPr txBox="1"/>
          <p:nvPr/>
        </p:nvSpPr>
        <p:spPr>
          <a:xfrm>
            <a:off x="1263702" y="6314559"/>
            <a:ext cx="3400766" cy="338554"/>
          </a:xfrm>
          <a:prstGeom prst="rect">
            <a:avLst/>
          </a:prstGeom>
          <a:noFill/>
        </p:spPr>
        <p:txBody>
          <a:bodyPr wrap="square">
            <a:spAutoFit/>
          </a:bodyPr>
          <a:lstStyle/>
          <a:p>
            <a:pPr algn="ctr"/>
            <a:r>
              <a:rPr lang="en-GB" sz="800" b="0" i="0" dirty="0">
                <a:solidFill>
                  <a:srgbClr val="FFFFFF"/>
                </a:solidFill>
                <a:effectLst/>
                <a:latin typeface="PlusJakartaSans"/>
              </a:rPr>
              <a:t>Photo by Harrison Haines: https://www.pexels.com/photo/brown-wooden-opened-door-shed-2869565/</a:t>
            </a:r>
            <a:endParaRPr lang="en-GB" sz="800" dirty="0">
              <a:solidFill>
                <a:srgbClr val="FFFFFF"/>
              </a:solidFill>
            </a:endParaRPr>
          </a:p>
        </p:txBody>
      </p:sp>
      <p:sp>
        <p:nvSpPr>
          <p:cNvPr id="4" name="TextBox 3">
            <a:extLst>
              <a:ext uri="{FF2B5EF4-FFF2-40B4-BE49-F238E27FC236}">
                <a16:creationId xmlns:a16="http://schemas.microsoft.com/office/drawing/2014/main" id="{DCE7DC83-ACA2-CC36-9F2D-7BBF33C2BDF6}"/>
              </a:ext>
            </a:extLst>
          </p:cNvPr>
          <p:cNvSpPr txBox="1"/>
          <p:nvPr/>
        </p:nvSpPr>
        <p:spPr>
          <a:xfrm>
            <a:off x="102742" y="6314559"/>
            <a:ext cx="105823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home</a:t>
            </a:r>
            <a:endParaRPr lang="en-GB" dirty="0"/>
          </a:p>
        </p:txBody>
      </p:sp>
      <p:sp>
        <p:nvSpPr>
          <p:cNvPr id="6" name="TextBox 5">
            <a:extLst>
              <a:ext uri="{FF2B5EF4-FFF2-40B4-BE49-F238E27FC236}">
                <a16:creationId xmlns:a16="http://schemas.microsoft.com/office/drawing/2014/main" id="{0443801E-F296-6795-423A-F3FBF3A688B1}"/>
              </a:ext>
            </a:extLst>
          </p:cNvPr>
          <p:cNvSpPr txBox="1"/>
          <p:nvPr/>
        </p:nvSpPr>
        <p:spPr>
          <a:xfrm>
            <a:off x="10968566" y="6299568"/>
            <a:ext cx="1006868"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writer</a:t>
            </a:r>
            <a:endParaRPr lang="en-GB" dirty="0"/>
          </a:p>
        </p:txBody>
      </p:sp>
    </p:spTree>
    <p:extLst>
      <p:ext uri="{BB962C8B-B14F-4D97-AF65-F5344CB8AC3E}">
        <p14:creationId xmlns:p14="http://schemas.microsoft.com/office/powerpoint/2010/main" val="329539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BAC84-22A5-7737-9040-3C7400335E76}"/>
              </a:ext>
            </a:extLst>
          </p:cNvPr>
          <p:cNvSpPr>
            <a:spLocks noGrp="1"/>
          </p:cNvSpPr>
          <p:nvPr>
            <p:ph type="title"/>
          </p:nvPr>
        </p:nvSpPr>
        <p:spPr>
          <a:xfrm>
            <a:off x="694081" y="403443"/>
            <a:ext cx="4991961" cy="1477328"/>
          </a:xfrm>
        </p:spPr>
        <p:txBody>
          <a:bodyPr wrap="square" anchor="ctr">
            <a:normAutofit/>
          </a:bodyPr>
          <a:lstStyle/>
          <a:p>
            <a:r>
              <a:rPr lang="en-GB" dirty="0"/>
              <a:t>Scott’s Poems</a:t>
            </a:r>
          </a:p>
        </p:txBody>
      </p:sp>
      <p:sp>
        <p:nvSpPr>
          <p:cNvPr id="3" name="Content Placeholder 2">
            <a:extLst>
              <a:ext uri="{FF2B5EF4-FFF2-40B4-BE49-F238E27FC236}">
                <a16:creationId xmlns:a16="http://schemas.microsoft.com/office/drawing/2014/main" id="{CB37FF49-86DB-1ACC-81AF-FB1EE74056DB}"/>
              </a:ext>
            </a:extLst>
          </p:cNvPr>
          <p:cNvSpPr>
            <a:spLocks noGrp="1"/>
          </p:cNvSpPr>
          <p:nvPr>
            <p:ph idx="1"/>
          </p:nvPr>
        </p:nvSpPr>
        <p:spPr>
          <a:xfrm>
            <a:off x="704354" y="2096528"/>
            <a:ext cx="4991962" cy="3216273"/>
          </a:xfrm>
        </p:spPr>
        <p:txBody>
          <a:bodyPr>
            <a:normAutofit/>
          </a:bodyPr>
          <a:lstStyle/>
          <a:p>
            <a:r>
              <a:rPr lang="en-GB" dirty="0">
                <a:solidFill>
                  <a:srgbClr val="FFFFFF"/>
                </a:solidFill>
              </a:rPr>
              <a:t>Scott wrote long and short poems. Each of his long poems tell a story. </a:t>
            </a:r>
          </a:p>
          <a:p>
            <a:pPr marL="0" indent="0">
              <a:buNone/>
            </a:pPr>
            <a:endParaRPr lang="en-GB" dirty="0">
              <a:solidFill>
                <a:srgbClr val="FFFFFF"/>
              </a:solidFill>
            </a:endParaRPr>
          </a:p>
          <a:p>
            <a:r>
              <a:rPr lang="en-GB" dirty="0">
                <a:solidFill>
                  <a:srgbClr val="FFFFFF"/>
                </a:solidFill>
              </a:rPr>
              <a:t>His first poem was </a:t>
            </a:r>
            <a:r>
              <a:rPr lang="en-GB" i="1" dirty="0">
                <a:solidFill>
                  <a:srgbClr val="FFFFFF"/>
                </a:solidFill>
              </a:rPr>
              <a:t>The Lay of the Last Minstrel. </a:t>
            </a:r>
            <a:r>
              <a:rPr lang="en-GB" dirty="0">
                <a:solidFill>
                  <a:srgbClr val="FFFFFF"/>
                </a:solidFill>
              </a:rPr>
              <a:t>It was published in 1805. It was very popular. Lots of people read it. It made Scott famous. </a:t>
            </a:r>
          </a:p>
          <a:p>
            <a:endParaRPr lang="en-GB" dirty="0">
              <a:solidFill>
                <a:srgbClr val="FFFFFF"/>
              </a:solidFill>
            </a:endParaRPr>
          </a:p>
          <a:p>
            <a:endParaRPr lang="en-GB" dirty="0">
              <a:solidFill>
                <a:srgbClr val="FFFFFF"/>
              </a:solidFill>
            </a:endParaRPr>
          </a:p>
        </p:txBody>
      </p:sp>
      <p:sp useBgFill="1">
        <p:nvSpPr>
          <p:cNvPr id="22" name="Freeform: Shape 21">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 name="TextBox 3">
            <a:extLst>
              <a:ext uri="{FF2B5EF4-FFF2-40B4-BE49-F238E27FC236}">
                <a16:creationId xmlns:a16="http://schemas.microsoft.com/office/drawing/2014/main" id="{C88D40AE-5E04-6A95-66D7-E3B0278D5D33}"/>
              </a:ext>
            </a:extLst>
          </p:cNvPr>
          <p:cNvSpPr txBox="1"/>
          <p:nvPr/>
        </p:nvSpPr>
        <p:spPr>
          <a:xfrm>
            <a:off x="102742" y="6314559"/>
            <a:ext cx="1058238" cy="369332"/>
          </a:xfrm>
          <a:prstGeom prst="rect">
            <a:avLst/>
          </a:prstGeom>
          <a:noFill/>
        </p:spPr>
        <p:txBody>
          <a:bodyPr wrap="square" rtlCol="0">
            <a:spAutoFit/>
          </a:bodyPr>
          <a:lstStyle/>
          <a:p>
            <a:r>
              <a:rPr lang="en-GB" dirty="0">
                <a:hlinkClick r:id="rId2" action="ppaction://hlinksldjump">
                  <a:extLst>
                    <a:ext uri="{A12FA001-AC4F-418D-AE19-62706E023703}">
                      <ahyp:hlinkClr xmlns:ahyp="http://schemas.microsoft.com/office/drawing/2018/hyperlinkcolor" val="tx"/>
                    </a:ext>
                  </a:extLst>
                </a:hlinkClick>
              </a:rPr>
              <a:t>home</a:t>
            </a:r>
            <a:endParaRPr lang="en-GB" dirty="0"/>
          </a:p>
        </p:txBody>
      </p:sp>
      <p:sp>
        <p:nvSpPr>
          <p:cNvPr id="6" name="TextBox 5">
            <a:extLst>
              <a:ext uri="{FF2B5EF4-FFF2-40B4-BE49-F238E27FC236}">
                <a16:creationId xmlns:a16="http://schemas.microsoft.com/office/drawing/2014/main" id="{31A14FA4-58E9-C69E-2492-55AD93D46CA1}"/>
              </a:ext>
            </a:extLst>
          </p:cNvPr>
          <p:cNvSpPr txBox="1"/>
          <p:nvPr/>
        </p:nvSpPr>
        <p:spPr>
          <a:xfrm>
            <a:off x="10968566" y="6299568"/>
            <a:ext cx="100686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writer</a:t>
            </a:r>
            <a:endParaRPr lang="en-GB" dirty="0"/>
          </a:p>
        </p:txBody>
      </p:sp>
      <p:pic>
        <p:nvPicPr>
          <p:cNvPr id="7" name="Picture 6" descr="A statue of an old man with a beard, a sack back flung over one shoulder, and a walking stick.">
            <a:extLst>
              <a:ext uri="{FF2B5EF4-FFF2-40B4-BE49-F238E27FC236}">
                <a16:creationId xmlns:a16="http://schemas.microsoft.com/office/drawing/2014/main" id="{83E0445D-77B8-E952-7C50-230C2DD21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1140" y="403443"/>
            <a:ext cx="3346593" cy="5298772"/>
          </a:xfrm>
          <a:prstGeom prst="rect">
            <a:avLst/>
          </a:prstGeom>
        </p:spPr>
      </p:pic>
      <p:sp>
        <p:nvSpPr>
          <p:cNvPr id="8" name="TextBox 7">
            <a:extLst>
              <a:ext uri="{FF2B5EF4-FFF2-40B4-BE49-F238E27FC236}">
                <a16:creationId xmlns:a16="http://schemas.microsoft.com/office/drawing/2014/main" id="{8AD0DA02-788A-74B8-62DA-1E88CE3B365B}"/>
              </a:ext>
            </a:extLst>
          </p:cNvPr>
          <p:cNvSpPr txBox="1"/>
          <p:nvPr/>
        </p:nvSpPr>
        <p:spPr>
          <a:xfrm>
            <a:off x="7811141" y="5822347"/>
            <a:ext cx="3346592" cy="246221"/>
          </a:xfrm>
          <a:prstGeom prst="rect">
            <a:avLst/>
          </a:prstGeom>
          <a:noFill/>
        </p:spPr>
        <p:txBody>
          <a:bodyPr wrap="square" rtlCol="0">
            <a:spAutoFit/>
          </a:bodyPr>
          <a:lstStyle/>
          <a:p>
            <a:pPr algn="ctr"/>
            <a:r>
              <a:rPr lang="en-GB" sz="1000" dirty="0"/>
              <a:t>This statue can be found in Abbotsford, Scott’s house.</a:t>
            </a:r>
          </a:p>
        </p:txBody>
      </p:sp>
    </p:spTree>
    <p:extLst>
      <p:ext uri="{BB962C8B-B14F-4D97-AF65-F5344CB8AC3E}">
        <p14:creationId xmlns:p14="http://schemas.microsoft.com/office/powerpoint/2010/main" val="444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8DC7FA-55C9-47D5-B8A0-022B4C9A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05CBC2-EECC-4468-90C4-C0176E9B0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4981A1-8B11-D8F6-8D40-97332CCA54A0}"/>
              </a:ext>
            </a:extLst>
          </p:cNvPr>
          <p:cNvSpPr>
            <a:spLocks noGrp="1"/>
          </p:cNvSpPr>
          <p:nvPr>
            <p:ph type="title"/>
          </p:nvPr>
        </p:nvSpPr>
        <p:spPr>
          <a:xfrm>
            <a:off x="6480039" y="319947"/>
            <a:ext cx="4991961" cy="1477328"/>
          </a:xfrm>
        </p:spPr>
        <p:txBody>
          <a:bodyPr wrap="square" anchor="ctr">
            <a:normAutofit/>
          </a:bodyPr>
          <a:lstStyle/>
          <a:p>
            <a:r>
              <a:rPr lang="en-GB" dirty="0"/>
              <a:t>Novels</a:t>
            </a:r>
          </a:p>
        </p:txBody>
      </p:sp>
      <p:sp useBgFill="1">
        <p:nvSpPr>
          <p:cNvPr id="14" name="Freeform: Shape 13">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533334"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Picture 4" descr="Two smiling children are reading a book in a homemade den.">
            <a:extLst>
              <a:ext uri="{FF2B5EF4-FFF2-40B4-BE49-F238E27FC236}">
                <a16:creationId xmlns:a16="http://schemas.microsoft.com/office/drawing/2014/main" id="{2FCC804C-B3D7-FA55-DA30-1EE0DDC7D26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633" y="720000"/>
            <a:ext cx="3610733" cy="5409338"/>
          </a:xfrm>
          <a:custGeom>
            <a:avLst/>
            <a:gdLst/>
            <a:ahLst/>
            <a:cxnLst/>
            <a:rect l="l" t="t" r="r" b="b"/>
            <a:pathLst>
              <a:path w="4284000" h="5409338">
                <a:moveTo>
                  <a:pt x="0" y="0"/>
                </a:moveTo>
                <a:lnTo>
                  <a:pt x="4284000" y="0"/>
                </a:lnTo>
                <a:lnTo>
                  <a:pt x="4284000" y="5409338"/>
                </a:lnTo>
                <a:lnTo>
                  <a:pt x="0" y="5409338"/>
                </a:lnTo>
                <a:close/>
              </a:path>
            </a:pathLst>
          </a:custGeom>
        </p:spPr>
      </p:pic>
      <p:sp>
        <p:nvSpPr>
          <p:cNvPr id="3" name="Content Placeholder 2">
            <a:extLst>
              <a:ext uri="{FF2B5EF4-FFF2-40B4-BE49-F238E27FC236}">
                <a16:creationId xmlns:a16="http://schemas.microsoft.com/office/drawing/2014/main" id="{E5E6D217-187E-AA89-8B40-3431A7214B2D}"/>
              </a:ext>
            </a:extLst>
          </p:cNvPr>
          <p:cNvSpPr>
            <a:spLocks noGrp="1"/>
          </p:cNvSpPr>
          <p:nvPr>
            <p:ph idx="1"/>
          </p:nvPr>
        </p:nvSpPr>
        <p:spPr>
          <a:xfrm>
            <a:off x="6495685" y="1627174"/>
            <a:ext cx="4991962" cy="3216273"/>
          </a:xfrm>
        </p:spPr>
        <p:txBody>
          <a:bodyPr>
            <a:normAutofit/>
          </a:bodyPr>
          <a:lstStyle/>
          <a:p>
            <a:r>
              <a:rPr lang="en-GB" dirty="0">
                <a:solidFill>
                  <a:srgbClr val="FFFFFF"/>
                </a:solidFill>
              </a:rPr>
              <a:t>Think of a novel that you have read.</a:t>
            </a:r>
          </a:p>
          <a:p>
            <a:r>
              <a:rPr lang="en-GB" dirty="0">
                <a:solidFill>
                  <a:srgbClr val="FFFFFF"/>
                </a:solidFill>
              </a:rPr>
              <a:t>Split the plot into six key points.</a:t>
            </a:r>
          </a:p>
          <a:p>
            <a:r>
              <a:rPr lang="en-GB" dirty="0">
                <a:solidFill>
                  <a:srgbClr val="FFFFFF"/>
                </a:solidFill>
              </a:rPr>
              <a:t>Draw them on a storyboard.</a:t>
            </a:r>
          </a:p>
          <a:p>
            <a:pPr marL="0" indent="0">
              <a:buNone/>
            </a:pPr>
            <a:endParaRPr lang="en-GB" dirty="0"/>
          </a:p>
          <a:p>
            <a:pPr marL="0" indent="0">
              <a:buNone/>
            </a:pPr>
            <a:endParaRPr lang="en-GB" dirty="0"/>
          </a:p>
        </p:txBody>
      </p:sp>
      <p:sp>
        <p:nvSpPr>
          <p:cNvPr id="7" name="TextBox 6">
            <a:extLst>
              <a:ext uri="{FF2B5EF4-FFF2-40B4-BE49-F238E27FC236}">
                <a16:creationId xmlns:a16="http://schemas.microsoft.com/office/drawing/2014/main" id="{0A5BFA1A-73C6-DE53-9C23-1AEEAF945F12}"/>
              </a:ext>
            </a:extLst>
          </p:cNvPr>
          <p:cNvSpPr txBox="1"/>
          <p:nvPr/>
        </p:nvSpPr>
        <p:spPr>
          <a:xfrm>
            <a:off x="1056633" y="6220193"/>
            <a:ext cx="3610733" cy="338554"/>
          </a:xfrm>
          <a:prstGeom prst="rect">
            <a:avLst/>
          </a:prstGeom>
          <a:noFill/>
        </p:spPr>
        <p:txBody>
          <a:bodyPr wrap="square">
            <a:spAutoFit/>
          </a:bodyPr>
          <a:lstStyle/>
          <a:p>
            <a:pPr algn="ctr"/>
            <a:r>
              <a:rPr lang="en-GB" sz="800" b="0" i="0" dirty="0">
                <a:effectLst/>
                <a:latin typeface="PlusJakartaSans"/>
              </a:rPr>
              <a:t>Photo by </a:t>
            </a:r>
            <a:r>
              <a:rPr lang="en-GB" sz="800" b="0" i="0" dirty="0" err="1">
                <a:effectLst/>
                <a:latin typeface="PlusJakartaSans"/>
              </a:rPr>
              <a:t>Yaroslav</a:t>
            </a:r>
            <a:r>
              <a:rPr lang="en-GB" sz="800" b="0" i="0" dirty="0">
                <a:effectLst/>
                <a:latin typeface="PlusJakartaSans"/>
              </a:rPr>
              <a:t> </a:t>
            </a:r>
            <a:r>
              <a:rPr lang="en-GB" sz="800" b="0" i="0" dirty="0" err="1">
                <a:effectLst/>
                <a:latin typeface="PlusJakartaSans"/>
              </a:rPr>
              <a:t>Shuraev</a:t>
            </a:r>
            <a:r>
              <a:rPr lang="en-GB" sz="800" b="0" i="0" dirty="0">
                <a:effectLst/>
                <a:latin typeface="PlusJakartaSans"/>
              </a:rPr>
              <a:t>: https://www.pexels.com/photo/a-young-girl-and-a-boy-reading-a-book-while-under-the-blanket-5604251/</a:t>
            </a:r>
            <a:endParaRPr lang="en-GB" sz="800" dirty="0"/>
          </a:p>
        </p:txBody>
      </p:sp>
      <p:pic>
        <p:nvPicPr>
          <p:cNvPr id="6" name="Picture 5" descr="A blank storyboard with six squares.">
            <a:extLst>
              <a:ext uri="{FF2B5EF4-FFF2-40B4-BE49-F238E27FC236}">
                <a16:creationId xmlns:a16="http://schemas.microsoft.com/office/drawing/2014/main" id="{519E37D6-75FF-5D62-A39F-E9BBE27B6BF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61457" y="3410715"/>
            <a:ext cx="4429124" cy="2699753"/>
          </a:xfrm>
          <a:prstGeom prst="rect">
            <a:avLst/>
          </a:prstGeom>
        </p:spPr>
      </p:pic>
      <p:sp>
        <p:nvSpPr>
          <p:cNvPr id="4" name="TextBox 3">
            <a:extLst>
              <a:ext uri="{FF2B5EF4-FFF2-40B4-BE49-F238E27FC236}">
                <a16:creationId xmlns:a16="http://schemas.microsoft.com/office/drawing/2014/main" id="{865B5E13-4608-1E86-6332-3287A00C1665}"/>
              </a:ext>
            </a:extLst>
          </p:cNvPr>
          <p:cNvSpPr txBox="1"/>
          <p:nvPr/>
        </p:nvSpPr>
        <p:spPr>
          <a:xfrm>
            <a:off x="102742" y="6314559"/>
            <a:ext cx="1058238"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home</a:t>
            </a:r>
            <a:endParaRPr lang="en-GB" dirty="0"/>
          </a:p>
        </p:txBody>
      </p:sp>
      <p:sp>
        <p:nvSpPr>
          <p:cNvPr id="8" name="TextBox 7">
            <a:extLst>
              <a:ext uri="{FF2B5EF4-FFF2-40B4-BE49-F238E27FC236}">
                <a16:creationId xmlns:a16="http://schemas.microsoft.com/office/drawing/2014/main" id="{B1BD23BF-9228-A0CC-0537-F32EA2193031}"/>
              </a:ext>
            </a:extLst>
          </p:cNvPr>
          <p:cNvSpPr txBox="1"/>
          <p:nvPr/>
        </p:nvSpPr>
        <p:spPr>
          <a:xfrm>
            <a:off x="10968566" y="6299568"/>
            <a:ext cx="1006868" cy="369332"/>
          </a:xfrm>
          <a:prstGeom prst="rect">
            <a:avLst/>
          </a:prstGeom>
          <a:noFill/>
        </p:spPr>
        <p:txBody>
          <a:bodyPr wrap="square" rtlCol="0">
            <a:spAutoFit/>
          </a:bodyPr>
          <a:lstStyle/>
          <a:p>
            <a:r>
              <a:rPr lang="en-GB" dirty="0">
                <a:hlinkClick r:id="rId5" action="ppaction://hlinksldjump">
                  <a:extLst>
                    <a:ext uri="{A12FA001-AC4F-418D-AE19-62706E023703}">
                      <ahyp:hlinkClr xmlns:ahyp="http://schemas.microsoft.com/office/drawing/2018/hyperlinkcolor" val="tx"/>
                    </a:ext>
                  </a:extLst>
                </a:hlinkClick>
              </a:rPr>
              <a:t>writer</a:t>
            </a:r>
            <a:endParaRPr lang="en-GB" dirty="0"/>
          </a:p>
        </p:txBody>
      </p:sp>
    </p:spTree>
    <p:extLst>
      <p:ext uri="{BB962C8B-B14F-4D97-AF65-F5344CB8AC3E}">
        <p14:creationId xmlns:p14="http://schemas.microsoft.com/office/powerpoint/2010/main" val="427478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3">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AD9BEA9B-2B74-0F8B-510D-21A215181F36}"/>
              </a:ext>
            </a:extLst>
          </p:cNvPr>
          <p:cNvSpPr>
            <a:spLocks noGrp="1"/>
          </p:cNvSpPr>
          <p:nvPr>
            <p:ph type="title"/>
          </p:nvPr>
        </p:nvSpPr>
        <p:spPr>
          <a:xfrm>
            <a:off x="720000" y="619201"/>
            <a:ext cx="5003800" cy="1477328"/>
          </a:xfrm>
        </p:spPr>
        <p:txBody>
          <a:bodyPr>
            <a:normAutofit/>
          </a:bodyPr>
          <a:lstStyle/>
          <a:p>
            <a:r>
              <a:rPr lang="en-GB" dirty="0"/>
              <a:t>Scott’s Novels</a:t>
            </a:r>
          </a:p>
        </p:txBody>
      </p:sp>
      <p:sp>
        <p:nvSpPr>
          <p:cNvPr id="3" name="Content Placeholder 2">
            <a:extLst>
              <a:ext uri="{FF2B5EF4-FFF2-40B4-BE49-F238E27FC236}">
                <a16:creationId xmlns:a16="http://schemas.microsoft.com/office/drawing/2014/main" id="{16FB58EF-3948-1E4F-1D56-4AB9C93ED466}"/>
              </a:ext>
            </a:extLst>
          </p:cNvPr>
          <p:cNvSpPr>
            <a:spLocks noGrp="1"/>
          </p:cNvSpPr>
          <p:nvPr>
            <p:ph idx="1"/>
          </p:nvPr>
        </p:nvSpPr>
        <p:spPr>
          <a:xfrm>
            <a:off x="6443800" y="432382"/>
            <a:ext cx="5448259" cy="6260360"/>
          </a:xfrm>
        </p:spPr>
        <p:txBody>
          <a:bodyPr>
            <a:noAutofit/>
          </a:bodyPr>
          <a:lstStyle/>
          <a:p>
            <a:pPr>
              <a:lnSpc>
                <a:spcPct val="110000"/>
              </a:lnSpc>
            </a:pPr>
            <a:r>
              <a:rPr lang="en-GB" dirty="0">
                <a:solidFill>
                  <a:srgbClr val="FFFFFF"/>
                </a:solidFill>
              </a:rPr>
              <a:t>In 1814, Scott’s first novel was published.</a:t>
            </a:r>
          </a:p>
          <a:p>
            <a:pPr>
              <a:lnSpc>
                <a:spcPct val="110000"/>
              </a:lnSpc>
            </a:pPr>
            <a:r>
              <a:rPr lang="en-GB" dirty="0">
                <a:solidFill>
                  <a:srgbClr val="FFFFFF"/>
                </a:solidFill>
              </a:rPr>
              <a:t>The novel was called </a:t>
            </a:r>
            <a:r>
              <a:rPr lang="en-GB" i="1" dirty="0">
                <a:solidFill>
                  <a:srgbClr val="FFFFFF"/>
                </a:solidFill>
              </a:rPr>
              <a:t>Waverley </a:t>
            </a:r>
            <a:r>
              <a:rPr lang="en-GB" dirty="0">
                <a:solidFill>
                  <a:srgbClr val="FFFFFF"/>
                </a:solidFill>
              </a:rPr>
              <a:t>and it followed the adventures of a young man called Waverley, who joined the </a:t>
            </a:r>
            <a:r>
              <a:rPr lang="en-GB" dirty="0" err="1">
                <a:solidFill>
                  <a:srgbClr val="FFFFFF"/>
                </a:solidFill>
              </a:rPr>
              <a:t>Jacobites</a:t>
            </a:r>
            <a:r>
              <a:rPr lang="en-GB" dirty="0">
                <a:solidFill>
                  <a:srgbClr val="FFFFFF"/>
                </a:solidFill>
              </a:rPr>
              <a:t>, a group of people who believed that the wrong King was on the throne.</a:t>
            </a:r>
          </a:p>
          <a:p>
            <a:pPr>
              <a:lnSpc>
                <a:spcPct val="110000"/>
              </a:lnSpc>
            </a:pPr>
            <a:r>
              <a:rPr lang="en-GB" dirty="0">
                <a:solidFill>
                  <a:srgbClr val="FFFFFF"/>
                </a:solidFill>
              </a:rPr>
              <a:t>Waverley was an Englishman who went to Scotland, first to the Lowlands and then to the Highlands. For many of Scott’s readers, this was the first time they learnt anything about the Highlands.</a:t>
            </a:r>
          </a:p>
          <a:p>
            <a:pPr>
              <a:lnSpc>
                <a:spcPct val="110000"/>
              </a:lnSpc>
            </a:pPr>
            <a:r>
              <a:rPr lang="en-GB" dirty="0">
                <a:solidFill>
                  <a:srgbClr val="FFFFFF"/>
                </a:solidFill>
              </a:rPr>
              <a:t>Scott did not put his name on the novel. It was anonymous.</a:t>
            </a:r>
          </a:p>
          <a:p>
            <a:pPr>
              <a:lnSpc>
                <a:spcPct val="110000"/>
              </a:lnSpc>
            </a:pPr>
            <a:r>
              <a:rPr lang="en-GB" dirty="0">
                <a:solidFill>
                  <a:srgbClr val="FFFFFF"/>
                </a:solidFill>
              </a:rPr>
              <a:t>Scott wrote lots more novels. They were very popular. </a:t>
            </a:r>
          </a:p>
        </p:txBody>
      </p:sp>
      <p:sp>
        <p:nvSpPr>
          <p:cNvPr id="4" name="TextBox 3">
            <a:extLst>
              <a:ext uri="{FF2B5EF4-FFF2-40B4-BE49-F238E27FC236}">
                <a16:creationId xmlns:a16="http://schemas.microsoft.com/office/drawing/2014/main" id="{8D05D295-47AC-6464-74B5-A2D0834C1E66}"/>
              </a:ext>
            </a:extLst>
          </p:cNvPr>
          <p:cNvSpPr txBox="1"/>
          <p:nvPr/>
        </p:nvSpPr>
        <p:spPr>
          <a:xfrm>
            <a:off x="102742" y="6314559"/>
            <a:ext cx="1058238" cy="369332"/>
          </a:xfrm>
          <a:prstGeom prst="rect">
            <a:avLst/>
          </a:prstGeom>
          <a:noFill/>
        </p:spPr>
        <p:txBody>
          <a:bodyPr wrap="square" rtlCol="0">
            <a:spAutoFit/>
          </a:bodyPr>
          <a:lstStyle/>
          <a:p>
            <a:r>
              <a:rPr lang="en-GB" dirty="0">
                <a:hlinkClick r:id="rId2" action="ppaction://hlinksldjump">
                  <a:extLst>
                    <a:ext uri="{A12FA001-AC4F-418D-AE19-62706E023703}">
                      <ahyp:hlinkClr xmlns:ahyp="http://schemas.microsoft.com/office/drawing/2018/hyperlinkcolor" val="tx"/>
                    </a:ext>
                  </a:extLst>
                </a:hlinkClick>
              </a:rPr>
              <a:t>home</a:t>
            </a:r>
            <a:endParaRPr lang="en-GB" dirty="0"/>
          </a:p>
        </p:txBody>
      </p:sp>
      <p:sp>
        <p:nvSpPr>
          <p:cNvPr id="6" name="TextBox 5">
            <a:extLst>
              <a:ext uri="{FF2B5EF4-FFF2-40B4-BE49-F238E27FC236}">
                <a16:creationId xmlns:a16="http://schemas.microsoft.com/office/drawing/2014/main" id="{C9FC2CD6-B0B1-1E93-8E45-43070DCDE8BF}"/>
              </a:ext>
            </a:extLst>
          </p:cNvPr>
          <p:cNvSpPr txBox="1"/>
          <p:nvPr/>
        </p:nvSpPr>
        <p:spPr>
          <a:xfrm>
            <a:off x="10968566" y="6299568"/>
            <a:ext cx="100686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writer</a:t>
            </a:r>
            <a:endParaRPr lang="en-GB" dirty="0"/>
          </a:p>
        </p:txBody>
      </p:sp>
      <p:pic>
        <p:nvPicPr>
          <p:cNvPr id="10" name="Picture 9" descr="A storyboard of Scott's novel, Waverley. &#10;1. Edward Waverley visits his uncle's friends in Scotland. Picture of an old man and his daughter with Waverley, a young man, standing between them.&#10;2. He goes to the Highlands and meets some Jacobite revolutionaries. Picture of Waverley with a young woman and a young man in a kilt.&#10;3. He decides to join the Jacobites and fight against the government. Picture of Waverley and the kilted man walking.&#10;4. In a battle, he rescues an enemy office. Picture of two armies facing each other.&#10;5. The Jacobites are defeated but the officer Waverley saved helps Waverley. Picture of the kilted man kneeling in a dungeon.&#10;6. Waverley survives and gets married. Picture of Waverley and the young woman from the first picture.">
            <a:extLst>
              <a:ext uri="{FF2B5EF4-FFF2-40B4-BE49-F238E27FC236}">
                <a16:creationId xmlns:a16="http://schemas.microsoft.com/office/drawing/2014/main" id="{C7B55CCE-81CC-6B1C-57BE-90DE92505A4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71313" y="1707748"/>
            <a:ext cx="5543143" cy="3491537"/>
          </a:xfrm>
          <a:prstGeom prst="rect">
            <a:avLst/>
          </a:prstGeom>
        </p:spPr>
      </p:pic>
    </p:spTree>
    <p:extLst>
      <p:ext uri="{BB962C8B-B14F-4D97-AF65-F5344CB8AC3E}">
        <p14:creationId xmlns:p14="http://schemas.microsoft.com/office/powerpoint/2010/main" val="429029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6CB3-4C34-8DEC-938C-F07E12F85390}"/>
              </a:ext>
            </a:extLst>
          </p:cNvPr>
          <p:cNvSpPr>
            <a:spLocks noGrp="1"/>
          </p:cNvSpPr>
          <p:nvPr>
            <p:ph type="title"/>
          </p:nvPr>
        </p:nvSpPr>
        <p:spPr/>
        <p:txBody>
          <a:bodyPr/>
          <a:lstStyle/>
          <a:p>
            <a:r>
              <a:rPr lang="en-GB" dirty="0"/>
              <a:t>Non-fiction</a:t>
            </a:r>
          </a:p>
        </p:txBody>
      </p:sp>
      <p:sp>
        <p:nvSpPr>
          <p:cNvPr id="3" name="Content Placeholder 2">
            <a:extLst>
              <a:ext uri="{FF2B5EF4-FFF2-40B4-BE49-F238E27FC236}">
                <a16:creationId xmlns:a16="http://schemas.microsoft.com/office/drawing/2014/main" id="{DE22B74F-F399-46B4-36F7-79087C80C178}"/>
              </a:ext>
            </a:extLst>
          </p:cNvPr>
          <p:cNvSpPr>
            <a:spLocks noGrp="1"/>
          </p:cNvSpPr>
          <p:nvPr>
            <p:ph idx="1"/>
          </p:nvPr>
        </p:nvSpPr>
        <p:spPr>
          <a:xfrm>
            <a:off x="720000" y="1880172"/>
            <a:ext cx="10728325" cy="842480"/>
          </a:xfrm>
        </p:spPr>
        <p:txBody>
          <a:bodyPr>
            <a:normAutofit/>
          </a:bodyPr>
          <a:lstStyle/>
          <a:p>
            <a:r>
              <a:rPr lang="en-GB" dirty="0">
                <a:solidFill>
                  <a:srgbClr val="FFFFFF"/>
                </a:solidFill>
              </a:rPr>
              <a:t>How good are these places for finding information? Rank them from 1 to 10. Explain your answer.</a:t>
            </a:r>
          </a:p>
        </p:txBody>
      </p:sp>
      <p:sp>
        <p:nvSpPr>
          <p:cNvPr id="4" name="TextBox 3">
            <a:extLst>
              <a:ext uri="{FF2B5EF4-FFF2-40B4-BE49-F238E27FC236}">
                <a16:creationId xmlns:a16="http://schemas.microsoft.com/office/drawing/2014/main" id="{75CE1F47-65B7-B209-5533-2AA0890331C0}"/>
              </a:ext>
            </a:extLst>
          </p:cNvPr>
          <p:cNvSpPr txBox="1"/>
          <p:nvPr/>
        </p:nvSpPr>
        <p:spPr>
          <a:xfrm>
            <a:off x="1191802" y="2743201"/>
            <a:ext cx="10027578" cy="3731278"/>
          </a:xfrm>
          <a:prstGeom prst="rect">
            <a:avLst/>
          </a:prstGeom>
          <a:noFill/>
        </p:spPr>
        <p:txBody>
          <a:bodyPr wrap="square" numCol="2" rtlCol="0">
            <a:spAutoFit/>
          </a:bodyPr>
          <a:lstStyle/>
          <a:p>
            <a:pPr marL="742950" lvl="1" indent="-285750">
              <a:lnSpc>
                <a:spcPct val="200000"/>
              </a:lnSpc>
              <a:buFont typeface="Arial" panose="020B0604020202020204" pitchFamily="34" charset="0"/>
              <a:buChar char="•"/>
            </a:pPr>
            <a:r>
              <a:rPr lang="en-GB" sz="2000" dirty="0">
                <a:solidFill>
                  <a:srgbClr val="FFFFFF"/>
                </a:solidFill>
              </a:rPr>
              <a:t>Librarian</a:t>
            </a:r>
          </a:p>
          <a:p>
            <a:pPr marL="742950" lvl="1" indent="-285750">
              <a:lnSpc>
                <a:spcPct val="200000"/>
              </a:lnSpc>
              <a:buFont typeface="Arial" panose="020B0604020202020204" pitchFamily="34" charset="0"/>
              <a:buChar char="•"/>
            </a:pPr>
            <a:r>
              <a:rPr lang="en-GB" sz="2000" dirty="0">
                <a:solidFill>
                  <a:srgbClr val="FFFFFF"/>
                </a:solidFill>
              </a:rPr>
              <a:t>Wikipedia</a:t>
            </a:r>
          </a:p>
          <a:p>
            <a:pPr marL="742950" lvl="1" indent="-285750">
              <a:lnSpc>
                <a:spcPct val="200000"/>
              </a:lnSpc>
              <a:buFont typeface="Arial" panose="020B0604020202020204" pitchFamily="34" charset="0"/>
              <a:buChar char="•"/>
            </a:pPr>
            <a:r>
              <a:rPr lang="en-GB" sz="2000" dirty="0">
                <a:solidFill>
                  <a:srgbClr val="FFFFFF"/>
                </a:solidFill>
              </a:rPr>
              <a:t>Friends</a:t>
            </a:r>
          </a:p>
          <a:p>
            <a:pPr marL="742950" lvl="1" indent="-285750">
              <a:lnSpc>
                <a:spcPct val="200000"/>
              </a:lnSpc>
              <a:buFont typeface="Arial" panose="020B0604020202020204" pitchFamily="34" charset="0"/>
              <a:buChar char="•"/>
            </a:pPr>
            <a:r>
              <a:rPr lang="en-GB" sz="2000" dirty="0">
                <a:solidFill>
                  <a:srgbClr val="FFFFFF"/>
                </a:solidFill>
              </a:rPr>
              <a:t>Social media</a:t>
            </a:r>
          </a:p>
          <a:p>
            <a:pPr marL="742950" lvl="1" indent="-285750">
              <a:lnSpc>
                <a:spcPct val="200000"/>
              </a:lnSpc>
              <a:buFont typeface="Arial" panose="020B0604020202020204" pitchFamily="34" charset="0"/>
              <a:buChar char="•"/>
            </a:pPr>
            <a:r>
              <a:rPr lang="en-GB" sz="2000" dirty="0">
                <a:solidFill>
                  <a:srgbClr val="FFFFFF"/>
                </a:solidFill>
              </a:rPr>
              <a:t>The BBC</a:t>
            </a:r>
          </a:p>
          <a:p>
            <a:pPr lvl="1">
              <a:lnSpc>
                <a:spcPct val="200000"/>
              </a:lnSpc>
            </a:pPr>
            <a:endParaRPr lang="en-GB" sz="2000" dirty="0">
              <a:solidFill>
                <a:srgbClr val="FFFFFF"/>
              </a:solidFill>
            </a:endParaRPr>
          </a:p>
          <a:p>
            <a:pPr marL="742950" lvl="1" indent="-285750">
              <a:lnSpc>
                <a:spcPct val="200000"/>
              </a:lnSpc>
              <a:buFont typeface="Arial" panose="020B0604020202020204" pitchFamily="34" charset="0"/>
              <a:buChar char="•"/>
            </a:pPr>
            <a:r>
              <a:rPr lang="en-GB" sz="2000" dirty="0">
                <a:solidFill>
                  <a:srgbClr val="FFFFFF"/>
                </a:solidFill>
              </a:rPr>
              <a:t>Teacher</a:t>
            </a:r>
          </a:p>
          <a:p>
            <a:pPr marL="742950" lvl="1" indent="-285750">
              <a:lnSpc>
                <a:spcPct val="200000"/>
              </a:lnSpc>
              <a:buFont typeface="Arial" panose="020B0604020202020204" pitchFamily="34" charset="0"/>
              <a:buChar char="•"/>
            </a:pPr>
            <a:r>
              <a:rPr lang="en-GB" sz="2000" dirty="0">
                <a:solidFill>
                  <a:srgbClr val="FFFFFF"/>
                </a:solidFill>
              </a:rPr>
              <a:t>Museum</a:t>
            </a:r>
          </a:p>
          <a:p>
            <a:pPr marL="742950" lvl="1" indent="-285750">
              <a:lnSpc>
                <a:spcPct val="200000"/>
              </a:lnSpc>
              <a:buFont typeface="Arial" panose="020B0604020202020204" pitchFamily="34" charset="0"/>
              <a:buChar char="•"/>
            </a:pPr>
            <a:r>
              <a:rPr lang="en-GB" sz="2000" dirty="0">
                <a:solidFill>
                  <a:srgbClr val="FFFFFF"/>
                </a:solidFill>
              </a:rPr>
              <a:t>A book</a:t>
            </a:r>
          </a:p>
          <a:p>
            <a:pPr marL="742950" lvl="1" indent="-285750">
              <a:lnSpc>
                <a:spcPct val="200000"/>
              </a:lnSpc>
              <a:buFont typeface="Arial" panose="020B0604020202020204" pitchFamily="34" charset="0"/>
              <a:buChar char="•"/>
            </a:pPr>
            <a:r>
              <a:rPr lang="en-GB" sz="2000" dirty="0">
                <a:solidFill>
                  <a:srgbClr val="FFFFFF"/>
                </a:solidFill>
              </a:rPr>
              <a:t>A blog</a:t>
            </a:r>
          </a:p>
          <a:p>
            <a:pPr marL="742950" lvl="1" indent="-285750">
              <a:lnSpc>
                <a:spcPct val="200000"/>
              </a:lnSpc>
              <a:buFont typeface="Arial" panose="020B0604020202020204" pitchFamily="34" charset="0"/>
              <a:buChar char="•"/>
            </a:pPr>
            <a:r>
              <a:rPr lang="en-GB" sz="2000" dirty="0">
                <a:solidFill>
                  <a:srgbClr val="FFFFFF"/>
                </a:solidFill>
              </a:rPr>
              <a:t>A leaflet handed out on the street</a:t>
            </a:r>
          </a:p>
        </p:txBody>
      </p:sp>
      <p:sp>
        <p:nvSpPr>
          <p:cNvPr id="5" name="TextBox 4">
            <a:extLst>
              <a:ext uri="{FF2B5EF4-FFF2-40B4-BE49-F238E27FC236}">
                <a16:creationId xmlns:a16="http://schemas.microsoft.com/office/drawing/2014/main" id="{D7E6EC15-E2A1-05D6-801A-448EAEA5A181}"/>
              </a:ext>
            </a:extLst>
          </p:cNvPr>
          <p:cNvSpPr txBox="1"/>
          <p:nvPr/>
        </p:nvSpPr>
        <p:spPr>
          <a:xfrm>
            <a:off x="102742" y="6314559"/>
            <a:ext cx="1058238" cy="369332"/>
          </a:xfrm>
          <a:prstGeom prst="rect">
            <a:avLst/>
          </a:prstGeom>
          <a:noFill/>
        </p:spPr>
        <p:txBody>
          <a:bodyPr wrap="square" rtlCol="0">
            <a:spAutoFit/>
          </a:bodyPr>
          <a:lstStyle/>
          <a:p>
            <a:r>
              <a:rPr lang="en-GB" dirty="0">
                <a:hlinkClick r:id="rId2" action="ppaction://hlinksldjump">
                  <a:extLst>
                    <a:ext uri="{A12FA001-AC4F-418D-AE19-62706E023703}">
                      <ahyp:hlinkClr xmlns:ahyp="http://schemas.microsoft.com/office/drawing/2018/hyperlinkcolor" val="tx"/>
                    </a:ext>
                  </a:extLst>
                </a:hlinkClick>
              </a:rPr>
              <a:t>home</a:t>
            </a:r>
            <a:endParaRPr lang="en-GB" dirty="0"/>
          </a:p>
        </p:txBody>
      </p:sp>
      <p:sp>
        <p:nvSpPr>
          <p:cNvPr id="6" name="TextBox 5">
            <a:extLst>
              <a:ext uri="{FF2B5EF4-FFF2-40B4-BE49-F238E27FC236}">
                <a16:creationId xmlns:a16="http://schemas.microsoft.com/office/drawing/2014/main" id="{84397641-E766-3CD4-3CEE-AEE75950D9DF}"/>
              </a:ext>
            </a:extLst>
          </p:cNvPr>
          <p:cNvSpPr txBox="1"/>
          <p:nvPr/>
        </p:nvSpPr>
        <p:spPr>
          <a:xfrm>
            <a:off x="10968566" y="6299568"/>
            <a:ext cx="100686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writer</a:t>
            </a:r>
            <a:endParaRPr lang="en-GB" dirty="0"/>
          </a:p>
        </p:txBody>
      </p:sp>
    </p:spTree>
    <p:extLst>
      <p:ext uri="{BB962C8B-B14F-4D97-AF65-F5344CB8AC3E}">
        <p14:creationId xmlns:p14="http://schemas.microsoft.com/office/powerpoint/2010/main" val="3698475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01AA-1AF0-1C32-1A1C-099840C9F599}"/>
              </a:ext>
            </a:extLst>
          </p:cNvPr>
          <p:cNvSpPr>
            <a:spLocks noGrp="1"/>
          </p:cNvSpPr>
          <p:nvPr>
            <p:ph type="title"/>
          </p:nvPr>
        </p:nvSpPr>
        <p:spPr/>
        <p:txBody>
          <a:bodyPr/>
          <a:lstStyle/>
          <a:p>
            <a:r>
              <a:rPr lang="en-GB" dirty="0"/>
              <a:t>Scott’s Non-fiction</a:t>
            </a:r>
          </a:p>
        </p:txBody>
      </p:sp>
      <p:sp>
        <p:nvSpPr>
          <p:cNvPr id="3" name="Content Placeholder 2">
            <a:extLst>
              <a:ext uri="{FF2B5EF4-FFF2-40B4-BE49-F238E27FC236}">
                <a16:creationId xmlns:a16="http://schemas.microsoft.com/office/drawing/2014/main" id="{6F84B03F-A48C-1569-E7B5-AA38938E7BD7}"/>
              </a:ext>
            </a:extLst>
          </p:cNvPr>
          <p:cNvSpPr>
            <a:spLocks noGrp="1"/>
          </p:cNvSpPr>
          <p:nvPr>
            <p:ph idx="1"/>
          </p:nvPr>
        </p:nvSpPr>
        <p:spPr>
          <a:xfrm>
            <a:off x="720000" y="1797978"/>
            <a:ext cx="10728325" cy="3970997"/>
          </a:xfrm>
        </p:spPr>
        <p:txBody>
          <a:bodyPr/>
          <a:lstStyle/>
          <a:p>
            <a:r>
              <a:rPr lang="en-GB" dirty="0">
                <a:solidFill>
                  <a:srgbClr val="FFFFFF"/>
                </a:solidFill>
              </a:rPr>
              <a:t>In addition to writing poetry and novels, Scott also wrote non-fiction. He wrote biographies of famous people and information about history. One </a:t>
            </a:r>
            <a:r>
              <a:rPr lang="en-GB">
                <a:solidFill>
                  <a:srgbClr val="FFFFFF"/>
                </a:solidFill>
              </a:rPr>
              <a:t>of his </a:t>
            </a:r>
            <a:r>
              <a:rPr lang="en-GB" dirty="0">
                <a:solidFill>
                  <a:srgbClr val="FFFFFF"/>
                </a:solidFill>
              </a:rPr>
              <a:t>books, </a:t>
            </a:r>
            <a:r>
              <a:rPr lang="en-GB" i="1" dirty="0">
                <a:solidFill>
                  <a:srgbClr val="FFFFFF"/>
                </a:solidFill>
              </a:rPr>
              <a:t>Tales of a Grandfather, </a:t>
            </a:r>
            <a:r>
              <a:rPr lang="en-GB" dirty="0">
                <a:solidFill>
                  <a:srgbClr val="FFFFFF"/>
                </a:solidFill>
              </a:rPr>
              <a:t>told the history of Scotland for children.</a:t>
            </a:r>
          </a:p>
        </p:txBody>
      </p:sp>
      <p:sp>
        <p:nvSpPr>
          <p:cNvPr id="4" name="Rectangle 3">
            <a:extLst>
              <a:ext uri="{FF2B5EF4-FFF2-40B4-BE49-F238E27FC236}">
                <a16:creationId xmlns:a16="http://schemas.microsoft.com/office/drawing/2014/main" id="{24F32744-A0B3-3098-E95A-2D682B43CD1C}"/>
              </a:ext>
              <a:ext uri="{C183D7F6-B498-43B3-948B-1728B52AA6E4}">
                <adec:decorative xmlns:adec="http://schemas.microsoft.com/office/drawing/2017/decorative" val="1"/>
              </a:ext>
            </a:extLst>
          </p:cNvPr>
          <p:cNvSpPr/>
          <p:nvPr/>
        </p:nvSpPr>
        <p:spPr>
          <a:xfrm>
            <a:off x="2393879" y="3275306"/>
            <a:ext cx="7921375" cy="31563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D989590F-1BC3-C211-B266-A1F319CF67BD}"/>
              </a:ext>
              <a:ext uri="{C183D7F6-B498-43B3-948B-1728B52AA6E4}">
                <adec:decorative xmlns:adec="http://schemas.microsoft.com/office/drawing/2017/decorative" val="1"/>
              </a:ext>
            </a:extLst>
          </p:cNvPr>
          <p:cNvCxnSpPr>
            <a:stCxn id="4" idx="0"/>
            <a:endCxn id="4" idx="2"/>
          </p:cNvCxnSpPr>
          <p:nvPr/>
        </p:nvCxnSpPr>
        <p:spPr>
          <a:xfrm>
            <a:off x="6354567" y="3275306"/>
            <a:ext cx="0" cy="3156316"/>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F4456229-3CF6-C439-73AF-BE678163A01B}"/>
              </a:ext>
            </a:extLst>
          </p:cNvPr>
          <p:cNvSpPr txBox="1"/>
          <p:nvPr/>
        </p:nvSpPr>
        <p:spPr>
          <a:xfrm>
            <a:off x="2712378" y="3667874"/>
            <a:ext cx="3393895" cy="1015663"/>
          </a:xfrm>
          <a:prstGeom prst="rect">
            <a:avLst/>
          </a:prstGeom>
          <a:noFill/>
        </p:spPr>
        <p:txBody>
          <a:bodyPr wrap="square" rtlCol="0">
            <a:spAutoFit/>
          </a:bodyPr>
          <a:lstStyle/>
          <a:p>
            <a:r>
              <a:rPr lang="en-GB" dirty="0">
                <a:solidFill>
                  <a:schemeClr val="bg1"/>
                </a:solidFill>
                <a:latin typeface="Harrington" panose="04040505050A02020702" pitchFamily="82" charset="0"/>
              </a:rPr>
              <a:t>from</a:t>
            </a:r>
            <a:r>
              <a:rPr lang="en-GB" i="1" dirty="0">
                <a:solidFill>
                  <a:schemeClr val="bg1"/>
                </a:solidFill>
                <a:latin typeface="Harrington" panose="04040505050A02020702" pitchFamily="82" charset="0"/>
              </a:rPr>
              <a:t> </a:t>
            </a:r>
          </a:p>
          <a:p>
            <a:endParaRPr lang="en-GB" i="1" dirty="0">
              <a:solidFill>
                <a:schemeClr val="bg1"/>
              </a:solidFill>
              <a:latin typeface="Harrington" panose="04040505050A02020702" pitchFamily="82" charset="0"/>
            </a:endParaRPr>
          </a:p>
          <a:p>
            <a:r>
              <a:rPr lang="en-GB" sz="2400" b="1" i="1" dirty="0">
                <a:solidFill>
                  <a:schemeClr val="bg1"/>
                </a:solidFill>
                <a:latin typeface="Harrington" panose="04040505050A02020702" pitchFamily="82" charset="0"/>
              </a:rPr>
              <a:t>Tales of a Grandfather</a:t>
            </a:r>
          </a:p>
        </p:txBody>
      </p:sp>
      <p:sp>
        <p:nvSpPr>
          <p:cNvPr id="10" name="Rectangle 2">
            <a:extLst>
              <a:ext uri="{FF2B5EF4-FFF2-40B4-BE49-F238E27FC236}">
                <a16:creationId xmlns:a16="http://schemas.microsoft.com/office/drawing/2014/main" id="{3DCEBFD7-C0B5-C999-0E8A-3A2CA758FFD0}"/>
              </a:ext>
            </a:extLst>
          </p:cNvPr>
          <p:cNvSpPr>
            <a:spLocks noChangeArrowheads="1"/>
          </p:cNvSpPr>
          <p:nvPr/>
        </p:nvSpPr>
        <p:spPr bwMode="auto">
          <a:xfrm>
            <a:off x="6602860" y="3467196"/>
            <a:ext cx="3548006" cy="2772534"/>
          </a:xfrm>
          <a:prstGeom prst="rect">
            <a:avLst/>
          </a:prstGeom>
          <a:solidFill>
            <a:srgbClr val="E3CEC6"/>
          </a:solidFill>
          <a:ln>
            <a:noFill/>
          </a:ln>
          <a:effectLst/>
        </p:spPr>
        <p:txBody>
          <a:bodyPr vert="horz" wrap="squar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Menlo"/>
              </a:rPr>
              <a:t>A long time since, eighteen hundred years ago and more, there was a brave and warlike people, called the Romans, who undertook to conquer the whole world, and subdue all countries, so as to make their own city of Rome the head of all the nations upon the face of the earth. And after conquering far and near, at last they came to Britain, and made a great war upon the inhabitants, called the British, or Britons, whom they found living there.</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C5C23CB-908C-2593-7B09-3CDDFEBCD093}"/>
              </a:ext>
            </a:extLst>
          </p:cNvPr>
          <p:cNvSpPr txBox="1"/>
          <p:nvPr/>
        </p:nvSpPr>
        <p:spPr>
          <a:xfrm>
            <a:off x="102742" y="6314559"/>
            <a:ext cx="1058238" cy="369332"/>
          </a:xfrm>
          <a:prstGeom prst="rect">
            <a:avLst/>
          </a:prstGeom>
          <a:noFill/>
        </p:spPr>
        <p:txBody>
          <a:bodyPr wrap="square" rtlCol="0">
            <a:spAutoFit/>
          </a:bodyPr>
          <a:lstStyle/>
          <a:p>
            <a:r>
              <a:rPr lang="en-GB" dirty="0">
                <a:hlinkClick r:id="rId2" action="ppaction://hlinksldjump">
                  <a:extLst>
                    <a:ext uri="{A12FA001-AC4F-418D-AE19-62706E023703}">
                      <ahyp:hlinkClr xmlns:ahyp="http://schemas.microsoft.com/office/drawing/2018/hyperlinkcolor" val="tx"/>
                    </a:ext>
                  </a:extLst>
                </a:hlinkClick>
              </a:rPr>
              <a:t>home</a:t>
            </a:r>
            <a:endParaRPr lang="en-GB" dirty="0"/>
          </a:p>
        </p:txBody>
      </p:sp>
      <p:sp>
        <p:nvSpPr>
          <p:cNvPr id="7" name="TextBox 6">
            <a:extLst>
              <a:ext uri="{FF2B5EF4-FFF2-40B4-BE49-F238E27FC236}">
                <a16:creationId xmlns:a16="http://schemas.microsoft.com/office/drawing/2014/main" id="{1DD72434-8A62-64F3-5625-80C3D3F86EDE}"/>
              </a:ext>
            </a:extLst>
          </p:cNvPr>
          <p:cNvSpPr txBox="1"/>
          <p:nvPr/>
        </p:nvSpPr>
        <p:spPr>
          <a:xfrm>
            <a:off x="10968566" y="6299568"/>
            <a:ext cx="100686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writer</a:t>
            </a:r>
            <a:endParaRPr lang="en-GB" dirty="0"/>
          </a:p>
        </p:txBody>
      </p:sp>
    </p:spTree>
    <p:extLst>
      <p:ext uri="{BB962C8B-B14F-4D97-AF65-F5344CB8AC3E}">
        <p14:creationId xmlns:p14="http://schemas.microsoft.com/office/powerpoint/2010/main" val="383988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789F4-D7D3-180B-A953-F19ABBCE48B5}"/>
              </a:ext>
            </a:extLst>
          </p:cNvPr>
          <p:cNvSpPr>
            <a:spLocks noGrp="1"/>
          </p:cNvSpPr>
          <p:nvPr>
            <p:ph type="title"/>
          </p:nvPr>
        </p:nvSpPr>
        <p:spPr>
          <a:xfrm>
            <a:off x="720000" y="372887"/>
            <a:ext cx="6965070" cy="1477328"/>
          </a:xfrm>
        </p:spPr>
        <p:txBody>
          <a:bodyPr wrap="square" anchor="ctr">
            <a:normAutofit/>
          </a:bodyPr>
          <a:lstStyle/>
          <a:p>
            <a:r>
              <a:rPr lang="en-GB" dirty="0"/>
              <a:t>In 1771 a man was born who would</a:t>
            </a:r>
          </a:p>
        </p:txBody>
      </p:sp>
      <p:sp>
        <p:nvSpPr>
          <p:cNvPr id="3" name="Content Placeholder 2">
            <a:extLst>
              <a:ext uri="{FF2B5EF4-FFF2-40B4-BE49-F238E27FC236}">
                <a16:creationId xmlns:a16="http://schemas.microsoft.com/office/drawing/2014/main" id="{0610127E-3625-9008-4181-D7752EB822DE}"/>
              </a:ext>
            </a:extLst>
          </p:cNvPr>
          <p:cNvSpPr>
            <a:spLocks noGrp="1"/>
          </p:cNvSpPr>
          <p:nvPr>
            <p:ph idx="1"/>
          </p:nvPr>
        </p:nvSpPr>
        <p:spPr>
          <a:xfrm>
            <a:off x="720000" y="1979360"/>
            <a:ext cx="6821232" cy="3216273"/>
          </a:xfrm>
        </p:spPr>
        <p:txBody>
          <a:bodyPr>
            <a:noAutofit/>
          </a:bodyPr>
          <a:lstStyle/>
          <a:p>
            <a:pPr>
              <a:lnSpc>
                <a:spcPct val="110000"/>
              </a:lnSpc>
            </a:pPr>
            <a:r>
              <a:rPr lang="en-GB" dirty="0">
                <a:solidFill>
                  <a:srgbClr val="FFFFFF"/>
                </a:solidFill>
              </a:rPr>
              <a:t>revolutionise literature.</a:t>
            </a:r>
          </a:p>
          <a:p>
            <a:pPr>
              <a:lnSpc>
                <a:spcPct val="110000"/>
              </a:lnSpc>
            </a:pPr>
            <a:r>
              <a:rPr lang="en-GB" dirty="0">
                <a:solidFill>
                  <a:srgbClr val="FFFFFF"/>
                </a:solidFill>
              </a:rPr>
              <a:t>become an international best-seller and writing star.</a:t>
            </a:r>
          </a:p>
          <a:p>
            <a:pPr>
              <a:lnSpc>
                <a:spcPct val="110000"/>
              </a:lnSpc>
            </a:pPr>
            <a:r>
              <a:rPr lang="en-GB" dirty="0">
                <a:solidFill>
                  <a:srgbClr val="FFFFFF"/>
                </a:solidFill>
              </a:rPr>
              <a:t>make Scotland a popular tourist destination.</a:t>
            </a:r>
          </a:p>
          <a:p>
            <a:pPr>
              <a:lnSpc>
                <a:spcPct val="110000"/>
              </a:lnSpc>
            </a:pPr>
            <a:r>
              <a:rPr lang="en-GB" dirty="0">
                <a:solidFill>
                  <a:srgbClr val="FFFFFF"/>
                </a:solidFill>
              </a:rPr>
              <a:t>popularise tartan.</a:t>
            </a:r>
          </a:p>
          <a:p>
            <a:pPr>
              <a:lnSpc>
                <a:spcPct val="110000"/>
              </a:lnSpc>
            </a:pPr>
            <a:r>
              <a:rPr lang="en-GB" dirty="0">
                <a:solidFill>
                  <a:srgbClr val="FFFFFF"/>
                </a:solidFill>
              </a:rPr>
              <a:t>find the missing crown jewels of Scotland.</a:t>
            </a:r>
          </a:p>
          <a:p>
            <a:pPr>
              <a:lnSpc>
                <a:spcPct val="110000"/>
              </a:lnSpc>
            </a:pPr>
            <a:r>
              <a:rPr lang="en-GB" dirty="0">
                <a:solidFill>
                  <a:srgbClr val="FFFFFF"/>
                </a:solidFill>
              </a:rPr>
              <a:t>inspire a generation of writers.</a:t>
            </a:r>
          </a:p>
          <a:p>
            <a:pPr>
              <a:lnSpc>
                <a:spcPct val="110000"/>
              </a:lnSpc>
            </a:pPr>
            <a:r>
              <a:rPr lang="en-GB">
                <a:solidFill>
                  <a:srgbClr val="FFFFFF"/>
                </a:solidFill>
              </a:rPr>
              <a:t>save </a:t>
            </a:r>
            <a:r>
              <a:rPr lang="en-GB" dirty="0">
                <a:solidFill>
                  <a:srgbClr val="FFFFFF"/>
                </a:solidFill>
              </a:rPr>
              <a:t>the Scottish banking system.</a:t>
            </a:r>
          </a:p>
        </p:txBody>
      </p:sp>
      <p:sp>
        <p:nvSpPr>
          <p:cNvPr id="8" name="Title 1">
            <a:extLst>
              <a:ext uri="{FF2B5EF4-FFF2-40B4-BE49-F238E27FC236}">
                <a16:creationId xmlns:a16="http://schemas.microsoft.com/office/drawing/2014/main" id="{DE857339-93D4-2055-FB8A-BD9D893504FD}"/>
              </a:ext>
            </a:extLst>
          </p:cNvPr>
          <p:cNvSpPr txBox="1">
            <a:spLocks/>
          </p:cNvSpPr>
          <p:nvPr/>
        </p:nvSpPr>
        <p:spPr>
          <a:xfrm>
            <a:off x="841578" y="5155738"/>
            <a:ext cx="4991961" cy="1477328"/>
          </a:xfrm>
          <a:prstGeom prst="rect">
            <a:avLst/>
          </a:prstGeom>
        </p:spPr>
        <p:txBody>
          <a:bodyPr vert="horz" wrap="square" lIns="0" tIns="0" rIns="0" bIns="0" rtlCol="0" anchor="ctr" anchorCtr="0">
            <a:norm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GB" dirty="0"/>
              <a:t>Who was he?</a:t>
            </a:r>
          </a:p>
        </p:txBody>
      </p:sp>
      <p:sp>
        <p:nvSpPr>
          <p:cNvPr id="9" name="Title 1">
            <a:extLst>
              <a:ext uri="{FF2B5EF4-FFF2-40B4-BE49-F238E27FC236}">
                <a16:creationId xmlns:a16="http://schemas.microsoft.com/office/drawing/2014/main" id="{0CC9579E-757C-D74C-0C35-5C6EA4FDCA74}"/>
              </a:ext>
            </a:extLst>
          </p:cNvPr>
          <p:cNvSpPr txBox="1">
            <a:spLocks/>
          </p:cNvSpPr>
          <p:nvPr/>
        </p:nvSpPr>
        <p:spPr>
          <a:xfrm>
            <a:off x="841576" y="5155738"/>
            <a:ext cx="4991961" cy="1477328"/>
          </a:xfrm>
          <a:prstGeom prst="rect">
            <a:avLst/>
          </a:prstGeom>
        </p:spPr>
        <p:txBody>
          <a:bodyPr vert="horz" wrap="square" lIns="0" tIns="0" rIns="0" bIns="0" rtlCol="0" anchor="ctr" anchorCtr="0">
            <a:norm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n-GB" dirty="0"/>
              <a:t>Walter Scott!</a:t>
            </a:r>
          </a:p>
        </p:txBody>
      </p:sp>
      <p:pic>
        <p:nvPicPr>
          <p:cNvPr id="5" name="Picture 4" descr="The statue of Walter Scott in Edinburgh. ">
            <a:extLst>
              <a:ext uri="{FF2B5EF4-FFF2-40B4-BE49-F238E27FC236}">
                <a16:creationId xmlns:a16="http://schemas.microsoft.com/office/drawing/2014/main" id="{315F36D3-D5AF-976A-BF91-48D0CBB89DC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
        <p:nvSpPr>
          <p:cNvPr id="7" name="TextBox 6">
            <a:extLst>
              <a:ext uri="{FF2B5EF4-FFF2-40B4-BE49-F238E27FC236}">
                <a16:creationId xmlns:a16="http://schemas.microsoft.com/office/drawing/2014/main" id="{1E0ADDC8-3AEE-8CA0-C50D-E0F9A8EFA149}"/>
              </a:ext>
            </a:extLst>
          </p:cNvPr>
          <p:cNvSpPr txBox="1"/>
          <p:nvPr/>
        </p:nvSpPr>
        <p:spPr>
          <a:xfrm>
            <a:off x="7068619" y="6349429"/>
            <a:ext cx="5123381" cy="400110"/>
          </a:xfrm>
          <a:prstGeom prst="rect">
            <a:avLst/>
          </a:prstGeom>
          <a:noFill/>
        </p:spPr>
        <p:txBody>
          <a:bodyPr wrap="square">
            <a:spAutoFit/>
          </a:bodyPr>
          <a:lstStyle/>
          <a:p>
            <a:pPr algn="ctr"/>
            <a:r>
              <a:rPr lang="en-GB" sz="1000" b="0" i="0" dirty="0">
                <a:effectLst/>
                <a:latin typeface="PlusJakartaSans"/>
              </a:rPr>
              <a:t>Photo by Anna </a:t>
            </a:r>
            <a:r>
              <a:rPr lang="en-GB" sz="1000" b="0" i="0" dirty="0" err="1">
                <a:effectLst/>
                <a:latin typeface="PlusJakartaSans"/>
              </a:rPr>
              <a:t>Urlapova</a:t>
            </a:r>
            <a:r>
              <a:rPr lang="en-GB" sz="1000" b="0" i="0" dirty="0">
                <a:effectLst/>
                <a:latin typeface="PlusJakartaSans"/>
              </a:rPr>
              <a:t>: https://www.pexels.com/photo/side-view-of-the-sir-walter-scott-satatue-2968724/</a:t>
            </a:r>
            <a:endParaRPr lang="en-GB" sz="1000" dirty="0"/>
          </a:p>
        </p:txBody>
      </p:sp>
    </p:spTree>
    <p:extLst>
      <p:ext uri="{BB962C8B-B14F-4D97-AF65-F5344CB8AC3E}">
        <p14:creationId xmlns:p14="http://schemas.microsoft.com/office/powerpoint/2010/main" val="36127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itle 1">
            <a:extLst>
              <a:ext uri="{FF2B5EF4-FFF2-40B4-BE49-F238E27FC236}">
                <a16:creationId xmlns:a16="http://schemas.microsoft.com/office/drawing/2014/main" id="{6D858D1B-F62B-E3AE-694A-2873FC82E67F}"/>
              </a:ext>
            </a:extLst>
          </p:cNvPr>
          <p:cNvSpPr>
            <a:spLocks noGrp="1"/>
          </p:cNvSpPr>
          <p:nvPr>
            <p:ph type="title"/>
          </p:nvPr>
        </p:nvSpPr>
        <p:spPr>
          <a:xfrm>
            <a:off x="720000" y="619201"/>
            <a:ext cx="3095626" cy="1477328"/>
          </a:xfrm>
        </p:spPr>
        <p:txBody>
          <a:bodyPr>
            <a:normAutofit/>
          </a:bodyPr>
          <a:lstStyle/>
          <a:p>
            <a:r>
              <a:rPr lang="en-GB" dirty="0"/>
              <a:t>A Life of Adventure</a:t>
            </a:r>
          </a:p>
        </p:txBody>
      </p:sp>
      <p:sp>
        <p:nvSpPr>
          <p:cNvPr id="3" name="Content Placeholder 2">
            <a:extLst>
              <a:ext uri="{FF2B5EF4-FFF2-40B4-BE49-F238E27FC236}">
                <a16:creationId xmlns:a16="http://schemas.microsoft.com/office/drawing/2014/main" id="{6520B620-2CC1-392D-F2E0-76AEF246D5C8}"/>
              </a:ext>
            </a:extLst>
          </p:cNvPr>
          <p:cNvSpPr>
            <a:spLocks noGrp="1"/>
          </p:cNvSpPr>
          <p:nvPr>
            <p:ph idx="1"/>
          </p:nvPr>
        </p:nvSpPr>
        <p:spPr>
          <a:xfrm>
            <a:off x="6480038" y="1005075"/>
            <a:ext cx="4991962" cy="5135374"/>
          </a:xfrm>
        </p:spPr>
        <p:txBody>
          <a:bodyPr>
            <a:normAutofit/>
          </a:bodyPr>
          <a:lstStyle/>
          <a:p>
            <a:r>
              <a:rPr lang="en-GB" sz="2800" dirty="0">
                <a:solidFill>
                  <a:schemeClr val="tx1"/>
                </a:solidFill>
                <a:hlinkClick r:id="rId2" action="ppaction://hlinksldjump">
                  <a:extLst>
                    <a:ext uri="{A12FA001-AC4F-418D-AE19-62706E023703}">
                      <ahyp:hlinkClr xmlns:ahyp="http://schemas.microsoft.com/office/drawing/2018/hyperlinkcolor" val="tx"/>
                    </a:ext>
                  </a:extLst>
                </a:hlinkClick>
              </a:rPr>
              <a:t>Ballad collecting</a:t>
            </a:r>
            <a:endParaRPr lang="en-GB" sz="2800" dirty="0">
              <a:solidFill>
                <a:schemeClr val="tx1"/>
              </a:solidFill>
            </a:endParaRPr>
          </a:p>
          <a:p>
            <a:pPr marL="0" indent="0">
              <a:buNone/>
            </a:pPr>
            <a:endParaRPr lang="en-GB" sz="2800" dirty="0">
              <a:solidFill>
                <a:srgbClr val="FFFFFF"/>
              </a:solidFill>
            </a:endParaRPr>
          </a:p>
          <a:p>
            <a:r>
              <a:rPr lang="en-GB" sz="2800" dirty="0">
                <a:solidFill>
                  <a:schemeClr val="tx1"/>
                </a:solidFill>
                <a:hlinkClick r:id="rId3" action="ppaction://hlinksldjump">
                  <a:extLst>
                    <a:ext uri="{A12FA001-AC4F-418D-AE19-62706E023703}">
                      <ahyp:hlinkClr xmlns:ahyp="http://schemas.microsoft.com/office/drawing/2018/hyperlinkcolor" val="tx"/>
                    </a:ext>
                  </a:extLst>
                </a:hlinkClick>
              </a:rPr>
              <a:t>Finding treasure</a:t>
            </a:r>
            <a:endParaRPr lang="en-GB" sz="2800" dirty="0">
              <a:solidFill>
                <a:schemeClr val="tx1"/>
              </a:solidFill>
            </a:endParaRPr>
          </a:p>
          <a:p>
            <a:pPr marL="0" indent="0">
              <a:buNone/>
            </a:pPr>
            <a:endParaRPr lang="en-GB" sz="2800" dirty="0">
              <a:solidFill>
                <a:srgbClr val="FFFFFF"/>
              </a:solidFill>
            </a:endParaRPr>
          </a:p>
          <a:p>
            <a:r>
              <a:rPr lang="en-GB" sz="2800" dirty="0">
                <a:solidFill>
                  <a:schemeClr val="tx1"/>
                </a:solidFill>
                <a:hlinkClick r:id="rId4" action="ppaction://hlinksldjump">
                  <a:extLst>
                    <a:ext uri="{A12FA001-AC4F-418D-AE19-62706E023703}">
                      <ahyp:hlinkClr xmlns:ahyp="http://schemas.microsoft.com/office/drawing/2018/hyperlinkcolor" val="tx"/>
                    </a:ext>
                  </a:extLst>
                </a:hlinkClick>
              </a:rPr>
              <a:t>The king’s visit</a:t>
            </a:r>
            <a:endParaRPr lang="en-GB" sz="2800" dirty="0">
              <a:solidFill>
                <a:schemeClr val="tx1"/>
              </a:solidFill>
            </a:endParaRPr>
          </a:p>
          <a:p>
            <a:endParaRPr lang="en-GB" sz="2800" dirty="0">
              <a:solidFill>
                <a:srgbClr val="FFFFFF"/>
              </a:solidFill>
            </a:endParaRPr>
          </a:p>
          <a:p>
            <a:r>
              <a:rPr lang="en-GB" sz="2800" dirty="0">
                <a:solidFill>
                  <a:schemeClr val="tx1"/>
                </a:solidFill>
                <a:hlinkClick r:id="rId5" action="ppaction://hlinksldjump">
                  <a:extLst>
                    <a:ext uri="{A12FA001-AC4F-418D-AE19-62706E023703}">
                      <ahyp:hlinkClr xmlns:ahyp="http://schemas.microsoft.com/office/drawing/2018/hyperlinkcolor" val="tx"/>
                    </a:ext>
                  </a:extLst>
                </a:hlinkClick>
              </a:rPr>
              <a:t>A man of law</a:t>
            </a:r>
            <a:endParaRPr lang="en-GB" sz="2800" dirty="0">
              <a:solidFill>
                <a:schemeClr val="tx1"/>
              </a:solidFill>
            </a:endParaRPr>
          </a:p>
        </p:txBody>
      </p:sp>
      <p:sp>
        <p:nvSpPr>
          <p:cNvPr id="4" name="TextBox 3">
            <a:extLst>
              <a:ext uri="{FF2B5EF4-FFF2-40B4-BE49-F238E27FC236}">
                <a16:creationId xmlns:a16="http://schemas.microsoft.com/office/drawing/2014/main" id="{22EF7159-9557-C995-E64F-807DBAE2148B}"/>
              </a:ext>
            </a:extLst>
          </p:cNvPr>
          <p:cNvSpPr txBox="1"/>
          <p:nvPr/>
        </p:nvSpPr>
        <p:spPr>
          <a:xfrm>
            <a:off x="102742" y="6314559"/>
            <a:ext cx="1058238" cy="369332"/>
          </a:xfrm>
          <a:prstGeom prst="rect">
            <a:avLst/>
          </a:prstGeom>
          <a:noFill/>
        </p:spPr>
        <p:txBody>
          <a:bodyPr wrap="square" rtlCol="0">
            <a:spAutoFit/>
          </a:bodyPr>
          <a:lstStyle/>
          <a:p>
            <a:r>
              <a:rPr lang="en-GB" dirty="0">
                <a:hlinkClick r:id="rId6" action="ppaction://hlinksldjump">
                  <a:extLst>
                    <a:ext uri="{A12FA001-AC4F-418D-AE19-62706E023703}">
                      <ahyp:hlinkClr xmlns:ahyp="http://schemas.microsoft.com/office/drawing/2018/hyperlinkcolor" val="tx"/>
                    </a:ext>
                  </a:extLst>
                </a:hlinkClick>
              </a:rPr>
              <a:t>home</a:t>
            </a:r>
            <a:endParaRPr lang="en-GB" dirty="0"/>
          </a:p>
        </p:txBody>
      </p:sp>
    </p:spTree>
    <p:extLst>
      <p:ext uri="{BB962C8B-B14F-4D97-AF65-F5344CB8AC3E}">
        <p14:creationId xmlns:p14="http://schemas.microsoft.com/office/powerpoint/2010/main" val="2045568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4D4A5-A339-3B40-886C-C70E7C3C08E2}"/>
              </a:ext>
            </a:extLst>
          </p:cNvPr>
          <p:cNvSpPr>
            <a:spLocks noGrp="1"/>
          </p:cNvSpPr>
          <p:nvPr>
            <p:ph type="title"/>
          </p:nvPr>
        </p:nvSpPr>
        <p:spPr>
          <a:xfrm>
            <a:off x="720000" y="619200"/>
            <a:ext cx="4991961" cy="1477328"/>
          </a:xfrm>
        </p:spPr>
        <p:txBody>
          <a:bodyPr wrap="square" anchor="ctr">
            <a:normAutofit/>
          </a:bodyPr>
          <a:lstStyle/>
          <a:p>
            <a:r>
              <a:rPr lang="en-GB" dirty="0"/>
              <a:t>What is Adventure?</a:t>
            </a:r>
          </a:p>
        </p:txBody>
      </p:sp>
      <p:sp>
        <p:nvSpPr>
          <p:cNvPr id="3" name="Content Placeholder 2">
            <a:extLst>
              <a:ext uri="{FF2B5EF4-FFF2-40B4-BE49-F238E27FC236}">
                <a16:creationId xmlns:a16="http://schemas.microsoft.com/office/drawing/2014/main" id="{453DF3A8-0740-E7CC-030D-97118D420C79}"/>
              </a:ext>
            </a:extLst>
          </p:cNvPr>
          <p:cNvSpPr>
            <a:spLocks noGrp="1"/>
          </p:cNvSpPr>
          <p:nvPr>
            <p:ph idx="1"/>
          </p:nvPr>
        </p:nvSpPr>
        <p:spPr>
          <a:xfrm>
            <a:off x="720000" y="2541600"/>
            <a:ext cx="4991962" cy="3216273"/>
          </a:xfrm>
        </p:spPr>
        <p:txBody>
          <a:bodyPr>
            <a:normAutofit/>
          </a:bodyPr>
          <a:lstStyle/>
          <a:p>
            <a:r>
              <a:rPr lang="en-GB" dirty="0">
                <a:solidFill>
                  <a:srgbClr val="FFFFFF"/>
                </a:solidFill>
              </a:rPr>
              <a:t>Imagine a really adventurous person. </a:t>
            </a:r>
          </a:p>
          <a:p>
            <a:r>
              <a:rPr lang="en-GB" dirty="0">
                <a:solidFill>
                  <a:srgbClr val="FFFFFF"/>
                </a:solidFill>
              </a:rPr>
              <a:t>Describe what they look like.</a:t>
            </a:r>
          </a:p>
          <a:p>
            <a:r>
              <a:rPr lang="en-GB" dirty="0">
                <a:solidFill>
                  <a:srgbClr val="FFFFFF"/>
                </a:solidFill>
              </a:rPr>
              <a:t>What adventures do they have?</a:t>
            </a:r>
          </a:p>
        </p:txBody>
      </p:sp>
      <p:pic>
        <p:nvPicPr>
          <p:cNvPr id="5" name="Picture 4" descr="A person stands at the top of a mountain with their arms and legs outstretched.">
            <a:extLst>
              <a:ext uri="{FF2B5EF4-FFF2-40B4-BE49-F238E27FC236}">
                <a16:creationId xmlns:a16="http://schemas.microsoft.com/office/drawing/2014/main" id="{3095C515-FA00-F954-74A2-640AA8D47F2D}"/>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6271211" y="446813"/>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
        <p:nvSpPr>
          <p:cNvPr id="7" name="TextBox 6">
            <a:extLst>
              <a:ext uri="{FF2B5EF4-FFF2-40B4-BE49-F238E27FC236}">
                <a16:creationId xmlns:a16="http://schemas.microsoft.com/office/drawing/2014/main" id="{0066E35B-2134-9403-67EA-A167A75DA504}"/>
              </a:ext>
            </a:extLst>
          </p:cNvPr>
          <p:cNvSpPr txBox="1"/>
          <p:nvPr/>
        </p:nvSpPr>
        <p:spPr>
          <a:xfrm>
            <a:off x="7346021" y="6000471"/>
            <a:ext cx="3626778" cy="338554"/>
          </a:xfrm>
          <a:prstGeom prst="rect">
            <a:avLst/>
          </a:prstGeom>
          <a:noFill/>
        </p:spPr>
        <p:txBody>
          <a:bodyPr wrap="square">
            <a:spAutoFit/>
          </a:bodyPr>
          <a:lstStyle/>
          <a:p>
            <a:pPr algn="ctr"/>
            <a:r>
              <a:rPr lang="pl-PL" sz="800" b="0" i="0" dirty="0">
                <a:effectLst/>
                <a:latin typeface="PlusJakartaSans"/>
              </a:rPr>
              <a:t>Photo by Nina Uhlikova: https://www.pexels.com/photo/person-standing-on-hand-rails-with-arms-wide-open-facing-the-mountains-and-clouds-725255/</a:t>
            </a:r>
            <a:endParaRPr lang="en-GB" sz="800" dirty="0"/>
          </a:p>
        </p:txBody>
      </p:sp>
      <p:sp>
        <p:nvSpPr>
          <p:cNvPr id="4" name="TextBox 3">
            <a:extLst>
              <a:ext uri="{FF2B5EF4-FFF2-40B4-BE49-F238E27FC236}">
                <a16:creationId xmlns:a16="http://schemas.microsoft.com/office/drawing/2014/main" id="{B807CA46-3EA0-D0A1-F41D-5E5DC777AC2D}"/>
              </a:ext>
            </a:extLst>
          </p:cNvPr>
          <p:cNvSpPr txBox="1"/>
          <p:nvPr/>
        </p:nvSpPr>
        <p:spPr>
          <a:xfrm>
            <a:off x="102742" y="6314559"/>
            <a:ext cx="105823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home</a:t>
            </a:r>
            <a:endParaRPr lang="en-GB" dirty="0"/>
          </a:p>
        </p:txBody>
      </p:sp>
      <p:sp>
        <p:nvSpPr>
          <p:cNvPr id="6" name="TextBox 5">
            <a:extLst>
              <a:ext uri="{FF2B5EF4-FFF2-40B4-BE49-F238E27FC236}">
                <a16:creationId xmlns:a16="http://schemas.microsoft.com/office/drawing/2014/main" id="{DA162716-24AC-60B2-8AA9-4D231DE5E0C4}"/>
              </a:ext>
            </a:extLst>
          </p:cNvPr>
          <p:cNvSpPr txBox="1"/>
          <p:nvPr/>
        </p:nvSpPr>
        <p:spPr>
          <a:xfrm>
            <a:off x="10664575" y="6299568"/>
            <a:ext cx="1310859"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adventure</a:t>
            </a:r>
            <a:endParaRPr lang="en-GB" dirty="0"/>
          </a:p>
        </p:txBody>
      </p:sp>
    </p:spTree>
    <p:extLst>
      <p:ext uri="{BB962C8B-B14F-4D97-AF65-F5344CB8AC3E}">
        <p14:creationId xmlns:p14="http://schemas.microsoft.com/office/powerpoint/2010/main" val="339507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B50D8-8779-EDB6-56E6-F207C4C66241}"/>
              </a:ext>
            </a:extLst>
          </p:cNvPr>
          <p:cNvSpPr>
            <a:spLocks noGrp="1"/>
          </p:cNvSpPr>
          <p:nvPr>
            <p:ph type="title"/>
          </p:nvPr>
        </p:nvSpPr>
        <p:spPr>
          <a:xfrm>
            <a:off x="720000" y="619200"/>
            <a:ext cx="4991961" cy="1477328"/>
          </a:xfrm>
        </p:spPr>
        <p:txBody>
          <a:bodyPr wrap="square" anchor="ctr">
            <a:normAutofit/>
          </a:bodyPr>
          <a:lstStyle/>
          <a:p>
            <a:r>
              <a:rPr lang="en-GB" dirty="0"/>
              <a:t>Ballad Collecting</a:t>
            </a:r>
          </a:p>
        </p:txBody>
      </p:sp>
      <p:sp>
        <p:nvSpPr>
          <p:cNvPr id="3" name="Content Placeholder 2">
            <a:extLst>
              <a:ext uri="{FF2B5EF4-FFF2-40B4-BE49-F238E27FC236}">
                <a16:creationId xmlns:a16="http://schemas.microsoft.com/office/drawing/2014/main" id="{7D4AEFFC-D379-10A1-6194-32802EA4FB5B}"/>
              </a:ext>
            </a:extLst>
          </p:cNvPr>
          <p:cNvSpPr>
            <a:spLocks noGrp="1"/>
          </p:cNvSpPr>
          <p:nvPr>
            <p:ph idx="1"/>
          </p:nvPr>
        </p:nvSpPr>
        <p:spPr>
          <a:xfrm>
            <a:off x="720000" y="2541600"/>
            <a:ext cx="4991962" cy="3216273"/>
          </a:xfrm>
        </p:spPr>
        <p:txBody>
          <a:bodyPr>
            <a:normAutofit/>
          </a:bodyPr>
          <a:lstStyle/>
          <a:p>
            <a:r>
              <a:rPr lang="en-GB" dirty="0">
                <a:solidFill>
                  <a:srgbClr val="FFFFFF"/>
                </a:solidFill>
              </a:rPr>
              <a:t>When Scott was a young man, he went riding in the Scottish Borders.</a:t>
            </a:r>
          </a:p>
          <a:p>
            <a:r>
              <a:rPr lang="en-GB" dirty="0">
                <a:solidFill>
                  <a:srgbClr val="FFFFFF"/>
                </a:solidFill>
              </a:rPr>
              <a:t>He collected ballads from the people he met.</a:t>
            </a:r>
          </a:p>
          <a:p>
            <a:r>
              <a:rPr lang="en-GB" dirty="0">
                <a:solidFill>
                  <a:srgbClr val="FFFFFF"/>
                </a:solidFill>
              </a:rPr>
              <a:t>He wrote them down for other people to read.</a:t>
            </a:r>
          </a:p>
        </p:txBody>
      </p:sp>
      <p:pic>
        <p:nvPicPr>
          <p:cNvPr id="5" name="Picture 4" descr="A brown horse, ready to ride.">
            <a:extLst>
              <a:ext uri="{FF2B5EF4-FFF2-40B4-BE49-F238E27FC236}">
                <a16:creationId xmlns:a16="http://schemas.microsoft.com/office/drawing/2014/main" id="{114BBE46-2DFA-5BE2-84DF-0BC5A089A09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
        <p:nvSpPr>
          <p:cNvPr id="7" name="TextBox 6">
            <a:extLst>
              <a:ext uri="{FF2B5EF4-FFF2-40B4-BE49-F238E27FC236}">
                <a16:creationId xmlns:a16="http://schemas.microsoft.com/office/drawing/2014/main" id="{2454E589-E72A-E7FE-44D2-02A0599FFBB7}"/>
              </a:ext>
            </a:extLst>
          </p:cNvPr>
          <p:cNvSpPr txBox="1"/>
          <p:nvPr/>
        </p:nvSpPr>
        <p:spPr>
          <a:xfrm>
            <a:off x="7044626" y="6061467"/>
            <a:ext cx="4574568" cy="215444"/>
          </a:xfrm>
          <a:prstGeom prst="rect">
            <a:avLst/>
          </a:prstGeom>
          <a:noFill/>
        </p:spPr>
        <p:txBody>
          <a:bodyPr wrap="square">
            <a:spAutoFit/>
          </a:bodyPr>
          <a:lstStyle/>
          <a:p>
            <a:r>
              <a:rPr lang="en-GB" sz="800" b="0" i="0" dirty="0">
                <a:effectLst/>
                <a:latin typeface="PlusJakartaSans"/>
              </a:rPr>
              <a:t>Photo by </a:t>
            </a:r>
            <a:r>
              <a:rPr lang="en-GB" sz="800" b="0" i="0" dirty="0" err="1">
                <a:effectLst/>
                <a:latin typeface="PlusJakartaSans"/>
              </a:rPr>
              <a:t>Pixabay</a:t>
            </a:r>
            <a:r>
              <a:rPr lang="en-GB" sz="800" b="0" i="0" dirty="0">
                <a:effectLst/>
                <a:latin typeface="PlusJakartaSans"/>
              </a:rPr>
              <a:t>: https://www.pexels.com/photo/animal-barn-horse-mammal-208866/</a:t>
            </a:r>
            <a:endParaRPr lang="en-GB" sz="800" dirty="0"/>
          </a:p>
        </p:txBody>
      </p:sp>
      <p:sp>
        <p:nvSpPr>
          <p:cNvPr id="11" name="TextBox 10">
            <a:extLst>
              <a:ext uri="{FF2B5EF4-FFF2-40B4-BE49-F238E27FC236}">
                <a16:creationId xmlns:a16="http://schemas.microsoft.com/office/drawing/2014/main" id="{BEFAA87B-C49C-9892-31C5-6E369084EAF9}"/>
              </a:ext>
            </a:extLst>
          </p:cNvPr>
          <p:cNvSpPr txBox="1"/>
          <p:nvPr/>
        </p:nvSpPr>
        <p:spPr>
          <a:xfrm>
            <a:off x="102742" y="6314559"/>
            <a:ext cx="105823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home</a:t>
            </a:r>
            <a:endParaRPr lang="en-GB" dirty="0"/>
          </a:p>
        </p:txBody>
      </p:sp>
      <p:sp>
        <p:nvSpPr>
          <p:cNvPr id="13" name="TextBox 12">
            <a:extLst>
              <a:ext uri="{FF2B5EF4-FFF2-40B4-BE49-F238E27FC236}">
                <a16:creationId xmlns:a16="http://schemas.microsoft.com/office/drawing/2014/main" id="{CC8C8994-025C-1183-5E07-22B260C09793}"/>
              </a:ext>
            </a:extLst>
          </p:cNvPr>
          <p:cNvSpPr txBox="1"/>
          <p:nvPr/>
        </p:nvSpPr>
        <p:spPr>
          <a:xfrm>
            <a:off x="10664575" y="6299568"/>
            <a:ext cx="1310859"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adventure</a:t>
            </a:r>
            <a:endParaRPr lang="en-GB" dirty="0"/>
          </a:p>
        </p:txBody>
      </p:sp>
    </p:spTree>
    <p:extLst>
      <p:ext uri="{BB962C8B-B14F-4D97-AF65-F5344CB8AC3E}">
        <p14:creationId xmlns:p14="http://schemas.microsoft.com/office/powerpoint/2010/main" val="76265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88CC5-FCA4-D1F2-F0E5-1A4E53045E5F}"/>
              </a:ext>
            </a:extLst>
          </p:cNvPr>
          <p:cNvSpPr>
            <a:spLocks noGrp="1"/>
          </p:cNvSpPr>
          <p:nvPr>
            <p:ph type="title"/>
          </p:nvPr>
        </p:nvSpPr>
        <p:spPr>
          <a:xfrm>
            <a:off x="720000" y="619200"/>
            <a:ext cx="4991961" cy="1477328"/>
          </a:xfrm>
        </p:spPr>
        <p:txBody>
          <a:bodyPr wrap="square" anchor="ctr">
            <a:normAutofit/>
          </a:bodyPr>
          <a:lstStyle/>
          <a:p>
            <a:r>
              <a:rPr lang="en-GB" dirty="0"/>
              <a:t>Finding Treasure</a:t>
            </a:r>
          </a:p>
        </p:txBody>
      </p:sp>
      <p:sp>
        <p:nvSpPr>
          <p:cNvPr id="3" name="Content Placeholder 2">
            <a:extLst>
              <a:ext uri="{FF2B5EF4-FFF2-40B4-BE49-F238E27FC236}">
                <a16:creationId xmlns:a16="http://schemas.microsoft.com/office/drawing/2014/main" id="{8ACD5469-808A-50DC-FE8A-C66E11311AD1}"/>
              </a:ext>
            </a:extLst>
          </p:cNvPr>
          <p:cNvSpPr>
            <a:spLocks noGrp="1"/>
          </p:cNvSpPr>
          <p:nvPr>
            <p:ph idx="1"/>
          </p:nvPr>
        </p:nvSpPr>
        <p:spPr>
          <a:xfrm>
            <a:off x="720000" y="2541600"/>
            <a:ext cx="4991962" cy="3216273"/>
          </a:xfrm>
        </p:spPr>
        <p:txBody>
          <a:bodyPr>
            <a:normAutofit/>
          </a:bodyPr>
          <a:lstStyle/>
          <a:p>
            <a:r>
              <a:rPr lang="en-GB" dirty="0">
                <a:solidFill>
                  <a:srgbClr val="FFFFFF"/>
                </a:solidFill>
              </a:rPr>
              <a:t>The Scottish crown jewels had been missing for many years.</a:t>
            </a:r>
          </a:p>
          <a:p>
            <a:r>
              <a:rPr lang="en-GB" dirty="0">
                <a:solidFill>
                  <a:srgbClr val="FFFFFF"/>
                </a:solidFill>
              </a:rPr>
              <a:t>Scott, along with some others, looked for the crown jewels…and found them!</a:t>
            </a:r>
          </a:p>
        </p:txBody>
      </p:sp>
      <p:sp useBgFill="1">
        <p:nvSpPr>
          <p:cNvPr id="14" name="Freeform: Shape 13">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Picture 4" descr="Wax models of Walter Scott and two others finding the Scottish crown jewels.">
            <a:extLst>
              <a:ext uri="{FF2B5EF4-FFF2-40B4-BE49-F238E27FC236}">
                <a16:creationId xmlns:a16="http://schemas.microsoft.com/office/drawing/2014/main" id="{A5E53039-D146-39DF-C434-DF5D59EBC11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176162" y="1796749"/>
            <a:ext cx="4284000" cy="3255840"/>
          </a:xfrm>
          <a:custGeom>
            <a:avLst/>
            <a:gdLst/>
            <a:ahLst/>
            <a:cxnLst/>
            <a:rect l="l" t="t" r="r" b="b"/>
            <a:pathLst>
              <a:path w="4284000" h="5409338">
                <a:moveTo>
                  <a:pt x="0" y="0"/>
                </a:moveTo>
                <a:lnTo>
                  <a:pt x="4284000" y="0"/>
                </a:lnTo>
                <a:lnTo>
                  <a:pt x="4284000" y="5409338"/>
                </a:lnTo>
                <a:lnTo>
                  <a:pt x="0" y="5409338"/>
                </a:lnTo>
                <a:close/>
              </a:path>
            </a:pathLst>
          </a:custGeom>
        </p:spPr>
      </p:pic>
      <p:sp>
        <p:nvSpPr>
          <p:cNvPr id="7" name="TextBox 6">
            <a:extLst>
              <a:ext uri="{FF2B5EF4-FFF2-40B4-BE49-F238E27FC236}">
                <a16:creationId xmlns:a16="http://schemas.microsoft.com/office/drawing/2014/main" id="{C1A88615-40FE-E093-4D83-96528E6079BC}"/>
              </a:ext>
            </a:extLst>
          </p:cNvPr>
          <p:cNvSpPr txBox="1"/>
          <p:nvPr/>
        </p:nvSpPr>
        <p:spPr>
          <a:xfrm>
            <a:off x="7176161" y="5301465"/>
            <a:ext cx="4284001" cy="338554"/>
          </a:xfrm>
          <a:prstGeom prst="rect">
            <a:avLst/>
          </a:prstGeom>
          <a:noFill/>
        </p:spPr>
        <p:txBody>
          <a:bodyPr wrap="square">
            <a:spAutoFit/>
          </a:bodyPr>
          <a:lstStyle/>
          <a:p>
            <a:pPr algn="ctr"/>
            <a:r>
              <a:rPr lang="en-GB" sz="800" dirty="0"/>
              <a:t>By Kim Traynor - Own work, CC BY-SA 3.0, https://commons.wikimedia.org/w/index.php?curid=16651259</a:t>
            </a:r>
          </a:p>
        </p:txBody>
      </p:sp>
      <p:sp>
        <p:nvSpPr>
          <p:cNvPr id="4" name="TextBox 3">
            <a:extLst>
              <a:ext uri="{FF2B5EF4-FFF2-40B4-BE49-F238E27FC236}">
                <a16:creationId xmlns:a16="http://schemas.microsoft.com/office/drawing/2014/main" id="{8F5027E5-F92F-3FE0-4BA2-901921CE4477}"/>
              </a:ext>
            </a:extLst>
          </p:cNvPr>
          <p:cNvSpPr txBox="1"/>
          <p:nvPr/>
        </p:nvSpPr>
        <p:spPr>
          <a:xfrm>
            <a:off x="102742" y="6314559"/>
            <a:ext cx="105823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home</a:t>
            </a:r>
            <a:endParaRPr lang="en-GB" dirty="0"/>
          </a:p>
        </p:txBody>
      </p:sp>
      <p:sp>
        <p:nvSpPr>
          <p:cNvPr id="6" name="TextBox 5">
            <a:extLst>
              <a:ext uri="{FF2B5EF4-FFF2-40B4-BE49-F238E27FC236}">
                <a16:creationId xmlns:a16="http://schemas.microsoft.com/office/drawing/2014/main" id="{32CE0CBD-8126-97FC-9BD4-0A6A1C90CD84}"/>
              </a:ext>
            </a:extLst>
          </p:cNvPr>
          <p:cNvSpPr txBox="1"/>
          <p:nvPr/>
        </p:nvSpPr>
        <p:spPr>
          <a:xfrm>
            <a:off x="10664575" y="6299568"/>
            <a:ext cx="1310859"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adventure</a:t>
            </a:r>
            <a:endParaRPr lang="en-GB" dirty="0"/>
          </a:p>
        </p:txBody>
      </p:sp>
    </p:spTree>
    <p:extLst>
      <p:ext uri="{BB962C8B-B14F-4D97-AF65-F5344CB8AC3E}">
        <p14:creationId xmlns:p14="http://schemas.microsoft.com/office/powerpoint/2010/main" val="3563749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9B3EE-A322-33EF-FFA6-16151E29E89E}"/>
              </a:ext>
            </a:extLst>
          </p:cNvPr>
          <p:cNvSpPr>
            <a:spLocks noGrp="1"/>
          </p:cNvSpPr>
          <p:nvPr>
            <p:ph type="title"/>
          </p:nvPr>
        </p:nvSpPr>
        <p:spPr>
          <a:xfrm>
            <a:off x="6480000" y="619200"/>
            <a:ext cx="4991961" cy="1477328"/>
          </a:xfrm>
        </p:spPr>
        <p:txBody>
          <a:bodyPr wrap="square" anchor="ctr">
            <a:normAutofit/>
          </a:bodyPr>
          <a:lstStyle/>
          <a:p>
            <a:r>
              <a:rPr lang="en-GB" dirty="0"/>
              <a:t>The King’s Visit</a:t>
            </a:r>
          </a:p>
        </p:txBody>
      </p:sp>
      <p:pic>
        <p:nvPicPr>
          <p:cNvPr id="9" name="Picture 8" descr="Cartoon king.">
            <a:extLst>
              <a:ext uri="{FF2B5EF4-FFF2-40B4-BE49-F238E27FC236}">
                <a16:creationId xmlns:a16="http://schemas.microsoft.com/office/drawing/2014/main" id="{FCF61821-B159-2757-0942-3D8141E5D55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680" r="-2" b="-2"/>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Content Placeholder 2">
            <a:extLst>
              <a:ext uri="{FF2B5EF4-FFF2-40B4-BE49-F238E27FC236}">
                <a16:creationId xmlns:a16="http://schemas.microsoft.com/office/drawing/2014/main" id="{BB4A5075-226B-1558-0D29-7D22315B532F}"/>
              </a:ext>
            </a:extLst>
          </p:cNvPr>
          <p:cNvSpPr>
            <a:spLocks noGrp="1"/>
          </p:cNvSpPr>
          <p:nvPr>
            <p:ph idx="1"/>
          </p:nvPr>
        </p:nvSpPr>
        <p:spPr>
          <a:xfrm>
            <a:off x="6480000" y="2541600"/>
            <a:ext cx="4991962" cy="3216273"/>
          </a:xfrm>
        </p:spPr>
        <p:txBody>
          <a:bodyPr>
            <a:normAutofit/>
          </a:bodyPr>
          <a:lstStyle/>
          <a:p>
            <a:r>
              <a:rPr lang="en-GB" dirty="0">
                <a:solidFill>
                  <a:srgbClr val="FFFFFF"/>
                </a:solidFill>
              </a:rPr>
              <a:t>George IV was the first king to visit Scotland in about two hundred years.</a:t>
            </a:r>
          </a:p>
          <a:p>
            <a:r>
              <a:rPr lang="en-GB" dirty="0">
                <a:solidFill>
                  <a:srgbClr val="FFFFFF"/>
                </a:solidFill>
              </a:rPr>
              <a:t>Walter Scott organised his visit.</a:t>
            </a:r>
          </a:p>
          <a:p>
            <a:r>
              <a:rPr lang="en-GB" dirty="0">
                <a:solidFill>
                  <a:srgbClr val="FFFFFF"/>
                </a:solidFill>
              </a:rPr>
              <a:t>He told everyone to wear tartan, which made it much more popular.</a:t>
            </a:r>
          </a:p>
          <a:p>
            <a:r>
              <a:rPr lang="en-GB" dirty="0">
                <a:solidFill>
                  <a:srgbClr val="FFFFFF"/>
                </a:solidFill>
              </a:rPr>
              <a:t>It was a big event, which lots of people attended.</a:t>
            </a:r>
          </a:p>
        </p:txBody>
      </p:sp>
      <p:sp>
        <p:nvSpPr>
          <p:cNvPr id="10" name="TextBox 9">
            <a:extLst>
              <a:ext uri="{FF2B5EF4-FFF2-40B4-BE49-F238E27FC236}">
                <a16:creationId xmlns:a16="http://schemas.microsoft.com/office/drawing/2014/main" id="{90F00F09-F921-C4DB-75D2-C91D5516AA71}"/>
              </a:ext>
            </a:extLst>
          </p:cNvPr>
          <p:cNvSpPr txBox="1"/>
          <p:nvPr/>
        </p:nvSpPr>
        <p:spPr>
          <a:xfrm>
            <a:off x="102742" y="6314559"/>
            <a:ext cx="105823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home</a:t>
            </a:r>
            <a:endParaRPr lang="en-GB" dirty="0"/>
          </a:p>
        </p:txBody>
      </p:sp>
      <p:sp>
        <p:nvSpPr>
          <p:cNvPr id="4" name="TextBox 3">
            <a:extLst>
              <a:ext uri="{FF2B5EF4-FFF2-40B4-BE49-F238E27FC236}">
                <a16:creationId xmlns:a16="http://schemas.microsoft.com/office/drawing/2014/main" id="{47A568CF-3126-1E15-FF42-FB82EA091364}"/>
              </a:ext>
            </a:extLst>
          </p:cNvPr>
          <p:cNvSpPr txBox="1"/>
          <p:nvPr/>
        </p:nvSpPr>
        <p:spPr>
          <a:xfrm>
            <a:off x="10664575" y="6299568"/>
            <a:ext cx="1310859"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adventure</a:t>
            </a:r>
            <a:endParaRPr lang="en-GB" dirty="0"/>
          </a:p>
        </p:txBody>
      </p:sp>
    </p:spTree>
    <p:extLst>
      <p:ext uri="{BB962C8B-B14F-4D97-AF65-F5344CB8AC3E}">
        <p14:creationId xmlns:p14="http://schemas.microsoft.com/office/powerpoint/2010/main" val="1699336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46AAA-9CA8-6D01-B603-87EDB3C3A631}"/>
              </a:ext>
            </a:extLst>
          </p:cNvPr>
          <p:cNvSpPr>
            <a:spLocks noGrp="1"/>
          </p:cNvSpPr>
          <p:nvPr>
            <p:ph type="title"/>
          </p:nvPr>
        </p:nvSpPr>
        <p:spPr>
          <a:xfrm>
            <a:off x="720000" y="619200"/>
            <a:ext cx="4991961" cy="1477328"/>
          </a:xfrm>
        </p:spPr>
        <p:txBody>
          <a:bodyPr wrap="square" anchor="ctr">
            <a:normAutofit/>
          </a:bodyPr>
          <a:lstStyle/>
          <a:p>
            <a:r>
              <a:rPr lang="en-GB" dirty="0"/>
              <a:t>A Man of Law</a:t>
            </a:r>
          </a:p>
        </p:txBody>
      </p:sp>
      <p:sp>
        <p:nvSpPr>
          <p:cNvPr id="3" name="Content Placeholder 2">
            <a:extLst>
              <a:ext uri="{FF2B5EF4-FFF2-40B4-BE49-F238E27FC236}">
                <a16:creationId xmlns:a16="http://schemas.microsoft.com/office/drawing/2014/main" id="{322F6732-534D-C113-2790-A324AE32F088}"/>
              </a:ext>
            </a:extLst>
          </p:cNvPr>
          <p:cNvSpPr>
            <a:spLocks noGrp="1"/>
          </p:cNvSpPr>
          <p:nvPr>
            <p:ph idx="1"/>
          </p:nvPr>
        </p:nvSpPr>
        <p:spPr>
          <a:xfrm>
            <a:off x="720000" y="2541600"/>
            <a:ext cx="5167092" cy="3216273"/>
          </a:xfrm>
        </p:spPr>
        <p:txBody>
          <a:bodyPr>
            <a:normAutofit/>
          </a:bodyPr>
          <a:lstStyle/>
          <a:p>
            <a:r>
              <a:rPr lang="en-GB" dirty="0">
                <a:solidFill>
                  <a:srgbClr val="FFFFFF"/>
                </a:solidFill>
              </a:rPr>
              <a:t>In addition to writing, Scott also worked in the law.</a:t>
            </a:r>
          </a:p>
          <a:p>
            <a:r>
              <a:rPr lang="en-GB" dirty="0">
                <a:solidFill>
                  <a:srgbClr val="FFFFFF"/>
                </a:solidFill>
              </a:rPr>
              <a:t>He was the Sheriff Depute of Selkirkshire.</a:t>
            </a:r>
          </a:p>
          <a:p>
            <a:r>
              <a:rPr lang="en-GB" dirty="0">
                <a:solidFill>
                  <a:srgbClr val="FFFFFF"/>
                </a:solidFill>
              </a:rPr>
              <a:t>He was clerk to the Court of Session.</a:t>
            </a:r>
          </a:p>
          <a:p>
            <a:r>
              <a:rPr lang="en-GB" dirty="0">
                <a:solidFill>
                  <a:srgbClr val="FFFFFF"/>
                </a:solidFill>
              </a:rPr>
              <a:t>He made lots of important decisions.</a:t>
            </a:r>
          </a:p>
        </p:txBody>
      </p:sp>
      <p:pic>
        <p:nvPicPr>
          <p:cNvPr id="5" name="Picture 4" descr="A statue of Walter Scott outside the courtroom in Selkirk where Scott worked.">
            <a:extLst>
              <a:ext uri="{FF2B5EF4-FFF2-40B4-BE49-F238E27FC236}">
                <a16:creationId xmlns:a16="http://schemas.microsoft.com/office/drawing/2014/main" id="{93B375D9-2BF9-F7F2-EB8B-B46B9C6E0A9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
        <p:nvSpPr>
          <p:cNvPr id="7" name="TextBox 6">
            <a:extLst>
              <a:ext uri="{FF2B5EF4-FFF2-40B4-BE49-F238E27FC236}">
                <a16:creationId xmlns:a16="http://schemas.microsoft.com/office/drawing/2014/main" id="{73F2C55C-202C-4994-5741-3C2C091B7853}"/>
              </a:ext>
            </a:extLst>
          </p:cNvPr>
          <p:cNvSpPr txBox="1"/>
          <p:nvPr/>
        </p:nvSpPr>
        <p:spPr>
          <a:xfrm>
            <a:off x="8630292" y="6603836"/>
            <a:ext cx="2789270" cy="215444"/>
          </a:xfrm>
          <a:prstGeom prst="rect">
            <a:avLst/>
          </a:prstGeom>
          <a:noFill/>
        </p:spPr>
        <p:txBody>
          <a:bodyPr wrap="square">
            <a:spAutoFit/>
          </a:bodyPr>
          <a:lstStyle/>
          <a:p>
            <a:pPr algn="r"/>
            <a:r>
              <a:rPr lang="en-GB" sz="800" b="0" i="0" dirty="0">
                <a:solidFill>
                  <a:schemeClr val="bg1"/>
                </a:solidFill>
                <a:effectLst/>
                <a:latin typeface="Arial" panose="020B0604020202020204" pitchFamily="34" charset="0"/>
              </a:rPr>
              <a:t>Walter Baxter / </a:t>
            </a:r>
            <a:r>
              <a:rPr lang="en-GB" sz="800" b="0" i="1" dirty="0">
                <a:solidFill>
                  <a:schemeClr val="bg1"/>
                </a:solidFill>
                <a:effectLst/>
                <a:latin typeface="Arial" panose="020B0604020202020204" pitchFamily="34" charset="0"/>
              </a:rPr>
              <a:t>Statue of Sir Walter Scott</a:t>
            </a:r>
            <a:r>
              <a:rPr lang="en-GB" sz="800" b="0" i="0" dirty="0">
                <a:solidFill>
                  <a:schemeClr val="bg1"/>
                </a:solidFill>
                <a:effectLst/>
                <a:latin typeface="Arial" panose="020B0604020202020204" pitchFamily="34" charset="0"/>
              </a:rPr>
              <a:t> / </a:t>
            </a:r>
            <a:r>
              <a:rPr lang="en-GB" sz="800" b="0" i="0" u="none" strike="noStrike"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CC BY-SA 2.0</a:t>
            </a:r>
            <a:endParaRPr lang="en-GB" sz="800" b="0" i="0" dirty="0">
              <a:solidFill>
                <a:schemeClr val="bg1"/>
              </a:solidFill>
              <a:effectLst/>
              <a:latin typeface="Arial" panose="020B0604020202020204" pitchFamily="34" charset="0"/>
            </a:endParaRPr>
          </a:p>
        </p:txBody>
      </p:sp>
      <p:sp>
        <p:nvSpPr>
          <p:cNvPr id="4" name="TextBox 3">
            <a:extLst>
              <a:ext uri="{FF2B5EF4-FFF2-40B4-BE49-F238E27FC236}">
                <a16:creationId xmlns:a16="http://schemas.microsoft.com/office/drawing/2014/main" id="{B511ECD1-78E6-12C7-9678-86944D51494E}"/>
              </a:ext>
            </a:extLst>
          </p:cNvPr>
          <p:cNvSpPr txBox="1"/>
          <p:nvPr/>
        </p:nvSpPr>
        <p:spPr>
          <a:xfrm>
            <a:off x="102742" y="6314559"/>
            <a:ext cx="1058238"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home</a:t>
            </a:r>
            <a:endParaRPr lang="en-GB" dirty="0"/>
          </a:p>
        </p:txBody>
      </p:sp>
      <p:sp>
        <p:nvSpPr>
          <p:cNvPr id="6" name="TextBox 5">
            <a:extLst>
              <a:ext uri="{FF2B5EF4-FFF2-40B4-BE49-F238E27FC236}">
                <a16:creationId xmlns:a16="http://schemas.microsoft.com/office/drawing/2014/main" id="{0A45C4D9-B1E2-087B-87AC-54D4C6333056}"/>
              </a:ext>
            </a:extLst>
          </p:cNvPr>
          <p:cNvSpPr txBox="1"/>
          <p:nvPr/>
        </p:nvSpPr>
        <p:spPr>
          <a:xfrm>
            <a:off x="5465084" y="6361882"/>
            <a:ext cx="1310859" cy="369332"/>
          </a:xfrm>
          <a:prstGeom prst="rect">
            <a:avLst/>
          </a:prstGeom>
          <a:noFill/>
        </p:spPr>
        <p:txBody>
          <a:bodyPr wrap="square" rtlCol="0">
            <a:spAutoFit/>
          </a:bodyPr>
          <a:lstStyle/>
          <a:p>
            <a:r>
              <a:rPr lang="en-GB" dirty="0">
                <a:hlinkClick r:id="rId5" action="ppaction://hlinksldjump">
                  <a:extLst>
                    <a:ext uri="{A12FA001-AC4F-418D-AE19-62706E023703}">
                      <ahyp:hlinkClr xmlns:ahyp="http://schemas.microsoft.com/office/drawing/2018/hyperlinkcolor" val="tx"/>
                    </a:ext>
                  </a:extLst>
                </a:hlinkClick>
              </a:rPr>
              <a:t>adventure</a:t>
            </a:r>
            <a:endParaRPr lang="en-GB" dirty="0"/>
          </a:p>
        </p:txBody>
      </p:sp>
    </p:spTree>
    <p:extLst>
      <p:ext uri="{BB962C8B-B14F-4D97-AF65-F5344CB8AC3E}">
        <p14:creationId xmlns:p14="http://schemas.microsoft.com/office/powerpoint/2010/main" val="406882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itle 1">
            <a:extLst>
              <a:ext uri="{FF2B5EF4-FFF2-40B4-BE49-F238E27FC236}">
                <a16:creationId xmlns:a16="http://schemas.microsoft.com/office/drawing/2014/main" id="{6D858D1B-F62B-E3AE-694A-2873FC82E67F}"/>
              </a:ext>
            </a:extLst>
          </p:cNvPr>
          <p:cNvSpPr>
            <a:spLocks noGrp="1"/>
          </p:cNvSpPr>
          <p:nvPr>
            <p:ph type="title"/>
          </p:nvPr>
        </p:nvSpPr>
        <p:spPr>
          <a:xfrm>
            <a:off x="720000" y="619201"/>
            <a:ext cx="3095626" cy="1477328"/>
          </a:xfrm>
        </p:spPr>
        <p:txBody>
          <a:bodyPr>
            <a:normAutofit/>
          </a:bodyPr>
          <a:lstStyle/>
          <a:p>
            <a:r>
              <a:rPr lang="en-GB" dirty="0"/>
              <a:t>A Life at Abbotsford</a:t>
            </a:r>
          </a:p>
        </p:txBody>
      </p:sp>
      <p:sp>
        <p:nvSpPr>
          <p:cNvPr id="3" name="Content Placeholder 2">
            <a:extLst>
              <a:ext uri="{FF2B5EF4-FFF2-40B4-BE49-F238E27FC236}">
                <a16:creationId xmlns:a16="http://schemas.microsoft.com/office/drawing/2014/main" id="{6520B620-2CC1-392D-F2E0-76AEF246D5C8}"/>
              </a:ext>
            </a:extLst>
          </p:cNvPr>
          <p:cNvSpPr>
            <a:spLocks noGrp="1"/>
          </p:cNvSpPr>
          <p:nvPr>
            <p:ph idx="1"/>
          </p:nvPr>
        </p:nvSpPr>
        <p:spPr>
          <a:xfrm>
            <a:off x="6480038" y="1005075"/>
            <a:ext cx="4991962" cy="5135374"/>
          </a:xfrm>
        </p:spPr>
        <p:txBody>
          <a:bodyPr>
            <a:normAutofit/>
          </a:bodyPr>
          <a:lstStyle/>
          <a:p>
            <a:r>
              <a:rPr lang="en-GB" sz="2800" dirty="0">
                <a:solidFill>
                  <a:schemeClr val="tx1"/>
                </a:solidFill>
                <a:hlinkClick r:id="rId2" action="ppaction://hlinksldjump">
                  <a:extLst>
                    <a:ext uri="{A12FA001-AC4F-418D-AE19-62706E023703}">
                      <ahyp:hlinkClr xmlns:ahyp="http://schemas.microsoft.com/office/drawing/2018/hyperlinkcolor" val="tx"/>
                    </a:ext>
                  </a:extLst>
                </a:hlinkClick>
              </a:rPr>
              <a:t>The house he built</a:t>
            </a:r>
            <a:endParaRPr lang="en-GB" sz="2800" dirty="0">
              <a:solidFill>
                <a:schemeClr val="tx1"/>
              </a:solidFill>
            </a:endParaRPr>
          </a:p>
          <a:p>
            <a:pPr marL="0" indent="0">
              <a:buNone/>
            </a:pPr>
            <a:endParaRPr lang="en-GB" sz="2800" dirty="0">
              <a:solidFill>
                <a:srgbClr val="FFFFFF"/>
              </a:solidFill>
            </a:endParaRPr>
          </a:p>
          <a:p>
            <a:r>
              <a:rPr lang="en-GB" sz="2800" dirty="0">
                <a:solidFill>
                  <a:schemeClr val="tx1"/>
                </a:solidFill>
                <a:hlinkClick r:id="rId3" action="ppaction://hlinksldjump">
                  <a:extLst>
                    <a:ext uri="{A12FA001-AC4F-418D-AE19-62706E023703}">
                      <ahyp:hlinkClr xmlns:ahyp="http://schemas.microsoft.com/office/drawing/2018/hyperlinkcolor" val="tx"/>
                    </a:ext>
                  </a:extLst>
                </a:hlinkClick>
              </a:rPr>
              <a:t>Friends and family</a:t>
            </a:r>
            <a:endParaRPr lang="en-GB" sz="2800" dirty="0">
              <a:solidFill>
                <a:schemeClr val="tx1"/>
              </a:solidFill>
            </a:endParaRPr>
          </a:p>
          <a:p>
            <a:pPr marL="0" indent="0">
              <a:buNone/>
            </a:pPr>
            <a:endParaRPr lang="en-GB" sz="2800" dirty="0">
              <a:solidFill>
                <a:srgbClr val="FFFFFF"/>
              </a:solidFill>
            </a:endParaRPr>
          </a:p>
          <a:p>
            <a:r>
              <a:rPr lang="en-GB" sz="2800" dirty="0">
                <a:solidFill>
                  <a:schemeClr val="tx1"/>
                </a:solidFill>
                <a:hlinkClick r:id="rId4" action="ppaction://hlinksldjump">
                  <a:extLst>
                    <a:ext uri="{A12FA001-AC4F-418D-AE19-62706E023703}">
                      <ahyp:hlinkClr xmlns:ahyp="http://schemas.microsoft.com/office/drawing/2018/hyperlinkcolor" val="tx"/>
                    </a:ext>
                  </a:extLst>
                </a:hlinkClick>
              </a:rPr>
              <a:t>Reading</a:t>
            </a:r>
            <a:endParaRPr lang="en-GB" sz="2800" dirty="0">
              <a:solidFill>
                <a:schemeClr val="tx1"/>
              </a:solidFill>
            </a:endParaRPr>
          </a:p>
          <a:p>
            <a:endParaRPr lang="en-GB" sz="2800" dirty="0">
              <a:solidFill>
                <a:srgbClr val="FFFFFF"/>
              </a:solidFill>
            </a:endParaRPr>
          </a:p>
          <a:p>
            <a:r>
              <a:rPr lang="en-GB" sz="2800" dirty="0">
                <a:solidFill>
                  <a:schemeClr val="tx1"/>
                </a:solidFill>
                <a:hlinkClick r:id="rId5" action="ppaction://hlinksldjump">
                  <a:extLst>
                    <a:ext uri="{A12FA001-AC4F-418D-AE19-62706E023703}">
                      <ahyp:hlinkClr xmlns:ahyp="http://schemas.microsoft.com/office/drawing/2018/hyperlinkcolor" val="tx"/>
                    </a:ext>
                  </a:extLst>
                </a:hlinkClick>
              </a:rPr>
              <a:t>Death</a:t>
            </a:r>
            <a:endParaRPr lang="en-GB" sz="2800" dirty="0">
              <a:solidFill>
                <a:schemeClr val="tx1"/>
              </a:solidFill>
            </a:endParaRPr>
          </a:p>
        </p:txBody>
      </p:sp>
      <p:sp>
        <p:nvSpPr>
          <p:cNvPr id="4" name="TextBox 3">
            <a:extLst>
              <a:ext uri="{FF2B5EF4-FFF2-40B4-BE49-F238E27FC236}">
                <a16:creationId xmlns:a16="http://schemas.microsoft.com/office/drawing/2014/main" id="{27094910-0E66-FAEB-101B-0CFA3C1A9064}"/>
              </a:ext>
            </a:extLst>
          </p:cNvPr>
          <p:cNvSpPr txBox="1"/>
          <p:nvPr/>
        </p:nvSpPr>
        <p:spPr>
          <a:xfrm>
            <a:off x="102742" y="6314559"/>
            <a:ext cx="1058238" cy="369332"/>
          </a:xfrm>
          <a:prstGeom prst="rect">
            <a:avLst/>
          </a:prstGeom>
          <a:noFill/>
        </p:spPr>
        <p:txBody>
          <a:bodyPr wrap="square" rtlCol="0">
            <a:spAutoFit/>
          </a:bodyPr>
          <a:lstStyle/>
          <a:p>
            <a:r>
              <a:rPr lang="en-GB" dirty="0">
                <a:hlinkClick r:id="rId6" action="ppaction://hlinksldjump">
                  <a:extLst>
                    <a:ext uri="{A12FA001-AC4F-418D-AE19-62706E023703}">
                      <ahyp:hlinkClr xmlns:ahyp="http://schemas.microsoft.com/office/drawing/2018/hyperlinkcolor" val="tx"/>
                    </a:ext>
                  </a:extLst>
                </a:hlinkClick>
              </a:rPr>
              <a:t>home</a:t>
            </a:r>
            <a:endParaRPr lang="en-GB" dirty="0"/>
          </a:p>
        </p:txBody>
      </p:sp>
    </p:spTree>
    <p:extLst>
      <p:ext uri="{BB962C8B-B14F-4D97-AF65-F5344CB8AC3E}">
        <p14:creationId xmlns:p14="http://schemas.microsoft.com/office/powerpoint/2010/main" val="3093700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8DC7FA-55C9-47D5-B8A0-022B4C9A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05CBC2-EECC-4468-90C4-C0176E9B0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2C7A1-31B2-3C29-F348-47FF64BCD9CF}"/>
              </a:ext>
            </a:extLst>
          </p:cNvPr>
          <p:cNvSpPr>
            <a:spLocks noGrp="1"/>
          </p:cNvSpPr>
          <p:nvPr>
            <p:ph type="title"/>
          </p:nvPr>
        </p:nvSpPr>
        <p:spPr>
          <a:xfrm>
            <a:off x="6480000" y="619200"/>
            <a:ext cx="4991961" cy="1477328"/>
          </a:xfrm>
        </p:spPr>
        <p:txBody>
          <a:bodyPr wrap="square" anchor="ctr">
            <a:normAutofit/>
          </a:bodyPr>
          <a:lstStyle/>
          <a:p>
            <a:r>
              <a:rPr lang="en-GB" dirty="0"/>
              <a:t>Your Dream Home</a:t>
            </a:r>
          </a:p>
        </p:txBody>
      </p:sp>
      <p:sp useBgFill="1">
        <p:nvSpPr>
          <p:cNvPr id="16" name="Freeform: Shape 15">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533334"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Content Placeholder 4" descr="A picture of someone dangling key's in front of a model house.">
            <a:extLst>
              <a:ext uri="{FF2B5EF4-FFF2-40B4-BE49-F238E27FC236}">
                <a16:creationId xmlns:a16="http://schemas.microsoft.com/office/drawing/2014/main" id="{12AAE08F-A664-BC40-D6CE-628D952F9FE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6633" y="720000"/>
            <a:ext cx="3610733" cy="5409338"/>
          </a:xfrm>
          <a:custGeom>
            <a:avLst/>
            <a:gdLst/>
            <a:ahLst/>
            <a:cxnLst/>
            <a:rect l="l" t="t" r="r" b="b"/>
            <a:pathLst>
              <a:path w="4284000" h="5409338">
                <a:moveTo>
                  <a:pt x="0" y="0"/>
                </a:moveTo>
                <a:lnTo>
                  <a:pt x="4284000" y="0"/>
                </a:lnTo>
                <a:lnTo>
                  <a:pt x="4284000" y="5409338"/>
                </a:lnTo>
                <a:lnTo>
                  <a:pt x="0" y="5409338"/>
                </a:lnTo>
                <a:close/>
              </a:path>
            </a:pathLst>
          </a:custGeom>
        </p:spPr>
      </p:pic>
      <p:sp>
        <p:nvSpPr>
          <p:cNvPr id="9" name="Content Placeholder 8">
            <a:extLst>
              <a:ext uri="{FF2B5EF4-FFF2-40B4-BE49-F238E27FC236}">
                <a16:creationId xmlns:a16="http://schemas.microsoft.com/office/drawing/2014/main" id="{2B18DE1E-A095-40B0-EE3B-893189B6B30B}"/>
              </a:ext>
            </a:extLst>
          </p:cNvPr>
          <p:cNvSpPr>
            <a:spLocks noGrp="1"/>
          </p:cNvSpPr>
          <p:nvPr>
            <p:ph idx="1"/>
          </p:nvPr>
        </p:nvSpPr>
        <p:spPr>
          <a:xfrm>
            <a:off x="6480000" y="2541600"/>
            <a:ext cx="4991962" cy="3216273"/>
          </a:xfrm>
        </p:spPr>
        <p:txBody>
          <a:bodyPr>
            <a:normAutofit/>
          </a:bodyPr>
          <a:lstStyle/>
          <a:p>
            <a:r>
              <a:rPr lang="en-US" dirty="0">
                <a:solidFill>
                  <a:srgbClr val="FFFFFF"/>
                </a:solidFill>
              </a:rPr>
              <a:t>Imagine the perfect house.</a:t>
            </a:r>
          </a:p>
          <a:p>
            <a:r>
              <a:rPr lang="en-US" dirty="0">
                <a:solidFill>
                  <a:srgbClr val="FFFFFF"/>
                </a:solidFill>
              </a:rPr>
              <a:t>What does it look like?</a:t>
            </a:r>
          </a:p>
          <a:p>
            <a:r>
              <a:rPr lang="en-US" dirty="0">
                <a:solidFill>
                  <a:srgbClr val="FFFFFF"/>
                </a:solidFill>
              </a:rPr>
              <a:t>What rooms are there?</a:t>
            </a:r>
          </a:p>
          <a:p>
            <a:r>
              <a:rPr lang="en-US" dirty="0">
                <a:solidFill>
                  <a:srgbClr val="FFFFFF"/>
                </a:solidFill>
              </a:rPr>
              <a:t>What would you put in your dream home?</a:t>
            </a:r>
          </a:p>
        </p:txBody>
      </p:sp>
      <p:sp>
        <p:nvSpPr>
          <p:cNvPr id="7" name="TextBox 6">
            <a:extLst>
              <a:ext uri="{FF2B5EF4-FFF2-40B4-BE49-F238E27FC236}">
                <a16:creationId xmlns:a16="http://schemas.microsoft.com/office/drawing/2014/main" id="{490824E5-FC76-8707-55D9-29B1FE9C5FEA}"/>
              </a:ext>
            </a:extLst>
          </p:cNvPr>
          <p:cNvSpPr txBox="1"/>
          <p:nvPr/>
        </p:nvSpPr>
        <p:spPr>
          <a:xfrm>
            <a:off x="1056633" y="6129338"/>
            <a:ext cx="3610733" cy="347216"/>
          </a:xfrm>
          <a:prstGeom prst="rect">
            <a:avLst/>
          </a:prstGeom>
          <a:noFill/>
        </p:spPr>
        <p:txBody>
          <a:bodyPr wrap="square">
            <a:spAutoFit/>
          </a:bodyPr>
          <a:lstStyle/>
          <a:p>
            <a:pPr algn="ctr"/>
            <a:r>
              <a:rPr lang="en-GB" sz="800" b="0" i="0" dirty="0">
                <a:effectLst/>
                <a:latin typeface="PlusJakartaSans"/>
              </a:rPr>
              <a:t>Photo by Oleksandr </a:t>
            </a:r>
            <a:r>
              <a:rPr lang="en-GB" sz="800" b="0" i="0" dirty="0" err="1">
                <a:effectLst/>
                <a:latin typeface="PlusJakartaSans"/>
              </a:rPr>
              <a:t>Pidvalnyi</a:t>
            </a:r>
            <a:r>
              <a:rPr lang="en-GB" sz="800" b="0" i="0" dirty="0">
                <a:effectLst/>
                <a:latin typeface="PlusJakartaSans"/>
              </a:rPr>
              <a:t>: https://www.pexels.com/photo/person-with-keys-for-real-estate-7599735/</a:t>
            </a:r>
            <a:endParaRPr lang="en-GB" sz="800" dirty="0"/>
          </a:p>
        </p:txBody>
      </p:sp>
      <p:sp>
        <p:nvSpPr>
          <p:cNvPr id="8" name="TextBox 7">
            <a:extLst>
              <a:ext uri="{FF2B5EF4-FFF2-40B4-BE49-F238E27FC236}">
                <a16:creationId xmlns:a16="http://schemas.microsoft.com/office/drawing/2014/main" id="{3AD21B0B-6725-2484-F2D7-0B2E310FCA15}"/>
              </a:ext>
            </a:extLst>
          </p:cNvPr>
          <p:cNvSpPr txBox="1"/>
          <p:nvPr/>
        </p:nvSpPr>
        <p:spPr>
          <a:xfrm>
            <a:off x="102742" y="6314559"/>
            <a:ext cx="105823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home</a:t>
            </a:r>
            <a:endParaRPr lang="en-GB" dirty="0"/>
          </a:p>
        </p:txBody>
      </p:sp>
      <p:sp>
        <p:nvSpPr>
          <p:cNvPr id="10" name="TextBox 9">
            <a:extLst>
              <a:ext uri="{FF2B5EF4-FFF2-40B4-BE49-F238E27FC236}">
                <a16:creationId xmlns:a16="http://schemas.microsoft.com/office/drawing/2014/main" id="{25760E1C-2499-1A01-7AE4-DDECE3E89FBC}"/>
              </a:ext>
            </a:extLst>
          </p:cNvPr>
          <p:cNvSpPr txBox="1"/>
          <p:nvPr/>
        </p:nvSpPr>
        <p:spPr>
          <a:xfrm>
            <a:off x="11095078" y="6314559"/>
            <a:ext cx="992360"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house</a:t>
            </a:r>
            <a:endParaRPr lang="en-GB" dirty="0"/>
          </a:p>
        </p:txBody>
      </p:sp>
    </p:spTree>
    <p:extLst>
      <p:ext uri="{BB962C8B-B14F-4D97-AF65-F5344CB8AC3E}">
        <p14:creationId xmlns:p14="http://schemas.microsoft.com/office/powerpoint/2010/main" val="887243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B01AA-549A-BF9F-1C20-BBBCFD0C22F6}"/>
              </a:ext>
            </a:extLst>
          </p:cNvPr>
          <p:cNvSpPr>
            <a:spLocks noGrp="1"/>
          </p:cNvSpPr>
          <p:nvPr>
            <p:ph type="title"/>
          </p:nvPr>
        </p:nvSpPr>
        <p:spPr>
          <a:xfrm>
            <a:off x="720000" y="619200"/>
            <a:ext cx="4991961" cy="1477328"/>
          </a:xfrm>
        </p:spPr>
        <p:txBody>
          <a:bodyPr vert="horz" wrap="square" lIns="0" tIns="0" rIns="0" bIns="0" rtlCol="0" anchor="ctr" anchorCtr="0">
            <a:normAutofit/>
          </a:bodyPr>
          <a:lstStyle/>
          <a:p>
            <a:r>
              <a:rPr lang="en-US" spc="-100" dirty="0"/>
              <a:t>The House he Built</a:t>
            </a:r>
            <a:endParaRPr lang="en-US" spc="-100"/>
          </a:p>
        </p:txBody>
      </p:sp>
      <p:sp>
        <p:nvSpPr>
          <p:cNvPr id="3" name="Content Placeholder 2">
            <a:extLst>
              <a:ext uri="{FF2B5EF4-FFF2-40B4-BE49-F238E27FC236}">
                <a16:creationId xmlns:a16="http://schemas.microsoft.com/office/drawing/2014/main" id="{951F7722-E30D-8EF7-9994-202F12807D41}"/>
              </a:ext>
            </a:extLst>
          </p:cNvPr>
          <p:cNvSpPr>
            <a:spLocks noGrp="1"/>
          </p:cNvSpPr>
          <p:nvPr>
            <p:ph idx="1"/>
          </p:nvPr>
        </p:nvSpPr>
        <p:spPr>
          <a:xfrm>
            <a:off x="720000" y="2541600"/>
            <a:ext cx="4991962" cy="3216273"/>
          </a:xfrm>
        </p:spPr>
        <p:txBody>
          <a:bodyPr vert="horz" lIns="0" tIns="0" rIns="0" bIns="0" rtlCol="0">
            <a:normAutofit/>
          </a:bodyPr>
          <a:lstStyle/>
          <a:p>
            <a:r>
              <a:rPr lang="en-US" dirty="0">
                <a:solidFill>
                  <a:srgbClr val="FFFFFF"/>
                </a:solidFill>
              </a:rPr>
              <a:t>When Scott became rich and famous, he built himself a house called Abbotsford.</a:t>
            </a:r>
          </a:p>
          <a:p>
            <a:pPr marL="0" indent="0">
              <a:buNone/>
            </a:pPr>
            <a:endParaRPr lang="en-US" dirty="0">
              <a:solidFill>
                <a:srgbClr val="FFFFFF"/>
              </a:solidFill>
            </a:endParaRPr>
          </a:p>
          <a:p>
            <a:r>
              <a:rPr lang="en-GB" dirty="0">
                <a:solidFill>
                  <a:srgbClr val="FFFFFF"/>
                </a:solidFill>
              </a:rPr>
              <a:t>He filled his house with things that interested him like old armour and other historical artefacts.</a:t>
            </a:r>
          </a:p>
        </p:txBody>
      </p:sp>
      <p:pic>
        <p:nvPicPr>
          <p:cNvPr id="9" name="Picture 8" descr="Abbotsford: a large, turreted stone building with a green lawn&#10;&#10;">
            <a:extLst>
              <a:ext uri="{FF2B5EF4-FFF2-40B4-BE49-F238E27FC236}">
                <a16:creationId xmlns:a16="http://schemas.microsoft.com/office/drawing/2014/main" id="{D6B18841-503B-549B-DCA4-0ED40EC39F5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
        <p:nvSpPr>
          <p:cNvPr id="8" name="TextBox 7">
            <a:extLst>
              <a:ext uri="{FF2B5EF4-FFF2-40B4-BE49-F238E27FC236}">
                <a16:creationId xmlns:a16="http://schemas.microsoft.com/office/drawing/2014/main" id="{BFB9F850-17B9-6E19-059E-98A122F01BDF}"/>
              </a:ext>
            </a:extLst>
          </p:cNvPr>
          <p:cNvSpPr txBox="1"/>
          <p:nvPr/>
        </p:nvSpPr>
        <p:spPr>
          <a:xfrm>
            <a:off x="102742" y="6314559"/>
            <a:ext cx="1058238" cy="369332"/>
          </a:xfrm>
          <a:prstGeom prst="rect">
            <a:avLst/>
          </a:prstGeom>
          <a:noFill/>
        </p:spPr>
        <p:txBody>
          <a:bodyPr wrap="square" rtlCol="0">
            <a:spAutoFit/>
          </a:bodyPr>
          <a:lstStyle/>
          <a:p>
            <a:pPr>
              <a:spcAft>
                <a:spcPts val="600"/>
              </a:spcAft>
            </a:pPr>
            <a:r>
              <a:rPr lang="en-GB">
                <a:hlinkClick r:id="rId4" action="ppaction://hlinksldjump">
                  <a:extLst>
                    <a:ext uri="{A12FA001-AC4F-418D-AE19-62706E023703}">
                      <ahyp:hlinkClr xmlns:ahyp="http://schemas.microsoft.com/office/drawing/2018/hyperlinkcolor" val="tx"/>
                    </a:ext>
                  </a:extLst>
                </a:hlinkClick>
              </a:rPr>
              <a:t>home</a:t>
            </a:r>
            <a:endParaRPr lang="en-GB"/>
          </a:p>
        </p:txBody>
      </p:sp>
      <p:sp>
        <p:nvSpPr>
          <p:cNvPr id="11" name="TextBox 10">
            <a:extLst>
              <a:ext uri="{FF2B5EF4-FFF2-40B4-BE49-F238E27FC236}">
                <a16:creationId xmlns:a16="http://schemas.microsoft.com/office/drawing/2014/main" id="{607273C8-652C-7801-FE89-8A98136CBE55}"/>
              </a:ext>
            </a:extLst>
          </p:cNvPr>
          <p:cNvSpPr txBox="1"/>
          <p:nvPr/>
        </p:nvSpPr>
        <p:spPr>
          <a:xfrm>
            <a:off x="11095078" y="6314559"/>
            <a:ext cx="992360" cy="369332"/>
          </a:xfrm>
          <a:prstGeom prst="rect">
            <a:avLst/>
          </a:prstGeom>
          <a:noFill/>
        </p:spPr>
        <p:txBody>
          <a:bodyPr wrap="square" rtlCol="0">
            <a:spAutoFit/>
          </a:bodyPr>
          <a:lstStyle/>
          <a:p>
            <a:r>
              <a:rPr lang="en-GB" dirty="0">
                <a:hlinkClick r:id="rId5" action="ppaction://hlinksldjump">
                  <a:extLst>
                    <a:ext uri="{A12FA001-AC4F-418D-AE19-62706E023703}">
                      <ahyp:hlinkClr xmlns:ahyp="http://schemas.microsoft.com/office/drawing/2018/hyperlinkcolor" val="tx"/>
                    </a:ext>
                  </a:extLst>
                </a:hlinkClick>
              </a:rPr>
              <a:t>house</a:t>
            </a:r>
            <a:endParaRPr lang="en-GB" dirty="0"/>
          </a:p>
        </p:txBody>
      </p:sp>
    </p:spTree>
    <p:extLst>
      <p:ext uri="{BB962C8B-B14F-4D97-AF65-F5344CB8AC3E}">
        <p14:creationId xmlns:p14="http://schemas.microsoft.com/office/powerpoint/2010/main" val="2296944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E6B6978-5103-448F-B101-093A527D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2EB5692-CE38-42AB-ABE5-E5A1A74F2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2E9E3-FF2C-D60F-B7E7-832F739D3316}"/>
              </a:ext>
            </a:extLst>
          </p:cNvPr>
          <p:cNvSpPr>
            <a:spLocks noGrp="1"/>
          </p:cNvSpPr>
          <p:nvPr>
            <p:ph type="title"/>
          </p:nvPr>
        </p:nvSpPr>
        <p:spPr>
          <a:xfrm>
            <a:off x="720000" y="720000"/>
            <a:ext cx="5015638" cy="944413"/>
          </a:xfrm>
        </p:spPr>
        <p:txBody>
          <a:bodyPr vert="horz" wrap="square" lIns="0" tIns="0" rIns="0" bIns="0" rtlCol="0" anchor="b" anchorCtr="0">
            <a:normAutofit/>
          </a:bodyPr>
          <a:lstStyle/>
          <a:p>
            <a:pPr algn="ctr"/>
            <a:r>
              <a:rPr lang="en-US" spc="-100" dirty="0"/>
              <a:t>Friends and Family</a:t>
            </a:r>
          </a:p>
        </p:txBody>
      </p:sp>
      <p:sp>
        <p:nvSpPr>
          <p:cNvPr id="3" name="Content Placeholder 2">
            <a:extLst>
              <a:ext uri="{FF2B5EF4-FFF2-40B4-BE49-F238E27FC236}">
                <a16:creationId xmlns:a16="http://schemas.microsoft.com/office/drawing/2014/main" id="{713954C2-E919-6B78-8010-7137C5648CEF}"/>
              </a:ext>
            </a:extLst>
          </p:cNvPr>
          <p:cNvSpPr>
            <a:spLocks noGrp="1"/>
          </p:cNvSpPr>
          <p:nvPr>
            <p:ph idx="1"/>
          </p:nvPr>
        </p:nvSpPr>
        <p:spPr>
          <a:xfrm>
            <a:off x="653193" y="2456269"/>
            <a:ext cx="5015638" cy="1936800"/>
          </a:xfrm>
        </p:spPr>
        <p:txBody>
          <a:bodyPr vert="horz" lIns="0" tIns="0" rIns="0" bIns="0" rtlCol="0">
            <a:noAutofit/>
          </a:bodyPr>
          <a:lstStyle/>
          <a:p>
            <a:r>
              <a:rPr lang="en-US" dirty="0">
                <a:solidFill>
                  <a:srgbClr val="FFFFFF"/>
                </a:solidFill>
              </a:rPr>
              <a:t>Walter Scott married </a:t>
            </a:r>
            <a:r>
              <a:rPr lang="en-US">
                <a:solidFill>
                  <a:srgbClr val="FFFFFF"/>
                </a:solidFill>
              </a:rPr>
              <a:t>Charlotte Carpenter. </a:t>
            </a:r>
            <a:endParaRPr lang="en-US" dirty="0">
              <a:solidFill>
                <a:srgbClr val="FFFFFF"/>
              </a:solidFill>
            </a:endParaRPr>
          </a:p>
          <a:p>
            <a:r>
              <a:rPr lang="en-US" dirty="0">
                <a:solidFill>
                  <a:srgbClr val="FFFFFF"/>
                </a:solidFill>
              </a:rPr>
              <a:t>They had four children.</a:t>
            </a:r>
          </a:p>
          <a:p>
            <a:r>
              <a:rPr lang="en-US" dirty="0">
                <a:solidFill>
                  <a:srgbClr val="FFFFFF"/>
                </a:solidFill>
              </a:rPr>
              <a:t>Family was very important to Scott. He spent a lot of time with his family, and even wrote a book for his grandchildren, called </a:t>
            </a:r>
            <a:r>
              <a:rPr lang="en-US" i="1" dirty="0">
                <a:solidFill>
                  <a:srgbClr val="FFFFFF"/>
                </a:solidFill>
              </a:rPr>
              <a:t>Tales of a Grandfather.</a:t>
            </a:r>
            <a:endParaRPr lang="en-US" dirty="0">
              <a:solidFill>
                <a:srgbClr val="FFFFFF"/>
              </a:solidFill>
            </a:endParaRPr>
          </a:p>
        </p:txBody>
      </p:sp>
      <p:sp useBgFill="1">
        <p:nvSpPr>
          <p:cNvPr id="16" name="Freeform: Shape 15">
            <a:extLst>
              <a:ext uri="{FF2B5EF4-FFF2-40B4-BE49-F238E27FC236}">
                <a16:creationId xmlns:a16="http://schemas.microsoft.com/office/drawing/2014/main" id="{6BE942D0-8C50-4D78-A3D0-4D82F3963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Picture 4" descr="Picture of a family in early nineteenth century clothes.">
            <a:extLst>
              <a:ext uri="{FF2B5EF4-FFF2-40B4-BE49-F238E27FC236}">
                <a16:creationId xmlns:a16="http://schemas.microsoft.com/office/drawing/2014/main" id="{CFEFE9B7-0BB4-1CA8-1380-8E892B2D5E5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176162" y="1930624"/>
            <a:ext cx="4284000" cy="2988090"/>
          </a:xfrm>
          <a:custGeom>
            <a:avLst/>
            <a:gdLst/>
            <a:ahLst/>
            <a:cxnLst/>
            <a:rect l="l" t="t" r="r" b="b"/>
            <a:pathLst>
              <a:path w="4284000" h="5409338">
                <a:moveTo>
                  <a:pt x="0" y="0"/>
                </a:moveTo>
                <a:lnTo>
                  <a:pt x="4284000" y="0"/>
                </a:lnTo>
                <a:lnTo>
                  <a:pt x="4284000" y="5409338"/>
                </a:lnTo>
                <a:lnTo>
                  <a:pt x="0" y="5409338"/>
                </a:lnTo>
                <a:close/>
              </a:path>
            </a:pathLst>
          </a:custGeom>
        </p:spPr>
      </p:pic>
      <p:sp>
        <p:nvSpPr>
          <p:cNvPr id="8" name="TextBox 7">
            <a:extLst>
              <a:ext uri="{FF2B5EF4-FFF2-40B4-BE49-F238E27FC236}">
                <a16:creationId xmlns:a16="http://schemas.microsoft.com/office/drawing/2014/main" id="{819DEA9B-3C3C-8BD1-A6EE-888CC852BA67}"/>
              </a:ext>
            </a:extLst>
          </p:cNvPr>
          <p:cNvSpPr txBox="1"/>
          <p:nvPr/>
        </p:nvSpPr>
        <p:spPr>
          <a:xfrm>
            <a:off x="102742" y="6314559"/>
            <a:ext cx="105823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home</a:t>
            </a:r>
            <a:endParaRPr lang="en-GB" dirty="0"/>
          </a:p>
        </p:txBody>
      </p:sp>
      <p:sp>
        <p:nvSpPr>
          <p:cNvPr id="4" name="TextBox 3">
            <a:extLst>
              <a:ext uri="{FF2B5EF4-FFF2-40B4-BE49-F238E27FC236}">
                <a16:creationId xmlns:a16="http://schemas.microsoft.com/office/drawing/2014/main" id="{2ADB6627-5805-AA86-F064-C2BE61DAD313}"/>
              </a:ext>
            </a:extLst>
          </p:cNvPr>
          <p:cNvSpPr txBox="1"/>
          <p:nvPr/>
        </p:nvSpPr>
        <p:spPr>
          <a:xfrm>
            <a:off x="11095078" y="6314559"/>
            <a:ext cx="992360"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house</a:t>
            </a:r>
            <a:endParaRPr lang="en-GB" dirty="0"/>
          </a:p>
        </p:txBody>
      </p:sp>
      <p:sp>
        <p:nvSpPr>
          <p:cNvPr id="7" name="TextBox 6">
            <a:extLst>
              <a:ext uri="{FF2B5EF4-FFF2-40B4-BE49-F238E27FC236}">
                <a16:creationId xmlns:a16="http://schemas.microsoft.com/office/drawing/2014/main" id="{A66430B8-A83F-4ECC-764D-A76421C78E86}"/>
              </a:ext>
            </a:extLst>
          </p:cNvPr>
          <p:cNvSpPr txBox="1"/>
          <p:nvPr/>
        </p:nvSpPr>
        <p:spPr>
          <a:xfrm>
            <a:off x="6382171" y="5009122"/>
            <a:ext cx="6097712" cy="338554"/>
          </a:xfrm>
          <a:prstGeom prst="rect">
            <a:avLst/>
          </a:prstGeom>
          <a:noFill/>
        </p:spPr>
        <p:txBody>
          <a:bodyPr wrap="square">
            <a:spAutoFit/>
          </a:bodyPr>
          <a:lstStyle/>
          <a:p>
            <a:pPr algn="ctr"/>
            <a:r>
              <a:rPr lang="en-GB" sz="800" b="0" i="0" dirty="0">
                <a:effectLst/>
                <a:latin typeface="Calibri" panose="020F0502020204030204" pitchFamily="34" charset="0"/>
              </a:rPr>
              <a:t>https://www.nationalgalleries.org/art-and-artists/8202/abbotsford-family </a:t>
            </a:r>
          </a:p>
          <a:p>
            <a:pPr algn="ctr"/>
            <a:r>
              <a:rPr lang="en-GB" sz="800" b="0" i="0" dirty="0">
                <a:effectLst/>
                <a:latin typeface="Calibri" panose="020F0502020204030204" pitchFamily="34" charset="0"/>
              </a:rPr>
              <a:t>Creative Commons CC by NC</a:t>
            </a:r>
            <a:endParaRPr lang="en-GB" sz="800" dirty="0"/>
          </a:p>
        </p:txBody>
      </p:sp>
    </p:spTree>
    <p:extLst>
      <p:ext uri="{BB962C8B-B14F-4D97-AF65-F5344CB8AC3E}">
        <p14:creationId xmlns:p14="http://schemas.microsoft.com/office/powerpoint/2010/main" val="157101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28F80-FA07-31BD-5FD3-7223E9137442}"/>
              </a:ext>
            </a:extLst>
          </p:cNvPr>
          <p:cNvSpPr>
            <a:spLocks noGrp="1"/>
          </p:cNvSpPr>
          <p:nvPr>
            <p:ph type="title"/>
          </p:nvPr>
        </p:nvSpPr>
        <p:spPr>
          <a:xfrm>
            <a:off x="6480000" y="280153"/>
            <a:ext cx="4991961" cy="993843"/>
          </a:xfrm>
        </p:spPr>
        <p:txBody>
          <a:bodyPr wrap="square" anchor="ctr">
            <a:normAutofit/>
          </a:bodyPr>
          <a:lstStyle/>
          <a:p>
            <a:r>
              <a:rPr lang="en-GB" dirty="0"/>
              <a:t>Who was Walter Scott?</a:t>
            </a:r>
          </a:p>
        </p:txBody>
      </p:sp>
      <p:pic>
        <p:nvPicPr>
          <p:cNvPr id="5" name="Picture 4" descr="Walter Scott, a young man with blonde hair, wearing nineteenth-century clothes and holding a cane, stands on a hill, surrounded by his dogs. ">
            <a:extLst>
              <a:ext uri="{FF2B5EF4-FFF2-40B4-BE49-F238E27FC236}">
                <a16:creationId xmlns:a16="http://schemas.microsoft.com/office/drawing/2014/main" id="{73DC7A03-4230-C8CE-021F-24C2184F84F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r="-2"/>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Content Placeholder 2">
            <a:extLst>
              <a:ext uri="{FF2B5EF4-FFF2-40B4-BE49-F238E27FC236}">
                <a16:creationId xmlns:a16="http://schemas.microsoft.com/office/drawing/2014/main" id="{881EF84B-F0A4-23B6-132B-1A08646D85CE}"/>
              </a:ext>
            </a:extLst>
          </p:cNvPr>
          <p:cNvSpPr>
            <a:spLocks noGrp="1"/>
          </p:cNvSpPr>
          <p:nvPr>
            <p:ph idx="1"/>
          </p:nvPr>
        </p:nvSpPr>
        <p:spPr>
          <a:xfrm>
            <a:off x="6480000" y="1356189"/>
            <a:ext cx="4991962" cy="5013789"/>
          </a:xfrm>
        </p:spPr>
        <p:txBody>
          <a:bodyPr>
            <a:normAutofit/>
          </a:bodyPr>
          <a:lstStyle/>
          <a:p>
            <a:pPr>
              <a:lnSpc>
                <a:spcPct val="110000"/>
              </a:lnSpc>
            </a:pPr>
            <a:r>
              <a:rPr lang="en-GB" sz="2200" dirty="0">
                <a:solidFill>
                  <a:srgbClr val="FFFFFF"/>
                </a:solidFill>
              </a:rPr>
              <a:t>Walter Scott was born in Edinburgh in 1771.</a:t>
            </a:r>
          </a:p>
          <a:p>
            <a:pPr>
              <a:lnSpc>
                <a:spcPct val="110000"/>
              </a:lnSpc>
            </a:pPr>
            <a:r>
              <a:rPr lang="en-GB" sz="2200" dirty="0">
                <a:solidFill>
                  <a:srgbClr val="FFFFFF"/>
                </a:solidFill>
              </a:rPr>
              <a:t>His father worked in law and his mother was a stay-at-home parent. </a:t>
            </a:r>
          </a:p>
          <a:p>
            <a:pPr>
              <a:lnSpc>
                <a:spcPct val="110000"/>
              </a:lnSpc>
            </a:pPr>
            <a:r>
              <a:rPr lang="en-GB" sz="2200" dirty="0">
                <a:solidFill>
                  <a:srgbClr val="FFFFFF"/>
                </a:solidFill>
              </a:rPr>
              <a:t>Scott had a busy and successful writing career.</a:t>
            </a:r>
          </a:p>
          <a:p>
            <a:pPr>
              <a:lnSpc>
                <a:spcPct val="110000"/>
              </a:lnSpc>
            </a:pPr>
            <a:r>
              <a:rPr lang="en-GB" sz="2200" dirty="0">
                <a:solidFill>
                  <a:srgbClr val="FFFFFF"/>
                </a:solidFill>
              </a:rPr>
              <a:t>His poems and novels were bestsellers. </a:t>
            </a:r>
          </a:p>
          <a:p>
            <a:pPr>
              <a:lnSpc>
                <a:spcPct val="110000"/>
              </a:lnSpc>
            </a:pPr>
            <a:r>
              <a:rPr lang="en-GB" sz="2200" dirty="0">
                <a:solidFill>
                  <a:srgbClr val="FFFFFF"/>
                </a:solidFill>
              </a:rPr>
              <a:t>His stories are all around us today – in place names, monuments, and re-</a:t>
            </a:r>
            <a:r>
              <a:rPr lang="en-GB" sz="2200" dirty="0" err="1">
                <a:solidFill>
                  <a:srgbClr val="FFFFFF"/>
                </a:solidFill>
              </a:rPr>
              <a:t>tellings</a:t>
            </a:r>
            <a:r>
              <a:rPr lang="en-GB" sz="2200" dirty="0">
                <a:solidFill>
                  <a:srgbClr val="FFFFFF"/>
                </a:solidFill>
              </a:rPr>
              <a:t>.</a:t>
            </a:r>
          </a:p>
          <a:p>
            <a:pPr>
              <a:lnSpc>
                <a:spcPct val="110000"/>
              </a:lnSpc>
            </a:pPr>
            <a:endParaRPr lang="en-GB" sz="1700" dirty="0"/>
          </a:p>
        </p:txBody>
      </p:sp>
      <p:sp>
        <p:nvSpPr>
          <p:cNvPr id="6" name="TextBox 5">
            <a:extLst>
              <a:ext uri="{FF2B5EF4-FFF2-40B4-BE49-F238E27FC236}">
                <a16:creationId xmlns:a16="http://schemas.microsoft.com/office/drawing/2014/main" id="{1C1249B0-09A7-0049-1D44-9EAB8BAF631D}"/>
              </a:ext>
            </a:extLst>
          </p:cNvPr>
          <p:cNvSpPr txBox="1"/>
          <p:nvPr/>
        </p:nvSpPr>
        <p:spPr>
          <a:xfrm>
            <a:off x="5812077" y="6275540"/>
            <a:ext cx="6379903" cy="400110"/>
          </a:xfrm>
          <a:prstGeom prst="rect">
            <a:avLst/>
          </a:prstGeom>
          <a:noFill/>
        </p:spPr>
        <p:txBody>
          <a:bodyPr wrap="square" rtlCol="0">
            <a:spAutoFit/>
          </a:bodyPr>
          <a:lstStyle/>
          <a:p>
            <a:pPr algn="ctr"/>
            <a:r>
              <a:rPr lang="en-GB" sz="1000" dirty="0">
                <a:solidFill>
                  <a:srgbClr val="FFFFFF"/>
                </a:solidFill>
              </a:rPr>
              <a:t>Sir Walter Scott, 1771-1832. Novelist and poet, 1844, Sir Willian Allan, Creative Commons – CC by NC, National Galleries of Scotland</a:t>
            </a:r>
          </a:p>
        </p:txBody>
      </p:sp>
    </p:spTree>
    <p:extLst>
      <p:ext uri="{BB962C8B-B14F-4D97-AF65-F5344CB8AC3E}">
        <p14:creationId xmlns:p14="http://schemas.microsoft.com/office/powerpoint/2010/main" val="1844395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D501E-E27B-47DE-4869-8FF20E3B537C}"/>
              </a:ext>
            </a:extLst>
          </p:cNvPr>
          <p:cNvSpPr>
            <a:spLocks noGrp="1"/>
          </p:cNvSpPr>
          <p:nvPr>
            <p:ph type="title"/>
          </p:nvPr>
        </p:nvSpPr>
        <p:spPr>
          <a:xfrm>
            <a:off x="6480000" y="619200"/>
            <a:ext cx="4991961" cy="1477328"/>
          </a:xfrm>
        </p:spPr>
        <p:txBody>
          <a:bodyPr wrap="square" anchor="ctr">
            <a:normAutofit/>
          </a:bodyPr>
          <a:lstStyle/>
          <a:p>
            <a:r>
              <a:rPr lang="en-GB" dirty="0"/>
              <a:t>Reading</a:t>
            </a:r>
          </a:p>
        </p:txBody>
      </p:sp>
      <p:sp>
        <p:nvSpPr>
          <p:cNvPr id="3" name="Content Placeholder 2">
            <a:extLst>
              <a:ext uri="{FF2B5EF4-FFF2-40B4-BE49-F238E27FC236}">
                <a16:creationId xmlns:a16="http://schemas.microsoft.com/office/drawing/2014/main" id="{0010EED0-EB60-36FC-476E-4A46301AEB7B}"/>
              </a:ext>
            </a:extLst>
          </p:cNvPr>
          <p:cNvSpPr>
            <a:spLocks noGrp="1"/>
          </p:cNvSpPr>
          <p:nvPr>
            <p:ph idx="1"/>
          </p:nvPr>
        </p:nvSpPr>
        <p:spPr>
          <a:xfrm>
            <a:off x="6480000" y="2541600"/>
            <a:ext cx="4991962" cy="3216273"/>
          </a:xfrm>
        </p:spPr>
        <p:txBody>
          <a:bodyPr>
            <a:normAutofit/>
          </a:bodyPr>
          <a:lstStyle/>
          <a:p>
            <a:r>
              <a:rPr lang="en-GB" dirty="0">
                <a:solidFill>
                  <a:srgbClr val="FFFFFF"/>
                </a:solidFill>
              </a:rPr>
              <a:t>Good writers love to read.</a:t>
            </a:r>
          </a:p>
          <a:p>
            <a:r>
              <a:rPr lang="en-GB" dirty="0">
                <a:solidFill>
                  <a:srgbClr val="FFFFFF"/>
                </a:solidFill>
              </a:rPr>
              <a:t>Scott collected and read hundreds of books.</a:t>
            </a:r>
          </a:p>
          <a:p>
            <a:r>
              <a:rPr lang="en-GB" dirty="0">
                <a:solidFill>
                  <a:srgbClr val="FFFFFF"/>
                </a:solidFill>
              </a:rPr>
              <a:t>You can still see his books on display at Abbotsford house.</a:t>
            </a:r>
          </a:p>
        </p:txBody>
      </p:sp>
      <p:pic>
        <p:nvPicPr>
          <p:cNvPr id="5" name="Picture 4" descr="The study room at Abbotsford. A room with a wooden desk, a fireplace, and wooden shelves full of books.">
            <a:extLst>
              <a:ext uri="{FF2B5EF4-FFF2-40B4-BE49-F238E27FC236}">
                <a16:creationId xmlns:a16="http://schemas.microsoft.com/office/drawing/2014/main" id="{CAFBB9BE-2EDF-9CF9-1813-94DAB321300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1"/>
          <a:stretch/>
        </p:blipFill>
        <p:spPr>
          <a:xfrm>
            <a:off x="20" y="-10264"/>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8" name="TextBox 7">
            <a:extLst>
              <a:ext uri="{FF2B5EF4-FFF2-40B4-BE49-F238E27FC236}">
                <a16:creationId xmlns:a16="http://schemas.microsoft.com/office/drawing/2014/main" id="{C114031B-D2AC-035E-134D-AB4931936ADD}"/>
              </a:ext>
            </a:extLst>
          </p:cNvPr>
          <p:cNvSpPr txBox="1"/>
          <p:nvPr/>
        </p:nvSpPr>
        <p:spPr>
          <a:xfrm>
            <a:off x="102742" y="6314559"/>
            <a:ext cx="1058238"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home</a:t>
            </a:r>
            <a:endParaRPr lang="en-GB" dirty="0"/>
          </a:p>
        </p:txBody>
      </p:sp>
      <p:sp>
        <p:nvSpPr>
          <p:cNvPr id="4" name="TextBox 3">
            <a:extLst>
              <a:ext uri="{FF2B5EF4-FFF2-40B4-BE49-F238E27FC236}">
                <a16:creationId xmlns:a16="http://schemas.microsoft.com/office/drawing/2014/main" id="{26633D02-85A6-7942-7EE6-8AF3F8AD0337}"/>
              </a:ext>
            </a:extLst>
          </p:cNvPr>
          <p:cNvSpPr txBox="1"/>
          <p:nvPr/>
        </p:nvSpPr>
        <p:spPr>
          <a:xfrm>
            <a:off x="11095078" y="6314559"/>
            <a:ext cx="992360" cy="369332"/>
          </a:xfrm>
          <a:prstGeom prst="rect">
            <a:avLst/>
          </a:prstGeom>
          <a:noFill/>
        </p:spPr>
        <p:txBody>
          <a:bodyPr wrap="square" rtlCol="0">
            <a:spAutoFit/>
          </a:bodyPr>
          <a:lstStyle/>
          <a:p>
            <a:r>
              <a:rPr lang="en-GB" dirty="0">
                <a:hlinkClick r:id="rId5" action="ppaction://hlinksldjump">
                  <a:extLst>
                    <a:ext uri="{A12FA001-AC4F-418D-AE19-62706E023703}">
                      <ahyp:hlinkClr xmlns:ahyp="http://schemas.microsoft.com/office/drawing/2018/hyperlinkcolor" val="tx"/>
                    </a:ext>
                  </a:extLst>
                </a:hlinkClick>
              </a:rPr>
              <a:t>house</a:t>
            </a:r>
            <a:endParaRPr lang="en-GB" dirty="0"/>
          </a:p>
        </p:txBody>
      </p:sp>
      <p:sp>
        <p:nvSpPr>
          <p:cNvPr id="7" name="TextBox 6">
            <a:extLst>
              <a:ext uri="{FF2B5EF4-FFF2-40B4-BE49-F238E27FC236}">
                <a16:creationId xmlns:a16="http://schemas.microsoft.com/office/drawing/2014/main" id="{B692CF08-244F-722F-9518-D659D855A9B0}"/>
              </a:ext>
            </a:extLst>
          </p:cNvPr>
          <p:cNvSpPr txBox="1"/>
          <p:nvPr/>
        </p:nvSpPr>
        <p:spPr>
          <a:xfrm>
            <a:off x="679315" y="6637419"/>
            <a:ext cx="6097712" cy="215444"/>
          </a:xfrm>
          <a:prstGeom prst="rect">
            <a:avLst/>
          </a:prstGeom>
          <a:noFill/>
        </p:spPr>
        <p:txBody>
          <a:bodyPr wrap="square">
            <a:spAutoFit/>
          </a:bodyPr>
          <a:lstStyle/>
          <a:p>
            <a:pPr algn="ctr"/>
            <a:r>
              <a:rPr lang="en-GB" sz="800" b="0" i="0" dirty="0">
                <a:effectLst/>
                <a:latin typeface="Calibri" panose="020F0502020204030204" pitchFamily="34" charset="0"/>
              </a:rPr>
              <a:t>Reproduced courtesy of the Faculty of Advocates Abbotsford Collection Trust / Abbotsford Trust</a:t>
            </a:r>
            <a:endParaRPr lang="en-GB" sz="800" dirty="0"/>
          </a:p>
        </p:txBody>
      </p:sp>
    </p:spTree>
    <p:extLst>
      <p:ext uri="{BB962C8B-B14F-4D97-AF65-F5344CB8AC3E}">
        <p14:creationId xmlns:p14="http://schemas.microsoft.com/office/powerpoint/2010/main" val="488287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8DC7FA-55C9-47D5-B8A0-022B4C9A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05CBC2-EECC-4468-90C4-C0176E9B0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61905-2D78-90F2-AE06-E215B2D9054A}"/>
              </a:ext>
            </a:extLst>
          </p:cNvPr>
          <p:cNvSpPr>
            <a:spLocks noGrp="1"/>
          </p:cNvSpPr>
          <p:nvPr>
            <p:ph type="title"/>
          </p:nvPr>
        </p:nvSpPr>
        <p:spPr>
          <a:xfrm>
            <a:off x="6480000" y="309600"/>
            <a:ext cx="4991961" cy="1477328"/>
          </a:xfrm>
        </p:spPr>
        <p:txBody>
          <a:bodyPr wrap="square" anchor="ctr">
            <a:normAutofit/>
          </a:bodyPr>
          <a:lstStyle/>
          <a:p>
            <a:r>
              <a:rPr lang="en-GB" dirty="0"/>
              <a:t>Death</a:t>
            </a:r>
          </a:p>
        </p:txBody>
      </p:sp>
      <p:sp useBgFill="1">
        <p:nvSpPr>
          <p:cNvPr id="14" name="Freeform: Shape 13">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533334"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14E13843-A4BD-EC2B-6BD8-A463F28EC14E}"/>
              </a:ext>
            </a:extLst>
          </p:cNvPr>
          <p:cNvSpPr>
            <a:spLocks noGrp="1"/>
          </p:cNvSpPr>
          <p:nvPr>
            <p:ph idx="1"/>
          </p:nvPr>
        </p:nvSpPr>
        <p:spPr>
          <a:xfrm>
            <a:off x="6480000" y="1786928"/>
            <a:ext cx="4991962" cy="4342410"/>
          </a:xfrm>
        </p:spPr>
        <p:txBody>
          <a:bodyPr>
            <a:normAutofit/>
          </a:bodyPr>
          <a:lstStyle/>
          <a:p>
            <a:pPr>
              <a:lnSpc>
                <a:spcPct val="110000"/>
              </a:lnSpc>
            </a:pPr>
            <a:r>
              <a:rPr lang="en-GB" dirty="0">
                <a:solidFill>
                  <a:srgbClr val="FFFFFF"/>
                </a:solidFill>
              </a:rPr>
              <a:t>Scott faced a lot of difficulties in his last few years.</a:t>
            </a:r>
          </a:p>
          <a:p>
            <a:pPr>
              <a:lnSpc>
                <a:spcPct val="110000"/>
              </a:lnSpc>
            </a:pPr>
            <a:r>
              <a:rPr lang="en-GB" dirty="0">
                <a:solidFill>
                  <a:srgbClr val="FFFFFF"/>
                </a:solidFill>
              </a:rPr>
              <a:t>In 1825, there was a national banking crisis. Along with lots of others, Scott lost his money.</a:t>
            </a:r>
          </a:p>
          <a:p>
            <a:pPr>
              <a:lnSpc>
                <a:spcPct val="110000"/>
              </a:lnSpc>
            </a:pPr>
            <a:r>
              <a:rPr lang="en-GB" dirty="0">
                <a:solidFill>
                  <a:srgbClr val="FFFFFF"/>
                </a:solidFill>
              </a:rPr>
              <a:t>In 1826, Scott’s wife died.</a:t>
            </a:r>
          </a:p>
          <a:p>
            <a:pPr>
              <a:lnSpc>
                <a:spcPct val="110000"/>
              </a:lnSpc>
            </a:pPr>
            <a:r>
              <a:rPr lang="en-GB" dirty="0">
                <a:solidFill>
                  <a:srgbClr val="FFFFFF"/>
                </a:solidFill>
              </a:rPr>
              <a:t>He then started to get ill.</a:t>
            </a:r>
          </a:p>
          <a:p>
            <a:pPr>
              <a:lnSpc>
                <a:spcPct val="110000"/>
              </a:lnSpc>
            </a:pPr>
            <a:r>
              <a:rPr lang="en-GB" dirty="0">
                <a:solidFill>
                  <a:srgbClr val="FFFFFF"/>
                </a:solidFill>
              </a:rPr>
              <a:t>In 1831, he went overseas to try to get better.</a:t>
            </a:r>
          </a:p>
          <a:p>
            <a:pPr>
              <a:lnSpc>
                <a:spcPct val="110000"/>
              </a:lnSpc>
            </a:pPr>
            <a:r>
              <a:rPr lang="en-GB" dirty="0">
                <a:solidFill>
                  <a:srgbClr val="FFFFFF"/>
                </a:solidFill>
              </a:rPr>
              <a:t>But in 1832, he went home. He died at Abbotsford on the 21 September.</a:t>
            </a:r>
          </a:p>
          <a:p>
            <a:pPr>
              <a:lnSpc>
                <a:spcPct val="110000"/>
              </a:lnSpc>
            </a:pPr>
            <a:endParaRPr lang="en-GB" sz="1700" dirty="0"/>
          </a:p>
        </p:txBody>
      </p:sp>
      <p:pic>
        <p:nvPicPr>
          <p:cNvPr id="9" name="Picture 8" descr="Walter Scott's death mask. One side of the mask is drooped, showing that Scott had had a stroke.">
            <a:extLst>
              <a:ext uri="{FF2B5EF4-FFF2-40B4-BE49-F238E27FC236}">
                <a16:creationId xmlns:a16="http://schemas.microsoft.com/office/drawing/2014/main" id="{1F1A92D1-49A9-EFDF-ED6D-02B06B0A2AC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9817" y="-2"/>
            <a:ext cx="5821149" cy="6858000"/>
          </a:xfrm>
          <a:prstGeom prst="rect">
            <a:avLst/>
          </a:prstGeom>
        </p:spPr>
      </p:pic>
      <p:sp>
        <p:nvSpPr>
          <p:cNvPr id="4" name="TextBox 3">
            <a:extLst>
              <a:ext uri="{FF2B5EF4-FFF2-40B4-BE49-F238E27FC236}">
                <a16:creationId xmlns:a16="http://schemas.microsoft.com/office/drawing/2014/main" id="{03119DBD-B20D-DDF0-C9BF-12B4BE161C63}"/>
              </a:ext>
            </a:extLst>
          </p:cNvPr>
          <p:cNvSpPr txBox="1"/>
          <p:nvPr/>
        </p:nvSpPr>
        <p:spPr>
          <a:xfrm>
            <a:off x="11095078" y="6314559"/>
            <a:ext cx="992360"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house</a:t>
            </a:r>
            <a:endParaRPr lang="en-GB" dirty="0"/>
          </a:p>
        </p:txBody>
      </p:sp>
      <p:sp>
        <p:nvSpPr>
          <p:cNvPr id="7" name="TextBox 6">
            <a:extLst>
              <a:ext uri="{FF2B5EF4-FFF2-40B4-BE49-F238E27FC236}">
                <a16:creationId xmlns:a16="http://schemas.microsoft.com/office/drawing/2014/main" id="{2DCFA400-996D-D740-EB1A-446CD4656266}"/>
              </a:ext>
            </a:extLst>
          </p:cNvPr>
          <p:cNvSpPr txBox="1"/>
          <p:nvPr/>
        </p:nvSpPr>
        <p:spPr>
          <a:xfrm>
            <a:off x="102742" y="6314559"/>
            <a:ext cx="1058238" cy="369332"/>
          </a:xfrm>
          <a:prstGeom prst="rect">
            <a:avLst/>
          </a:prstGeom>
          <a:noFill/>
        </p:spPr>
        <p:txBody>
          <a:bodyPr wrap="square" rtlCol="0">
            <a:spAutoFit/>
          </a:bodyPr>
          <a:lstStyle/>
          <a:p>
            <a:r>
              <a:rPr lang="en-GB" dirty="0">
                <a:solidFill>
                  <a:schemeClr val="bg1"/>
                </a:solidFill>
                <a:hlinkClick r:id="rId4" action="ppaction://hlinksldjump">
                  <a:extLst>
                    <a:ext uri="{A12FA001-AC4F-418D-AE19-62706E023703}">
                      <ahyp:hlinkClr xmlns:ahyp="http://schemas.microsoft.com/office/drawing/2018/hyperlinkcolor" val="tx"/>
                    </a:ext>
                  </a:extLst>
                </a:hlinkClick>
              </a:rPr>
              <a:t>home</a:t>
            </a:r>
            <a:endParaRPr lang="en-GB" dirty="0">
              <a:solidFill>
                <a:schemeClr val="bg1"/>
              </a:solidFill>
            </a:endParaRPr>
          </a:p>
        </p:txBody>
      </p:sp>
    </p:spTree>
    <p:extLst>
      <p:ext uri="{BB962C8B-B14F-4D97-AF65-F5344CB8AC3E}">
        <p14:creationId xmlns:p14="http://schemas.microsoft.com/office/powerpoint/2010/main" val="879823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6BE1-B2C2-3BEA-4B78-119546EF1591}"/>
              </a:ext>
            </a:extLst>
          </p:cNvPr>
          <p:cNvSpPr>
            <a:spLocks noGrp="1"/>
          </p:cNvSpPr>
          <p:nvPr>
            <p:ph type="title"/>
          </p:nvPr>
        </p:nvSpPr>
        <p:spPr/>
        <p:txBody>
          <a:bodyPr/>
          <a:lstStyle/>
          <a:p>
            <a:r>
              <a:rPr lang="en-GB" dirty="0"/>
              <a:t>Quiz</a:t>
            </a:r>
          </a:p>
        </p:txBody>
      </p:sp>
      <p:sp>
        <p:nvSpPr>
          <p:cNvPr id="3" name="Content Placeholder 2">
            <a:extLst>
              <a:ext uri="{FF2B5EF4-FFF2-40B4-BE49-F238E27FC236}">
                <a16:creationId xmlns:a16="http://schemas.microsoft.com/office/drawing/2014/main" id="{4A5A2A3A-ED29-6CE8-080B-D619D8C3F606}"/>
              </a:ext>
            </a:extLst>
          </p:cNvPr>
          <p:cNvSpPr>
            <a:spLocks noGrp="1"/>
          </p:cNvSpPr>
          <p:nvPr>
            <p:ph idx="1"/>
          </p:nvPr>
        </p:nvSpPr>
        <p:spPr>
          <a:xfrm>
            <a:off x="720000" y="1448656"/>
            <a:ext cx="11136378" cy="5106256"/>
          </a:xfrm>
        </p:spPr>
        <p:txBody>
          <a:bodyPr>
            <a:normAutofit/>
          </a:bodyPr>
          <a:lstStyle/>
          <a:p>
            <a:pPr marL="457200" indent="-457200">
              <a:buFont typeface="+mj-lt"/>
              <a:buAutoNum type="arabicPeriod"/>
            </a:pPr>
            <a:r>
              <a:rPr lang="en-GB" dirty="0">
                <a:solidFill>
                  <a:srgbClr val="FFFFFF"/>
                </a:solidFill>
              </a:rPr>
              <a:t>What was the name of Scott’s first novel?</a:t>
            </a:r>
          </a:p>
          <a:p>
            <a:pPr marL="457200" indent="-457200">
              <a:buFont typeface="+mj-lt"/>
              <a:buAutoNum type="arabicPeriod"/>
            </a:pPr>
            <a:r>
              <a:rPr lang="en-GB" dirty="0">
                <a:solidFill>
                  <a:srgbClr val="FFFFFF"/>
                </a:solidFill>
              </a:rPr>
              <a:t>What challenge did Scott face when he was a child?</a:t>
            </a:r>
          </a:p>
          <a:p>
            <a:pPr marL="457200" indent="-457200">
              <a:buFont typeface="+mj-lt"/>
              <a:buAutoNum type="arabicPeriod"/>
            </a:pPr>
            <a:r>
              <a:rPr lang="en-GB" dirty="0">
                <a:solidFill>
                  <a:srgbClr val="FFFFFF"/>
                </a:solidFill>
              </a:rPr>
              <a:t>What item of clothing did Scott popularise for the King’s visit?</a:t>
            </a:r>
          </a:p>
          <a:p>
            <a:pPr marL="457200" indent="-457200">
              <a:buFont typeface="+mj-lt"/>
              <a:buAutoNum type="arabicPeriod"/>
            </a:pPr>
            <a:r>
              <a:rPr lang="en-GB" dirty="0">
                <a:solidFill>
                  <a:srgbClr val="FFFFFF"/>
                </a:solidFill>
              </a:rPr>
              <a:t>What language was Scott’s poem, ‘The Mermaid’ translated from?</a:t>
            </a:r>
          </a:p>
          <a:p>
            <a:pPr marL="457200" indent="-457200">
              <a:buFont typeface="+mj-lt"/>
              <a:buAutoNum type="arabicPeriod"/>
            </a:pPr>
            <a:r>
              <a:rPr lang="en-GB" dirty="0">
                <a:solidFill>
                  <a:srgbClr val="FFFFFF"/>
                </a:solidFill>
              </a:rPr>
              <a:t>What did Scott collect in </a:t>
            </a:r>
            <a:r>
              <a:rPr lang="en-GB" i="1" dirty="0">
                <a:solidFill>
                  <a:srgbClr val="FFFFFF"/>
                </a:solidFill>
              </a:rPr>
              <a:t>Minstrelsy of the Scottish Border?</a:t>
            </a:r>
          </a:p>
          <a:p>
            <a:pPr marL="457200" indent="-457200">
              <a:buFont typeface="+mj-lt"/>
              <a:buAutoNum type="arabicPeriod"/>
            </a:pPr>
            <a:r>
              <a:rPr lang="en-GB" dirty="0">
                <a:solidFill>
                  <a:srgbClr val="FFFFFF"/>
                </a:solidFill>
              </a:rPr>
              <a:t>What type of literature initially made Scott famous?</a:t>
            </a:r>
          </a:p>
          <a:p>
            <a:pPr marL="457200" indent="-457200">
              <a:buFont typeface="+mj-lt"/>
              <a:buAutoNum type="arabicPeriod"/>
            </a:pPr>
            <a:r>
              <a:rPr lang="en-GB" dirty="0">
                <a:solidFill>
                  <a:srgbClr val="FFFFFF"/>
                </a:solidFill>
              </a:rPr>
              <a:t>What is the name of the house that Scott built?</a:t>
            </a:r>
          </a:p>
          <a:p>
            <a:pPr marL="457200" indent="-457200">
              <a:buFont typeface="+mj-lt"/>
              <a:buAutoNum type="arabicPeriod"/>
            </a:pPr>
            <a:r>
              <a:rPr lang="en-GB" dirty="0">
                <a:solidFill>
                  <a:srgbClr val="FFFFFF"/>
                </a:solidFill>
              </a:rPr>
              <a:t>What does </a:t>
            </a:r>
            <a:r>
              <a:rPr lang="en-GB" dirty="0" err="1">
                <a:solidFill>
                  <a:srgbClr val="FFFFFF"/>
                </a:solidFill>
              </a:rPr>
              <a:t>Deloraine</a:t>
            </a:r>
            <a:r>
              <a:rPr lang="en-GB" dirty="0">
                <a:solidFill>
                  <a:srgbClr val="FFFFFF"/>
                </a:solidFill>
              </a:rPr>
              <a:t> dig up in </a:t>
            </a:r>
            <a:r>
              <a:rPr lang="en-GB" i="1" dirty="0">
                <a:solidFill>
                  <a:srgbClr val="FFFFFF"/>
                </a:solidFill>
              </a:rPr>
              <a:t>The Lay of the Last Minstrel?</a:t>
            </a:r>
          </a:p>
          <a:p>
            <a:pPr marL="457200" indent="-457200">
              <a:buFont typeface="+mj-lt"/>
              <a:buAutoNum type="arabicPeriod"/>
            </a:pPr>
            <a:r>
              <a:rPr lang="en-GB" dirty="0">
                <a:solidFill>
                  <a:srgbClr val="FFFFFF"/>
                </a:solidFill>
              </a:rPr>
              <a:t>Where was </a:t>
            </a:r>
            <a:r>
              <a:rPr lang="en-GB">
                <a:solidFill>
                  <a:srgbClr val="FFFFFF"/>
                </a:solidFill>
              </a:rPr>
              <a:t>Scott Sheriff </a:t>
            </a:r>
            <a:r>
              <a:rPr lang="en-GB" dirty="0">
                <a:solidFill>
                  <a:srgbClr val="FFFFFF"/>
                </a:solidFill>
              </a:rPr>
              <a:t>D</a:t>
            </a:r>
            <a:r>
              <a:rPr lang="en-GB">
                <a:solidFill>
                  <a:srgbClr val="FFFFFF"/>
                </a:solidFill>
              </a:rPr>
              <a:t>epute</a:t>
            </a:r>
            <a:r>
              <a:rPr lang="en-GB" dirty="0">
                <a:solidFill>
                  <a:srgbClr val="FFFFFF"/>
                </a:solidFill>
              </a:rPr>
              <a:t>?</a:t>
            </a:r>
          </a:p>
          <a:p>
            <a:pPr marL="457200" indent="-457200">
              <a:buFont typeface="+mj-lt"/>
              <a:buAutoNum type="arabicPeriod"/>
            </a:pPr>
            <a:r>
              <a:rPr lang="en-GB" dirty="0">
                <a:solidFill>
                  <a:srgbClr val="FFFFFF"/>
                </a:solidFill>
              </a:rPr>
              <a:t>What treasure did Scott find?</a:t>
            </a:r>
          </a:p>
          <a:p>
            <a:pPr marL="457200" indent="-457200">
              <a:buFont typeface="+mj-lt"/>
              <a:buAutoNum type="arabicPeriod"/>
            </a:pPr>
            <a:endParaRPr lang="en-GB" dirty="0">
              <a:solidFill>
                <a:srgbClr val="FFFFFF">
                  <a:alpha val="58000"/>
                </a:srgbClr>
              </a:solidFill>
            </a:endParaRPr>
          </a:p>
        </p:txBody>
      </p:sp>
    </p:spTree>
    <p:extLst>
      <p:ext uri="{BB962C8B-B14F-4D97-AF65-F5344CB8AC3E}">
        <p14:creationId xmlns:p14="http://schemas.microsoft.com/office/powerpoint/2010/main" val="150726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6BE1-B2C2-3BEA-4B78-119546EF1591}"/>
              </a:ext>
            </a:extLst>
          </p:cNvPr>
          <p:cNvSpPr>
            <a:spLocks noGrp="1"/>
          </p:cNvSpPr>
          <p:nvPr>
            <p:ph type="title"/>
          </p:nvPr>
        </p:nvSpPr>
        <p:spPr/>
        <p:txBody>
          <a:bodyPr/>
          <a:lstStyle/>
          <a:p>
            <a:r>
              <a:rPr lang="en-GB" dirty="0"/>
              <a:t>Answers</a:t>
            </a:r>
          </a:p>
        </p:txBody>
      </p:sp>
      <p:sp>
        <p:nvSpPr>
          <p:cNvPr id="3" name="Content Placeholder 2">
            <a:extLst>
              <a:ext uri="{FF2B5EF4-FFF2-40B4-BE49-F238E27FC236}">
                <a16:creationId xmlns:a16="http://schemas.microsoft.com/office/drawing/2014/main" id="{4A5A2A3A-ED29-6CE8-080B-D619D8C3F606}"/>
              </a:ext>
            </a:extLst>
          </p:cNvPr>
          <p:cNvSpPr>
            <a:spLocks noGrp="1"/>
          </p:cNvSpPr>
          <p:nvPr>
            <p:ph idx="1"/>
          </p:nvPr>
        </p:nvSpPr>
        <p:spPr>
          <a:xfrm>
            <a:off x="720000" y="1448656"/>
            <a:ext cx="11136378" cy="5106256"/>
          </a:xfrm>
        </p:spPr>
        <p:txBody>
          <a:bodyPr>
            <a:normAutofit/>
          </a:bodyPr>
          <a:lstStyle/>
          <a:p>
            <a:pPr marL="457200" indent="-457200">
              <a:buFont typeface="+mj-lt"/>
              <a:buAutoNum type="arabicPeriod"/>
            </a:pPr>
            <a:r>
              <a:rPr lang="en-GB" dirty="0">
                <a:solidFill>
                  <a:srgbClr val="FFFFFF"/>
                </a:solidFill>
              </a:rPr>
              <a:t>What was the name of Scott’s first novel?  </a:t>
            </a:r>
            <a:r>
              <a:rPr lang="en-GB" i="1" dirty="0">
                <a:solidFill>
                  <a:srgbClr val="A87510"/>
                </a:solidFill>
              </a:rPr>
              <a:t>Waverley.</a:t>
            </a:r>
            <a:endParaRPr lang="en-GB" dirty="0">
              <a:solidFill>
                <a:srgbClr val="A87510"/>
              </a:solidFill>
            </a:endParaRPr>
          </a:p>
          <a:p>
            <a:pPr marL="457200" indent="-457200">
              <a:buFont typeface="+mj-lt"/>
              <a:buAutoNum type="arabicPeriod"/>
            </a:pPr>
            <a:r>
              <a:rPr lang="en-GB" dirty="0">
                <a:solidFill>
                  <a:srgbClr val="FFFFFF"/>
                </a:solidFill>
              </a:rPr>
              <a:t>What challenge did Scott face when he was a child? </a:t>
            </a:r>
            <a:r>
              <a:rPr lang="en-GB" dirty="0">
                <a:solidFill>
                  <a:srgbClr val="A87510"/>
                </a:solidFill>
              </a:rPr>
              <a:t>He caught polio.</a:t>
            </a:r>
          </a:p>
          <a:p>
            <a:pPr marL="457200" indent="-457200">
              <a:buFont typeface="+mj-lt"/>
              <a:buAutoNum type="arabicPeriod"/>
            </a:pPr>
            <a:r>
              <a:rPr lang="en-GB" dirty="0">
                <a:solidFill>
                  <a:srgbClr val="FFFFFF"/>
                </a:solidFill>
              </a:rPr>
              <a:t>What did Scott popularise for the King’s visit? </a:t>
            </a:r>
            <a:r>
              <a:rPr lang="en-GB" dirty="0">
                <a:solidFill>
                  <a:srgbClr val="A87510"/>
                </a:solidFill>
              </a:rPr>
              <a:t>Tartan.</a:t>
            </a:r>
          </a:p>
          <a:p>
            <a:pPr marL="457200" indent="-457200">
              <a:buFont typeface="+mj-lt"/>
              <a:buAutoNum type="arabicPeriod"/>
            </a:pPr>
            <a:r>
              <a:rPr lang="en-GB" dirty="0">
                <a:solidFill>
                  <a:srgbClr val="FFFFFF"/>
                </a:solidFill>
              </a:rPr>
              <a:t>What language was Scott’s poem, ‘The Mermaid’ translated from? </a:t>
            </a:r>
            <a:r>
              <a:rPr lang="en-GB" dirty="0">
                <a:solidFill>
                  <a:srgbClr val="A87510"/>
                </a:solidFill>
              </a:rPr>
              <a:t>German.</a:t>
            </a:r>
          </a:p>
          <a:p>
            <a:pPr marL="457200" indent="-457200">
              <a:buFont typeface="+mj-lt"/>
              <a:buAutoNum type="arabicPeriod"/>
            </a:pPr>
            <a:r>
              <a:rPr lang="en-GB" dirty="0">
                <a:solidFill>
                  <a:srgbClr val="FFFFFF"/>
                </a:solidFill>
              </a:rPr>
              <a:t>What did Scott collect in </a:t>
            </a:r>
            <a:r>
              <a:rPr lang="en-GB" i="1" dirty="0">
                <a:solidFill>
                  <a:srgbClr val="FFFFFF"/>
                </a:solidFill>
              </a:rPr>
              <a:t>Minstrelsy of the Scottish Border? </a:t>
            </a:r>
            <a:r>
              <a:rPr lang="en-GB" dirty="0">
                <a:solidFill>
                  <a:srgbClr val="A87510"/>
                </a:solidFill>
              </a:rPr>
              <a:t>Ballads.</a:t>
            </a:r>
            <a:endParaRPr lang="en-GB" i="1" dirty="0">
              <a:solidFill>
                <a:srgbClr val="A87510"/>
              </a:solidFill>
            </a:endParaRPr>
          </a:p>
          <a:p>
            <a:pPr marL="457200" indent="-457200">
              <a:buFont typeface="+mj-lt"/>
              <a:buAutoNum type="arabicPeriod"/>
            </a:pPr>
            <a:r>
              <a:rPr lang="en-GB" dirty="0">
                <a:solidFill>
                  <a:srgbClr val="FFFFFF"/>
                </a:solidFill>
              </a:rPr>
              <a:t>What type of literature initially made Scott famous? </a:t>
            </a:r>
            <a:r>
              <a:rPr lang="en-GB" dirty="0">
                <a:solidFill>
                  <a:srgbClr val="A87510"/>
                </a:solidFill>
              </a:rPr>
              <a:t>Poetry.</a:t>
            </a:r>
          </a:p>
          <a:p>
            <a:pPr marL="457200" indent="-457200">
              <a:buFont typeface="+mj-lt"/>
              <a:buAutoNum type="arabicPeriod"/>
            </a:pPr>
            <a:r>
              <a:rPr lang="en-GB" dirty="0">
                <a:solidFill>
                  <a:srgbClr val="FFFFFF"/>
                </a:solidFill>
              </a:rPr>
              <a:t>What is the name of the house that Scott built? </a:t>
            </a:r>
            <a:r>
              <a:rPr lang="en-GB" dirty="0">
                <a:solidFill>
                  <a:srgbClr val="A87510"/>
                </a:solidFill>
              </a:rPr>
              <a:t>Abbotsford.</a:t>
            </a:r>
          </a:p>
          <a:p>
            <a:pPr marL="457200" indent="-457200">
              <a:buFont typeface="+mj-lt"/>
              <a:buAutoNum type="arabicPeriod"/>
            </a:pPr>
            <a:r>
              <a:rPr lang="en-GB" dirty="0">
                <a:solidFill>
                  <a:srgbClr val="FFFFFF"/>
                </a:solidFill>
              </a:rPr>
              <a:t>What does </a:t>
            </a:r>
            <a:r>
              <a:rPr lang="en-GB" dirty="0" err="1">
                <a:solidFill>
                  <a:srgbClr val="FFFFFF"/>
                </a:solidFill>
              </a:rPr>
              <a:t>Deloraine</a:t>
            </a:r>
            <a:r>
              <a:rPr lang="en-GB" dirty="0">
                <a:solidFill>
                  <a:srgbClr val="FFFFFF"/>
                </a:solidFill>
              </a:rPr>
              <a:t> dig up in </a:t>
            </a:r>
            <a:r>
              <a:rPr lang="en-GB" i="1" dirty="0">
                <a:solidFill>
                  <a:srgbClr val="FFFFFF"/>
                </a:solidFill>
              </a:rPr>
              <a:t>The Lay of the Last Minstrel? </a:t>
            </a:r>
            <a:r>
              <a:rPr lang="en-GB" dirty="0">
                <a:solidFill>
                  <a:srgbClr val="A87510"/>
                </a:solidFill>
              </a:rPr>
              <a:t>A magic book.</a:t>
            </a:r>
            <a:endParaRPr lang="en-GB" i="1" dirty="0">
              <a:solidFill>
                <a:srgbClr val="A87510"/>
              </a:solidFill>
            </a:endParaRPr>
          </a:p>
          <a:p>
            <a:pPr marL="457200" indent="-457200">
              <a:buFont typeface="+mj-lt"/>
              <a:buAutoNum type="arabicPeriod"/>
            </a:pPr>
            <a:r>
              <a:rPr lang="en-GB" dirty="0">
                <a:solidFill>
                  <a:srgbClr val="FFFFFF"/>
                </a:solidFill>
              </a:rPr>
              <a:t>Where was Scott Sheriff Depute? </a:t>
            </a:r>
            <a:r>
              <a:rPr lang="en-GB" dirty="0">
                <a:solidFill>
                  <a:srgbClr val="A87510"/>
                </a:solidFill>
              </a:rPr>
              <a:t>Selkirkshire.</a:t>
            </a:r>
          </a:p>
          <a:p>
            <a:pPr marL="457200" indent="-457200">
              <a:buFont typeface="+mj-lt"/>
              <a:buAutoNum type="arabicPeriod"/>
            </a:pPr>
            <a:r>
              <a:rPr lang="en-GB" dirty="0">
                <a:solidFill>
                  <a:srgbClr val="FFFFFF"/>
                </a:solidFill>
              </a:rPr>
              <a:t>What treasure did Scott find? </a:t>
            </a:r>
            <a:r>
              <a:rPr lang="en-GB" dirty="0">
                <a:solidFill>
                  <a:srgbClr val="A87510"/>
                </a:solidFill>
              </a:rPr>
              <a:t>The Scottish crown jewels.</a:t>
            </a:r>
          </a:p>
          <a:p>
            <a:pPr marL="457200" indent="-457200">
              <a:buFont typeface="+mj-lt"/>
              <a:buAutoNum type="arabicPeriod"/>
            </a:pPr>
            <a:endParaRPr lang="en-GB" dirty="0">
              <a:solidFill>
                <a:srgbClr val="FFFFFF">
                  <a:alpha val="58000"/>
                </a:srgbClr>
              </a:solidFill>
            </a:endParaRPr>
          </a:p>
        </p:txBody>
      </p:sp>
    </p:spTree>
    <p:extLst>
      <p:ext uri="{BB962C8B-B14F-4D97-AF65-F5344CB8AC3E}">
        <p14:creationId xmlns:p14="http://schemas.microsoft.com/office/powerpoint/2010/main" val="1116030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itle 1">
            <a:extLst>
              <a:ext uri="{FF2B5EF4-FFF2-40B4-BE49-F238E27FC236}">
                <a16:creationId xmlns:a16="http://schemas.microsoft.com/office/drawing/2014/main" id="{6D858D1B-F62B-E3AE-694A-2873FC82E67F}"/>
              </a:ext>
            </a:extLst>
          </p:cNvPr>
          <p:cNvSpPr>
            <a:spLocks noGrp="1"/>
          </p:cNvSpPr>
          <p:nvPr>
            <p:ph type="title"/>
          </p:nvPr>
        </p:nvSpPr>
        <p:spPr>
          <a:xfrm>
            <a:off x="720000" y="619201"/>
            <a:ext cx="3095626" cy="1477328"/>
          </a:xfrm>
        </p:spPr>
        <p:txBody>
          <a:bodyPr>
            <a:normAutofit/>
          </a:bodyPr>
          <a:lstStyle/>
          <a:p>
            <a:r>
              <a:rPr lang="en-GB" dirty="0"/>
              <a:t>Growing up</a:t>
            </a:r>
          </a:p>
        </p:txBody>
      </p:sp>
      <p:sp>
        <p:nvSpPr>
          <p:cNvPr id="3" name="Content Placeholder 2">
            <a:extLst>
              <a:ext uri="{FF2B5EF4-FFF2-40B4-BE49-F238E27FC236}">
                <a16:creationId xmlns:a16="http://schemas.microsoft.com/office/drawing/2014/main" id="{6520B620-2CC1-392D-F2E0-76AEF246D5C8}"/>
              </a:ext>
            </a:extLst>
          </p:cNvPr>
          <p:cNvSpPr>
            <a:spLocks noGrp="1"/>
          </p:cNvSpPr>
          <p:nvPr>
            <p:ph idx="1"/>
          </p:nvPr>
        </p:nvSpPr>
        <p:spPr>
          <a:xfrm>
            <a:off x="6480038" y="1005075"/>
            <a:ext cx="4991962" cy="5135374"/>
          </a:xfrm>
        </p:spPr>
        <p:txBody>
          <a:bodyPr>
            <a:normAutofit/>
          </a:bodyPr>
          <a:lstStyle/>
          <a:p>
            <a:r>
              <a:rPr lang="en-GB" sz="2800" dirty="0">
                <a:solidFill>
                  <a:schemeClr val="tx1"/>
                </a:solidFill>
                <a:hlinkClick r:id="rId2" action="ppaction://hlinksldjump">
                  <a:extLst>
                    <a:ext uri="{A12FA001-AC4F-418D-AE19-62706E023703}">
                      <ahyp:hlinkClr xmlns:ahyp="http://schemas.microsoft.com/office/drawing/2018/hyperlinkcolor" val="tx"/>
                    </a:ext>
                  </a:extLst>
                </a:hlinkClick>
              </a:rPr>
              <a:t>Inspiration</a:t>
            </a:r>
            <a:endParaRPr lang="en-GB" sz="2800" dirty="0">
              <a:solidFill>
                <a:schemeClr val="tx1"/>
              </a:solidFill>
            </a:endParaRPr>
          </a:p>
          <a:p>
            <a:pPr marL="0" indent="0">
              <a:buNone/>
            </a:pPr>
            <a:endParaRPr lang="en-GB" sz="2800" dirty="0">
              <a:solidFill>
                <a:srgbClr val="FFFFFF"/>
              </a:solidFill>
            </a:endParaRPr>
          </a:p>
          <a:p>
            <a:pPr marL="0" indent="0">
              <a:buNone/>
            </a:pPr>
            <a:endParaRPr lang="en-GB" sz="2800" dirty="0">
              <a:solidFill>
                <a:srgbClr val="FFFFFF"/>
              </a:solidFill>
            </a:endParaRPr>
          </a:p>
          <a:p>
            <a:r>
              <a:rPr lang="en-GB" sz="2800" dirty="0">
                <a:solidFill>
                  <a:schemeClr val="tx1"/>
                </a:solidFill>
                <a:hlinkClick r:id="rId3" action="ppaction://hlinksldjump">
                  <a:extLst>
                    <a:ext uri="{A12FA001-AC4F-418D-AE19-62706E023703}">
                      <ahyp:hlinkClr xmlns:ahyp="http://schemas.microsoft.com/office/drawing/2018/hyperlinkcolor" val="tx"/>
                    </a:ext>
                  </a:extLst>
                </a:hlinkClick>
              </a:rPr>
              <a:t>Challenges</a:t>
            </a:r>
            <a:endParaRPr lang="en-GB" sz="2800" dirty="0">
              <a:solidFill>
                <a:schemeClr val="tx1"/>
              </a:solidFill>
            </a:endParaRPr>
          </a:p>
          <a:p>
            <a:pPr marL="0" indent="0">
              <a:buNone/>
            </a:pPr>
            <a:endParaRPr lang="en-GB" sz="2800" dirty="0">
              <a:solidFill>
                <a:srgbClr val="FFFFFF"/>
              </a:solidFill>
            </a:endParaRPr>
          </a:p>
          <a:p>
            <a:pPr marL="0" indent="0">
              <a:buNone/>
            </a:pPr>
            <a:endParaRPr lang="en-GB" sz="2800" dirty="0">
              <a:solidFill>
                <a:srgbClr val="FFFFFF"/>
              </a:solidFill>
            </a:endParaRPr>
          </a:p>
          <a:p>
            <a:r>
              <a:rPr lang="en-GB" sz="2800" dirty="0">
                <a:solidFill>
                  <a:schemeClr val="tx1"/>
                </a:solidFill>
                <a:hlinkClick r:id="rId4" action="ppaction://hlinksldjump">
                  <a:extLst>
                    <a:ext uri="{A12FA001-AC4F-418D-AE19-62706E023703}">
                      <ahyp:hlinkClr xmlns:ahyp="http://schemas.microsoft.com/office/drawing/2018/hyperlinkcolor" val="tx"/>
                    </a:ext>
                  </a:extLst>
                </a:hlinkClick>
              </a:rPr>
              <a:t>Education</a:t>
            </a:r>
            <a:endParaRPr lang="en-GB" sz="2800" dirty="0">
              <a:solidFill>
                <a:schemeClr val="tx1"/>
              </a:solidFill>
            </a:endParaRPr>
          </a:p>
        </p:txBody>
      </p:sp>
      <p:sp>
        <p:nvSpPr>
          <p:cNvPr id="4" name="TextBox 3">
            <a:extLst>
              <a:ext uri="{FF2B5EF4-FFF2-40B4-BE49-F238E27FC236}">
                <a16:creationId xmlns:a16="http://schemas.microsoft.com/office/drawing/2014/main" id="{CB50421F-5EBF-1130-CB7E-506DEB006A12}"/>
              </a:ext>
            </a:extLst>
          </p:cNvPr>
          <p:cNvSpPr txBox="1"/>
          <p:nvPr/>
        </p:nvSpPr>
        <p:spPr>
          <a:xfrm>
            <a:off x="102742" y="6314559"/>
            <a:ext cx="1058238" cy="369332"/>
          </a:xfrm>
          <a:prstGeom prst="rect">
            <a:avLst/>
          </a:prstGeom>
          <a:noFill/>
        </p:spPr>
        <p:txBody>
          <a:bodyPr wrap="square" rtlCol="0">
            <a:spAutoFit/>
          </a:bodyPr>
          <a:lstStyle/>
          <a:p>
            <a:r>
              <a:rPr lang="en-GB" dirty="0">
                <a:hlinkClick r:id="rId5" action="ppaction://hlinksldjump">
                  <a:extLst>
                    <a:ext uri="{A12FA001-AC4F-418D-AE19-62706E023703}">
                      <ahyp:hlinkClr xmlns:ahyp="http://schemas.microsoft.com/office/drawing/2018/hyperlinkcolor" val="tx"/>
                    </a:ext>
                  </a:extLst>
                </a:hlinkClick>
              </a:rPr>
              <a:t>home</a:t>
            </a:r>
            <a:endParaRPr lang="en-GB" dirty="0"/>
          </a:p>
        </p:txBody>
      </p:sp>
    </p:spTree>
    <p:extLst>
      <p:ext uri="{BB962C8B-B14F-4D97-AF65-F5344CB8AC3E}">
        <p14:creationId xmlns:p14="http://schemas.microsoft.com/office/powerpoint/2010/main" val="255715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A0C81-B4CC-7BB2-BA7C-BD4A33C7D575}"/>
              </a:ext>
            </a:extLst>
          </p:cNvPr>
          <p:cNvSpPr>
            <a:spLocks noGrp="1"/>
          </p:cNvSpPr>
          <p:nvPr>
            <p:ph type="title"/>
          </p:nvPr>
        </p:nvSpPr>
        <p:spPr>
          <a:xfrm>
            <a:off x="704354" y="239056"/>
            <a:ext cx="4991961" cy="993843"/>
          </a:xfrm>
        </p:spPr>
        <p:txBody>
          <a:bodyPr wrap="square" anchor="ctr">
            <a:normAutofit/>
          </a:bodyPr>
          <a:lstStyle/>
          <a:p>
            <a:r>
              <a:rPr lang="en-GB" dirty="0"/>
              <a:t>Inspiration</a:t>
            </a:r>
          </a:p>
        </p:txBody>
      </p:sp>
      <p:sp>
        <p:nvSpPr>
          <p:cNvPr id="3" name="Content Placeholder 2">
            <a:extLst>
              <a:ext uri="{FF2B5EF4-FFF2-40B4-BE49-F238E27FC236}">
                <a16:creationId xmlns:a16="http://schemas.microsoft.com/office/drawing/2014/main" id="{2D865346-B53A-AA29-2D8B-431E966CE880}"/>
              </a:ext>
            </a:extLst>
          </p:cNvPr>
          <p:cNvSpPr>
            <a:spLocks noGrp="1"/>
          </p:cNvSpPr>
          <p:nvPr>
            <p:ph idx="1"/>
          </p:nvPr>
        </p:nvSpPr>
        <p:spPr>
          <a:xfrm>
            <a:off x="799370" y="1820862"/>
            <a:ext cx="4991962" cy="3216273"/>
          </a:xfrm>
        </p:spPr>
        <p:txBody>
          <a:bodyPr>
            <a:noAutofit/>
          </a:bodyPr>
          <a:lstStyle/>
          <a:p>
            <a:pPr>
              <a:lnSpc>
                <a:spcPct val="110000"/>
              </a:lnSpc>
            </a:pPr>
            <a:r>
              <a:rPr lang="en-GB" dirty="0">
                <a:solidFill>
                  <a:srgbClr val="FFFFFF"/>
                </a:solidFill>
              </a:rPr>
              <a:t>What is your favourite song? Why do you like it?</a:t>
            </a:r>
          </a:p>
          <a:p>
            <a:pPr marL="0" indent="0">
              <a:lnSpc>
                <a:spcPct val="110000"/>
              </a:lnSpc>
              <a:buNone/>
            </a:pPr>
            <a:endParaRPr lang="en-GB" dirty="0">
              <a:solidFill>
                <a:srgbClr val="FFFFFF"/>
              </a:solidFill>
            </a:endParaRPr>
          </a:p>
          <a:p>
            <a:pPr>
              <a:lnSpc>
                <a:spcPct val="110000"/>
              </a:lnSpc>
            </a:pPr>
            <a:r>
              <a:rPr lang="en-GB" dirty="0">
                <a:solidFill>
                  <a:srgbClr val="FFFFFF"/>
                </a:solidFill>
              </a:rPr>
              <a:t>What is your favourite story? Can you re-tell it?</a:t>
            </a:r>
          </a:p>
          <a:p>
            <a:pPr marL="0" indent="0">
              <a:lnSpc>
                <a:spcPct val="110000"/>
              </a:lnSpc>
              <a:buNone/>
            </a:pPr>
            <a:endParaRPr lang="en-GB" dirty="0">
              <a:solidFill>
                <a:srgbClr val="FFFFFF"/>
              </a:solidFill>
            </a:endParaRPr>
          </a:p>
          <a:p>
            <a:pPr>
              <a:lnSpc>
                <a:spcPct val="110000"/>
              </a:lnSpc>
            </a:pPr>
            <a:r>
              <a:rPr lang="en-GB" dirty="0">
                <a:solidFill>
                  <a:srgbClr val="FFFFFF"/>
                </a:solidFill>
              </a:rPr>
              <a:t>Tell your classmates about a time when someone showed you a new story or TV show or book that you liked. </a:t>
            </a:r>
          </a:p>
        </p:txBody>
      </p:sp>
      <p:sp useBgFill="1">
        <p:nvSpPr>
          <p:cNvPr id="14" name="Freeform: Shape 13">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Picture 4" descr="Two girls chat in a classroom.&#10;">
            <a:extLst>
              <a:ext uri="{FF2B5EF4-FFF2-40B4-BE49-F238E27FC236}">
                <a16:creationId xmlns:a16="http://schemas.microsoft.com/office/drawing/2014/main" id="{EC6E785F-2A1A-C934-9C4E-4718CA91FC9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12795" y="450586"/>
            <a:ext cx="3610733" cy="5409338"/>
          </a:xfrm>
          <a:custGeom>
            <a:avLst/>
            <a:gdLst/>
            <a:ahLst/>
            <a:cxnLst/>
            <a:rect l="l" t="t" r="r" b="b"/>
            <a:pathLst>
              <a:path w="4284000" h="5409338">
                <a:moveTo>
                  <a:pt x="0" y="0"/>
                </a:moveTo>
                <a:lnTo>
                  <a:pt x="4284000" y="0"/>
                </a:lnTo>
                <a:lnTo>
                  <a:pt x="4284000" y="5409338"/>
                </a:lnTo>
                <a:lnTo>
                  <a:pt x="0" y="5409338"/>
                </a:lnTo>
                <a:close/>
              </a:path>
            </a:pathLst>
          </a:custGeom>
        </p:spPr>
      </p:pic>
      <p:sp>
        <p:nvSpPr>
          <p:cNvPr id="7" name="TextBox 6">
            <a:extLst>
              <a:ext uri="{FF2B5EF4-FFF2-40B4-BE49-F238E27FC236}">
                <a16:creationId xmlns:a16="http://schemas.microsoft.com/office/drawing/2014/main" id="{5BAD0D4E-EF56-72BF-9C6F-492405ED8016}"/>
              </a:ext>
            </a:extLst>
          </p:cNvPr>
          <p:cNvSpPr txBox="1"/>
          <p:nvPr/>
        </p:nvSpPr>
        <p:spPr>
          <a:xfrm>
            <a:off x="7512795" y="6068860"/>
            <a:ext cx="3610734" cy="338554"/>
          </a:xfrm>
          <a:prstGeom prst="rect">
            <a:avLst/>
          </a:prstGeom>
          <a:noFill/>
        </p:spPr>
        <p:txBody>
          <a:bodyPr wrap="square">
            <a:spAutoFit/>
          </a:bodyPr>
          <a:lstStyle/>
          <a:p>
            <a:pPr algn="ctr"/>
            <a:r>
              <a:rPr lang="en-GB" sz="800" b="0" i="0" dirty="0">
                <a:effectLst/>
                <a:latin typeface="PlusJakartaSans"/>
              </a:rPr>
              <a:t>Photo by RODNAE Productions: https://www.pexels.com/photo/two-girls-gossiping-with-one-another-6935985/</a:t>
            </a:r>
            <a:endParaRPr lang="en-GB" sz="800" dirty="0"/>
          </a:p>
        </p:txBody>
      </p:sp>
      <p:sp>
        <p:nvSpPr>
          <p:cNvPr id="4" name="TextBox 3">
            <a:extLst>
              <a:ext uri="{FF2B5EF4-FFF2-40B4-BE49-F238E27FC236}">
                <a16:creationId xmlns:a16="http://schemas.microsoft.com/office/drawing/2014/main" id="{6FA9EEF4-5054-A110-D207-7A0EA5AD0C91}"/>
              </a:ext>
            </a:extLst>
          </p:cNvPr>
          <p:cNvSpPr txBox="1"/>
          <p:nvPr/>
        </p:nvSpPr>
        <p:spPr>
          <a:xfrm>
            <a:off x="102742" y="6314559"/>
            <a:ext cx="105823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home</a:t>
            </a:r>
            <a:endParaRPr lang="en-GB" dirty="0"/>
          </a:p>
        </p:txBody>
      </p:sp>
      <p:sp>
        <p:nvSpPr>
          <p:cNvPr id="6" name="TextBox 5">
            <a:extLst>
              <a:ext uri="{FF2B5EF4-FFF2-40B4-BE49-F238E27FC236}">
                <a16:creationId xmlns:a16="http://schemas.microsoft.com/office/drawing/2014/main" id="{9F4ABD86-EDF0-3762-3498-AD386FCAC658}"/>
              </a:ext>
            </a:extLst>
          </p:cNvPr>
          <p:cNvSpPr txBox="1"/>
          <p:nvPr/>
        </p:nvSpPr>
        <p:spPr>
          <a:xfrm>
            <a:off x="10787865" y="6314558"/>
            <a:ext cx="1506877"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growing up</a:t>
            </a:r>
            <a:endParaRPr lang="en-GB" dirty="0"/>
          </a:p>
        </p:txBody>
      </p:sp>
    </p:spTree>
    <p:extLst>
      <p:ext uri="{BB962C8B-B14F-4D97-AF65-F5344CB8AC3E}">
        <p14:creationId xmlns:p14="http://schemas.microsoft.com/office/powerpoint/2010/main" val="2317400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870E-0CCE-357E-0C3D-F2C0A33D99E7}"/>
              </a:ext>
            </a:extLst>
          </p:cNvPr>
          <p:cNvSpPr>
            <a:spLocks noGrp="1"/>
          </p:cNvSpPr>
          <p:nvPr>
            <p:ph type="title"/>
          </p:nvPr>
        </p:nvSpPr>
        <p:spPr/>
        <p:txBody>
          <a:bodyPr/>
          <a:lstStyle/>
          <a:p>
            <a:r>
              <a:rPr lang="en-GB" dirty="0"/>
              <a:t>Scott’s Inspiration</a:t>
            </a:r>
          </a:p>
        </p:txBody>
      </p:sp>
      <p:sp>
        <p:nvSpPr>
          <p:cNvPr id="4" name="Content Placeholder 2">
            <a:extLst>
              <a:ext uri="{FF2B5EF4-FFF2-40B4-BE49-F238E27FC236}">
                <a16:creationId xmlns:a16="http://schemas.microsoft.com/office/drawing/2014/main" id="{9913F9FC-6C5E-5467-0146-3E67FA503B70}"/>
              </a:ext>
            </a:extLst>
          </p:cNvPr>
          <p:cNvSpPr>
            <a:spLocks noGrp="1"/>
          </p:cNvSpPr>
          <p:nvPr>
            <p:ph idx="1"/>
          </p:nvPr>
        </p:nvSpPr>
        <p:spPr>
          <a:xfrm>
            <a:off x="743678" y="1545200"/>
            <a:ext cx="10393349" cy="3825453"/>
          </a:xfrm>
        </p:spPr>
        <p:txBody>
          <a:bodyPr>
            <a:noAutofit/>
          </a:bodyPr>
          <a:lstStyle/>
          <a:p>
            <a:pPr>
              <a:lnSpc>
                <a:spcPct val="110000"/>
              </a:lnSpc>
            </a:pPr>
            <a:r>
              <a:rPr lang="en-GB" dirty="0">
                <a:solidFill>
                  <a:schemeClr val="tx1"/>
                </a:solidFill>
              </a:rPr>
              <a:t>When Walter Scott was young, he listened to family members sing ballads. </a:t>
            </a:r>
            <a:r>
              <a:rPr lang="en-GB" dirty="0">
                <a:solidFill>
                  <a:schemeClr val="tx1"/>
                </a:solidFill>
                <a:hlinkClick r:id="rId3">
                  <a:extLst>
                    <a:ext uri="{A12FA001-AC4F-418D-AE19-62706E023703}">
                      <ahyp:hlinkClr xmlns:ahyp="http://schemas.microsoft.com/office/drawing/2018/hyperlinkcolor" val="tx"/>
                    </a:ext>
                  </a:extLst>
                </a:hlinkClick>
              </a:rPr>
              <a:t>You can listen to a ballad by clicking on this link. </a:t>
            </a:r>
            <a:endParaRPr lang="en-GB" dirty="0">
              <a:solidFill>
                <a:schemeClr val="tx1"/>
              </a:solidFill>
            </a:endParaRPr>
          </a:p>
          <a:p>
            <a:pPr>
              <a:lnSpc>
                <a:spcPct val="110000"/>
              </a:lnSpc>
            </a:pPr>
            <a:endParaRPr lang="en-GB" dirty="0">
              <a:solidFill>
                <a:schemeClr val="tx1"/>
              </a:solidFill>
            </a:endParaRPr>
          </a:p>
          <a:p>
            <a:pPr>
              <a:lnSpc>
                <a:spcPct val="110000"/>
              </a:lnSpc>
            </a:pPr>
            <a:r>
              <a:rPr lang="en-GB" dirty="0">
                <a:solidFill>
                  <a:schemeClr val="tx1"/>
                </a:solidFill>
              </a:rPr>
              <a:t>Walter Scott also liked to listen to and read all sorts of stories. </a:t>
            </a:r>
            <a:r>
              <a:rPr lang="en-GB" dirty="0">
                <a:solidFill>
                  <a:schemeClr val="tx1"/>
                </a:solidFill>
                <a:hlinkClick r:id="rId4">
                  <a:extLst>
                    <a:ext uri="{A12FA001-AC4F-418D-AE19-62706E023703}">
                      <ahyp:hlinkClr xmlns:ahyp="http://schemas.microsoft.com/office/drawing/2018/hyperlinkcolor" val="tx"/>
                    </a:ext>
                  </a:extLst>
                </a:hlinkClick>
              </a:rPr>
              <a:t>You can listen to a story by clicking on this link.</a:t>
            </a:r>
            <a:endParaRPr lang="en-GB" dirty="0">
              <a:solidFill>
                <a:schemeClr val="tx1"/>
              </a:solidFill>
            </a:endParaRPr>
          </a:p>
          <a:p>
            <a:pPr>
              <a:lnSpc>
                <a:spcPct val="110000"/>
              </a:lnSpc>
            </a:pPr>
            <a:endParaRPr lang="en-GB" dirty="0">
              <a:solidFill>
                <a:srgbClr val="FFFFFF"/>
              </a:solidFill>
            </a:endParaRPr>
          </a:p>
          <a:p>
            <a:pPr marL="0" indent="0">
              <a:lnSpc>
                <a:spcPct val="110000"/>
              </a:lnSpc>
              <a:buNone/>
            </a:pPr>
            <a:endParaRPr lang="en-GB" dirty="0">
              <a:solidFill>
                <a:srgbClr val="FFFFFF"/>
              </a:solidFill>
            </a:endParaRPr>
          </a:p>
        </p:txBody>
      </p:sp>
      <p:sp>
        <p:nvSpPr>
          <p:cNvPr id="3" name="TextBox 2">
            <a:extLst>
              <a:ext uri="{FF2B5EF4-FFF2-40B4-BE49-F238E27FC236}">
                <a16:creationId xmlns:a16="http://schemas.microsoft.com/office/drawing/2014/main" id="{C5E6DC1F-F7E7-BC2D-F38B-C8EC067D7F9D}"/>
              </a:ext>
            </a:extLst>
          </p:cNvPr>
          <p:cNvSpPr txBox="1"/>
          <p:nvPr/>
        </p:nvSpPr>
        <p:spPr>
          <a:xfrm>
            <a:off x="102742" y="6314559"/>
            <a:ext cx="1058238" cy="369332"/>
          </a:xfrm>
          <a:prstGeom prst="rect">
            <a:avLst/>
          </a:prstGeom>
          <a:noFill/>
        </p:spPr>
        <p:txBody>
          <a:bodyPr wrap="square" rtlCol="0">
            <a:spAutoFit/>
          </a:bodyPr>
          <a:lstStyle/>
          <a:p>
            <a:r>
              <a:rPr lang="en-GB" dirty="0">
                <a:hlinkClick r:id="rId5" action="ppaction://hlinksldjump">
                  <a:extLst>
                    <a:ext uri="{A12FA001-AC4F-418D-AE19-62706E023703}">
                      <ahyp:hlinkClr xmlns:ahyp="http://schemas.microsoft.com/office/drawing/2018/hyperlinkcolor" val="tx"/>
                    </a:ext>
                  </a:extLst>
                </a:hlinkClick>
              </a:rPr>
              <a:t>home</a:t>
            </a:r>
            <a:endParaRPr lang="en-GB" dirty="0"/>
          </a:p>
        </p:txBody>
      </p:sp>
      <p:sp>
        <p:nvSpPr>
          <p:cNvPr id="5" name="TextBox 4">
            <a:extLst>
              <a:ext uri="{FF2B5EF4-FFF2-40B4-BE49-F238E27FC236}">
                <a16:creationId xmlns:a16="http://schemas.microsoft.com/office/drawing/2014/main" id="{6EC936A5-6CD9-807E-4178-E00661165AAE}"/>
              </a:ext>
            </a:extLst>
          </p:cNvPr>
          <p:cNvSpPr txBox="1"/>
          <p:nvPr/>
        </p:nvSpPr>
        <p:spPr>
          <a:xfrm>
            <a:off x="10787865" y="6314558"/>
            <a:ext cx="1506877" cy="369332"/>
          </a:xfrm>
          <a:prstGeom prst="rect">
            <a:avLst/>
          </a:prstGeom>
          <a:noFill/>
        </p:spPr>
        <p:txBody>
          <a:bodyPr wrap="square" rtlCol="0">
            <a:spAutoFit/>
          </a:bodyPr>
          <a:lstStyle/>
          <a:p>
            <a:r>
              <a:rPr lang="en-GB" dirty="0">
                <a:hlinkClick r:id="rId6" action="ppaction://hlinksldjump">
                  <a:extLst>
                    <a:ext uri="{A12FA001-AC4F-418D-AE19-62706E023703}">
                      <ahyp:hlinkClr xmlns:ahyp="http://schemas.microsoft.com/office/drawing/2018/hyperlinkcolor" val="tx"/>
                    </a:ext>
                  </a:extLst>
                </a:hlinkClick>
              </a:rPr>
              <a:t>growing up</a:t>
            </a:r>
            <a:endParaRPr lang="en-GB" dirty="0"/>
          </a:p>
        </p:txBody>
      </p:sp>
    </p:spTree>
    <p:extLst>
      <p:ext uri="{BB962C8B-B14F-4D97-AF65-F5344CB8AC3E}">
        <p14:creationId xmlns:p14="http://schemas.microsoft.com/office/powerpoint/2010/main" val="268529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EE676528-C270-04DE-7689-4CB2C6E6630C}"/>
              </a:ext>
            </a:extLst>
          </p:cNvPr>
          <p:cNvSpPr>
            <a:spLocks noGrp="1"/>
          </p:cNvSpPr>
          <p:nvPr>
            <p:ph type="title"/>
          </p:nvPr>
        </p:nvSpPr>
        <p:spPr>
          <a:xfrm>
            <a:off x="720000" y="619201"/>
            <a:ext cx="5003800" cy="1477328"/>
          </a:xfrm>
        </p:spPr>
        <p:txBody>
          <a:bodyPr>
            <a:normAutofit/>
          </a:bodyPr>
          <a:lstStyle/>
          <a:p>
            <a:r>
              <a:rPr lang="en-GB" dirty="0"/>
              <a:t>Challenges</a:t>
            </a:r>
          </a:p>
        </p:txBody>
      </p:sp>
      <p:sp>
        <p:nvSpPr>
          <p:cNvPr id="3" name="Content Placeholder 2">
            <a:extLst>
              <a:ext uri="{FF2B5EF4-FFF2-40B4-BE49-F238E27FC236}">
                <a16:creationId xmlns:a16="http://schemas.microsoft.com/office/drawing/2014/main" id="{737DDE96-22B4-E72A-7BD4-1A0ED138FE4C}"/>
              </a:ext>
            </a:extLst>
          </p:cNvPr>
          <p:cNvSpPr>
            <a:spLocks noGrp="1"/>
          </p:cNvSpPr>
          <p:nvPr>
            <p:ph idx="1"/>
          </p:nvPr>
        </p:nvSpPr>
        <p:spPr>
          <a:xfrm>
            <a:off x="6480000" y="2096529"/>
            <a:ext cx="4991962" cy="4072555"/>
          </a:xfrm>
        </p:spPr>
        <p:txBody>
          <a:bodyPr>
            <a:normAutofit/>
          </a:bodyPr>
          <a:lstStyle/>
          <a:p>
            <a:pPr marL="0" indent="0">
              <a:buNone/>
            </a:pPr>
            <a:endParaRPr lang="en-GB" dirty="0">
              <a:solidFill>
                <a:srgbClr val="FFFFFF"/>
              </a:solidFill>
            </a:endParaRPr>
          </a:p>
          <a:p>
            <a:pPr marL="0" indent="0">
              <a:buNone/>
            </a:pPr>
            <a:r>
              <a:rPr lang="en-GB" dirty="0">
                <a:solidFill>
                  <a:srgbClr val="FFFFFF"/>
                </a:solidFill>
              </a:rPr>
              <a:t>What do you do when you are sick? </a:t>
            </a:r>
          </a:p>
          <a:p>
            <a:pPr marL="0" indent="0">
              <a:buNone/>
            </a:pPr>
            <a:endParaRPr lang="en-GB" dirty="0">
              <a:solidFill>
                <a:srgbClr val="FFFFFF"/>
              </a:solidFill>
            </a:endParaRPr>
          </a:p>
          <a:p>
            <a:pPr marL="0" indent="0">
              <a:buNone/>
            </a:pPr>
            <a:r>
              <a:rPr lang="en-GB" dirty="0">
                <a:solidFill>
                  <a:srgbClr val="FFFFFF"/>
                </a:solidFill>
              </a:rPr>
              <a:t>In pairs or groups list things that can help a sick person.</a:t>
            </a:r>
          </a:p>
        </p:txBody>
      </p:sp>
      <p:sp>
        <p:nvSpPr>
          <p:cNvPr id="4" name="TextBox 3">
            <a:extLst>
              <a:ext uri="{FF2B5EF4-FFF2-40B4-BE49-F238E27FC236}">
                <a16:creationId xmlns:a16="http://schemas.microsoft.com/office/drawing/2014/main" id="{0CE49EFC-AE60-B640-D149-D6884EE33B02}"/>
              </a:ext>
            </a:extLst>
          </p:cNvPr>
          <p:cNvSpPr txBox="1"/>
          <p:nvPr/>
        </p:nvSpPr>
        <p:spPr>
          <a:xfrm>
            <a:off x="102742" y="6314559"/>
            <a:ext cx="1058238" cy="369332"/>
          </a:xfrm>
          <a:prstGeom prst="rect">
            <a:avLst/>
          </a:prstGeom>
          <a:noFill/>
        </p:spPr>
        <p:txBody>
          <a:bodyPr wrap="square" rtlCol="0">
            <a:spAutoFit/>
          </a:bodyPr>
          <a:lstStyle/>
          <a:p>
            <a:r>
              <a:rPr lang="en-GB" dirty="0">
                <a:hlinkClick r:id="rId2" action="ppaction://hlinksldjump">
                  <a:extLst>
                    <a:ext uri="{A12FA001-AC4F-418D-AE19-62706E023703}">
                      <ahyp:hlinkClr xmlns:ahyp="http://schemas.microsoft.com/office/drawing/2018/hyperlinkcolor" val="tx"/>
                    </a:ext>
                  </a:extLst>
                </a:hlinkClick>
              </a:rPr>
              <a:t>home</a:t>
            </a:r>
            <a:endParaRPr lang="en-GB" dirty="0"/>
          </a:p>
        </p:txBody>
      </p:sp>
      <p:sp>
        <p:nvSpPr>
          <p:cNvPr id="7" name="TextBox 6">
            <a:extLst>
              <a:ext uri="{FF2B5EF4-FFF2-40B4-BE49-F238E27FC236}">
                <a16:creationId xmlns:a16="http://schemas.microsoft.com/office/drawing/2014/main" id="{8769704E-EBAB-6BEE-DB57-4A4260B3B4C6}"/>
              </a:ext>
            </a:extLst>
          </p:cNvPr>
          <p:cNvSpPr txBox="1"/>
          <p:nvPr/>
        </p:nvSpPr>
        <p:spPr>
          <a:xfrm>
            <a:off x="10787865" y="6314558"/>
            <a:ext cx="1506877"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growing up</a:t>
            </a:r>
            <a:endParaRPr lang="en-GB" dirty="0"/>
          </a:p>
        </p:txBody>
      </p:sp>
      <p:pic>
        <p:nvPicPr>
          <p:cNvPr id="5" name="Picture 4" descr="A child in bed, blowing her nose.">
            <a:extLst>
              <a:ext uri="{FF2B5EF4-FFF2-40B4-BE49-F238E27FC236}">
                <a16:creationId xmlns:a16="http://schemas.microsoft.com/office/drawing/2014/main" id="{ABF1D021-C565-86FC-480B-CA885D59107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8161" y="1980670"/>
            <a:ext cx="5015639" cy="3498408"/>
          </a:xfrm>
          <a:custGeom>
            <a:avLst/>
            <a:gdLst/>
            <a:ahLst/>
            <a:cxnLst/>
            <a:rect l="l" t="t" r="r" b="b"/>
            <a:pathLst>
              <a:path w="5015639" h="3501162">
                <a:moveTo>
                  <a:pt x="0" y="0"/>
                </a:moveTo>
                <a:lnTo>
                  <a:pt x="5015639" y="0"/>
                </a:lnTo>
                <a:lnTo>
                  <a:pt x="5015639" y="3501162"/>
                </a:lnTo>
                <a:lnTo>
                  <a:pt x="0" y="3501162"/>
                </a:lnTo>
                <a:close/>
              </a:path>
            </a:pathLst>
          </a:custGeom>
        </p:spPr>
      </p:pic>
      <p:sp>
        <p:nvSpPr>
          <p:cNvPr id="9" name="TextBox 8">
            <a:extLst>
              <a:ext uri="{FF2B5EF4-FFF2-40B4-BE49-F238E27FC236}">
                <a16:creationId xmlns:a16="http://schemas.microsoft.com/office/drawing/2014/main" id="{71A8A3E7-3AAD-C57F-D612-3C16EB5E247C}"/>
              </a:ext>
            </a:extLst>
          </p:cNvPr>
          <p:cNvSpPr txBox="1"/>
          <p:nvPr/>
        </p:nvSpPr>
        <p:spPr>
          <a:xfrm>
            <a:off x="720000" y="5768974"/>
            <a:ext cx="5003800" cy="400110"/>
          </a:xfrm>
          <a:prstGeom prst="rect">
            <a:avLst/>
          </a:prstGeom>
          <a:noFill/>
        </p:spPr>
        <p:txBody>
          <a:bodyPr wrap="square">
            <a:spAutoFit/>
          </a:bodyPr>
          <a:lstStyle/>
          <a:p>
            <a:pPr algn="ctr"/>
            <a:r>
              <a:rPr lang="en-GB" sz="1000" b="0" i="0" dirty="0">
                <a:effectLst/>
                <a:latin typeface="PlusJakartaSans"/>
              </a:rPr>
              <a:t>Photo by Andrea </a:t>
            </a:r>
            <a:r>
              <a:rPr lang="en-GB" sz="1000" b="0" i="0" dirty="0" err="1">
                <a:effectLst/>
                <a:latin typeface="PlusJakartaSans"/>
              </a:rPr>
              <a:t>Piacquadio</a:t>
            </a:r>
            <a:r>
              <a:rPr lang="en-GB" sz="1000" b="0" i="0" dirty="0">
                <a:effectLst/>
                <a:latin typeface="PlusJakartaSans"/>
              </a:rPr>
              <a:t>: https://www.pexels.com/photo/a-sick-girl-wiping-her-nose-with-tissue-3765115/</a:t>
            </a:r>
            <a:endParaRPr lang="en-GB" sz="1000" dirty="0"/>
          </a:p>
        </p:txBody>
      </p:sp>
    </p:spTree>
    <p:extLst>
      <p:ext uri="{BB962C8B-B14F-4D97-AF65-F5344CB8AC3E}">
        <p14:creationId xmlns:p14="http://schemas.microsoft.com/office/powerpoint/2010/main" val="350044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9DB7D9-1BE4-29B4-1406-415D251183F7}"/>
              </a:ext>
            </a:extLst>
          </p:cNvPr>
          <p:cNvSpPr>
            <a:spLocks noGrp="1"/>
          </p:cNvSpPr>
          <p:nvPr>
            <p:ph type="title"/>
          </p:nvPr>
        </p:nvSpPr>
        <p:spPr>
          <a:xfrm>
            <a:off x="720000" y="619200"/>
            <a:ext cx="4991961" cy="1477328"/>
          </a:xfrm>
        </p:spPr>
        <p:txBody>
          <a:bodyPr wrap="square" anchor="ctr">
            <a:normAutofit/>
          </a:bodyPr>
          <a:lstStyle/>
          <a:p>
            <a:r>
              <a:rPr lang="en-GB" dirty="0"/>
              <a:t>Scott’s Challenges</a:t>
            </a:r>
          </a:p>
        </p:txBody>
      </p:sp>
      <p:sp>
        <p:nvSpPr>
          <p:cNvPr id="3" name="Content Placeholder 2">
            <a:extLst>
              <a:ext uri="{FF2B5EF4-FFF2-40B4-BE49-F238E27FC236}">
                <a16:creationId xmlns:a16="http://schemas.microsoft.com/office/drawing/2014/main" id="{0210A55B-876F-836B-B0C3-D0E7223A5C42}"/>
              </a:ext>
            </a:extLst>
          </p:cNvPr>
          <p:cNvSpPr>
            <a:spLocks noGrp="1"/>
          </p:cNvSpPr>
          <p:nvPr>
            <p:ph idx="1"/>
          </p:nvPr>
        </p:nvSpPr>
        <p:spPr>
          <a:xfrm>
            <a:off x="720000" y="2541600"/>
            <a:ext cx="4991962" cy="3216273"/>
          </a:xfrm>
        </p:spPr>
        <p:txBody>
          <a:bodyPr>
            <a:normAutofit/>
          </a:bodyPr>
          <a:lstStyle/>
          <a:p>
            <a:pPr marL="0" indent="0">
              <a:buNone/>
            </a:pPr>
            <a:r>
              <a:rPr lang="en-GB" dirty="0">
                <a:solidFill>
                  <a:srgbClr val="FFFFFF"/>
                </a:solidFill>
              </a:rPr>
              <a:t>When Walter Scott was young, he caught an illness called polio. He was very ill. It left him with one leg longer than the other. When he was sick, his parents sent him to </a:t>
            </a:r>
            <a:r>
              <a:rPr lang="en-GB" dirty="0" err="1">
                <a:solidFill>
                  <a:srgbClr val="FFFFFF"/>
                </a:solidFill>
              </a:rPr>
              <a:t>Sandyknowe</a:t>
            </a:r>
            <a:r>
              <a:rPr lang="en-GB" dirty="0">
                <a:solidFill>
                  <a:srgbClr val="FFFFFF"/>
                </a:solidFill>
              </a:rPr>
              <a:t>, near Smailholm, in the Borders, to get better.</a:t>
            </a:r>
          </a:p>
        </p:txBody>
      </p:sp>
      <p:sp useBgFill="1">
        <p:nvSpPr>
          <p:cNvPr id="14" name="Freeform: Shape 13">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Picture 4" descr="A cartoon of Walter Scott, a blonde man holding a cane, wearing early nineteenth-century clothes.">
            <a:extLst>
              <a:ext uri="{FF2B5EF4-FFF2-40B4-BE49-F238E27FC236}">
                <a16:creationId xmlns:a16="http://schemas.microsoft.com/office/drawing/2014/main" id="{C4C9EAFB-3A6A-9107-ABA2-DEB8DBCB331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75074" y="720000"/>
            <a:ext cx="3286176" cy="5409338"/>
          </a:xfrm>
          <a:custGeom>
            <a:avLst/>
            <a:gdLst/>
            <a:ahLst/>
            <a:cxnLst/>
            <a:rect l="l" t="t" r="r" b="b"/>
            <a:pathLst>
              <a:path w="4284000" h="5409338">
                <a:moveTo>
                  <a:pt x="0" y="0"/>
                </a:moveTo>
                <a:lnTo>
                  <a:pt x="4284000" y="0"/>
                </a:lnTo>
                <a:lnTo>
                  <a:pt x="4284000" y="5409338"/>
                </a:lnTo>
                <a:lnTo>
                  <a:pt x="0" y="5409338"/>
                </a:lnTo>
                <a:close/>
              </a:path>
            </a:pathLst>
          </a:custGeom>
        </p:spPr>
      </p:pic>
      <p:sp>
        <p:nvSpPr>
          <p:cNvPr id="6" name="TextBox 5">
            <a:extLst>
              <a:ext uri="{FF2B5EF4-FFF2-40B4-BE49-F238E27FC236}">
                <a16:creationId xmlns:a16="http://schemas.microsoft.com/office/drawing/2014/main" id="{9C3DF667-83D3-59DE-DF20-2A8D6E4646E9}"/>
              </a:ext>
            </a:extLst>
          </p:cNvPr>
          <p:cNvSpPr txBox="1"/>
          <p:nvPr/>
        </p:nvSpPr>
        <p:spPr>
          <a:xfrm>
            <a:off x="102742" y="6314559"/>
            <a:ext cx="105823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home</a:t>
            </a:r>
            <a:endParaRPr lang="en-GB" dirty="0"/>
          </a:p>
        </p:txBody>
      </p:sp>
      <p:sp>
        <p:nvSpPr>
          <p:cNvPr id="7" name="TextBox 6">
            <a:extLst>
              <a:ext uri="{FF2B5EF4-FFF2-40B4-BE49-F238E27FC236}">
                <a16:creationId xmlns:a16="http://schemas.microsoft.com/office/drawing/2014/main" id="{2E2D1737-A319-11EE-7B85-0B571DF977EC}"/>
              </a:ext>
            </a:extLst>
          </p:cNvPr>
          <p:cNvSpPr txBox="1"/>
          <p:nvPr/>
        </p:nvSpPr>
        <p:spPr>
          <a:xfrm>
            <a:off x="10787865" y="6314558"/>
            <a:ext cx="1506877"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growing up</a:t>
            </a:r>
            <a:endParaRPr lang="en-GB" dirty="0"/>
          </a:p>
        </p:txBody>
      </p:sp>
    </p:spTree>
    <p:extLst>
      <p:ext uri="{BB962C8B-B14F-4D97-AF65-F5344CB8AC3E}">
        <p14:creationId xmlns:p14="http://schemas.microsoft.com/office/powerpoint/2010/main" val="403182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54E963B7-6AAD-AE7C-81CB-9855DC443332}"/>
              </a:ext>
            </a:extLst>
          </p:cNvPr>
          <p:cNvSpPr>
            <a:spLocks noGrp="1"/>
          </p:cNvSpPr>
          <p:nvPr>
            <p:ph type="title"/>
          </p:nvPr>
        </p:nvSpPr>
        <p:spPr>
          <a:xfrm>
            <a:off x="720000" y="619201"/>
            <a:ext cx="5003800" cy="1477328"/>
          </a:xfrm>
        </p:spPr>
        <p:txBody>
          <a:bodyPr>
            <a:normAutofit/>
          </a:bodyPr>
          <a:lstStyle/>
          <a:p>
            <a:r>
              <a:rPr lang="en-GB" dirty="0"/>
              <a:t>Education</a:t>
            </a:r>
          </a:p>
        </p:txBody>
      </p:sp>
      <p:pic>
        <p:nvPicPr>
          <p:cNvPr id="5" name="Picture 4" descr="A group of children sit in a classroom.">
            <a:extLst>
              <a:ext uri="{FF2B5EF4-FFF2-40B4-BE49-F238E27FC236}">
                <a16:creationId xmlns:a16="http://schemas.microsoft.com/office/drawing/2014/main" id="{118591E4-3686-913C-CD98-9D614E4C709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00954" y="1755028"/>
            <a:ext cx="5015639" cy="3347939"/>
          </a:xfrm>
          <a:custGeom>
            <a:avLst/>
            <a:gdLst/>
            <a:ahLst/>
            <a:cxnLst/>
            <a:rect l="l" t="t" r="r" b="b"/>
            <a:pathLst>
              <a:path w="5015639" h="3501162">
                <a:moveTo>
                  <a:pt x="0" y="0"/>
                </a:moveTo>
                <a:lnTo>
                  <a:pt x="5015639" y="0"/>
                </a:lnTo>
                <a:lnTo>
                  <a:pt x="5015639" y="3501162"/>
                </a:lnTo>
                <a:lnTo>
                  <a:pt x="0" y="3501162"/>
                </a:lnTo>
                <a:close/>
              </a:path>
            </a:pathLst>
          </a:custGeom>
        </p:spPr>
      </p:pic>
      <p:sp>
        <p:nvSpPr>
          <p:cNvPr id="3" name="Content Placeholder 2">
            <a:extLst>
              <a:ext uri="{FF2B5EF4-FFF2-40B4-BE49-F238E27FC236}">
                <a16:creationId xmlns:a16="http://schemas.microsoft.com/office/drawing/2014/main" id="{F7FF7CFC-75C1-902A-A1C8-F3C2EA8F54FD}"/>
              </a:ext>
            </a:extLst>
          </p:cNvPr>
          <p:cNvSpPr>
            <a:spLocks noGrp="1"/>
          </p:cNvSpPr>
          <p:nvPr>
            <p:ph idx="1"/>
          </p:nvPr>
        </p:nvSpPr>
        <p:spPr>
          <a:xfrm>
            <a:off x="6499084" y="2322560"/>
            <a:ext cx="4991962" cy="2780407"/>
          </a:xfrm>
        </p:spPr>
        <p:txBody>
          <a:bodyPr>
            <a:normAutofit/>
          </a:bodyPr>
          <a:lstStyle/>
          <a:p>
            <a:pPr marL="0" indent="0">
              <a:buNone/>
            </a:pPr>
            <a:r>
              <a:rPr lang="en-GB" dirty="0">
                <a:solidFill>
                  <a:srgbClr val="FFFFFF"/>
                </a:solidFill>
              </a:rPr>
              <a:t>What is your favourite subject in school?</a:t>
            </a:r>
          </a:p>
          <a:p>
            <a:pPr marL="0" indent="0">
              <a:buNone/>
            </a:pPr>
            <a:endParaRPr lang="en-GB" dirty="0">
              <a:solidFill>
                <a:srgbClr val="FFFFFF"/>
              </a:solidFill>
            </a:endParaRPr>
          </a:p>
          <a:p>
            <a:pPr marL="0" indent="0">
              <a:buNone/>
            </a:pPr>
            <a:endParaRPr lang="en-GB" dirty="0">
              <a:solidFill>
                <a:srgbClr val="FFFFFF"/>
              </a:solidFill>
            </a:endParaRPr>
          </a:p>
          <a:p>
            <a:pPr marL="0" indent="0">
              <a:buNone/>
            </a:pPr>
            <a:r>
              <a:rPr lang="en-GB" dirty="0">
                <a:solidFill>
                  <a:srgbClr val="FFFFFF"/>
                </a:solidFill>
              </a:rPr>
              <a:t>What do you like about it?</a:t>
            </a:r>
          </a:p>
        </p:txBody>
      </p:sp>
      <p:sp>
        <p:nvSpPr>
          <p:cNvPr id="7" name="TextBox 6">
            <a:extLst>
              <a:ext uri="{FF2B5EF4-FFF2-40B4-BE49-F238E27FC236}">
                <a16:creationId xmlns:a16="http://schemas.microsoft.com/office/drawing/2014/main" id="{3CBF47C3-8B38-035B-341A-39988CD5E00D}"/>
              </a:ext>
            </a:extLst>
          </p:cNvPr>
          <p:cNvSpPr txBox="1"/>
          <p:nvPr/>
        </p:nvSpPr>
        <p:spPr>
          <a:xfrm>
            <a:off x="700954" y="5385597"/>
            <a:ext cx="5015639" cy="215444"/>
          </a:xfrm>
          <a:prstGeom prst="rect">
            <a:avLst/>
          </a:prstGeom>
          <a:noFill/>
        </p:spPr>
        <p:txBody>
          <a:bodyPr wrap="square">
            <a:spAutoFit/>
          </a:bodyPr>
          <a:lstStyle/>
          <a:p>
            <a:pPr algn="ctr"/>
            <a:r>
              <a:rPr lang="en-GB" sz="800" b="0" i="0" dirty="0">
                <a:solidFill>
                  <a:srgbClr val="FFFFFF"/>
                </a:solidFill>
                <a:effectLst/>
                <a:latin typeface="PlusJakartaSans"/>
              </a:rPr>
              <a:t>Photo by Max Fischer: https://www.pexels.com/photo/children-in-the-classroom-5211446/</a:t>
            </a:r>
            <a:endParaRPr lang="en-GB" sz="800" dirty="0">
              <a:solidFill>
                <a:srgbClr val="FFFFFF"/>
              </a:solidFill>
            </a:endParaRPr>
          </a:p>
        </p:txBody>
      </p:sp>
      <p:sp>
        <p:nvSpPr>
          <p:cNvPr id="4" name="TextBox 3">
            <a:extLst>
              <a:ext uri="{FF2B5EF4-FFF2-40B4-BE49-F238E27FC236}">
                <a16:creationId xmlns:a16="http://schemas.microsoft.com/office/drawing/2014/main" id="{BC2489F6-B4D8-779E-DE5F-EA3E53AAD054}"/>
              </a:ext>
            </a:extLst>
          </p:cNvPr>
          <p:cNvSpPr txBox="1"/>
          <p:nvPr/>
        </p:nvSpPr>
        <p:spPr>
          <a:xfrm>
            <a:off x="102742" y="6314559"/>
            <a:ext cx="1058238" cy="369332"/>
          </a:xfrm>
          <a:prstGeom prst="rect">
            <a:avLst/>
          </a:prstGeom>
          <a:noFill/>
        </p:spPr>
        <p:txBody>
          <a:bodyPr wrap="square" rtlCol="0">
            <a:spAutoFit/>
          </a:bodyPr>
          <a:lstStyle/>
          <a:p>
            <a:r>
              <a:rPr lang="en-GB" dirty="0">
                <a:hlinkClick r:id="rId3" action="ppaction://hlinksldjump">
                  <a:extLst>
                    <a:ext uri="{A12FA001-AC4F-418D-AE19-62706E023703}">
                      <ahyp:hlinkClr xmlns:ahyp="http://schemas.microsoft.com/office/drawing/2018/hyperlinkcolor" val="tx"/>
                    </a:ext>
                  </a:extLst>
                </a:hlinkClick>
              </a:rPr>
              <a:t>home</a:t>
            </a:r>
            <a:endParaRPr lang="en-GB" dirty="0"/>
          </a:p>
        </p:txBody>
      </p:sp>
      <p:sp>
        <p:nvSpPr>
          <p:cNvPr id="8" name="TextBox 7">
            <a:extLst>
              <a:ext uri="{FF2B5EF4-FFF2-40B4-BE49-F238E27FC236}">
                <a16:creationId xmlns:a16="http://schemas.microsoft.com/office/drawing/2014/main" id="{06F43ABC-BDC7-5967-64AB-E328E9808A08}"/>
              </a:ext>
            </a:extLst>
          </p:cNvPr>
          <p:cNvSpPr txBox="1"/>
          <p:nvPr/>
        </p:nvSpPr>
        <p:spPr>
          <a:xfrm>
            <a:off x="10787865" y="6314558"/>
            <a:ext cx="1506877" cy="369332"/>
          </a:xfrm>
          <a:prstGeom prst="rect">
            <a:avLst/>
          </a:prstGeom>
          <a:noFill/>
        </p:spPr>
        <p:txBody>
          <a:bodyPr wrap="square" rtlCol="0">
            <a:spAutoFit/>
          </a:bodyPr>
          <a:lstStyle/>
          <a:p>
            <a:r>
              <a:rPr lang="en-GB" dirty="0">
                <a:hlinkClick r:id="rId4" action="ppaction://hlinksldjump">
                  <a:extLst>
                    <a:ext uri="{A12FA001-AC4F-418D-AE19-62706E023703}">
                      <ahyp:hlinkClr xmlns:ahyp="http://schemas.microsoft.com/office/drawing/2018/hyperlinkcolor" val="tx"/>
                    </a:ext>
                  </a:extLst>
                </a:hlinkClick>
              </a:rPr>
              <a:t>growing up</a:t>
            </a:r>
            <a:endParaRPr lang="en-GB" dirty="0"/>
          </a:p>
        </p:txBody>
      </p:sp>
    </p:spTree>
    <p:extLst>
      <p:ext uri="{BB962C8B-B14F-4D97-AF65-F5344CB8AC3E}">
        <p14:creationId xmlns:p14="http://schemas.microsoft.com/office/powerpoint/2010/main" val="1107213328"/>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2423</TotalTime>
  <Words>1893</Words>
  <Application>Microsoft Office PowerPoint</Application>
  <PresentationFormat>Widescreen</PresentationFormat>
  <Paragraphs>265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Avenir Next LT Pro</vt:lpstr>
      <vt:lpstr>Calibri</vt:lpstr>
      <vt:lpstr>Harrington</vt:lpstr>
      <vt:lpstr>Menlo</vt:lpstr>
      <vt:lpstr>PlusJakartaSans</vt:lpstr>
      <vt:lpstr>Sagona Book</vt:lpstr>
      <vt:lpstr>The Hand Extrablack</vt:lpstr>
      <vt:lpstr>BlobVTI</vt:lpstr>
      <vt:lpstr>Who was Walter Scott?</vt:lpstr>
      <vt:lpstr>In 1771 a man was born who would</vt:lpstr>
      <vt:lpstr>Who was Walter Scott?</vt:lpstr>
      <vt:lpstr>Growing up</vt:lpstr>
      <vt:lpstr>Inspiration</vt:lpstr>
      <vt:lpstr>Scott’s Inspiration</vt:lpstr>
      <vt:lpstr>Challenges</vt:lpstr>
      <vt:lpstr>Scott’s Challenges</vt:lpstr>
      <vt:lpstr>Education</vt:lpstr>
      <vt:lpstr>Scott’s Education</vt:lpstr>
      <vt:lpstr>A Famous Writer</vt:lpstr>
      <vt:lpstr>Collections and Translations</vt:lpstr>
      <vt:lpstr>Collections and Translations</vt:lpstr>
      <vt:lpstr>Poems</vt:lpstr>
      <vt:lpstr>Scott’s Poems</vt:lpstr>
      <vt:lpstr>Novels</vt:lpstr>
      <vt:lpstr>Scott’s Novels</vt:lpstr>
      <vt:lpstr>Non-fiction</vt:lpstr>
      <vt:lpstr>Scott’s Non-fiction</vt:lpstr>
      <vt:lpstr>A Life of Adventure</vt:lpstr>
      <vt:lpstr>What is Adventure?</vt:lpstr>
      <vt:lpstr>Ballad Collecting</vt:lpstr>
      <vt:lpstr>Finding Treasure</vt:lpstr>
      <vt:lpstr>The King’s Visit</vt:lpstr>
      <vt:lpstr>A Man of Law</vt:lpstr>
      <vt:lpstr>A Life at Abbotsford</vt:lpstr>
      <vt:lpstr>Your Dream Home</vt:lpstr>
      <vt:lpstr>The House he Built</vt:lpstr>
      <vt:lpstr>Friends and Family</vt:lpstr>
      <vt:lpstr>Reading</vt:lpstr>
      <vt:lpstr>Death</vt:lpstr>
      <vt:lpstr>Quiz</vt:lpstr>
      <vt:lpstr>Answers</vt:lpstr>
    </vt:vector>
  </TitlesOfParts>
  <Company>University of Aberdeen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was Walter Scott?</dc:title>
  <dc:creator>Fancett, Anna</dc:creator>
  <cp:lastModifiedBy>Fancett, Anna</cp:lastModifiedBy>
  <cp:revision>60</cp:revision>
  <cp:lastPrinted>2023-07-01T18:09:21Z</cp:lastPrinted>
  <dcterms:created xsi:type="dcterms:W3CDTF">2023-04-02T17:03:05Z</dcterms:created>
  <dcterms:modified xsi:type="dcterms:W3CDTF">2024-08-05T17:20:30Z</dcterms:modified>
</cp:coreProperties>
</file>