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7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792" autoAdjust="0"/>
  </p:normalViewPr>
  <p:slideViewPr>
    <p:cSldViewPr snapToGrid="0">
      <p:cViewPr varScale="1">
        <p:scale>
          <a:sx n="62" d="100"/>
          <a:sy n="62" d="100"/>
        </p:scale>
        <p:origin x="1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850858C-27D8-4A07-87E3-0B78B06C1DA6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D2C1BFD-A666-4995-B0D4-B74C63D3AC85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14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858C-27D8-4A07-87E3-0B78B06C1DA6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C1BFD-A666-4995-B0D4-B74C63D3AC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155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858C-27D8-4A07-87E3-0B78B06C1DA6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C1BFD-A666-4995-B0D4-B74C63D3AC85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536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858C-27D8-4A07-87E3-0B78B06C1DA6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C1BFD-A666-4995-B0D4-B74C63D3AC85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6098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858C-27D8-4A07-87E3-0B78B06C1DA6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C1BFD-A666-4995-B0D4-B74C63D3AC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353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858C-27D8-4A07-87E3-0B78B06C1DA6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C1BFD-A666-4995-B0D4-B74C63D3AC85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9430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858C-27D8-4A07-87E3-0B78B06C1DA6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C1BFD-A666-4995-B0D4-B74C63D3AC85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663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858C-27D8-4A07-87E3-0B78B06C1DA6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C1BFD-A666-4995-B0D4-B74C63D3AC85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517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858C-27D8-4A07-87E3-0B78B06C1DA6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C1BFD-A666-4995-B0D4-B74C63D3AC85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206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858C-27D8-4A07-87E3-0B78B06C1DA6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C1BFD-A666-4995-B0D4-B74C63D3AC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020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858C-27D8-4A07-87E3-0B78B06C1DA6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C1BFD-A666-4995-B0D4-B74C63D3AC85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331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858C-27D8-4A07-87E3-0B78B06C1DA6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C1BFD-A666-4995-B0D4-B74C63D3AC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653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858C-27D8-4A07-87E3-0B78B06C1DA6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C1BFD-A666-4995-B0D4-B74C63D3AC85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327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858C-27D8-4A07-87E3-0B78B06C1DA6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C1BFD-A666-4995-B0D4-B74C63D3AC85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929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858C-27D8-4A07-87E3-0B78B06C1DA6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C1BFD-A666-4995-B0D4-B74C63D3AC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003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858C-27D8-4A07-87E3-0B78B06C1DA6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C1BFD-A666-4995-B0D4-B74C63D3AC85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047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858C-27D8-4A07-87E3-0B78B06C1DA6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C1BFD-A666-4995-B0D4-B74C63D3AC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590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850858C-27D8-4A07-87E3-0B78B06C1DA6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2C1BFD-A666-4995-B0D4-B74C63D3AC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906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oman with grey hair and wrinkly skin wrapping herself in a red shawl.">
            <a:extLst>
              <a:ext uri="{FF2B5EF4-FFF2-40B4-BE49-F238E27FC236}">
                <a16:creationId xmlns:a16="http://schemas.microsoft.com/office/drawing/2014/main" id="{817CD0AC-158B-6DC8-2FDF-988155957E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5391"/>
          <a:stretch/>
        </p:blipFill>
        <p:spPr>
          <a:xfrm>
            <a:off x="0" y="-18350"/>
            <a:ext cx="1218895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49F175-CF28-B695-7178-F480AB8E5F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6871" y="1685677"/>
            <a:ext cx="4181444" cy="2362673"/>
          </a:xfrm>
        </p:spPr>
        <p:txBody>
          <a:bodyPr anchor="b">
            <a:normAutofit/>
          </a:bodyPr>
          <a:lstStyle/>
          <a:p>
            <a:r>
              <a:rPr lang="en-GB" sz="5400" dirty="0">
                <a:solidFill>
                  <a:schemeClr val="bg1"/>
                </a:solidFill>
              </a:rPr>
              <a:t>The Wife of Usher’s Well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1EC75B-A640-045D-44DD-C6444EE37F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5648" y="4202811"/>
            <a:ext cx="3283888" cy="816301"/>
          </a:xfrm>
        </p:spPr>
        <p:txBody>
          <a:bodyPr anchor="t"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Walter Scott in Schools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BC27FE-C65D-4CFB-3272-9246B4CE8E5E}"/>
              </a:ext>
            </a:extLst>
          </p:cNvPr>
          <p:cNvSpPr txBox="1"/>
          <p:nvPr/>
        </p:nvSpPr>
        <p:spPr>
          <a:xfrm>
            <a:off x="4919958" y="6562641"/>
            <a:ext cx="72720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b="0" i="0" dirty="0">
                <a:solidFill>
                  <a:schemeClr val="bg1"/>
                </a:solidFill>
                <a:effectLst/>
                <a:latin typeface="PlusJakartaSans"/>
              </a:rPr>
              <a:t>Photo by </a:t>
            </a:r>
            <a:r>
              <a:rPr lang="en-GB" sz="1200" b="0" i="0" dirty="0" err="1">
                <a:solidFill>
                  <a:schemeClr val="bg1"/>
                </a:solidFill>
                <a:effectLst/>
                <a:latin typeface="PlusJakartaSans"/>
              </a:rPr>
              <a:t>cottonbro</a:t>
            </a:r>
            <a:r>
              <a:rPr lang="en-GB" sz="1200" b="0" i="0" dirty="0">
                <a:solidFill>
                  <a:schemeClr val="bg1"/>
                </a:solidFill>
                <a:effectLst/>
                <a:latin typeface="PlusJakartaSans"/>
              </a:rPr>
              <a:t> studio: https://www.pexels.com/photo/an-elderly-woman-in-turtleneck-sweater-7225157/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044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1660A-1A42-27F5-6A23-8F063D260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442913"/>
            <a:ext cx="5043803" cy="1436688"/>
          </a:xfrm>
        </p:spPr>
        <p:txBody>
          <a:bodyPr anchor="b">
            <a:normAutofit/>
          </a:bodyPr>
          <a:lstStyle/>
          <a:p>
            <a:r>
              <a:rPr lang="en-GB" sz="5400" dirty="0"/>
              <a:t>Discuss the song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DF9C5-5490-5E40-D4B5-8A998A728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405" y="2576514"/>
            <a:ext cx="4798143" cy="3467518"/>
          </a:xfrm>
        </p:spPr>
        <p:txBody>
          <a:bodyPr anchor="t">
            <a:normAutofit/>
          </a:bodyPr>
          <a:lstStyle/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What is it about?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How did you feel when you first heard this song?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Do you relate to the feelings/actions in the song?</a:t>
            </a:r>
            <a:endParaRPr lang="en-GB" sz="2400" dirty="0"/>
          </a:p>
        </p:txBody>
      </p:sp>
      <p:pic>
        <p:nvPicPr>
          <p:cNvPr id="5" name="Picture 4" descr="A young woman with headphones on dances.">
            <a:extLst>
              <a:ext uri="{FF2B5EF4-FFF2-40B4-BE49-F238E27FC236}">
                <a16:creationId xmlns:a16="http://schemas.microsoft.com/office/drawing/2014/main" id="{1082E57B-1951-8959-8700-039E780D1E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6336"/>
          <a:stretch/>
        </p:blipFill>
        <p:spPr>
          <a:xfrm>
            <a:off x="6623466" y="1064419"/>
            <a:ext cx="4906732" cy="4679812"/>
          </a:xfrm>
          <a:custGeom>
            <a:avLst/>
            <a:gdLst/>
            <a:ahLst/>
            <a:cxnLst/>
            <a:rect l="l" t="t" r="r" b="b"/>
            <a:pathLst>
              <a:path w="4906732" h="4679812">
                <a:moveTo>
                  <a:pt x="2098733" y="0"/>
                </a:moveTo>
                <a:cubicBezTo>
                  <a:pt x="2440836" y="0"/>
                  <a:pt x="2787571" y="67648"/>
                  <a:pt x="3128936" y="201123"/>
                </a:cubicBezTo>
                <a:cubicBezTo>
                  <a:pt x="3461352" y="330861"/>
                  <a:pt x="3777761" y="521938"/>
                  <a:pt x="4044157" y="753626"/>
                </a:cubicBezTo>
                <a:cubicBezTo>
                  <a:pt x="4315187" y="989269"/>
                  <a:pt x="4528197" y="1257397"/>
                  <a:pt x="4677189" y="1550320"/>
                </a:cubicBezTo>
                <a:cubicBezTo>
                  <a:pt x="4829446" y="1849760"/>
                  <a:pt x="4906732" y="2161706"/>
                  <a:pt x="4906732" y="2477497"/>
                </a:cubicBezTo>
                <a:cubicBezTo>
                  <a:pt x="4906732" y="2795534"/>
                  <a:pt x="4783432" y="2981268"/>
                  <a:pt x="4526828" y="3338417"/>
                </a:cubicBezTo>
                <a:cubicBezTo>
                  <a:pt x="4464915" y="3424553"/>
                  <a:pt x="4400896" y="3513679"/>
                  <a:pt x="4335403" y="3611676"/>
                </a:cubicBezTo>
                <a:cubicBezTo>
                  <a:pt x="3834936" y="4360387"/>
                  <a:pt x="3297724" y="4679812"/>
                  <a:pt x="2539181" y="4679812"/>
                </a:cubicBezTo>
                <a:cubicBezTo>
                  <a:pt x="2041348" y="4679812"/>
                  <a:pt x="1676081" y="4419592"/>
                  <a:pt x="1175614" y="4022687"/>
                </a:cubicBezTo>
                <a:cubicBezTo>
                  <a:pt x="1119704" y="3978338"/>
                  <a:pt x="1063792" y="3934522"/>
                  <a:pt x="1009670" y="3892202"/>
                </a:cubicBezTo>
                <a:cubicBezTo>
                  <a:pt x="716320" y="3662546"/>
                  <a:pt x="439289" y="3445606"/>
                  <a:pt x="254918" y="3210070"/>
                </a:cubicBezTo>
                <a:cubicBezTo>
                  <a:pt x="78655" y="2984902"/>
                  <a:pt x="0" y="2758986"/>
                  <a:pt x="0" y="2477497"/>
                </a:cubicBezTo>
                <a:cubicBezTo>
                  <a:pt x="0" y="1771961"/>
                  <a:pt x="203218" y="1137598"/>
                  <a:pt x="572277" y="691216"/>
                </a:cubicBezTo>
                <a:cubicBezTo>
                  <a:pt x="752856" y="472887"/>
                  <a:pt x="969447" y="303182"/>
                  <a:pt x="1216048" y="186911"/>
                </a:cubicBezTo>
                <a:cubicBezTo>
                  <a:pt x="1479180" y="62945"/>
                  <a:pt x="1776110" y="0"/>
                  <a:pt x="2098733" y="0"/>
                </a:cubicBez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FEFB8E-2F7C-816A-29C9-A21D669CA017}"/>
              </a:ext>
            </a:extLst>
          </p:cNvPr>
          <p:cNvSpPr txBox="1"/>
          <p:nvPr/>
        </p:nvSpPr>
        <p:spPr>
          <a:xfrm>
            <a:off x="5730240" y="6441144"/>
            <a:ext cx="61198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0" i="0" dirty="0">
                <a:solidFill>
                  <a:srgbClr val="000000"/>
                </a:solidFill>
                <a:effectLst/>
                <a:latin typeface="PlusJakartaSans"/>
              </a:rPr>
              <a:t>Photo by Anna Shvets: https://www.pexels.com/photo/woman-listening-to-music-4315839/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409484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9CB8D-288F-359F-2DDF-E43E5BB3F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‘The Wife of Usher’s Well’ – stanza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51788-DBAB-6D48-40AE-19AC87C2C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944" y="2755899"/>
            <a:ext cx="5798656" cy="224941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800" dirty="0">
                <a:latin typeface="Myriad Pro"/>
              </a:rPr>
              <a:t>There lived a wife at Usher’s Well,</a:t>
            </a:r>
          </a:p>
          <a:p>
            <a:pPr marL="0" indent="0">
              <a:buNone/>
            </a:pPr>
            <a:r>
              <a:rPr lang="en-GB" sz="2800" dirty="0">
                <a:latin typeface="Myriad Pro"/>
              </a:rPr>
              <a:t>  And a wealthy wife was she;</a:t>
            </a:r>
          </a:p>
          <a:p>
            <a:pPr marL="0" indent="0">
              <a:buNone/>
            </a:pPr>
            <a:r>
              <a:rPr lang="en-GB" sz="2800" dirty="0">
                <a:latin typeface="Myriad Pro"/>
              </a:rPr>
              <a:t>She had three stout and stalwart sons,</a:t>
            </a:r>
          </a:p>
          <a:p>
            <a:pPr marL="0" indent="0">
              <a:buNone/>
            </a:pPr>
            <a:r>
              <a:rPr lang="en-GB" sz="2800" dirty="0">
                <a:latin typeface="Myriad Pro"/>
              </a:rPr>
              <a:t>  And sent them o’er the sea.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52AC797-75E3-1822-B9AD-D65768156458}"/>
              </a:ext>
            </a:extLst>
          </p:cNvPr>
          <p:cNvSpPr txBox="1">
            <a:spLocks/>
          </p:cNvSpPr>
          <p:nvPr/>
        </p:nvSpPr>
        <p:spPr>
          <a:xfrm>
            <a:off x="6705600" y="2649574"/>
            <a:ext cx="4629150" cy="304482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en-GB" sz="2600" dirty="0">
                <a:latin typeface="Myriad Pro"/>
              </a:rPr>
              <a:t>What do you think the wife is like?</a:t>
            </a:r>
          </a:p>
          <a:p>
            <a:pPr>
              <a:lnSpc>
                <a:spcPct val="160000"/>
              </a:lnSpc>
            </a:pPr>
            <a:r>
              <a:rPr lang="en-GB" sz="2600" dirty="0">
                <a:latin typeface="Myriad Pro"/>
              </a:rPr>
              <a:t>Why do you think she sent her sons overseas?</a:t>
            </a:r>
          </a:p>
          <a:p>
            <a:pPr>
              <a:lnSpc>
                <a:spcPct val="160000"/>
              </a:lnSpc>
            </a:pPr>
            <a:r>
              <a:rPr lang="en-GB" sz="2600" dirty="0">
                <a:latin typeface="Myriad Pro"/>
              </a:rPr>
              <a:t>When do you think this song is set?</a:t>
            </a:r>
          </a:p>
          <a:p>
            <a:pPr>
              <a:lnSpc>
                <a:spcPct val="160000"/>
              </a:lnSpc>
            </a:pPr>
            <a:r>
              <a:rPr lang="en-GB" sz="2600" dirty="0">
                <a:latin typeface="Myriad Pro"/>
              </a:rPr>
              <a:t>What do you think will happen next?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1432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9CB8D-288F-359F-2DDF-E43E5BB3F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‘The Wife of Usher’s Well’ – stanza 1,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51788-DBAB-6D48-40AE-19AC87C2C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944" y="2755899"/>
            <a:ext cx="5798656" cy="224941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800" dirty="0">
                <a:latin typeface="Myriad Pro"/>
              </a:rPr>
              <a:t>There lived a wife at Usher’s Well,</a:t>
            </a:r>
          </a:p>
          <a:p>
            <a:pPr marL="0" indent="0">
              <a:buNone/>
            </a:pPr>
            <a:r>
              <a:rPr lang="en-GB" sz="2800" dirty="0">
                <a:latin typeface="Myriad Pro"/>
              </a:rPr>
              <a:t>  And a wealthy wife was she;</a:t>
            </a:r>
          </a:p>
          <a:p>
            <a:pPr marL="0" indent="0">
              <a:buNone/>
            </a:pPr>
            <a:r>
              <a:rPr lang="en-GB" sz="2800" dirty="0">
                <a:latin typeface="Myriad Pro"/>
              </a:rPr>
              <a:t>She had three stout and stalwart sons,</a:t>
            </a:r>
          </a:p>
          <a:p>
            <a:pPr marL="0" indent="0">
              <a:buNone/>
            </a:pPr>
            <a:r>
              <a:rPr lang="en-GB" sz="2800" dirty="0">
                <a:latin typeface="Myriad Pro"/>
              </a:rPr>
              <a:t>  And sent them o’er the sea.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52AC797-75E3-1822-B9AD-D65768156458}"/>
              </a:ext>
            </a:extLst>
          </p:cNvPr>
          <p:cNvSpPr txBox="1">
            <a:spLocks/>
          </p:cNvSpPr>
          <p:nvPr/>
        </p:nvSpPr>
        <p:spPr>
          <a:xfrm>
            <a:off x="6705600" y="2755899"/>
            <a:ext cx="4629150" cy="3044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dirty="0">
                <a:latin typeface="Myriad Pro"/>
              </a:rPr>
              <a:t>Write a short postcard from the wife’s point of view, telling her friend why she sent her sons away.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42588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878</TotalTime>
  <Words>217</Words>
  <Application>Microsoft Office PowerPoint</Application>
  <PresentationFormat>Widescreen</PresentationFormat>
  <Paragraphs>23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Garamond</vt:lpstr>
      <vt:lpstr>Myriad Pro</vt:lpstr>
      <vt:lpstr>PlusJakartaSans</vt:lpstr>
      <vt:lpstr>Symbol</vt:lpstr>
      <vt:lpstr>Organic</vt:lpstr>
      <vt:lpstr>The Wife of Usher’s Well</vt:lpstr>
      <vt:lpstr>Discuss the song</vt:lpstr>
      <vt:lpstr>‘The Wife of Usher’s Well’ – stanza 1</vt:lpstr>
      <vt:lpstr>‘The Wife of Usher’s Well’ – stanza 1, response</vt:lpstr>
    </vt:vector>
  </TitlesOfParts>
  <Company>University of Aberdeen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Wife of Usher’s Well</dc:title>
  <dc:creator>Fancett, Anna</dc:creator>
  <cp:lastModifiedBy>Fancett, Anna</cp:lastModifiedBy>
  <cp:revision>3</cp:revision>
  <dcterms:created xsi:type="dcterms:W3CDTF">2023-09-13T14:13:05Z</dcterms:created>
  <dcterms:modified xsi:type="dcterms:W3CDTF">2023-09-15T10:25:22Z</dcterms:modified>
</cp:coreProperties>
</file>