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8C5"/>
    <a:srgbClr val="F5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5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4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60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8/17/2024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FE890849-4DC0-8225-DD8F-2A029193F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7015" y="1939445"/>
            <a:ext cx="6114985" cy="22983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B93EC-57E9-4A27-8728-D2C8A8F4A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647" y="2100845"/>
            <a:ext cx="4953262" cy="1975527"/>
          </a:xfrm>
        </p:spPr>
        <p:txBody>
          <a:bodyPr anchor="ctr">
            <a:normAutofit/>
          </a:bodyPr>
          <a:lstStyle/>
          <a:p>
            <a:pPr algn="l"/>
            <a:r>
              <a:rPr lang="en-GB" sz="5100"/>
              <a:t>Analysing Poetry</a:t>
            </a:r>
            <a:endParaRPr lang="en-GB" sz="5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7015" y="4237771"/>
            <a:ext cx="6114982" cy="809351"/>
          </a:xfrm>
          <a:prstGeom prst="rect">
            <a:avLst/>
          </a:pr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15A7-B2BB-44F5-A3BB-269B64CA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648" y="4372379"/>
            <a:ext cx="4953262" cy="540135"/>
          </a:xfrm>
        </p:spPr>
        <p:txBody>
          <a:bodyPr anchor="ctr">
            <a:normAutofit/>
          </a:bodyPr>
          <a:lstStyle/>
          <a:p>
            <a:pPr algn="l"/>
            <a:r>
              <a:rPr lang="en-GB" sz="2800" dirty="0"/>
              <a:t>With ‘Jock of </a:t>
            </a:r>
            <a:r>
              <a:rPr lang="en-GB" sz="2800" dirty="0" err="1"/>
              <a:t>Hazeldean</a:t>
            </a:r>
            <a:r>
              <a:rPr lang="en-GB" sz="28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28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E1F-FB02-4D7B-917F-AA8797BF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43EF-F669-4C2E-A3FD-129DB102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Poets choose their words carefully. How does the meaning change?</a:t>
            </a:r>
          </a:p>
          <a:p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05F51F9-896A-480E-83A2-0433F611E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29888"/>
              </p:ext>
            </p:extLst>
          </p:nvPr>
        </p:nvGraphicFramePr>
        <p:xfrm>
          <a:off x="960120" y="3218035"/>
          <a:ext cx="10660380" cy="32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190">
                  <a:extLst>
                    <a:ext uri="{9D8B030D-6E8A-4147-A177-3AD203B41FA5}">
                      <a16:colId xmlns:a16="http://schemas.microsoft.com/office/drawing/2014/main" val="2166546033"/>
                    </a:ext>
                  </a:extLst>
                </a:gridCol>
                <a:gridCol w="5330190">
                  <a:extLst>
                    <a:ext uri="{9D8B030D-6E8A-4147-A177-3AD203B41FA5}">
                      <a16:colId xmlns:a16="http://schemas.microsoft.com/office/drawing/2014/main" val="2260667587"/>
                    </a:ext>
                  </a:extLst>
                </a:gridCol>
              </a:tblGrid>
              <a:tr h="810684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Jock entered the room.</a:t>
                      </a:r>
                    </a:p>
                  </a:txBody>
                  <a:tcPr>
                    <a:solidFill>
                      <a:srgbClr val="DDC8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Jock danced into the room.</a:t>
                      </a:r>
                    </a:p>
                  </a:txBody>
                  <a:tcPr>
                    <a:solidFill>
                      <a:srgbClr val="DD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73853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Under a yellow sun, Jock rode to meet his bride.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Under a shimmering sun, Jock rode to meet his bride.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98915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The bride was pretty.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bride was excited.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31800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They rode away.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They galloped away.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54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E1F-FB02-4D7B-917F-AA8797BF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Sentence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43EF-F669-4C2E-A3FD-129DB102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387727"/>
            <a:ext cx="10660380" cy="3593592"/>
          </a:xfrm>
        </p:spPr>
        <p:txBody>
          <a:bodyPr/>
          <a:lstStyle/>
          <a:p>
            <a:r>
              <a:rPr lang="en-GB" dirty="0"/>
              <a:t>Sentence structure can change the emphasis. How are these different?</a:t>
            </a:r>
          </a:p>
          <a:p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05F51F9-896A-480E-83A2-0433F611E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82791"/>
              </p:ext>
            </p:extLst>
          </p:nvPr>
        </p:nvGraphicFramePr>
        <p:xfrm>
          <a:off x="960120" y="3218035"/>
          <a:ext cx="10660380" cy="32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190">
                  <a:extLst>
                    <a:ext uri="{9D8B030D-6E8A-4147-A177-3AD203B41FA5}">
                      <a16:colId xmlns:a16="http://schemas.microsoft.com/office/drawing/2014/main" val="2166546033"/>
                    </a:ext>
                  </a:extLst>
                </a:gridCol>
                <a:gridCol w="5330190">
                  <a:extLst>
                    <a:ext uri="{9D8B030D-6E8A-4147-A177-3AD203B41FA5}">
                      <a16:colId xmlns:a16="http://schemas.microsoft.com/office/drawing/2014/main" val="2260667587"/>
                    </a:ext>
                  </a:extLst>
                </a:gridCol>
              </a:tblGrid>
              <a:tr h="810684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For many long days, I searched for the treasure.</a:t>
                      </a:r>
                    </a:p>
                  </a:txBody>
                  <a:tcPr>
                    <a:solidFill>
                      <a:srgbClr val="DDC8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 searched for the treasure for many long days.</a:t>
                      </a:r>
                    </a:p>
                  </a:txBody>
                  <a:tcPr>
                    <a:solidFill>
                      <a:srgbClr val="DD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73853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Success has always been his aim.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 has always aimed to be successful.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98915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Scott wrote poetry. He wrote novels. He also wrote non-fiction.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Scott wrote poetry, novels</a:t>
                      </a:r>
                      <a:r>
                        <a:rPr lang="en-GB"/>
                        <a:t>, non-fiction</a:t>
                      </a:r>
                      <a:r>
                        <a:rPr lang="en-GB" dirty="0"/>
                        <a:t>, plays, biographies, and history.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31800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GB" dirty="0"/>
                        <a:t>Scott’s poem, which many people loved, was written in the early nineteenth century.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Many people loved Scott’s poem, which was written in the early nineteenth century.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54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01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6CAB-E11B-4FD6-841A-B3CA566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6609-9581-49E9-8577-CA17A927F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out for repetition. Why is it there?</a:t>
            </a:r>
          </a:p>
          <a:p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ran all the way to the bus stop, but the bus was not there. It was not there!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She crept through the window, she crept down the hall, she crept to the bedroom and miaowed at them all. </a:t>
            </a:r>
          </a:p>
        </p:txBody>
      </p:sp>
    </p:spTree>
    <p:extLst>
      <p:ext uri="{BB962C8B-B14F-4D97-AF65-F5344CB8AC3E}">
        <p14:creationId xmlns:p14="http://schemas.microsoft.com/office/powerpoint/2010/main" val="241050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BA4-30B6-4AD0-9037-E8EB27A3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Sound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AA32-3F40-4EB5-9A98-6FDF27CC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any sounds repeated? What impressions do you get from the sounds?</a:t>
            </a:r>
          </a:p>
          <a:p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pink panther pouted prettily.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Around the sound the pirates found a pound.</a:t>
            </a:r>
          </a:p>
        </p:txBody>
      </p:sp>
    </p:spTree>
    <p:extLst>
      <p:ext uri="{BB962C8B-B14F-4D97-AF65-F5344CB8AC3E}">
        <p14:creationId xmlns:p14="http://schemas.microsoft.com/office/powerpoint/2010/main" val="254095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4F70-8F49-4CC6-BF07-297AE2EA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452C-1BA8-4FA0-AC34-F27D008F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the whole poem. Look for: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Word choice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Sentence structure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Repetition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Sound patterns</a:t>
            </a:r>
          </a:p>
          <a:p>
            <a:r>
              <a:rPr lang="en-GB" dirty="0"/>
              <a:t>Why do you think Scott put these in?</a:t>
            </a:r>
          </a:p>
        </p:txBody>
      </p:sp>
    </p:spTree>
    <p:extLst>
      <p:ext uri="{BB962C8B-B14F-4D97-AF65-F5344CB8AC3E}">
        <p14:creationId xmlns:p14="http://schemas.microsoft.com/office/powerpoint/2010/main" val="85121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DAC5-54F6-7E57-E8A6-6C73869A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Jock of </a:t>
            </a:r>
            <a:r>
              <a:rPr lang="en-GB" dirty="0" err="1"/>
              <a:t>Hazeldean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B764-7813-059D-9699-F5CB35CF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286000"/>
            <a:ext cx="11658600" cy="4572000"/>
          </a:xfrm>
        </p:spPr>
        <p:txBody>
          <a:bodyPr numCol="2">
            <a:normAutofit fontScale="77500" lnSpcReduction="20000"/>
          </a:bodyPr>
          <a:lstStyle/>
          <a:p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"Why weep ye by the tide,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ladie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 Why weep ye by the tide?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I'll wed ye to my youngest son,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 And ye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sall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be his bride: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ye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sall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be his bride,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ladie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 Sae comely to be seen"—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aye she loot the tears down fa'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 For Jock of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Hazeldean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"Now let this wilful grief be done,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And dry that cheek so pale;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Young Frank is chief of Errington,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And lord of Langley-dale;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 step is first in peaceful ha',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His sword in battle keen"—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aye she loot the tears down fa'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For Jock of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Hazeldean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"A chain of gold ye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sall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not lack,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Nor braid to bind your hair;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 mettled hound, nor managed hawk,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Nor palfrey fresh and fair;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you, the foremost o' them a',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Shall ride our forest queen"—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aye she loot the tears down fa'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For Jock of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Hazeldean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kirk was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deck'd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morning-tide,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The tapers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glimmer'd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fair;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priest and bridegroom wait the bride,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And dame and knight are there.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sought her baith by bower and ha';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The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ladie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was not seen!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She's o'er the Border and awa'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    Wi' Jock of </a:t>
            </a:r>
            <a:r>
              <a:rPr lang="en-GB" b="0" i="0" dirty="0" err="1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Hazeldean</a:t>
            </a:r>
            <a:r>
              <a:rPr lang="en-GB" b="0" i="0" dirty="0">
                <a:solidFill>
                  <a:srgbClr val="14182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54590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49791"/>
      </a:accent1>
      <a:accent2>
        <a:srgbClr val="BA9E7F"/>
      </a:accent2>
      <a:accent3>
        <a:srgbClr val="A7A57F"/>
      </a:accent3>
      <a:accent4>
        <a:srgbClr val="97AB75"/>
      </a:accent4>
      <a:accent5>
        <a:srgbClr val="8CAD83"/>
      </a:accent5>
      <a:accent6>
        <a:srgbClr val="78AF82"/>
      </a:accent6>
      <a:hlink>
        <a:srgbClr val="598C92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583</Words>
  <Application>Microsoft Office PowerPoint</Application>
  <PresentationFormat>Widescreen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Franklin Gothic Demi Cond</vt:lpstr>
      <vt:lpstr>Franklin Gothic Medium</vt:lpstr>
      <vt:lpstr>Roboto</vt:lpstr>
      <vt:lpstr>Wingdings</vt:lpstr>
      <vt:lpstr>JuxtaposeVTI</vt:lpstr>
      <vt:lpstr>Analysing Poetry</vt:lpstr>
      <vt:lpstr>Word Choice</vt:lpstr>
      <vt:lpstr>Sentence Structure</vt:lpstr>
      <vt:lpstr>Repetition</vt:lpstr>
      <vt:lpstr>Sound Patterns</vt:lpstr>
      <vt:lpstr>Your Turn</vt:lpstr>
      <vt:lpstr>Jock of Hazeldean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Analysing Poetry</dc:title>
  <dc:creator>Fancett, Anna</dc:creator>
  <cp:lastModifiedBy>Fancett, Anna</cp:lastModifiedBy>
  <cp:revision>7</cp:revision>
  <dcterms:created xsi:type="dcterms:W3CDTF">2022-05-24T10:40:48Z</dcterms:created>
  <dcterms:modified xsi:type="dcterms:W3CDTF">2024-08-16T23:50:19Z</dcterms:modified>
</cp:coreProperties>
</file>