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2"/>
  </p:notesMasterIdLst>
  <p:sldIdLst>
    <p:sldId id="301" r:id="rId2"/>
    <p:sldId id="302" r:id="rId3"/>
    <p:sldId id="284" r:id="rId4"/>
    <p:sldId id="304" r:id="rId5"/>
    <p:sldId id="305" r:id="rId6"/>
    <p:sldId id="306" r:id="rId7"/>
    <p:sldId id="307" r:id="rId8"/>
    <p:sldId id="309" r:id="rId9"/>
    <p:sldId id="310" r:id="rId10"/>
    <p:sldId id="311" r:id="rId11"/>
    <p:sldId id="312" r:id="rId12"/>
    <p:sldId id="313" r:id="rId13"/>
    <p:sldId id="314" r:id="rId14"/>
    <p:sldId id="315" r:id="rId15"/>
    <p:sldId id="316" r:id="rId16"/>
    <p:sldId id="317" r:id="rId17"/>
    <p:sldId id="308" r:id="rId18"/>
    <p:sldId id="271" r:id="rId19"/>
    <p:sldId id="318" r:id="rId20"/>
    <p:sldId id="319" r:id="rId21"/>
    <p:sldId id="320" r:id="rId22"/>
    <p:sldId id="321" r:id="rId23"/>
    <p:sldId id="322" r:id="rId24"/>
    <p:sldId id="323" r:id="rId25"/>
    <p:sldId id="324" r:id="rId26"/>
    <p:sldId id="325" r:id="rId27"/>
    <p:sldId id="326" r:id="rId28"/>
    <p:sldId id="327" r:id="rId29"/>
    <p:sldId id="328" r:id="rId30"/>
    <p:sldId id="329" r:id="rId31"/>
    <p:sldId id="330" r:id="rId32"/>
    <p:sldId id="338" r:id="rId33"/>
    <p:sldId id="300" r:id="rId34"/>
    <p:sldId id="331" r:id="rId35"/>
    <p:sldId id="332" r:id="rId36"/>
    <p:sldId id="333" r:id="rId37"/>
    <p:sldId id="334" r:id="rId38"/>
    <p:sldId id="335" r:id="rId39"/>
    <p:sldId id="336" r:id="rId40"/>
    <p:sldId id="337" r:id="rId41"/>
    <p:sldId id="299" r:id="rId42"/>
    <p:sldId id="283" r:id="rId43"/>
    <p:sldId id="303" r:id="rId44"/>
    <p:sldId id="282" r:id="rId45"/>
    <p:sldId id="285" r:id="rId46"/>
    <p:sldId id="286" r:id="rId47"/>
    <p:sldId id="287" r:id="rId48"/>
    <p:sldId id="264" r:id="rId49"/>
    <p:sldId id="288" r:id="rId50"/>
    <p:sldId id="290" r:id="rId51"/>
    <p:sldId id="292" r:id="rId52"/>
    <p:sldId id="294" r:id="rId53"/>
    <p:sldId id="296" r:id="rId54"/>
    <p:sldId id="297" r:id="rId55"/>
    <p:sldId id="298" r:id="rId56"/>
    <p:sldId id="343" r:id="rId57"/>
    <p:sldId id="339" r:id="rId58"/>
    <p:sldId id="340" r:id="rId59"/>
    <p:sldId id="341" r:id="rId60"/>
    <p:sldId id="342"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E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20"/>
    <p:restoredTop sz="86460"/>
  </p:normalViewPr>
  <p:slideViewPr>
    <p:cSldViewPr snapToGrid="0">
      <p:cViewPr varScale="1">
        <p:scale>
          <a:sx n="63" d="100"/>
          <a:sy n="63" d="100"/>
        </p:scale>
        <p:origin x="76" y="72"/>
      </p:cViewPr>
      <p:guideLst/>
    </p:cSldViewPr>
  </p:slideViewPr>
  <p:outlineViewPr>
    <p:cViewPr>
      <p:scale>
        <a:sx n="33" d="100"/>
        <a:sy n="33" d="100"/>
      </p:scale>
      <p:origin x="0" y="-152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64AFBD-18B0-F343-A896-A8F57BDECEC1}" type="datetimeFigureOut">
              <a:rPr lang="en-US" smtClean="0"/>
              <a:t>9/21/2026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A46ECE-06D3-9342-B65F-58E9B03AAD5F}" type="slidenum">
              <a:rPr lang="en-US" smtClean="0"/>
              <a:t>‹#›</a:t>
            </a:fld>
            <a:endParaRPr lang="en-US" dirty="0"/>
          </a:p>
        </p:txBody>
      </p:sp>
    </p:spTree>
    <p:extLst>
      <p:ext uri="{BB962C8B-B14F-4D97-AF65-F5344CB8AC3E}">
        <p14:creationId xmlns:p14="http://schemas.microsoft.com/office/powerpoint/2010/main" val="1415173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A46ECE-06D3-9342-B65F-58E9B03AAD5F}" type="slidenum">
              <a:rPr lang="en-US" smtClean="0"/>
              <a:t>4</a:t>
            </a:fld>
            <a:endParaRPr lang="en-US" dirty="0"/>
          </a:p>
        </p:txBody>
      </p:sp>
    </p:spTree>
    <p:extLst>
      <p:ext uri="{BB962C8B-B14F-4D97-AF65-F5344CB8AC3E}">
        <p14:creationId xmlns:p14="http://schemas.microsoft.com/office/powerpoint/2010/main" val="688126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A46ECE-06D3-9342-B65F-58E9B03AAD5F}" type="slidenum">
              <a:rPr lang="en-US" smtClean="0"/>
              <a:t>5</a:t>
            </a:fld>
            <a:endParaRPr lang="en-US" dirty="0"/>
          </a:p>
        </p:txBody>
      </p:sp>
    </p:spTree>
    <p:extLst>
      <p:ext uri="{BB962C8B-B14F-4D97-AF65-F5344CB8AC3E}">
        <p14:creationId xmlns:p14="http://schemas.microsoft.com/office/powerpoint/2010/main" val="4221838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46ECE-06D3-9342-B65F-58E9B03AAD5F}" type="slidenum">
              <a:rPr lang="en-US" smtClean="0"/>
              <a:t>9</a:t>
            </a:fld>
            <a:endParaRPr lang="en-US" dirty="0"/>
          </a:p>
        </p:txBody>
      </p:sp>
    </p:spTree>
    <p:extLst>
      <p:ext uri="{BB962C8B-B14F-4D97-AF65-F5344CB8AC3E}">
        <p14:creationId xmlns:p14="http://schemas.microsoft.com/office/powerpoint/2010/main" val="663536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46ECE-06D3-9342-B65F-58E9B03AAD5F}" type="slidenum">
              <a:rPr lang="en-US" smtClean="0"/>
              <a:t>23</a:t>
            </a:fld>
            <a:endParaRPr lang="en-US" dirty="0"/>
          </a:p>
        </p:txBody>
      </p:sp>
    </p:spTree>
    <p:extLst>
      <p:ext uri="{BB962C8B-B14F-4D97-AF65-F5344CB8AC3E}">
        <p14:creationId xmlns:p14="http://schemas.microsoft.com/office/powerpoint/2010/main" val="961979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46ECE-06D3-9342-B65F-58E9B03AAD5F}" type="slidenum">
              <a:rPr lang="en-US" smtClean="0"/>
              <a:t>29</a:t>
            </a:fld>
            <a:endParaRPr lang="en-US" dirty="0"/>
          </a:p>
        </p:txBody>
      </p:sp>
    </p:spTree>
    <p:extLst>
      <p:ext uri="{BB962C8B-B14F-4D97-AF65-F5344CB8AC3E}">
        <p14:creationId xmlns:p14="http://schemas.microsoft.com/office/powerpoint/2010/main" val="3356850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46ECE-06D3-9342-B65F-58E9B03AAD5F}" type="slidenum">
              <a:rPr lang="en-US" smtClean="0"/>
              <a:t>34</a:t>
            </a:fld>
            <a:endParaRPr lang="en-US" dirty="0"/>
          </a:p>
        </p:txBody>
      </p:sp>
    </p:spTree>
    <p:extLst>
      <p:ext uri="{BB962C8B-B14F-4D97-AF65-F5344CB8AC3E}">
        <p14:creationId xmlns:p14="http://schemas.microsoft.com/office/powerpoint/2010/main" val="4119740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46ECE-06D3-9342-B65F-58E9B03AAD5F}" type="slidenum">
              <a:rPr lang="en-US" smtClean="0"/>
              <a:t>43</a:t>
            </a:fld>
            <a:endParaRPr lang="en-US" dirty="0"/>
          </a:p>
        </p:txBody>
      </p:sp>
    </p:spTree>
    <p:extLst>
      <p:ext uri="{BB962C8B-B14F-4D97-AF65-F5344CB8AC3E}">
        <p14:creationId xmlns:p14="http://schemas.microsoft.com/office/powerpoint/2010/main" val="4107848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E7C9D-3713-F165-570C-05E329EA1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2E54D-9389-8C59-92BD-03416CC6D62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3E5A0D5-8B8E-FE7D-DDD9-AD59C12FAA7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8D392D6-EBDC-A7DC-293D-3E17A1DDEE3B}"/>
              </a:ext>
            </a:extLst>
          </p:cNvPr>
          <p:cNvSpPr>
            <a:spLocks noGrp="1"/>
          </p:cNvSpPr>
          <p:nvPr>
            <p:ph type="sldNum" sz="quarter" idx="5"/>
          </p:nvPr>
        </p:nvSpPr>
        <p:spPr/>
        <p:txBody>
          <a:bodyPr/>
          <a:lstStyle/>
          <a:p>
            <a:fld id="{4FDE6566-C784-4428-AFC4-ADEC22E6114A}" type="slidenum">
              <a:rPr lang="en-GB" smtClean="0"/>
              <a:t>44</a:t>
            </a:fld>
            <a:endParaRPr lang="en-GB" dirty="0"/>
          </a:p>
        </p:txBody>
      </p:sp>
    </p:spTree>
    <p:extLst>
      <p:ext uri="{BB962C8B-B14F-4D97-AF65-F5344CB8AC3E}">
        <p14:creationId xmlns:p14="http://schemas.microsoft.com/office/powerpoint/2010/main" val="3214004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FF80E-8BDF-FB71-4DD9-734C430C4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15288-CFD4-232C-2601-0DA6317AD9B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56EF999-EB72-1C54-DCA8-0C38957F9E8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A6E54AC-1517-7450-2A01-1BAEE08D9A2A}"/>
              </a:ext>
            </a:extLst>
          </p:cNvPr>
          <p:cNvSpPr>
            <a:spLocks noGrp="1"/>
          </p:cNvSpPr>
          <p:nvPr>
            <p:ph type="sldNum" sz="quarter" idx="5"/>
          </p:nvPr>
        </p:nvSpPr>
        <p:spPr/>
        <p:txBody>
          <a:bodyPr/>
          <a:lstStyle/>
          <a:p>
            <a:fld id="{4FDE6566-C784-4428-AFC4-ADEC22E6114A}" type="slidenum">
              <a:rPr lang="en-GB" smtClean="0"/>
              <a:t>45</a:t>
            </a:fld>
            <a:endParaRPr lang="en-GB" dirty="0"/>
          </a:p>
        </p:txBody>
      </p:sp>
    </p:spTree>
    <p:extLst>
      <p:ext uri="{BB962C8B-B14F-4D97-AF65-F5344CB8AC3E}">
        <p14:creationId xmlns:p14="http://schemas.microsoft.com/office/powerpoint/2010/main" val="4201447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4C046-6313-A6A8-ADB4-163DF8F1DB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0A49C8-1C01-8CBE-C4C9-371A805ED16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B91E9C6-F9B3-993D-9C2E-E04E4FE0EC5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7A5AD79-CDF6-4AB6-A26B-13B6C72FCA87}"/>
              </a:ext>
            </a:extLst>
          </p:cNvPr>
          <p:cNvSpPr>
            <a:spLocks noGrp="1"/>
          </p:cNvSpPr>
          <p:nvPr>
            <p:ph type="sldNum" sz="quarter" idx="5"/>
          </p:nvPr>
        </p:nvSpPr>
        <p:spPr/>
        <p:txBody>
          <a:bodyPr/>
          <a:lstStyle/>
          <a:p>
            <a:fld id="{4FDE6566-C784-4428-AFC4-ADEC22E6114A}" type="slidenum">
              <a:rPr lang="en-GB" smtClean="0"/>
              <a:t>46</a:t>
            </a:fld>
            <a:endParaRPr lang="en-GB" dirty="0"/>
          </a:p>
        </p:txBody>
      </p:sp>
    </p:spTree>
    <p:extLst>
      <p:ext uri="{BB962C8B-B14F-4D97-AF65-F5344CB8AC3E}">
        <p14:creationId xmlns:p14="http://schemas.microsoft.com/office/powerpoint/2010/main" val="462313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448E5-9988-6567-8C51-CC4BDF87C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F5844-1BB4-27EC-CB05-1B607A847DE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563E4EC-2673-3679-EB60-FB5A1BA8591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F05E43-B27C-6CCC-C631-6A68282CB05F}"/>
              </a:ext>
            </a:extLst>
          </p:cNvPr>
          <p:cNvSpPr>
            <a:spLocks noGrp="1"/>
          </p:cNvSpPr>
          <p:nvPr>
            <p:ph type="sldNum" sz="quarter" idx="5"/>
          </p:nvPr>
        </p:nvSpPr>
        <p:spPr/>
        <p:txBody>
          <a:bodyPr/>
          <a:lstStyle/>
          <a:p>
            <a:fld id="{4FDE6566-C784-4428-AFC4-ADEC22E6114A}" type="slidenum">
              <a:rPr lang="en-GB" smtClean="0"/>
              <a:t>47</a:t>
            </a:fld>
            <a:endParaRPr lang="en-GB" dirty="0"/>
          </a:p>
        </p:txBody>
      </p:sp>
    </p:spTree>
    <p:extLst>
      <p:ext uri="{BB962C8B-B14F-4D97-AF65-F5344CB8AC3E}">
        <p14:creationId xmlns:p14="http://schemas.microsoft.com/office/powerpoint/2010/main" val="984512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A225B-F1CB-8D65-2988-DCE08A24A9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232CD3-C3B1-BE63-80A5-4CCE78EB4BE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29B2FCD-5CBE-53EF-319F-325741500D0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05222F-5374-D6AB-A09F-36B69FAB2557}"/>
              </a:ext>
            </a:extLst>
          </p:cNvPr>
          <p:cNvSpPr>
            <a:spLocks noGrp="1"/>
          </p:cNvSpPr>
          <p:nvPr>
            <p:ph type="sldNum" sz="quarter" idx="5"/>
          </p:nvPr>
        </p:nvSpPr>
        <p:spPr/>
        <p:txBody>
          <a:bodyPr/>
          <a:lstStyle/>
          <a:p>
            <a:fld id="{4FDE6566-C784-4428-AFC4-ADEC22E6114A}" type="slidenum">
              <a:rPr lang="en-GB" smtClean="0"/>
              <a:t>49</a:t>
            </a:fld>
            <a:endParaRPr lang="en-GB" dirty="0"/>
          </a:p>
        </p:txBody>
      </p:sp>
    </p:spTree>
    <p:extLst>
      <p:ext uri="{BB962C8B-B14F-4D97-AF65-F5344CB8AC3E}">
        <p14:creationId xmlns:p14="http://schemas.microsoft.com/office/powerpoint/2010/main" val="1788999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76D74-9459-1991-3188-F880424DC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2487B-2470-2DB9-BC9F-1DE876B7D48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54C8B3F-01DE-D74A-3F05-A844BBD69A5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A5A436F-407F-E202-835E-1BD2E463626D}"/>
              </a:ext>
            </a:extLst>
          </p:cNvPr>
          <p:cNvSpPr>
            <a:spLocks noGrp="1"/>
          </p:cNvSpPr>
          <p:nvPr>
            <p:ph type="sldNum" sz="quarter" idx="5"/>
          </p:nvPr>
        </p:nvSpPr>
        <p:spPr/>
        <p:txBody>
          <a:bodyPr/>
          <a:lstStyle/>
          <a:p>
            <a:fld id="{4FDE6566-C784-4428-AFC4-ADEC22E6114A}" type="slidenum">
              <a:rPr lang="en-GB" smtClean="0"/>
              <a:t>50</a:t>
            </a:fld>
            <a:endParaRPr lang="en-GB" dirty="0"/>
          </a:p>
        </p:txBody>
      </p:sp>
    </p:spTree>
    <p:extLst>
      <p:ext uri="{BB962C8B-B14F-4D97-AF65-F5344CB8AC3E}">
        <p14:creationId xmlns:p14="http://schemas.microsoft.com/office/powerpoint/2010/main" val="2070618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E579D-551C-40CB-8809-B796EC1023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30A048-BF1C-270F-5B23-18C916A8356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1A0D59C-33F3-9519-6E79-CB38C90867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CFC761A-D061-C3F1-8A98-DD11B876EDE1}"/>
              </a:ext>
            </a:extLst>
          </p:cNvPr>
          <p:cNvSpPr>
            <a:spLocks noGrp="1"/>
          </p:cNvSpPr>
          <p:nvPr>
            <p:ph type="sldNum" sz="quarter" idx="5"/>
          </p:nvPr>
        </p:nvSpPr>
        <p:spPr/>
        <p:txBody>
          <a:bodyPr/>
          <a:lstStyle/>
          <a:p>
            <a:fld id="{4FDE6566-C784-4428-AFC4-ADEC22E6114A}" type="slidenum">
              <a:rPr lang="en-GB" smtClean="0"/>
              <a:t>51</a:t>
            </a:fld>
            <a:endParaRPr lang="en-GB" dirty="0"/>
          </a:p>
        </p:txBody>
      </p:sp>
    </p:spTree>
    <p:extLst>
      <p:ext uri="{BB962C8B-B14F-4D97-AF65-F5344CB8AC3E}">
        <p14:creationId xmlns:p14="http://schemas.microsoft.com/office/powerpoint/2010/main" val="1151223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2784A-D921-86E8-3872-2CA0B29BFD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74AA7-6B4F-CA41-CC95-83548273918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97F562D-8763-E6DA-27FB-5544A90F26B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56032A9-B23C-3F8D-E2E7-1A3516EBD65C}"/>
              </a:ext>
            </a:extLst>
          </p:cNvPr>
          <p:cNvSpPr>
            <a:spLocks noGrp="1"/>
          </p:cNvSpPr>
          <p:nvPr>
            <p:ph type="sldNum" sz="quarter" idx="5"/>
          </p:nvPr>
        </p:nvSpPr>
        <p:spPr/>
        <p:txBody>
          <a:bodyPr/>
          <a:lstStyle/>
          <a:p>
            <a:fld id="{4FDE6566-C784-4428-AFC4-ADEC22E6114A}" type="slidenum">
              <a:rPr lang="en-GB" smtClean="0"/>
              <a:t>52</a:t>
            </a:fld>
            <a:endParaRPr lang="en-GB" dirty="0"/>
          </a:p>
        </p:txBody>
      </p:sp>
    </p:spTree>
    <p:extLst>
      <p:ext uri="{BB962C8B-B14F-4D97-AF65-F5344CB8AC3E}">
        <p14:creationId xmlns:p14="http://schemas.microsoft.com/office/powerpoint/2010/main" val="2549042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1704867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1304183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1"/>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2" y="4589466"/>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2819080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218753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6"/>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1641472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3374309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1341756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6"/>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884315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6"/>
            <a:ext cx="6172201"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4" name="Text Placeholder 3"/>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3888660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1584842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9B69FBE-FF45-4240-B590-4087C1D2AE06}"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178D089-43D1-7B43-B87B-F4CB0AE39B07}" type="slidenum">
              <a:rPr lang="en-US" smtClean="0"/>
              <a:t>‹#›</a:t>
            </a:fld>
            <a:endParaRPr lang="en-US" dirty="0"/>
          </a:p>
        </p:txBody>
      </p:sp>
    </p:spTree>
    <p:extLst>
      <p:ext uri="{BB962C8B-B14F-4D97-AF65-F5344CB8AC3E}">
        <p14:creationId xmlns:p14="http://schemas.microsoft.com/office/powerpoint/2010/main" val="2313446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DE5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1" y="6356353"/>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9B69FBE-FF45-4240-B590-4087C1D2AE06}" type="datetimeFigureOut">
              <a:rPr lang="en-US" smtClean="0"/>
              <a:t>9/21/2026</a:t>
            </a:fld>
            <a:endParaRPr lang="en-US" dirty="0"/>
          </a:p>
        </p:txBody>
      </p:sp>
      <p:sp>
        <p:nvSpPr>
          <p:cNvPr id="5" name="Footer Placeholder 4"/>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1" y="6356353"/>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178D089-43D1-7B43-B87B-F4CB0AE39B07}" type="slidenum">
              <a:rPr lang="en-US" smtClean="0"/>
              <a:t>‹#›</a:t>
            </a:fld>
            <a:endParaRPr lang="en-US" dirty="0"/>
          </a:p>
        </p:txBody>
      </p:sp>
    </p:spTree>
    <p:extLst>
      <p:ext uri="{BB962C8B-B14F-4D97-AF65-F5344CB8AC3E}">
        <p14:creationId xmlns:p14="http://schemas.microsoft.com/office/powerpoint/2010/main" val="38760463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rUJjQWTZi5g?feature=oembed"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abdn.site/aberlangsdigitalexhibition"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hyperlink" Target="https://wheelofnames.com/spt-w9s"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heelofnames.com/"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B4B9E-20DB-FF4D-3B2C-E278D08B11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92BA9-569A-54CC-175E-14BE3F25B97A}"/>
              </a:ext>
            </a:extLst>
          </p:cNvPr>
          <p:cNvSpPr>
            <a:spLocks noGrp="1"/>
          </p:cNvSpPr>
          <p:nvPr>
            <p:ph type="title"/>
          </p:nvPr>
        </p:nvSpPr>
        <p:spPr>
          <a:xfrm>
            <a:off x="1909381" y="1758380"/>
            <a:ext cx="8543925" cy="5377306"/>
          </a:xfrm>
        </p:spPr>
        <p:txBody>
          <a:bodyPr>
            <a:normAutofit/>
          </a:bodyPr>
          <a:lstStyle/>
          <a:p>
            <a:pPr algn="ctr"/>
            <a:r>
              <a:rPr lang="en-US" sz="8000" b="1" dirty="0">
                <a:latin typeface="Arial" panose="020B0604020202020204" pitchFamily="34" charset="0"/>
                <a:cs typeface="Arial" panose="020B0604020202020204" pitchFamily="34" charset="0"/>
              </a:rPr>
              <a:t>Activity 1</a:t>
            </a:r>
            <a:br>
              <a:rPr lang="en-US" sz="8000" dirty="0">
                <a:latin typeface="Arial" panose="020B0604020202020204" pitchFamily="34" charset="0"/>
                <a:cs typeface="Arial" panose="020B0604020202020204" pitchFamily="34" charset="0"/>
              </a:rPr>
            </a:br>
            <a:r>
              <a:rPr lang="en-US" sz="8000" dirty="0">
                <a:latin typeface="Arial" panose="020B0604020202020204" pitchFamily="34" charset="0"/>
                <a:cs typeface="Arial" panose="020B0604020202020204" pitchFamily="34" charset="0"/>
              </a:rPr>
              <a:t>Global Greetings – Say ‘Hello’</a:t>
            </a:r>
          </a:p>
        </p:txBody>
      </p:sp>
      <p:pic>
        <p:nvPicPr>
          <p:cNvPr id="5" name="Picture 4">
            <a:extLst>
              <a:ext uri="{FF2B5EF4-FFF2-40B4-BE49-F238E27FC236}">
                <a16:creationId xmlns:a16="http://schemas.microsoft.com/office/drawing/2014/main" id="{9F021ED6-6C54-7808-2990-6F19A78447F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018065" y="251652"/>
            <a:ext cx="2326556" cy="2200656"/>
          </a:xfrm>
          <a:prstGeom prst="rect">
            <a:avLst/>
          </a:prstGeom>
        </p:spPr>
      </p:pic>
    </p:spTree>
    <p:extLst>
      <p:ext uri="{BB962C8B-B14F-4D97-AF65-F5344CB8AC3E}">
        <p14:creationId xmlns:p14="http://schemas.microsoft.com/office/powerpoint/2010/main" val="296213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16803-CB49-E7E4-3EC9-D92B4A3510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A21BAB-7F3E-E038-802C-2C5BF3B15DBD}"/>
              </a:ext>
            </a:extLst>
          </p:cNvPr>
          <p:cNvSpPr>
            <a:spLocks noGrp="1"/>
          </p:cNvSpPr>
          <p:nvPr>
            <p:ph type="title"/>
          </p:nvPr>
        </p:nvSpPr>
        <p:spPr/>
        <p:txBody>
          <a:bodyPr>
            <a:normAutofit/>
          </a:bodyPr>
          <a:lstStyle/>
          <a:p>
            <a:r>
              <a:rPr lang="en-US" sz="6000" b="1" dirty="0">
                <a:latin typeface="Arial" panose="020B0604020202020204" pitchFamily="34" charset="0"/>
                <a:cs typeface="Arial" panose="020B0604020202020204" pitchFamily="34" charset="0"/>
              </a:rPr>
              <a:t>We are learning to:</a:t>
            </a:r>
          </a:p>
        </p:txBody>
      </p:sp>
      <p:sp>
        <p:nvSpPr>
          <p:cNvPr id="3" name="Content Placeholder 2">
            <a:extLst>
              <a:ext uri="{FF2B5EF4-FFF2-40B4-BE49-F238E27FC236}">
                <a16:creationId xmlns:a16="http://schemas.microsoft.com/office/drawing/2014/main" id="{6C97D504-F962-A313-AC9E-D4079FB4F045}"/>
              </a:ext>
            </a:extLst>
          </p:cNvPr>
          <p:cNvSpPr>
            <a:spLocks noGrp="1"/>
          </p:cNvSpPr>
          <p:nvPr>
            <p:ph idx="1"/>
          </p:nvPr>
        </p:nvSpPr>
        <p:spPr>
          <a:xfrm>
            <a:off x="838201" y="2144938"/>
            <a:ext cx="10515600" cy="4351338"/>
          </a:xfrm>
        </p:spPr>
        <p:txBody>
          <a:bodyPr>
            <a:normAutofit/>
          </a:bodyPr>
          <a:lstStyle/>
          <a:p>
            <a:pPr marL="317500" indent="-317500"/>
            <a:r>
              <a:rPr lang="en-GB" sz="4400" dirty="0">
                <a:latin typeface="Arial" panose="020B0604020202020204" pitchFamily="34" charset="0"/>
                <a:cs typeface="Arial" panose="020B0604020202020204" pitchFamily="34" charset="0"/>
              </a:rPr>
              <a:t>Listen to, recognise and use greetings in different languages</a:t>
            </a:r>
          </a:p>
          <a:p>
            <a:pPr marL="317500" indent="-317500"/>
            <a:r>
              <a:rPr lang="en-GB" sz="4400" dirty="0">
                <a:latin typeface="Arial" panose="020B0604020202020204" pitchFamily="34" charset="0"/>
                <a:cs typeface="Arial" panose="020B0604020202020204" pitchFamily="34" charset="0"/>
              </a:rPr>
              <a:t>Look for similarities and differences between languages</a:t>
            </a:r>
          </a:p>
          <a:p>
            <a:pPr marL="317500" indent="-317500"/>
            <a:r>
              <a:rPr lang="en-GB" sz="4400" dirty="0">
                <a:latin typeface="Arial" panose="020B0604020202020204" pitchFamily="34" charset="0"/>
                <a:cs typeface="Arial" panose="020B0604020202020204" pitchFamily="34" charset="0"/>
              </a:rPr>
              <a:t>Find out about the languages spoken by people in our class and beyond</a:t>
            </a:r>
          </a:p>
          <a:p>
            <a:pPr marL="317500" indent="-317500">
              <a:buNone/>
            </a:pPr>
            <a:endParaRPr lang="en-US" sz="3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89D194A-7902-DDFE-B6B9-535A6470C83D}"/>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961" b="95756" l="1930" r="95965">
                        <a14:foregroundMark x1="50877" y1="6961" x2="50877" y2="6961"/>
                        <a14:foregroundMark x1="8246" y1="38710" x2="8246" y2="38710"/>
                        <a14:foregroundMark x1="1930" y1="38540" x2="1930" y2="38540"/>
                        <a14:foregroundMark x1="23684" y1="91171" x2="23684" y2="91171"/>
                        <a14:foregroundMark x1="19649" y1="95925" x2="19649" y2="95925"/>
                        <a14:foregroundMark x1="95965" y1="41596" x2="95965" y2="41596"/>
                      </a14:backgroundRemoval>
                    </a14:imgEffect>
                  </a14:imgLayer>
                </a14:imgProps>
              </a:ext>
            </a:extLst>
          </a:blip>
          <a:stretch>
            <a:fillRect/>
          </a:stretch>
        </p:blipFill>
        <p:spPr>
          <a:xfrm rot="639318">
            <a:off x="9970907" y="143140"/>
            <a:ext cx="1713415" cy="1770528"/>
          </a:xfrm>
          <a:prstGeom prst="rect">
            <a:avLst/>
          </a:prstGeom>
          <a:effectLst>
            <a:innerShdw blurRad="63500" dist="50800" dir="2700000">
              <a:prstClr val="black">
                <a:alpha val="50000"/>
              </a:prstClr>
            </a:innerShdw>
          </a:effectLst>
        </p:spPr>
      </p:pic>
    </p:spTree>
    <p:extLst>
      <p:ext uri="{BB962C8B-B14F-4D97-AF65-F5344CB8AC3E}">
        <p14:creationId xmlns:p14="http://schemas.microsoft.com/office/powerpoint/2010/main" val="1503051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D4230-B327-BF54-4798-90F67E41056A}"/>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Hello</a:t>
            </a:r>
          </a:p>
        </p:txBody>
      </p:sp>
      <p:sp>
        <p:nvSpPr>
          <p:cNvPr id="5" name="TextBox 4">
            <a:extLst>
              <a:ext uri="{FF2B5EF4-FFF2-40B4-BE49-F238E27FC236}">
                <a16:creationId xmlns:a16="http://schemas.microsoft.com/office/drawing/2014/main" id="{A74F1C6F-822F-DEDF-1348-302FCAD74EC8}"/>
              </a:ext>
            </a:extLst>
          </p:cNvPr>
          <p:cNvSpPr txBox="1"/>
          <p:nvPr/>
        </p:nvSpPr>
        <p:spPr>
          <a:xfrm>
            <a:off x="973094" y="681465"/>
            <a:ext cx="9962635" cy="3139321"/>
          </a:xfrm>
          <a:prstGeom prst="rect">
            <a:avLst/>
          </a:prstGeom>
          <a:noFill/>
        </p:spPr>
        <p:txBody>
          <a:bodyPr wrap="square">
            <a:spAutoFit/>
          </a:bodyPr>
          <a:lstStyle/>
          <a:p>
            <a:pPr marL="0" marR="0" algn="ctr">
              <a:lnSpc>
                <a:spcPct val="90000"/>
              </a:lnSpc>
              <a:spcBef>
                <a:spcPct val="0"/>
              </a:spcBef>
            </a:pPr>
            <a:r>
              <a:rPr lang="en-GB" sz="4400" b="1" dirty="0">
                <a:latin typeface="Arial" panose="020B0604020202020204" pitchFamily="34" charset="0"/>
                <a:ea typeface="+mj-ea"/>
                <a:cs typeface="Arial" panose="020B0604020202020204" pitchFamily="34" charset="0"/>
              </a:rPr>
              <a:t>Often when learning a language, the first word you will learn is how to say ‘hello’! This is because it’s a very useful thing to know to make connections with people.</a:t>
            </a:r>
          </a:p>
        </p:txBody>
      </p:sp>
      <p:pic>
        <p:nvPicPr>
          <p:cNvPr id="15" name="Picture 14">
            <a:extLst>
              <a:ext uri="{FF2B5EF4-FFF2-40B4-BE49-F238E27FC236}">
                <a16:creationId xmlns:a16="http://schemas.microsoft.com/office/drawing/2014/main" id="{0482D433-DAD8-0A23-8B60-E6978493040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833204" y="4102081"/>
            <a:ext cx="2525591" cy="2619829"/>
          </a:xfrm>
          <a:prstGeom prst="rect">
            <a:avLst/>
          </a:prstGeom>
        </p:spPr>
      </p:pic>
    </p:spTree>
    <p:extLst>
      <p:ext uri="{BB962C8B-B14F-4D97-AF65-F5344CB8AC3E}">
        <p14:creationId xmlns:p14="http://schemas.microsoft.com/office/powerpoint/2010/main" val="436468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ED67B-C233-1EEB-0F7E-902450B1370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470BCCC-E6DA-B385-D313-291A553804E5}"/>
              </a:ext>
              <a:ext uri="{C183D7F6-B498-43B3-948B-1728B52AA6E4}">
                <adec:decorative xmlns:adec="http://schemas.microsoft.com/office/drawing/2017/decorative" val="1"/>
              </a:ext>
            </a:extLst>
          </p:cNvPr>
          <p:cNvPicPr>
            <a:picLocks noChangeAspect="1"/>
          </p:cNvPicPr>
          <p:nvPr/>
        </p:nvPicPr>
        <p:blipFill>
          <a:blip r:embed="rId3"/>
          <a:srcRect r="5963" b="13980"/>
          <a:stretch>
            <a:fillRect/>
          </a:stretch>
        </p:blipFill>
        <p:spPr>
          <a:xfrm>
            <a:off x="6066972" y="14514"/>
            <a:ext cx="5950857" cy="6664545"/>
          </a:xfrm>
          <a:prstGeom prst="rect">
            <a:avLst/>
          </a:prstGeom>
        </p:spPr>
      </p:pic>
      <p:sp>
        <p:nvSpPr>
          <p:cNvPr id="2" name="Title 1">
            <a:extLst>
              <a:ext uri="{FF2B5EF4-FFF2-40B4-BE49-F238E27FC236}">
                <a16:creationId xmlns:a16="http://schemas.microsoft.com/office/drawing/2014/main" id="{598E1C79-6DA6-6657-F8C2-47AE2B0D1271}"/>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Different ways to greet someone</a:t>
            </a:r>
          </a:p>
        </p:txBody>
      </p:sp>
      <p:sp>
        <p:nvSpPr>
          <p:cNvPr id="5" name="TextBox 4">
            <a:extLst>
              <a:ext uri="{FF2B5EF4-FFF2-40B4-BE49-F238E27FC236}">
                <a16:creationId xmlns:a16="http://schemas.microsoft.com/office/drawing/2014/main" id="{7D4F6BDF-7628-AD02-0871-FD006FF36E3C}"/>
              </a:ext>
            </a:extLst>
          </p:cNvPr>
          <p:cNvSpPr txBox="1"/>
          <p:nvPr/>
        </p:nvSpPr>
        <p:spPr>
          <a:xfrm>
            <a:off x="465096" y="637319"/>
            <a:ext cx="5456733" cy="6269409"/>
          </a:xfrm>
          <a:prstGeom prst="rect">
            <a:avLst/>
          </a:prstGeom>
          <a:noFill/>
        </p:spPr>
        <p:txBody>
          <a:bodyPr wrap="square">
            <a:spAutoFit/>
          </a:bodyPr>
          <a:lstStyle/>
          <a:p>
            <a:pPr marL="0" marR="0">
              <a:lnSpc>
                <a:spcPct val="90000"/>
              </a:lnSpc>
              <a:spcBef>
                <a:spcPct val="0"/>
              </a:spcBef>
            </a:pPr>
            <a:r>
              <a:rPr lang="en-GB" sz="5400" b="1" dirty="0">
                <a:latin typeface="Arial" panose="020B0604020202020204" pitchFamily="34" charset="0"/>
                <a:ea typeface="+mj-ea"/>
                <a:cs typeface="Arial" panose="020B0604020202020204" pitchFamily="34" charset="0"/>
              </a:rPr>
              <a:t>Starting with English…</a:t>
            </a:r>
          </a:p>
          <a:p>
            <a:pPr marL="0" marR="0">
              <a:lnSpc>
                <a:spcPct val="90000"/>
              </a:lnSpc>
              <a:spcBef>
                <a:spcPct val="0"/>
              </a:spcBef>
            </a:pPr>
            <a:endParaRPr lang="en-GB" sz="24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5400" dirty="0">
                <a:latin typeface="Arial" panose="020B0604020202020204" pitchFamily="34" charset="0"/>
                <a:ea typeface="+mj-ea"/>
                <a:cs typeface="Arial" panose="020B0604020202020204" pitchFamily="34" charset="0"/>
              </a:rPr>
              <a:t>How many different ways can we think of to greet someone?</a:t>
            </a:r>
          </a:p>
          <a:p>
            <a:pPr marL="0" marR="0">
              <a:lnSpc>
                <a:spcPct val="90000"/>
              </a:lnSpc>
              <a:spcBef>
                <a:spcPct val="0"/>
              </a:spcBef>
            </a:pPr>
            <a:endParaRPr lang="en-GB" sz="4400"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347355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03737-E4F5-83E9-2D0D-AA82AFEF6E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6B3BC7-C50C-D20C-36F7-9B8D0C66BAF7}"/>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Greeting by person/situation</a:t>
            </a:r>
          </a:p>
        </p:txBody>
      </p:sp>
      <p:sp>
        <p:nvSpPr>
          <p:cNvPr id="5" name="TextBox 4">
            <a:extLst>
              <a:ext uri="{FF2B5EF4-FFF2-40B4-BE49-F238E27FC236}">
                <a16:creationId xmlns:a16="http://schemas.microsoft.com/office/drawing/2014/main" id="{81F9B895-4DC6-8C9A-3135-CEB6D67AAB80}"/>
              </a:ext>
            </a:extLst>
          </p:cNvPr>
          <p:cNvSpPr txBox="1"/>
          <p:nvPr/>
        </p:nvSpPr>
        <p:spPr>
          <a:xfrm>
            <a:off x="465096" y="637319"/>
            <a:ext cx="5950857" cy="6269409"/>
          </a:xfrm>
          <a:prstGeom prst="rect">
            <a:avLst/>
          </a:prstGeom>
          <a:noFill/>
        </p:spPr>
        <p:txBody>
          <a:bodyPr wrap="square">
            <a:spAutoFit/>
          </a:bodyPr>
          <a:lstStyle/>
          <a:p>
            <a:pPr marL="0" marR="0">
              <a:lnSpc>
                <a:spcPct val="90000"/>
              </a:lnSpc>
              <a:spcBef>
                <a:spcPct val="0"/>
              </a:spcBef>
            </a:pPr>
            <a:r>
              <a:rPr lang="en-GB" sz="5400" b="1" dirty="0">
                <a:latin typeface="Arial" panose="020B0604020202020204" pitchFamily="34" charset="0"/>
                <a:ea typeface="+mj-ea"/>
                <a:cs typeface="Arial" panose="020B0604020202020204" pitchFamily="34" charset="0"/>
              </a:rPr>
              <a:t>Starting with English…</a:t>
            </a:r>
          </a:p>
          <a:p>
            <a:pPr marL="0" marR="0">
              <a:lnSpc>
                <a:spcPct val="90000"/>
              </a:lnSpc>
              <a:spcBef>
                <a:spcPct val="0"/>
              </a:spcBef>
            </a:pPr>
            <a:endParaRPr lang="en-GB" sz="24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5400" dirty="0">
                <a:latin typeface="Arial" panose="020B0604020202020204" pitchFamily="34" charset="0"/>
                <a:ea typeface="+mj-ea"/>
                <a:cs typeface="Arial" panose="020B0604020202020204" pitchFamily="34" charset="0"/>
              </a:rPr>
              <a:t>Might we use different greetings for different people/different situations?</a:t>
            </a:r>
          </a:p>
          <a:p>
            <a:pPr marL="0" marR="0">
              <a:lnSpc>
                <a:spcPct val="90000"/>
              </a:lnSpc>
              <a:spcBef>
                <a:spcPct val="0"/>
              </a:spcBef>
            </a:pPr>
            <a:endParaRPr lang="en-GB" sz="4400" dirty="0">
              <a:latin typeface="Arial" panose="020B0604020202020204" pitchFamily="34" charset="0"/>
              <a:ea typeface="+mj-ea"/>
              <a:cs typeface="Arial" panose="020B0604020202020204" pitchFamily="34" charset="0"/>
            </a:endParaRPr>
          </a:p>
        </p:txBody>
      </p:sp>
      <p:pic>
        <p:nvPicPr>
          <p:cNvPr id="3" name="Picture 2">
            <a:extLst>
              <a:ext uri="{FF2B5EF4-FFF2-40B4-BE49-F238E27FC236}">
                <a16:creationId xmlns:a16="http://schemas.microsoft.com/office/drawing/2014/main" id="{51284C8E-719C-5DC5-54CF-70F10406047F}"/>
              </a:ext>
              <a:ext uri="{C183D7F6-B498-43B3-948B-1728B52AA6E4}">
                <adec:decorative xmlns:adec="http://schemas.microsoft.com/office/drawing/2017/decorative" val="1"/>
              </a:ext>
            </a:extLst>
          </p:cNvPr>
          <p:cNvPicPr>
            <a:picLocks noChangeAspect="1"/>
          </p:cNvPicPr>
          <p:nvPr/>
        </p:nvPicPr>
        <p:blipFill>
          <a:blip r:embed="rId3"/>
          <a:srcRect r="5963" b="13980"/>
          <a:stretch>
            <a:fillRect/>
          </a:stretch>
        </p:blipFill>
        <p:spPr>
          <a:xfrm>
            <a:off x="6066972" y="14514"/>
            <a:ext cx="5950857" cy="6664545"/>
          </a:xfrm>
          <a:prstGeom prst="rect">
            <a:avLst/>
          </a:prstGeom>
        </p:spPr>
      </p:pic>
    </p:spTree>
    <p:extLst>
      <p:ext uri="{BB962C8B-B14F-4D97-AF65-F5344CB8AC3E}">
        <p14:creationId xmlns:p14="http://schemas.microsoft.com/office/powerpoint/2010/main" val="192218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1F393-43C4-086A-5F50-2066E52A1F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BF05CB-0E46-0881-B159-E7D05F7DC9B1}"/>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Our hellos</a:t>
            </a:r>
          </a:p>
        </p:txBody>
      </p:sp>
      <p:sp>
        <p:nvSpPr>
          <p:cNvPr id="5" name="TextBox 4">
            <a:extLst>
              <a:ext uri="{FF2B5EF4-FFF2-40B4-BE49-F238E27FC236}">
                <a16:creationId xmlns:a16="http://schemas.microsoft.com/office/drawing/2014/main" id="{40CB974B-0211-70D9-EE3C-780C56D0833A}"/>
              </a:ext>
            </a:extLst>
          </p:cNvPr>
          <p:cNvSpPr txBox="1"/>
          <p:nvPr/>
        </p:nvSpPr>
        <p:spPr>
          <a:xfrm>
            <a:off x="465096" y="347034"/>
            <a:ext cx="11160847" cy="3752246"/>
          </a:xfrm>
          <a:prstGeom prst="rect">
            <a:avLst/>
          </a:prstGeom>
          <a:noFill/>
        </p:spPr>
        <p:txBody>
          <a:bodyPr wrap="square">
            <a:spAutoFit/>
          </a:bodyPr>
          <a:lstStyle/>
          <a:p>
            <a:pPr marL="0" marR="0">
              <a:lnSpc>
                <a:spcPct val="90000"/>
              </a:lnSpc>
              <a:spcBef>
                <a:spcPct val="0"/>
              </a:spcBef>
            </a:pPr>
            <a:r>
              <a:rPr lang="en-GB" sz="6000" b="1" dirty="0">
                <a:latin typeface="Arial" panose="020B0604020202020204" pitchFamily="34" charset="0"/>
                <a:ea typeface="+mj-ea"/>
                <a:cs typeface="Arial" panose="020B0604020202020204" pitchFamily="34" charset="0"/>
              </a:rPr>
              <a:t>Our class, our languages…</a:t>
            </a:r>
          </a:p>
          <a:p>
            <a:pPr marL="0" marR="0">
              <a:lnSpc>
                <a:spcPct val="90000"/>
              </a:lnSpc>
              <a:spcBef>
                <a:spcPct val="0"/>
              </a:spcBef>
            </a:pPr>
            <a:endParaRPr lang="en-GB" sz="20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4800" dirty="0">
                <a:latin typeface="Arial" panose="020B0604020202020204" pitchFamily="34" charset="0"/>
                <a:ea typeface="+mj-ea"/>
                <a:cs typeface="Arial" panose="020B0604020202020204" pitchFamily="34" charset="0"/>
              </a:rPr>
              <a:t>In your group, make a list of all the different ‘hellos’ you know from other languages (not English).</a:t>
            </a:r>
          </a:p>
          <a:p>
            <a:pPr marL="0" marR="0">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pic>
        <p:nvPicPr>
          <p:cNvPr id="4" name="Picture 3">
            <a:extLst>
              <a:ext uri="{FF2B5EF4-FFF2-40B4-BE49-F238E27FC236}">
                <a16:creationId xmlns:a16="http://schemas.microsoft.com/office/drawing/2014/main" id="{0F799161-535F-0C1F-39A4-38689B535F1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464300" y="3331028"/>
            <a:ext cx="5727700" cy="3556000"/>
          </a:xfrm>
          <a:prstGeom prst="rect">
            <a:avLst/>
          </a:prstGeom>
        </p:spPr>
      </p:pic>
      <p:sp>
        <p:nvSpPr>
          <p:cNvPr id="6" name="TextBox 5">
            <a:extLst>
              <a:ext uri="{FF2B5EF4-FFF2-40B4-BE49-F238E27FC236}">
                <a16:creationId xmlns:a16="http://schemas.microsoft.com/office/drawing/2014/main" id="{C8EDD445-7BC9-16E0-3AD2-79AABA85AE5E}"/>
              </a:ext>
            </a:extLst>
          </p:cNvPr>
          <p:cNvSpPr txBox="1"/>
          <p:nvPr/>
        </p:nvSpPr>
        <p:spPr>
          <a:xfrm>
            <a:off x="465096" y="3982862"/>
            <a:ext cx="5630904" cy="2311915"/>
          </a:xfrm>
          <a:prstGeom prst="rect">
            <a:avLst/>
          </a:prstGeom>
          <a:noFill/>
        </p:spPr>
        <p:txBody>
          <a:bodyPr wrap="square">
            <a:spAutoFit/>
          </a:bodyPr>
          <a:lstStyle/>
          <a:p>
            <a:pPr marL="0" marR="0">
              <a:lnSpc>
                <a:spcPct val="90000"/>
              </a:lnSpc>
              <a:spcBef>
                <a:spcPct val="0"/>
              </a:spcBef>
            </a:pPr>
            <a:r>
              <a:rPr lang="en-GB" sz="4000" b="1" dirty="0">
                <a:latin typeface="Arial" panose="020B0604020202020204" pitchFamily="34" charset="0"/>
                <a:ea typeface="+mj-ea"/>
                <a:cs typeface="Arial" panose="020B0604020202020204" pitchFamily="34" charset="0"/>
              </a:rPr>
              <a:t>Don’t worry about spelling! If you’re not sure, just write it down as it sounds.</a:t>
            </a:r>
            <a:endParaRPr lang="en-GB" sz="3200"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4263186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2B962-D87B-EE47-16B7-8370CB0382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0AE113-6D38-A21A-841E-81C96C13BEB0}"/>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A whole word of hellos</a:t>
            </a:r>
          </a:p>
        </p:txBody>
      </p:sp>
      <p:sp>
        <p:nvSpPr>
          <p:cNvPr id="5" name="TextBox 4">
            <a:extLst>
              <a:ext uri="{FF2B5EF4-FFF2-40B4-BE49-F238E27FC236}">
                <a16:creationId xmlns:a16="http://schemas.microsoft.com/office/drawing/2014/main" id="{9FE05E09-5A44-A984-34F8-A8BD0DCDE670}"/>
              </a:ext>
            </a:extLst>
          </p:cNvPr>
          <p:cNvSpPr txBox="1"/>
          <p:nvPr/>
        </p:nvSpPr>
        <p:spPr>
          <a:xfrm>
            <a:off x="465097" y="419604"/>
            <a:ext cx="11451132" cy="2751522"/>
          </a:xfrm>
          <a:prstGeom prst="rect">
            <a:avLst/>
          </a:prstGeom>
          <a:noFill/>
        </p:spPr>
        <p:txBody>
          <a:bodyPr wrap="square">
            <a:spAutoFit/>
          </a:bodyPr>
          <a:lstStyle/>
          <a:p>
            <a:pPr marL="0" marR="0" algn="ctr">
              <a:lnSpc>
                <a:spcPct val="90000"/>
              </a:lnSpc>
              <a:spcBef>
                <a:spcPct val="0"/>
              </a:spcBef>
            </a:pPr>
            <a:r>
              <a:rPr lang="en-GB" sz="4800" b="1" dirty="0">
                <a:latin typeface="Arial" panose="020B0604020202020204" pitchFamily="34" charset="0"/>
                <a:ea typeface="+mj-ea"/>
                <a:cs typeface="Arial" panose="020B0604020202020204" pitchFamily="34" charset="0"/>
              </a:rPr>
              <a:t>A whole word of ‘hellos’…</a:t>
            </a:r>
          </a:p>
          <a:p>
            <a:pPr marL="0" marR="0" algn="ctr">
              <a:lnSpc>
                <a:spcPct val="90000"/>
              </a:lnSpc>
              <a:spcBef>
                <a:spcPct val="0"/>
              </a:spcBef>
            </a:pPr>
            <a:endParaRPr lang="en-GB" sz="8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24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4000" dirty="0">
                <a:latin typeface="Arial" panose="020B0604020202020204" pitchFamily="34" charset="0"/>
                <a:ea typeface="+mj-ea"/>
                <a:cs typeface="Arial" panose="020B0604020202020204" pitchFamily="34" charset="0"/>
              </a:rPr>
              <a:t>Collect a ‘hello’ card from the teacher. You should each have your own card. Each card is different.</a:t>
            </a:r>
          </a:p>
          <a:p>
            <a:pPr marL="0" marR="0" algn="ctr">
              <a:lnSpc>
                <a:spcPct val="90000"/>
              </a:lnSpc>
              <a:spcBef>
                <a:spcPct val="0"/>
              </a:spcBef>
            </a:pPr>
            <a:endParaRPr lang="en-GB" sz="3200" dirty="0">
              <a:latin typeface="Arial" panose="020B0604020202020204" pitchFamily="34" charset="0"/>
              <a:ea typeface="+mj-ea"/>
              <a:cs typeface="Arial" panose="020B0604020202020204" pitchFamily="34" charset="0"/>
            </a:endParaRPr>
          </a:p>
        </p:txBody>
      </p:sp>
      <p:sp>
        <p:nvSpPr>
          <p:cNvPr id="8" name="TextBox 7">
            <a:extLst>
              <a:ext uri="{FF2B5EF4-FFF2-40B4-BE49-F238E27FC236}">
                <a16:creationId xmlns:a16="http://schemas.microsoft.com/office/drawing/2014/main" id="{AED00960-626A-E96D-9995-24CC59BAE413}"/>
              </a:ext>
            </a:extLst>
          </p:cNvPr>
          <p:cNvSpPr txBox="1"/>
          <p:nvPr/>
        </p:nvSpPr>
        <p:spPr>
          <a:xfrm>
            <a:off x="465097" y="3395362"/>
            <a:ext cx="2437760" cy="1643527"/>
          </a:xfrm>
          <a:prstGeom prst="rect">
            <a:avLst/>
          </a:prstGeom>
          <a:noFill/>
        </p:spPr>
        <p:txBody>
          <a:bodyPr wrap="square">
            <a:spAutoFit/>
          </a:bodyPr>
          <a:lstStyle/>
          <a:p>
            <a:pPr marL="0" marR="0" algn="ctr">
              <a:lnSpc>
                <a:spcPct val="90000"/>
              </a:lnSpc>
              <a:spcBef>
                <a:spcPct val="0"/>
              </a:spcBef>
            </a:pPr>
            <a:r>
              <a:rPr lang="en-GB" sz="2800" b="1" dirty="0">
                <a:latin typeface="Arial" panose="020B0604020202020204" pitchFamily="34" charset="0"/>
                <a:ea typeface="+mj-ea"/>
                <a:cs typeface="Arial" panose="020B0604020202020204" pitchFamily="34" charset="0"/>
              </a:rPr>
              <a:t>how the word is written in the language</a:t>
            </a:r>
            <a:endParaRPr lang="en-GB" sz="1600" dirty="0">
              <a:latin typeface="Arial" panose="020B0604020202020204" pitchFamily="34" charset="0"/>
              <a:ea typeface="+mj-ea"/>
              <a:cs typeface="Arial" panose="020B0604020202020204" pitchFamily="34" charset="0"/>
            </a:endParaRPr>
          </a:p>
        </p:txBody>
      </p:sp>
      <p:pic>
        <p:nvPicPr>
          <p:cNvPr id="7" name="Picture 6" descr="Language-learning flashcard presenting a German greeting and its pronunciation. Blue text reads “Guten tag”, italic text gives “goo-ten-tak”, and “GERMAN” appears below in black capitals.&#10;&#10;">
            <a:extLst>
              <a:ext uri="{FF2B5EF4-FFF2-40B4-BE49-F238E27FC236}">
                <a16:creationId xmlns:a16="http://schemas.microsoft.com/office/drawing/2014/main" id="{58DC81B6-F1F2-C3D3-109B-C91BCB065082}"/>
              </a:ext>
            </a:extLst>
          </p:cNvPr>
          <p:cNvPicPr>
            <a:picLocks noChangeAspect="1"/>
          </p:cNvPicPr>
          <p:nvPr/>
        </p:nvPicPr>
        <p:blipFill>
          <a:blip r:embed="rId2"/>
          <a:stretch>
            <a:fillRect/>
          </a:stretch>
        </p:blipFill>
        <p:spPr>
          <a:xfrm>
            <a:off x="3375604" y="3022522"/>
            <a:ext cx="5630118" cy="2924737"/>
          </a:xfrm>
          <a:prstGeom prst="rect">
            <a:avLst/>
          </a:prstGeom>
        </p:spPr>
      </p:pic>
      <p:sp>
        <p:nvSpPr>
          <p:cNvPr id="9" name="TextBox 8">
            <a:extLst>
              <a:ext uri="{FF2B5EF4-FFF2-40B4-BE49-F238E27FC236}">
                <a16:creationId xmlns:a16="http://schemas.microsoft.com/office/drawing/2014/main" id="{44F059F4-96A5-2CB7-A60F-AA80B2F16A7E}"/>
              </a:ext>
            </a:extLst>
          </p:cNvPr>
          <p:cNvSpPr txBox="1"/>
          <p:nvPr/>
        </p:nvSpPr>
        <p:spPr>
          <a:xfrm>
            <a:off x="9242095" y="3663126"/>
            <a:ext cx="2437760" cy="1643527"/>
          </a:xfrm>
          <a:prstGeom prst="rect">
            <a:avLst/>
          </a:prstGeom>
          <a:noFill/>
        </p:spPr>
        <p:txBody>
          <a:bodyPr wrap="square">
            <a:spAutoFit/>
          </a:bodyPr>
          <a:lstStyle/>
          <a:p>
            <a:pPr marL="0" marR="0" algn="ctr">
              <a:lnSpc>
                <a:spcPct val="90000"/>
              </a:lnSpc>
              <a:spcBef>
                <a:spcPct val="0"/>
              </a:spcBef>
            </a:pPr>
            <a:r>
              <a:rPr lang="en-GB" sz="2800" b="1" dirty="0">
                <a:latin typeface="Arial" panose="020B0604020202020204" pitchFamily="34" charset="0"/>
                <a:ea typeface="+mj-ea"/>
                <a:cs typeface="Arial" panose="020B0604020202020204" pitchFamily="34" charset="0"/>
              </a:rPr>
              <a:t>a guide for how to say the word out loud</a:t>
            </a:r>
            <a:endParaRPr lang="en-GB" sz="1600" dirty="0">
              <a:latin typeface="Arial" panose="020B0604020202020204" pitchFamily="34" charset="0"/>
              <a:ea typeface="+mj-ea"/>
              <a:cs typeface="Arial" panose="020B0604020202020204" pitchFamily="34" charset="0"/>
            </a:endParaRPr>
          </a:p>
        </p:txBody>
      </p:sp>
      <p:sp>
        <p:nvSpPr>
          <p:cNvPr id="10" name="TextBox 9">
            <a:extLst>
              <a:ext uri="{FF2B5EF4-FFF2-40B4-BE49-F238E27FC236}">
                <a16:creationId xmlns:a16="http://schemas.microsoft.com/office/drawing/2014/main" id="{AEDCBE14-77A8-035E-F794-B93CCD219F87}"/>
              </a:ext>
            </a:extLst>
          </p:cNvPr>
          <p:cNvSpPr txBox="1"/>
          <p:nvPr/>
        </p:nvSpPr>
        <p:spPr>
          <a:xfrm>
            <a:off x="3635598" y="6094585"/>
            <a:ext cx="5110130" cy="480131"/>
          </a:xfrm>
          <a:prstGeom prst="rect">
            <a:avLst/>
          </a:prstGeom>
          <a:noFill/>
        </p:spPr>
        <p:txBody>
          <a:bodyPr wrap="square">
            <a:spAutoFit/>
          </a:bodyPr>
          <a:lstStyle/>
          <a:p>
            <a:pPr marL="0" marR="0" algn="ctr">
              <a:lnSpc>
                <a:spcPct val="90000"/>
              </a:lnSpc>
              <a:spcBef>
                <a:spcPct val="0"/>
              </a:spcBef>
            </a:pPr>
            <a:r>
              <a:rPr lang="en-GB" sz="2800" b="1" dirty="0">
                <a:latin typeface="Arial" panose="020B0604020202020204" pitchFamily="34" charset="0"/>
                <a:ea typeface="+mj-ea"/>
                <a:cs typeface="Arial" panose="020B0604020202020204" pitchFamily="34" charset="0"/>
              </a:rPr>
              <a:t>the name of the language</a:t>
            </a:r>
            <a:endParaRPr lang="en-GB" sz="1600" dirty="0">
              <a:latin typeface="Arial" panose="020B0604020202020204" pitchFamily="34" charset="0"/>
              <a:ea typeface="+mj-ea"/>
              <a:cs typeface="Arial" panose="020B0604020202020204" pitchFamily="34" charset="0"/>
            </a:endParaRPr>
          </a:p>
        </p:txBody>
      </p:sp>
      <p:cxnSp>
        <p:nvCxnSpPr>
          <p:cNvPr id="12" name="Straight Arrow Connector 11">
            <a:extLst>
              <a:ext uri="{FF2B5EF4-FFF2-40B4-BE49-F238E27FC236}">
                <a16:creationId xmlns:a16="http://schemas.microsoft.com/office/drawing/2014/main" id="{184AA573-54EF-FD3D-F5F4-F057AB883C2B}"/>
              </a:ext>
              <a:ext uri="{C183D7F6-B498-43B3-948B-1728B52AA6E4}">
                <adec:decorative xmlns:adec="http://schemas.microsoft.com/office/drawing/2017/decorative" val="1"/>
              </a:ext>
            </a:extLst>
          </p:cNvPr>
          <p:cNvCxnSpPr>
            <a:cxnSpLocks/>
          </p:cNvCxnSpPr>
          <p:nvPr/>
        </p:nvCxnSpPr>
        <p:spPr>
          <a:xfrm flipV="1">
            <a:off x="2728686" y="3823532"/>
            <a:ext cx="2090057" cy="124355"/>
          </a:xfrm>
          <a:prstGeom prst="straightConnector1">
            <a:avLst/>
          </a:prstGeom>
          <a:ln w="1524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68A929D2-78C0-96D8-2C37-57CD7EB76ED2}"/>
              </a:ext>
              <a:ext uri="{C183D7F6-B498-43B3-948B-1728B52AA6E4}">
                <adec:decorative xmlns:adec="http://schemas.microsoft.com/office/drawing/2017/decorative" val="1"/>
              </a:ext>
            </a:extLst>
          </p:cNvPr>
          <p:cNvCxnSpPr>
            <a:cxnSpLocks/>
          </p:cNvCxnSpPr>
          <p:nvPr/>
        </p:nvCxnSpPr>
        <p:spPr>
          <a:xfrm flipV="1">
            <a:off x="6096000" y="5306653"/>
            <a:ext cx="0" cy="787932"/>
          </a:xfrm>
          <a:prstGeom prst="straightConnector1">
            <a:avLst/>
          </a:prstGeom>
          <a:ln w="1524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C919656-C93F-1A31-7F62-5C0F7900ABC0}"/>
              </a:ext>
              <a:ext uri="{C183D7F6-B498-43B3-948B-1728B52AA6E4}">
                <adec:decorative xmlns:adec="http://schemas.microsoft.com/office/drawing/2017/decorative" val="1"/>
              </a:ext>
            </a:extLst>
          </p:cNvPr>
          <p:cNvCxnSpPr>
            <a:cxnSpLocks/>
          </p:cNvCxnSpPr>
          <p:nvPr/>
        </p:nvCxnSpPr>
        <p:spPr>
          <a:xfrm flipH="1">
            <a:off x="7619927" y="4038109"/>
            <a:ext cx="1622168" cy="578158"/>
          </a:xfrm>
          <a:prstGeom prst="straightConnector1">
            <a:avLst/>
          </a:prstGeom>
          <a:ln w="152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4940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7F8D0-AE31-FE97-154C-47CED7F49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AEFFE6-A558-D3E8-BF3C-6B6621FB3D5A}"/>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Saying hello</a:t>
            </a:r>
          </a:p>
        </p:txBody>
      </p:sp>
      <p:sp>
        <p:nvSpPr>
          <p:cNvPr id="5" name="TextBox 4">
            <a:extLst>
              <a:ext uri="{FF2B5EF4-FFF2-40B4-BE49-F238E27FC236}">
                <a16:creationId xmlns:a16="http://schemas.microsoft.com/office/drawing/2014/main" id="{AD3B78F7-B73F-68D2-685A-BD7D646CF77F}"/>
              </a:ext>
            </a:extLst>
          </p:cNvPr>
          <p:cNvSpPr txBox="1"/>
          <p:nvPr/>
        </p:nvSpPr>
        <p:spPr>
          <a:xfrm>
            <a:off x="465095" y="464606"/>
            <a:ext cx="11204391" cy="3914918"/>
          </a:xfrm>
          <a:prstGeom prst="rect">
            <a:avLst/>
          </a:prstGeom>
          <a:noFill/>
        </p:spPr>
        <p:txBody>
          <a:bodyPr wrap="square">
            <a:spAutoFit/>
          </a:bodyPr>
          <a:lstStyle/>
          <a:p>
            <a:pPr marL="0" marR="0">
              <a:lnSpc>
                <a:spcPct val="90000"/>
              </a:lnSpc>
              <a:spcBef>
                <a:spcPct val="0"/>
              </a:spcBef>
            </a:pPr>
            <a:r>
              <a:rPr lang="en-GB" sz="6000" b="1" dirty="0">
                <a:latin typeface="Arial" panose="020B0604020202020204" pitchFamily="34" charset="0"/>
                <a:ea typeface="+mj-ea"/>
                <a:cs typeface="Arial" panose="020B0604020202020204" pitchFamily="34" charset="0"/>
              </a:rPr>
              <a:t>Saying hello…</a:t>
            </a:r>
          </a:p>
          <a:p>
            <a:pPr marL="0" marR="0">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4800" dirty="0">
                <a:latin typeface="Arial" panose="020B0604020202020204" pitchFamily="34" charset="0"/>
                <a:ea typeface="+mj-ea"/>
                <a:cs typeface="Arial" panose="020B0604020202020204" pitchFamily="34" charset="0"/>
              </a:rPr>
              <a:t>When you meet a classmate, you must read your ‘hello’ cards to each other and then swap cards.</a:t>
            </a:r>
          </a:p>
          <a:p>
            <a:pPr marL="0" marR="0">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pic>
        <p:nvPicPr>
          <p:cNvPr id="4" name="Picture 3">
            <a:extLst>
              <a:ext uri="{FF2B5EF4-FFF2-40B4-BE49-F238E27FC236}">
                <a16:creationId xmlns:a16="http://schemas.microsoft.com/office/drawing/2014/main" id="{020CCB62-11BA-3094-EF9C-A8CDD8AA6EC8}"/>
              </a:ext>
              <a:ext uri="{C183D7F6-B498-43B3-948B-1728B52AA6E4}">
                <adec:decorative xmlns:adec="http://schemas.microsoft.com/office/drawing/2017/decorative" val="1"/>
              </a:ext>
            </a:extLst>
          </p:cNvPr>
          <p:cNvPicPr>
            <a:picLocks noChangeAspect="1"/>
          </p:cNvPicPr>
          <p:nvPr/>
        </p:nvPicPr>
        <p:blipFill>
          <a:blip r:embed="rId2"/>
          <a:srcRect b="16102"/>
          <a:stretch>
            <a:fillRect/>
          </a:stretch>
        </p:blipFill>
        <p:spPr>
          <a:xfrm>
            <a:off x="7873580" y="3780971"/>
            <a:ext cx="4318420" cy="3077029"/>
          </a:xfrm>
          <a:prstGeom prst="rect">
            <a:avLst/>
          </a:prstGeom>
        </p:spPr>
      </p:pic>
      <p:sp>
        <p:nvSpPr>
          <p:cNvPr id="7" name="TextBox 6">
            <a:extLst>
              <a:ext uri="{FF2B5EF4-FFF2-40B4-BE49-F238E27FC236}">
                <a16:creationId xmlns:a16="http://schemas.microsoft.com/office/drawing/2014/main" id="{51BAAD1F-CFD1-89BF-85C5-5A2F8B2AD047}"/>
              </a:ext>
            </a:extLst>
          </p:cNvPr>
          <p:cNvSpPr txBox="1"/>
          <p:nvPr/>
        </p:nvSpPr>
        <p:spPr>
          <a:xfrm>
            <a:off x="522513" y="4063723"/>
            <a:ext cx="7351067" cy="2123658"/>
          </a:xfrm>
          <a:prstGeom prst="rect">
            <a:avLst/>
          </a:prstGeom>
          <a:noFill/>
        </p:spPr>
        <p:txBody>
          <a:bodyPr wrap="square">
            <a:spAutoFit/>
          </a:bodyPr>
          <a:lstStyle/>
          <a:p>
            <a:r>
              <a:rPr lang="en-GB" sz="4400" i="1" dirty="0">
                <a:latin typeface="Arial" panose="020B0604020202020204" pitchFamily="34" charset="0"/>
                <a:ea typeface="+mj-ea"/>
                <a:cs typeface="Arial" panose="020B0604020202020204" pitchFamily="34" charset="0"/>
              </a:rPr>
              <a:t>Try to speak to at least fifteen classmates to learn as many ‘hellos’ as possible.</a:t>
            </a:r>
            <a:endParaRPr lang="en-US" sz="1600" i="1" dirty="0"/>
          </a:p>
        </p:txBody>
      </p:sp>
    </p:spTree>
    <p:extLst>
      <p:ext uri="{BB962C8B-B14F-4D97-AF65-F5344CB8AC3E}">
        <p14:creationId xmlns:p14="http://schemas.microsoft.com/office/powerpoint/2010/main" val="3640433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20D0F-740C-0E5E-ACC6-6E5E7DBE569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3FE336D-2A1C-F8CD-128B-774161E2DB52}"/>
              </a:ext>
              <a:ext uri="{C183D7F6-B498-43B3-948B-1728B52AA6E4}">
                <adec:decorative xmlns:adec="http://schemas.microsoft.com/office/drawing/2017/decorative" val="1"/>
              </a:ext>
            </a:extLst>
          </p:cNvPr>
          <p:cNvPicPr>
            <a:picLocks noChangeAspect="1"/>
          </p:cNvPicPr>
          <p:nvPr/>
        </p:nvPicPr>
        <p:blipFill>
          <a:blip r:embed="rId3"/>
          <a:srcRect b="16102"/>
          <a:stretch>
            <a:fillRect/>
          </a:stretch>
        </p:blipFill>
        <p:spPr>
          <a:xfrm>
            <a:off x="7873580" y="3780971"/>
            <a:ext cx="4318420" cy="3077029"/>
          </a:xfrm>
          <a:prstGeom prst="rect">
            <a:avLst/>
          </a:prstGeom>
        </p:spPr>
      </p:pic>
      <p:sp>
        <p:nvSpPr>
          <p:cNvPr id="2" name="Title 1">
            <a:extLst>
              <a:ext uri="{FF2B5EF4-FFF2-40B4-BE49-F238E27FC236}">
                <a16:creationId xmlns:a16="http://schemas.microsoft.com/office/drawing/2014/main" id="{1A6BB3D1-4178-5BF0-72CE-F4A1A0FD6D06}"/>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Guess language</a:t>
            </a:r>
          </a:p>
        </p:txBody>
      </p:sp>
      <p:sp>
        <p:nvSpPr>
          <p:cNvPr id="5" name="TextBox 4">
            <a:extLst>
              <a:ext uri="{FF2B5EF4-FFF2-40B4-BE49-F238E27FC236}">
                <a16:creationId xmlns:a16="http://schemas.microsoft.com/office/drawing/2014/main" id="{8FA7365E-A33E-9C51-299E-88E8D5CC5858}"/>
              </a:ext>
            </a:extLst>
          </p:cNvPr>
          <p:cNvSpPr txBox="1"/>
          <p:nvPr/>
        </p:nvSpPr>
        <p:spPr>
          <a:xfrm>
            <a:off x="465095" y="464606"/>
            <a:ext cx="11364048" cy="3970318"/>
          </a:xfrm>
          <a:prstGeom prst="rect">
            <a:avLst/>
          </a:prstGeom>
          <a:noFill/>
        </p:spPr>
        <p:txBody>
          <a:bodyPr wrap="square">
            <a:spAutoFit/>
          </a:bodyPr>
          <a:lstStyle/>
          <a:p>
            <a:pPr marL="0" marR="0">
              <a:lnSpc>
                <a:spcPct val="90000"/>
              </a:lnSpc>
              <a:spcBef>
                <a:spcPct val="0"/>
              </a:spcBef>
            </a:pPr>
            <a:r>
              <a:rPr lang="en-GB" sz="6000" b="1" dirty="0">
                <a:latin typeface="Arial" panose="020B0604020202020204" pitchFamily="34" charset="0"/>
                <a:ea typeface="+mj-ea"/>
                <a:cs typeface="Arial" panose="020B0604020202020204" pitchFamily="34" charset="0"/>
              </a:rPr>
              <a:t>Guess the language…</a:t>
            </a:r>
          </a:p>
          <a:p>
            <a:pPr marL="0" marR="0">
              <a:lnSpc>
                <a:spcPct val="90000"/>
              </a:lnSpc>
              <a:spcBef>
                <a:spcPct val="0"/>
              </a:spcBef>
            </a:pPr>
            <a:endParaRPr lang="en-GB" sz="20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4000" dirty="0">
                <a:latin typeface="Arial" panose="020B0604020202020204" pitchFamily="34" charset="0"/>
                <a:ea typeface="+mj-ea"/>
                <a:cs typeface="Arial" panose="020B0604020202020204" pitchFamily="34" charset="0"/>
              </a:rPr>
              <a:t>This time, you will </a:t>
            </a:r>
            <a:r>
              <a:rPr lang="en-GB" sz="4000" b="1" dirty="0">
                <a:latin typeface="Arial" panose="020B0604020202020204" pitchFamily="34" charset="0"/>
                <a:ea typeface="+mj-ea"/>
                <a:cs typeface="Arial" panose="020B0604020202020204" pitchFamily="34" charset="0"/>
              </a:rPr>
              <a:t>read your ‘hello’ </a:t>
            </a:r>
            <a:r>
              <a:rPr lang="en-GB" sz="4000" dirty="0">
                <a:latin typeface="Arial" panose="020B0604020202020204" pitchFamily="34" charset="0"/>
                <a:ea typeface="+mj-ea"/>
                <a:cs typeface="Arial" panose="020B0604020202020204" pitchFamily="34" charset="0"/>
              </a:rPr>
              <a:t>to a classmate and they have to </a:t>
            </a:r>
            <a:r>
              <a:rPr lang="en-GB" sz="4000" b="1" dirty="0">
                <a:latin typeface="Arial" panose="020B0604020202020204" pitchFamily="34" charset="0"/>
                <a:ea typeface="+mj-ea"/>
                <a:cs typeface="Arial" panose="020B0604020202020204" pitchFamily="34" charset="0"/>
              </a:rPr>
              <a:t>guess which language</a:t>
            </a:r>
            <a:r>
              <a:rPr lang="en-GB" sz="4000" dirty="0">
                <a:latin typeface="Arial" panose="020B0604020202020204" pitchFamily="34" charset="0"/>
                <a:ea typeface="+mj-ea"/>
                <a:cs typeface="Arial" panose="020B0604020202020204" pitchFamily="34" charset="0"/>
              </a:rPr>
              <a:t> the ‘hello’ is from. They will then read their ‘hello’ and you must guess the language too.</a:t>
            </a:r>
          </a:p>
          <a:p>
            <a:pPr marL="0" marR="0">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7" name="TextBox 6">
            <a:extLst>
              <a:ext uri="{FF2B5EF4-FFF2-40B4-BE49-F238E27FC236}">
                <a16:creationId xmlns:a16="http://schemas.microsoft.com/office/drawing/2014/main" id="{D10C164E-FB35-493A-8163-DE42D1385029}"/>
              </a:ext>
            </a:extLst>
          </p:cNvPr>
          <p:cNvSpPr txBox="1"/>
          <p:nvPr/>
        </p:nvSpPr>
        <p:spPr>
          <a:xfrm>
            <a:off x="522514" y="4196100"/>
            <a:ext cx="7351067" cy="2246769"/>
          </a:xfrm>
          <a:prstGeom prst="rect">
            <a:avLst/>
          </a:prstGeom>
          <a:noFill/>
        </p:spPr>
        <p:txBody>
          <a:bodyPr wrap="square">
            <a:spAutoFit/>
          </a:bodyPr>
          <a:lstStyle/>
          <a:p>
            <a:pPr marL="457200" indent="-457200">
              <a:buFont typeface="Arial" panose="020B0604020202020204" pitchFamily="34" charset="0"/>
              <a:buChar char="•"/>
            </a:pPr>
            <a:r>
              <a:rPr lang="en-GB" sz="2800" i="1" dirty="0">
                <a:latin typeface="Arial" panose="020B0604020202020204" pitchFamily="34" charset="0"/>
                <a:ea typeface="+mj-ea"/>
                <a:cs typeface="Arial" panose="020B0604020202020204" pitchFamily="34" charset="0"/>
              </a:rPr>
              <a:t>If you are both </a:t>
            </a:r>
            <a:r>
              <a:rPr lang="en-GB" sz="2800" b="1" i="1" dirty="0">
                <a:latin typeface="Arial" panose="020B0604020202020204" pitchFamily="34" charset="0"/>
                <a:ea typeface="+mj-ea"/>
                <a:cs typeface="Arial" panose="020B0604020202020204" pitchFamily="34" charset="0"/>
              </a:rPr>
              <a:t>incorrect</a:t>
            </a:r>
            <a:r>
              <a:rPr lang="en-GB" sz="2800" i="1" dirty="0">
                <a:latin typeface="Arial" panose="020B0604020202020204" pitchFamily="34" charset="0"/>
                <a:ea typeface="+mj-ea"/>
                <a:cs typeface="Arial" panose="020B0604020202020204" pitchFamily="34" charset="0"/>
              </a:rPr>
              <a:t>, </a:t>
            </a:r>
            <a:r>
              <a:rPr lang="en-GB" sz="2800" b="1" i="1" dirty="0">
                <a:latin typeface="Arial" panose="020B0604020202020204" pitchFamily="34" charset="0"/>
                <a:ea typeface="+mj-ea"/>
                <a:cs typeface="Arial" panose="020B0604020202020204" pitchFamily="34" charset="0"/>
              </a:rPr>
              <a:t>keep your cards </a:t>
            </a:r>
            <a:r>
              <a:rPr lang="en-GB" sz="2800" i="1" dirty="0">
                <a:latin typeface="Arial" panose="020B0604020202020204" pitchFamily="34" charset="0"/>
                <a:ea typeface="+mj-ea"/>
                <a:cs typeface="Arial" panose="020B0604020202020204" pitchFamily="34" charset="0"/>
              </a:rPr>
              <a:t>and move on to another classmate.</a:t>
            </a:r>
          </a:p>
          <a:p>
            <a:pPr marL="457200" indent="-457200">
              <a:buFont typeface="Arial" panose="020B0604020202020204" pitchFamily="34" charset="0"/>
              <a:buChar char="•"/>
            </a:pPr>
            <a:r>
              <a:rPr lang="en-GB" sz="2800" i="1" dirty="0">
                <a:latin typeface="Arial" panose="020B0604020202020204" pitchFamily="34" charset="0"/>
                <a:ea typeface="+mj-ea"/>
                <a:cs typeface="Arial" panose="020B0604020202020204" pitchFamily="34" charset="0"/>
              </a:rPr>
              <a:t>If one or both of you are </a:t>
            </a:r>
            <a:r>
              <a:rPr lang="en-GB" sz="2800" b="1" i="1" dirty="0">
                <a:latin typeface="Arial" panose="020B0604020202020204" pitchFamily="34" charset="0"/>
                <a:ea typeface="+mj-ea"/>
                <a:cs typeface="Arial" panose="020B0604020202020204" pitchFamily="34" charset="0"/>
              </a:rPr>
              <a:t>correct</a:t>
            </a:r>
            <a:r>
              <a:rPr lang="en-GB" sz="2800" i="1" dirty="0">
                <a:latin typeface="Arial" panose="020B0604020202020204" pitchFamily="34" charset="0"/>
                <a:ea typeface="+mj-ea"/>
                <a:cs typeface="Arial" panose="020B0604020202020204" pitchFamily="34" charset="0"/>
              </a:rPr>
              <a:t>, </a:t>
            </a:r>
            <a:r>
              <a:rPr lang="en-GB" sz="2800" b="1" i="1" dirty="0">
                <a:latin typeface="Arial" panose="020B0604020202020204" pitchFamily="34" charset="0"/>
                <a:ea typeface="+mj-ea"/>
                <a:cs typeface="Arial" panose="020B0604020202020204" pitchFamily="34" charset="0"/>
              </a:rPr>
              <a:t>swap</a:t>
            </a:r>
            <a:r>
              <a:rPr lang="en-GB" sz="2800" i="1" dirty="0">
                <a:latin typeface="Arial" panose="020B0604020202020204" pitchFamily="34" charset="0"/>
                <a:ea typeface="+mj-ea"/>
                <a:cs typeface="Arial" panose="020B0604020202020204" pitchFamily="34" charset="0"/>
              </a:rPr>
              <a:t> </a:t>
            </a:r>
            <a:r>
              <a:rPr lang="en-GB" sz="2800" b="1" i="1" dirty="0">
                <a:latin typeface="Arial" panose="020B0604020202020204" pitchFamily="34" charset="0"/>
                <a:ea typeface="+mj-ea"/>
                <a:cs typeface="Arial" panose="020B0604020202020204" pitchFamily="34" charset="0"/>
              </a:rPr>
              <a:t>your cards </a:t>
            </a:r>
            <a:r>
              <a:rPr lang="en-GB" sz="2800" i="1" dirty="0">
                <a:latin typeface="Arial" panose="020B0604020202020204" pitchFamily="34" charset="0"/>
                <a:ea typeface="+mj-ea"/>
                <a:cs typeface="Arial" panose="020B0604020202020204" pitchFamily="34" charset="0"/>
              </a:rPr>
              <a:t>and move on to another classmate.</a:t>
            </a:r>
            <a:endParaRPr lang="en-US" sz="1050" i="1" dirty="0"/>
          </a:p>
        </p:txBody>
      </p:sp>
    </p:spTree>
    <p:extLst>
      <p:ext uri="{BB962C8B-B14F-4D97-AF65-F5344CB8AC3E}">
        <p14:creationId xmlns:p14="http://schemas.microsoft.com/office/powerpoint/2010/main" val="145303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F405B-6AD9-BAEB-FC48-40A2BB949E3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27DE511-5444-B572-34C1-33AFDCBD8E48}"/>
              </a:ext>
              <a:ext uri="{C183D7F6-B498-43B3-948B-1728B52AA6E4}">
                <adec:decorative xmlns:adec="http://schemas.microsoft.com/office/drawing/2017/decorative" val="1"/>
              </a:ext>
            </a:extLst>
          </p:cNvPr>
          <p:cNvPicPr>
            <a:picLocks noChangeAspect="1"/>
          </p:cNvPicPr>
          <p:nvPr/>
        </p:nvPicPr>
        <p:blipFill>
          <a:blip r:embed="rId2"/>
          <a:srcRect b="16102"/>
          <a:stretch>
            <a:fillRect/>
          </a:stretch>
        </p:blipFill>
        <p:spPr>
          <a:xfrm>
            <a:off x="7873580" y="3780971"/>
            <a:ext cx="4318420" cy="3077029"/>
          </a:xfrm>
          <a:prstGeom prst="rect">
            <a:avLst/>
          </a:prstGeom>
        </p:spPr>
      </p:pic>
      <p:sp>
        <p:nvSpPr>
          <p:cNvPr id="2" name="Title 1">
            <a:extLst>
              <a:ext uri="{FF2B5EF4-FFF2-40B4-BE49-F238E27FC236}">
                <a16:creationId xmlns:a16="http://schemas.microsoft.com/office/drawing/2014/main" id="{2CFD7A61-5529-D3DD-9D8F-3C640C7867B4}"/>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Reverse remembering</a:t>
            </a:r>
          </a:p>
        </p:txBody>
      </p:sp>
      <p:sp>
        <p:nvSpPr>
          <p:cNvPr id="5" name="TextBox 4">
            <a:extLst>
              <a:ext uri="{FF2B5EF4-FFF2-40B4-BE49-F238E27FC236}">
                <a16:creationId xmlns:a16="http://schemas.microsoft.com/office/drawing/2014/main" id="{7B6FA634-5FFC-B72E-D44A-8292DBA7B3AF}"/>
              </a:ext>
            </a:extLst>
          </p:cNvPr>
          <p:cNvSpPr txBox="1"/>
          <p:nvPr/>
        </p:nvSpPr>
        <p:spPr>
          <a:xfrm>
            <a:off x="465095" y="464606"/>
            <a:ext cx="11349534" cy="3970318"/>
          </a:xfrm>
          <a:prstGeom prst="rect">
            <a:avLst/>
          </a:prstGeom>
          <a:noFill/>
        </p:spPr>
        <p:txBody>
          <a:bodyPr wrap="square">
            <a:spAutoFit/>
          </a:bodyPr>
          <a:lstStyle/>
          <a:p>
            <a:pPr marL="0" marR="0">
              <a:lnSpc>
                <a:spcPct val="90000"/>
              </a:lnSpc>
              <a:spcBef>
                <a:spcPct val="0"/>
              </a:spcBef>
            </a:pPr>
            <a:r>
              <a:rPr lang="en-GB" sz="6000" b="1" dirty="0">
                <a:latin typeface="Arial" panose="020B0604020202020204" pitchFamily="34" charset="0"/>
                <a:ea typeface="+mj-ea"/>
                <a:cs typeface="Arial" panose="020B0604020202020204" pitchFamily="34" charset="0"/>
              </a:rPr>
              <a:t>Reverse Remembering!</a:t>
            </a:r>
          </a:p>
          <a:p>
            <a:pPr marL="0" marR="0">
              <a:lnSpc>
                <a:spcPct val="90000"/>
              </a:lnSpc>
              <a:spcBef>
                <a:spcPct val="0"/>
              </a:spcBef>
            </a:pPr>
            <a:endParaRPr lang="en-GB" sz="20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3200" dirty="0">
                <a:latin typeface="Arial" panose="020B0604020202020204" pitchFamily="34" charset="0"/>
                <a:ea typeface="+mj-ea"/>
                <a:cs typeface="Arial" panose="020B0604020202020204" pitchFamily="34" charset="0"/>
              </a:rPr>
              <a:t>This time, you will </a:t>
            </a:r>
            <a:r>
              <a:rPr lang="en-GB" sz="3200" b="1" dirty="0">
                <a:latin typeface="Arial" panose="020B0604020202020204" pitchFamily="34" charset="0"/>
                <a:ea typeface="+mj-ea"/>
                <a:cs typeface="Arial" panose="020B0604020202020204" pitchFamily="34" charset="0"/>
              </a:rPr>
              <a:t>read the name of the language </a:t>
            </a:r>
            <a:r>
              <a:rPr lang="en-GB" sz="3200" dirty="0">
                <a:latin typeface="Arial" panose="020B0604020202020204" pitchFamily="34" charset="0"/>
                <a:ea typeface="+mj-ea"/>
                <a:cs typeface="Arial" panose="020B0604020202020204" pitchFamily="34" charset="0"/>
              </a:rPr>
              <a:t>on your card to a classmate and they have to try to </a:t>
            </a:r>
            <a:r>
              <a:rPr lang="en-GB" sz="3200" b="1" dirty="0">
                <a:latin typeface="Arial" panose="020B0604020202020204" pitchFamily="34" charset="0"/>
                <a:ea typeface="+mj-ea"/>
                <a:cs typeface="Arial" panose="020B0604020202020204" pitchFamily="34" charset="0"/>
              </a:rPr>
              <a:t>remember how to say ‘hello’</a:t>
            </a:r>
            <a:r>
              <a:rPr lang="en-GB" sz="3200" dirty="0">
                <a:latin typeface="Arial" panose="020B0604020202020204" pitchFamily="34" charset="0"/>
                <a:ea typeface="+mj-ea"/>
                <a:cs typeface="Arial" panose="020B0604020202020204" pitchFamily="34" charset="0"/>
              </a:rPr>
              <a:t> in that language. They will then read their language name and you must try to remember how to say ‘hello’ in that language too.</a:t>
            </a:r>
          </a:p>
          <a:p>
            <a:pPr marL="0" marR="0">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7" name="TextBox 6">
            <a:extLst>
              <a:ext uri="{FF2B5EF4-FFF2-40B4-BE49-F238E27FC236}">
                <a16:creationId xmlns:a16="http://schemas.microsoft.com/office/drawing/2014/main" id="{3A88768E-B9C6-ECCD-2FD0-502FE4970B06}"/>
              </a:ext>
            </a:extLst>
          </p:cNvPr>
          <p:cNvSpPr txBox="1"/>
          <p:nvPr/>
        </p:nvSpPr>
        <p:spPr>
          <a:xfrm>
            <a:off x="522513" y="4146625"/>
            <a:ext cx="7351067" cy="2246769"/>
          </a:xfrm>
          <a:prstGeom prst="rect">
            <a:avLst/>
          </a:prstGeom>
          <a:noFill/>
        </p:spPr>
        <p:txBody>
          <a:bodyPr wrap="square">
            <a:spAutoFit/>
          </a:bodyPr>
          <a:lstStyle/>
          <a:p>
            <a:pPr marL="457200" indent="-457200">
              <a:buFont typeface="Arial" panose="020B0604020202020204" pitchFamily="34" charset="0"/>
              <a:buChar char="•"/>
            </a:pPr>
            <a:r>
              <a:rPr lang="en-GB" sz="2800" i="1" dirty="0">
                <a:latin typeface="Arial" panose="020B0604020202020204" pitchFamily="34" charset="0"/>
                <a:ea typeface="+mj-ea"/>
                <a:cs typeface="Arial" panose="020B0604020202020204" pitchFamily="34" charset="0"/>
              </a:rPr>
              <a:t>If you are both </a:t>
            </a:r>
            <a:r>
              <a:rPr lang="en-GB" sz="2800" b="1" i="1" dirty="0">
                <a:latin typeface="Arial" panose="020B0604020202020204" pitchFamily="34" charset="0"/>
                <a:ea typeface="+mj-ea"/>
                <a:cs typeface="Arial" panose="020B0604020202020204" pitchFamily="34" charset="0"/>
              </a:rPr>
              <a:t>incorrect</a:t>
            </a:r>
            <a:r>
              <a:rPr lang="en-GB" sz="2800" i="1" dirty="0">
                <a:latin typeface="Arial" panose="020B0604020202020204" pitchFamily="34" charset="0"/>
                <a:ea typeface="+mj-ea"/>
                <a:cs typeface="Arial" panose="020B0604020202020204" pitchFamily="34" charset="0"/>
              </a:rPr>
              <a:t>, </a:t>
            </a:r>
            <a:r>
              <a:rPr lang="en-GB" sz="2800" b="1" i="1" dirty="0">
                <a:latin typeface="Arial" panose="020B0604020202020204" pitchFamily="34" charset="0"/>
                <a:ea typeface="+mj-ea"/>
                <a:cs typeface="Arial" panose="020B0604020202020204" pitchFamily="34" charset="0"/>
              </a:rPr>
              <a:t>keep your cards </a:t>
            </a:r>
            <a:r>
              <a:rPr lang="en-GB" sz="2800" i="1" dirty="0">
                <a:latin typeface="Arial" panose="020B0604020202020204" pitchFamily="34" charset="0"/>
                <a:ea typeface="+mj-ea"/>
                <a:cs typeface="Arial" panose="020B0604020202020204" pitchFamily="34" charset="0"/>
              </a:rPr>
              <a:t>and move on to another classmate.</a:t>
            </a:r>
          </a:p>
          <a:p>
            <a:pPr marL="457200" indent="-457200">
              <a:buFont typeface="Arial" panose="020B0604020202020204" pitchFamily="34" charset="0"/>
              <a:buChar char="•"/>
            </a:pPr>
            <a:r>
              <a:rPr lang="en-GB" sz="2800" i="1" dirty="0">
                <a:latin typeface="Arial" panose="020B0604020202020204" pitchFamily="34" charset="0"/>
                <a:ea typeface="+mj-ea"/>
                <a:cs typeface="Arial" panose="020B0604020202020204" pitchFamily="34" charset="0"/>
              </a:rPr>
              <a:t>If one or both of you are </a:t>
            </a:r>
            <a:r>
              <a:rPr lang="en-GB" sz="2800" b="1" i="1" dirty="0">
                <a:latin typeface="Arial" panose="020B0604020202020204" pitchFamily="34" charset="0"/>
                <a:ea typeface="+mj-ea"/>
                <a:cs typeface="Arial" panose="020B0604020202020204" pitchFamily="34" charset="0"/>
              </a:rPr>
              <a:t>correct</a:t>
            </a:r>
            <a:r>
              <a:rPr lang="en-GB" sz="2800" i="1" dirty="0">
                <a:latin typeface="Arial" panose="020B0604020202020204" pitchFamily="34" charset="0"/>
                <a:ea typeface="+mj-ea"/>
                <a:cs typeface="Arial" panose="020B0604020202020204" pitchFamily="34" charset="0"/>
              </a:rPr>
              <a:t>, </a:t>
            </a:r>
            <a:r>
              <a:rPr lang="en-GB" sz="2800" b="1" i="1" dirty="0">
                <a:latin typeface="Arial" panose="020B0604020202020204" pitchFamily="34" charset="0"/>
                <a:ea typeface="+mj-ea"/>
                <a:cs typeface="Arial" panose="020B0604020202020204" pitchFamily="34" charset="0"/>
              </a:rPr>
              <a:t>swap</a:t>
            </a:r>
            <a:r>
              <a:rPr lang="en-GB" sz="2800" i="1" dirty="0">
                <a:latin typeface="Arial" panose="020B0604020202020204" pitchFamily="34" charset="0"/>
                <a:ea typeface="+mj-ea"/>
                <a:cs typeface="Arial" panose="020B0604020202020204" pitchFamily="34" charset="0"/>
              </a:rPr>
              <a:t> </a:t>
            </a:r>
            <a:r>
              <a:rPr lang="en-GB" sz="2800" b="1" i="1" dirty="0">
                <a:latin typeface="Arial" panose="020B0604020202020204" pitchFamily="34" charset="0"/>
                <a:ea typeface="+mj-ea"/>
                <a:cs typeface="Arial" panose="020B0604020202020204" pitchFamily="34" charset="0"/>
              </a:rPr>
              <a:t>your cards </a:t>
            </a:r>
            <a:r>
              <a:rPr lang="en-GB" sz="2800" i="1" dirty="0">
                <a:latin typeface="Arial" panose="020B0604020202020204" pitchFamily="34" charset="0"/>
                <a:ea typeface="+mj-ea"/>
                <a:cs typeface="Arial" panose="020B0604020202020204" pitchFamily="34" charset="0"/>
              </a:rPr>
              <a:t>and move on to another classmate.</a:t>
            </a:r>
            <a:endParaRPr lang="en-US" sz="1050" i="1" dirty="0"/>
          </a:p>
        </p:txBody>
      </p:sp>
    </p:spTree>
    <p:extLst>
      <p:ext uri="{BB962C8B-B14F-4D97-AF65-F5344CB8AC3E}">
        <p14:creationId xmlns:p14="http://schemas.microsoft.com/office/powerpoint/2010/main" val="2573373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5BA80-EDE3-C6CE-5459-725CA9DFC3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04EC23A-C8C5-1779-2100-EC79F71CEFF1}"/>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Difficulty line up - 1</a:t>
            </a:r>
          </a:p>
        </p:txBody>
      </p:sp>
      <p:sp>
        <p:nvSpPr>
          <p:cNvPr id="5" name="TextBox 4">
            <a:extLst>
              <a:ext uri="{FF2B5EF4-FFF2-40B4-BE49-F238E27FC236}">
                <a16:creationId xmlns:a16="http://schemas.microsoft.com/office/drawing/2014/main" id="{C0B4870D-F0DB-D36F-6F16-031C68ED77C6}"/>
              </a:ext>
            </a:extLst>
          </p:cNvPr>
          <p:cNvSpPr txBox="1"/>
          <p:nvPr/>
        </p:nvSpPr>
        <p:spPr>
          <a:xfrm>
            <a:off x="261257" y="348490"/>
            <a:ext cx="11625943" cy="6795707"/>
          </a:xfrm>
          <a:prstGeom prst="rect">
            <a:avLst/>
          </a:prstGeom>
          <a:noFill/>
        </p:spPr>
        <p:txBody>
          <a:bodyPr wrap="square">
            <a:spAutoFit/>
          </a:bodyPr>
          <a:lstStyle/>
          <a:p>
            <a:pPr marL="0" marR="0" algn="ctr">
              <a:lnSpc>
                <a:spcPct val="90000"/>
              </a:lnSpc>
              <a:spcBef>
                <a:spcPct val="0"/>
              </a:spcBef>
            </a:pPr>
            <a:r>
              <a:rPr lang="en-GB" sz="6000" b="1" dirty="0">
                <a:latin typeface="Arial" panose="020B0604020202020204" pitchFamily="34" charset="0"/>
                <a:ea typeface="+mj-ea"/>
                <a:cs typeface="Arial" panose="020B0604020202020204" pitchFamily="34" charset="0"/>
              </a:rPr>
              <a:t>The Difficulty Line-Up</a:t>
            </a:r>
          </a:p>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4000" dirty="0">
                <a:latin typeface="Arial" panose="020B0604020202020204" pitchFamily="34" charset="0"/>
                <a:ea typeface="+mj-ea"/>
                <a:cs typeface="Arial" panose="020B0604020202020204" pitchFamily="34" charset="0"/>
              </a:rPr>
              <a:t>Each of you has a card with a different ‘hello’ on it. Arrange yourselves in a line with the most difficult to read aloud word at one end, ranging to the easiest to read aloud word at the other.</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pic>
        <p:nvPicPr>
          <p:cNvPr id="3" name="Picture 2" descr="Horizontal colour-gradient graphic displaying a continuous strip from bright green through olive, yellow, orange and red to magenta. ">
            <a:extLst>
              <a:ext uri="{FF2B5EF4-FFF2-40B4-BE49-F238E27FC236}">
                <a16:creationId xmlns:a16="http://schemas.microsoft.com/office/drawing/2014/main" id="{AF13C765-825F-56DE-113D-CC447324662F}"/>
              </a:ext>
            </a:extLst>
          </p:cNvPr>
          <p:cNvPicPr>
            <a:picLocks noChangeAspect="1"/>
          </p:cNvPicPr>
          <p:nvPr/>
        </p:nvPicPr>
        <p:blipFill>
          <a:blip r:embed="rId2"/>
          <a:srcRect/>
          <a:stretch>
            <a:fillRect/>
          </a:stretch>
        </p:blipFill>
        <p:spPr>
          <a:xfrm flipH="1">
            <a:off x="1" y="1574799"/>
            <a:ext cx="12191998" cy="3055795"/>
          </a:xfrm>
          <a:prstGeom prst="rect">
            <a:avLst/>
          </a:prstGeom>
        </p:spPr>
      </p:pic>
      <p:sp>
        <p:nvSpPr>
          <p:cNvPr id="6" name="TextBox 5">
            <a:extLst>
              <a:ext uri="{FF2B5EF4-FFF2-40B4-BE49-F238E27FC236}">
                <a16:creationId xmlns:a16="http://schemas.microsoft.com/office/drawing/2014/main" id="{8D53460F-A70E-08EA-244D-FADA5BB99F4F}"/>
              </a:ext>
            </a:extLst>
          </p:cNvPr>
          <p:cNvSpPr txBox="1"/>
          <p:nvPr/>
        </p:nvSpPr>
        <p:spPr>
          <a:xfrm>
            <a:off x="-4901383" y="348488"/>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difficult</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8" name="TextBox 7">
            <a:extLst>
              <a:ext uri="{FF2B5EF4-FFF2-40B4-BE49-F238E27FC236}">
                <a16:creationId xmlns:a16="http://schemas.microsoft.com/office/drawing/2014/main" id="{2B1635C5-226E-8853-5BF7-039FFF8DB923}"/>
              </a:ext>
            </a:extLst>
          </p:cNvPr>
          <p:cNvSpPr txBox="1"/>
          <p:nvPr/>
        </p:nvSpPr>
        <p:spPr>
          <a:xfrm>
            <a:off x="6124709" y="348489"/>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easy</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E94D7F33-19FD-5179-1CE5-5DC51B8D3E39}"/>
              </a:ext>
              <a:ext uri="{C183D7F6-B498-43B3-948B-1728B52AA6E4}">
                <adec:decorative xmlns:adec="http://schemas.microsoft.com/office/drawing/2017/decorative" val="1"/>
              </a:ext>
            </a:extLst>
          </p:cNvPr>
          <p:cNvGrpSpPr/>
          <p:nvPr/>
        </p:nvGrpSpPr>
        <p:grpSpPr>
          <a:xfrm>
            <a:off x="0" y="1635856"/>
            <a:ext cx="12134580" cy="1402801"/>
            <a:chOff x="0" y="1635856"/>
            <a:chExt cx="12134580" cy="1402801"/>
          </a:xfrm>
        </p:grpSpPr>
        <p:pic>
          <p:nvPicPr>
            <p:cNvPr id="10" name="Picture 9" descr="Horizontal colour-gradient graphic displaying a continuous strip from bright green through olive, yellow, orange and red to magenta. ">
              <a:extLst>
                <a:ext uri="{FF2B5EF4-FFF2-40B4-BE49-F238E27FC236}">
                  <a16:creationId xmlns:a16="http://schemas.microsoft.com/office/drawing/2014/main" id="{56C1E420-0DF2-6FD6-DC91-26E7FC0AAC0D}"/>
                </a:ext>
              </a:extLst>
            </p:cNvPr>
            <p:cNvPicPr>
              <a:picLocks noChangeAspect="1"/>
            </p:cNvPicPr>
            <p:nvPr/>
          </p:nvPicPr>
          <p:blipFill>
            <a:blip r:embed="rId3"/>
            <a:srcRect l="-13690" r="1" b="12793"/>
            <a:stretch>
              <a:fillRect/>
            </a:stretch>
          </p:blipFill>
          <p:spPr>
            <a:xfrm>
              <a:off x="0" y="1676396"/>
              <a:ext cx="830220" cy="1362261"/>
            </a:xfrm>
            <a:prstGeom prst="rect">
              <a:avLst/>
            </a:prstGeom>
          </p:spPr>
        </p:pic>
        <p:pic>
          <p:nvPicPr>
            <p:cNvPr id="11" name="Picture 10" descr="Horizontal colour-gradient graphic displaying a continuous strip from bright green through olive, yellow, orange and red to magenta. ">
              <a:extLst>
                <a:ext uri="{FF2B5EF4-FFF2-40B4-BE49-F238E27FC236}">
                  <a16:creationId xmlns:a16="http://schemas.microsoft.com/office/drawing/2014/main" id="{7FA3AB58-E723-569B-B196-BA1F988B1A3E}"/>
                </a:ext>
              </a:extLst>
            </p:cNvPr>
            <p:cNvPicPr>
              <a:picLocks noChangeAspect="1"/>
            </p:cNvPicPr>
            <p:nvPr/>
          </p:nvPicPr>
          <p:blipFill>
            <a:blip r:embed="rId3"/>
            <a:srcRect l="-13690" r="1" b="12793"/>
            <a:stretch>
              <a:fillRect/>
            </a:stretch>
          </p:blipFill>
          <p:spPr>
            <a:xfrm>
              <a:off x="674096" y="1660384"/>
              <a:ext cx="830220" cy="1362261"/>
            </a:xfrm>
            <a:prstGeom prst="rect">
              <a:avLst/>
            </a:prstGeom>
          </p:spPr>
        </p:pic>
        <p:pic>
          <p:nvPicPr>
            <p:cNvPr id="12" name="Picture 11" descr="Horizontal colour-gradient graphic displaying a continuous strip from bright green through olive, yellow, orange and red to magenta. ">
              <a:extLst>
                <a:ext uri="{FF2B5EF4-FFF2-40B4-BE49-F238E27FC236}">
                  <a16:creationId xmlns:a16="http://schemas.microsoft.com/office/drawing/2014/main" id="{7914A55D-0526-996B-6B63-B01A3B75C17B}"/>
                </a:ext>
              </a:extLst>
            </p:cNvPr>
            <p:cNvPicPr>
              <a:picLocks noChangeAspect="1"/>
            </p:cNvPicPr>
            <p:nvPr/>
          </p:nvPicPr>
          <p:blipFill>
            <a:blip r:embed="rId3"/>
            <a:srcRect l="-13690" r="1" b="12793"/>
            <a:stretch>
              <a:fillRect/>
            </a:stretch>
          </p:blipFill>
          <p:spPr>
            <a:xfrm>
              <a:off x="1342908" y="1653245"/>
              <a:ext cx="830220" cy="1362261"/>
            </a:xfrm>
            <a:prstGeom prst="rect">
              <a:avLst/>
            </a:prstGeom>
          </p:spPr>
        </p:pic>
        <p:pic>
          <p:nvPicPr>
            <p:cNvPr id="13" name="Picture 12">
              <a:extLst>
                <a:ext uri="{FF2B5EF4-FFF2-40B4-BE49-F238E27FC236}">
                  <a16:creationId xmlns:a16="http://schemas.microsoft.com/office/drawing/2014/main" id="{D2614595-8E20-8354-F521-EB76D8A5D87F}"/>
                </a:ext>
              </a:extLst>
            </p:cNvPr>
            <p:cNvPicPr>
              <a:picLocks noChangeAspect="1"/>
            </p:cNvPicPr>
            <p:nvPr/>
          </p:nvPicPr>
          <p:blipFill>
            <a:blip r:embed="rId3"/>
            <a:srcRect l="-13690" r="1" b="12793"/>
            <a:stretch>
              <a:fillRect/>
            </a:stretch>
          </p:blipFill>
          <p:spPr>
            <a:xfrm>
              <a:off x="2017004" y="1651747"/>
              <a:ext cx="830220" cy="1362261"/>
            </a:xfrm>
            <a:prstGeom prst="rect">
              <a:avLst/>
            </a:prstGeom>
          </p:spPr>
        </p:pic>
        <p:pic>
          <p:nvPicPr>
            <p:cNvPr id="14" name="Picture 13">
              <a:extLst>
                <a:ext uri="{FF2B5EF4-FFF2-40B4-BE49-F238E27FC236}">
                  <a16:creationId xmlns:a16="http://schemas.microsoft.com/office/drawing/2014/main" id="{6D27B166-AA5E-4F87-14D8-9E28F65741C3}"/>
                </a:ext>
              </a:extLst>
            </p:cNvPr>
            <p:cNvPicPr>
              <a:picLocks noChangeAspect="1"/>
            </p:cNvPicPr>
            <p:nvPr/>
          </p:nvPicPr>
          <p:blipFill>
            <a:blip r:embed="rId3"/>
            <a:srcRect l="-13690" r="1" b="12793"/>
            <a:stretch>
              <a:fillRect/>
            </a:stretch>
          </p:blipFill>
          <p:spPr>
            <a:xfrm>
              <a:off x="2685816" y="1651747"/>
              <a:ext cx="830220" cy="1362261"/>
            </a:xfrm>
            <a:prstGeom prst="rect">
              <a:avLst/>
            </a:prstGeom>
          </p:spPr>
        </p:pic>
        <p:pic>
          <p:nvPicPr>
            <p:cNvPr id="15" name="Picture 14">
              <a:extLst>
                <a:ext uri="{FF2B5EF4-FFF2-40B4-BE49-F238E27FC236}">
                  <a16:creationId xmlns:a16="http://schemas.microsoft.com/office/drawing/2014/main" id="{17F2C41B-9F96-C4C9-D3FE-BD1A2F8AFEB0}"/>
                </a:ext>
              </a:extLst>
            </p:cNvPr>
            <p:cNvPicPr>
              <a:picLocks noChangeAspect="1"/>
            </p:cNvPicPr>
            <p:nvPr/>
          </p:nvPicPr>
          <p:blipFill>
            <a:blip r:embed="rId3"/>
            <a:srcRect l="-13690" r="1" b="12793"/>
            <a:stretch>
              <a:fillRect/>
            </a:stretch>
          </p:blipFill>
          <p:spPr>
            <a:xfrm>
              <a:off x="3359912" y="1650249"/>
              <a:ext cx="830220" cy="1362261"/>
            </a:xfrm>
            <a:prstGeom prst="rect">
              <a:avLst/>
            </a:prstGeom>
          </p:spPr>
        </p:pic>
        <p:pic>
          <p:nvPicPr>
            <p:cNvPr id="16" name="Picture 15">
              <a:extLst>
                <a:ext uri="{FF2B5EF4-FFF2-40B4-BE49-F238E27FC236}">
                  <a16:creationId xmlns:a16="http://schemas.microsoft.com/office/drawing/2014/main" id="{4C5DFD53-CBA6-12DC-5CAD-CE4804F4F483}"/>
                </a:ext>
              </a:extLst>
            </p:cNvPr>
            <p:cNvPicPr>
              <a:picLocks noChangeAspect="1"/>
            </p:cNvPicPr>
            <p:nvPr/>
          </p:nvPicPr>
          <p:blipFill>
            <a:blip r:embed="rId3"/>
            <a:srcRect l="-13690" r="1" b="12793"/>
            <a:stretch>
              <a:fillRect/>
            </a:stretch>
          </p:blipFill>
          <p:spPr>
            <a:xfrm>
              <a:off x="4028724" y="1643110"/>
              <a:ext cx="830220" cy="1362261"/>
            </a:xfrm>
            <a:prstGeom prst="rect">
              <a:avLst/>
            </a:prstGeom>
          </p:spPr>
        </p:pic>
        <p:pic>
          <p:nvPicPr>
            <p:cNvPr id="17" name="Picture 16">
              <a:extLst>
                <a:ext uri="{FF2B5EF4-FFF2-40B4-BE49-F238E27FC236}">
                  <a16:creationId xmlns:a16="http://schemas.microsoft.com/office/drawing/2014/main" id="{B89EC372-1FFB-C7A7-A969-E7E0B9003CFE}"/>
                </a:ext>
              </a:extLst>
            </p:cNvPr>
            <p:cNvPicPr>
              <a:picLocks noChangeAspect="1"/>
            </p:cNvPicPr>
            <p:nvPr/>
          </p:nvPicPr>
          <p:blipFill>
            <a:blip r:embed="rId3"/>
            <a:srcRect l="-13690" r="1" b="12793"/>
            <a:stretch>
              <a:fillRect/>
            </a:stretch>
          </p:blipFill>
          <p:spPr>
            <a:xfrm>
              <a:off x="4702820" y="1656126"/>
              <a:ext cx="830220" cy="1362261"/>
            </a:xfrm>
            <a:prstGeom prst="rect">
              <a:avLst/>
            </a:prstGeom>
          </p:spPr>
        </p:pic>
        <p:pic>
          <p:nvPicPr>
            <p:cNvPr id="18" name="Picture 17">
              <a:extLst>
                <a:ext uri="{FF2B5EF4-FFF2-40B4-BE49-F238E27FC236}">
                  <a16:creationId xmlns:a16="http://schemas.microsoft.com/office/drawing/2014/main" id="{A1EC90AF-CBE0-54F6-AAE6-E2C946C4C691}"/>
                </a:ext>
              </a:extLst>
            </p:cNvPr>
            <p:cNvPicPr>
              <a:picLocks noChangeAspect="1"/>
            </p:cNvPicPr>
            <p:nvPr/>
          </p:nvPicPr>
          <p:blipFill>
            <a:blip r:embed="rId3"/>
            <a:srcRect l="-13690" r="1" b="12793"/>
            <a:stretch>
              <a:fillRect/>
            </a:stretch>
          </p:blipFill>
          <p:spPr>
            <a:xfrm>
              <a:off x="5365385" y="1656126"/>
              <a:ext cx="830220" cy="1362261"/>
            </a:xfrm>
            <a:prstGeom prst="rect">
              <a:avLst/>
            </a:prstGeom>
          </p:spPr>
        </p:pic>
        <p:pic>
          <p:nvPicPr>
            <p:cNvPr id="19" name="Picture 18">
              <a:extLst>
                <a:ext uri="{FF2B5EF4-FFF2-40B4-BE49-F238E27FC236}">
                  <a16:creationId xmlns:a16="http://schemas.microsoft.com/office/drawing/2014/main" id="{F366AB6A-4C17-6190-5C1D-56FFA3E3EBD2}"/>
                </a:ext>
              </a:extLst>
            </p:cNvPr>
            <p:cNvPicPr>
              <a:picLocks noChangeAspect="1"/>
            </p:cNvPicPr>
            <p:nvPr/>
          </p:nvPicPr>
          <p:blipFill>
            <a:blip r:embed="rId3"/>
            <a:srcRect l="-13690" r="1" b="12793"/>
            <a:stretch>
              <a:fillRect/>
            </a:stretch>
          </p:blipFill>
          <p:spPr>
            <a:xfrm>
              <a:off x="6039481" y="1654628"/>
              <a:ext cx="830220" cy="1362261"/>
            </a:xfrm>
            <a:prstGeom prst="rect">
              <a:avLst/>
            </a:prstGeom>
          </p:spPr>
        </p:pic>
        <p:pic>
          <p:nvPicPr>
            <p:cNvPr id="20" name="Picture 19">
              <a:extLst>
                <a:ext uri="{FF2B5EF4-FFF2-40B4-BE49-F238E27FC236}">
                  <a16:creationId xmlns:a16="http://schemas.microsoft.com/office/drawing/2014/main" id="{D44490E1-D7F4-1949-1EAB-2A1B9BF44A59}"/>
                </a:ext>
              </a:extLst>
            </p:cNvPr>
            <p:cNvPicPr>
              <a:picLocks noChangeAspect="1"/>
            </p:cNvPicPr>
            <p:nvPr/>
          </p:nvPicPr>
          <p:blipFill>
            <a:blip r:embed="rId3"/>
            <a:srcRect l="-13690" r="1" b="12793"/>
            <a:stretch>
              <a:fillRect/>
            </a:stretch>
          </p:blipFill>
          <p:spPr>
            <a:xfrm>
              <a:off x="6708293" y="1647489"/>
              <a:ext cx="830220" cy="1362261"/>
            </a:xfrm>
            <a:prstGeom prst="rect">
              <a:avLst/>
            </a:prstGeom>
          </p:spPr>
        </p:pic>
        <p:pic>
          <p:nvPicPr>
            <p:cNvPr id="21" name="Picture 20">
              <a:extLst>
                <a:ext uri="{FF2B5EF4-FFF2-40B4-BE49-F238E27FC236}">
                  <a16:creationId xmlns:a16="http://schemas.microsoft.com/office/drawing/2014/main" id="{5FB60F25-90B1-4AD0-ADBB-6567A97375EC}"/>
                </a:ext>
              </a:extLst>
            </p:cNvPr>
            <p:cNvPicPr>
              <a:picLocks noChangeAspect="1"/>
            </p:cNvPicPr>
            <p:nvPr/>
          </p:nvPicPr>
          <p:blipFill>
            <a:blip r:embed="rId3"/>
            <a:srcRect l="-13690" r="1" b="12793"/>
            <a:stretch>
              <a:fillRect/>
            </a:stretch>
          </p:blipFill>
          <p:spPr>
            <a:xfrm>
              <a:off x="7382389" y="1645991"/>
              <a:ext cx="830220" cy="1362261"/>
            </a:xfrm>
            <a:prstGeom prst="rect">
              <a:avLst/>
            </a:prstGeom>
          </p:spPr>
        </p:pic>
        <p:pic>
          <p:nvPicPr>
            <p:cNvPr id="22" name="Picture 21">
              <a:extLst>
                <a:ext uri="{FF2B5EF4-FFF2-40B4-BE49-F238E27FC236}">
                  <a16:creationId xmlns:a16="http://schemas.microsoft.com/office/drawing/2014/main" id="{B4BCFB0C-8761-530A-8768-3B2747A97168}"/>
                </a:ext>
              </a:extLst>
            </p:cNvPr>
            <p:cNvPicPr>
              <a:picLocks noChangeAspect="1"/>
            </p:cNvPicPr>
            <p:nvPr/>
          </p:nvPicPr>
          <p:blipFill>
            <a:blip r:embed="rId3"/>
            <a:srcRect l="-13690" r="1" b="12793"/>
            <a:stretch>
              <a:fillRect/>
            </a:stretch>
          </p:blipFill>
          <p:spPr>
            <a:xfrm>
              <a:off x="8051201" y="1645991"/>
              <a:ext cx="830220" cy="1362261"/>
            </a:xfrm>
            <a:prstGeom prst="rect">
              <a:avLst/>
            </a:prstGeom>
          </p:spPr>
        </p:pic>
        <p:pic>
          <p:nvPicPr>
            <p:cNvPr id="23" name="Picture 22">
              <a:extLst>
                <a:ext uri="{FF2B5EF4-FFF2-40B4-BE49-F238E27FC236}">
                  <a16:creationId xmlns:a16="http://schemas.microsoft.com/office/drawing/2014/main" id="{7E65DF7C-EA55-1A0D-3E79-239C98216F91}"/>
                </a:ext>
              </a:extLst>
            </p:cNvPr>
            <p:cNvPicPr>
              <a:picLocks noChangeAspect="1"/>
            </p:cNvPicPr>
            <p:nvPr/>
          </p:nvPicPr>
          <p:blipFill>
            <a:blip r:embed="rId3"/>
            <a:srcRect l="-13690" r="1" b="12793"/>
            <a:stretch>
              <a:fillRect/>
            </a:stretch>
          </p:blipFill>
          <p:spPr>
            <a:xfrm>
              <a:off x="8725297" y="1644493"/>
              <a:ext cx="830220" cy="1362261"/>
            </a:xfrm>
            <a:prstGeom prst="rect">
              <a:avLst/>
            </a:prstGeom>
          </p:spPr>
        </p:pic>
        <p:pic>
          <p:nvPicPr>
            <p:cNvPr id="24" name="Picture 23">
              <a:extLst>
                <a:ext uri="{FF2B5EF4-FFF2-40B4-BE49-F238E27FC236}">
                  <a16:creationId xmlns:a16="http://schemas.microsoft.com/office/drawing/2014/main" id="{9F7DCE38-1A7F-2310-E870-6B033E1269A7}"/>
                </a:ext>
              </a:extLst>
            </p:cNvPr>
            <p:cNvPicPr>
              <a:picLocks noChangeAspect="1"/>
            </p:cNvPicPr>
            <p:nvPr/>
          </p:nvPicPr>
          <p:blipFill>
            <a:blip r:embed="rId3"/>
            <a:srcRect l="-13690" r="1" b="12793"/>
            <a:stretch>
              <a:fillRect/>
            </a:stretch>
          </p:blipFill>
          <p:spPr>
            <a:xfrm>
              <a:off x="9394109" y="1637354"/>
              <a:ext cx="830220" cy="1362261"/>
            </a:xfrm>
            <a:prstGeom prst="rect">
              <a:avLst/>
            </a:prstGeom>
          </p:spPr>
        </p:pic>
        <p:pic>
          <p:nvPicPr>
            <p:cNvPr id="25" name="Picture 24">
              <a:extLst>
                <a:ext uri="{FF2B5EF4-FFF2-40B4-BE49-F238E27FC236}">
                  <a16:creationId xmlns:a16="http://schemas.microsoft.com/office/drawing/2014/main" id="{1AA70C54-8C72-2CF5-59F0-133CCD89793A}"/>
                </a:ext>
              </a:extLst>
            </p:cNvPr>
            <p:cNvPicPr>
              <a:picLocks noChangeAspect="1"/>
            </p:cNvPicPr>
            <p:nvPr/>
          </p:nvPicPr>
          <p:blipFill>
            <a:blip r:embed="rId3"/>
            <a:srcRect l="-13690" r="1" b="12793"/>
            <a:stretch>
              <a:fillRect/>
            </a:stretch>
          </p:blipFill>
          <p:spPr>
            <a:xfrm>
              <a:off x="10068205" y="1635856"/>
              <a:ext cx="830220" cy="1362261"/>
            </a:xfrm>
            <a:prstGeom prst="rect">
              <a:avLst/>
            </a:prstGeom>
          </p:spPr>
        </p:pic>
        <p:pic>
          <p:nvPicPr>
            <p:cNvPr id="26" name="Picture 25">
              <a:extLst>
                <a:ext uri="{FF2B5EF4-FFF2-40B4-BE49-F238E27FC236}">
                  <a16:creationId xmlns:a16="http://schemas.microsoft.com/office/drawing/2014/main" id="{6BFF7789-1F38-0D23-C408-0258425F6F8A}"/>
                </a:ext>
              </a:extLst>
            </p:cNvPr>
            <p:cNvPicPr>
              <a:picLocks noChangeAspect="1"/>
            </p:cNvPicPr>
            <p:nvPr/>
          </p:nvPicPr>
          <p:blipFill>
            <a:blip r:embed="rId3"/>
            <a:srcRect l="-13690" r="1" b="12793"/>
            <a:stretch>
              <a:fillRect/>
            </a:stretch>
          </p:blipFill>
          <p:spPr>
            <a:xfrm>
              <a:off x="10766013" y="1644493"/>
              <a:ext cx="830220" cy="1362261"/>
            </a:xfrm>
            <a:prstGeom prst="rect">
              <a:avLst/>
            </a:prstGeom>
          </p:spPr>
        </p:pic>
        <p:pic>
          <p:nvPicPr>
            <p:cNvPr id="27" name="Picture 26">
              <a:extLst>
                <a:ext uri="{FF2B5EF4-FFF2-40B4-BE49-F238E27FC236}">
                  <a16:creationId xmlns:a16="http://schemas.microsoft.com/office/drawing/2014/main" id="{A1B3BEC7-C384-5D50-4147-DB27B70242B1}"/>
                </a:ext>
              </a:extLst>
            </p:cNvPr>
            <p:cNvPicPr>
              <a:picLocks noChangeAspect="1"/>
            </p:cNvPicPr>
            <p:nvPr/>
          </p:nvPicPr>
          <p:blipFill>
            <a:blip r:embed="rId3"/>
            <a:srcRect l="-13690" r="18589" b="12793"/>
            <a:stretch>
              <a:fillRect/>
            </a:stretch>
          </p:blipFill>
          <p:spPr>
            <a:xfrm>
              <a:off x="11440109" y="1642995"/>
              <a:ext cx="694471" cy="1362261"/>
            </a:xfrm>
            <a:prstGeom prst="rect">
              <a:avLst/>
            </a:prstGeom>
          </p:spPr>
        </p:pic>
      </p:grpSp>
    </p:spTree>
    <p:extLst>
      <p:ext uri="{BB962C8B-B14F-4D97-AF65-F5344CB8AC3E}">
        <p14:creationId xmlns:p14="http://schemas.microsoft.com/office/powerpoint/2010/main" val="3773074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87DFB-02B1-1D6B-982D-46A5B3361D7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AF7696F-77FF-3D1E-410E-8D4A632ABAEB}"/>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800" dirty="0"/>
              <a:t>Difficulty line up - 2</a:t>
            </a:r>
            <a:endParaRPr lang="en-US" dirty="0"/>
          </a:p>
        </p:txBody>
      </p:sp>
      <p:sp>
        <p:nvSpPr>
          <p:cNvPr id="5" name="TextBox 4">
            <a:extLst>
              <a:ext uri="{FF2B5EF4-FFF2-40B4-BE49-F238E27FC236}">
                <a16:creationId xmlns:a16="http://schemas.microsoft.com/office/drawing/2014/main" id="{89EA4146-97C2-27B9-079F-73118AA70FD2}"/>
              </a:ext>
            </a:extLst>
          </p:cNvPr>
          <p:cNvSpPr txBox="1"/>
          <p:nvPr/>
        </p:nvSpPr>
        <p:spPr>
          <a:xfrm>
            <a:off x="261257" y="348490"/>
            <a:ext cx="11625943" cy="6241709"/>
          </a:xfrm>
          <a:prstGeom prst="rect">
            <a:avLst/>
          </a:prstGeom>
          <a:noFill/>
        </p:spPr>
        <p:txBody>
          <a:bodyPr wrap="square">
            <a:spAutoFit/>
          </a:bodyPr>
          <a:lstStyle/>
          <a:p>
            <a:pPr marL="0" marR="0" algn="ctr">
              <a:lnSpc>
                <a:spcPct val="90000"/>
              </a:lnSpc>
              <a:spcBef>
                <a:spcPct val="0"/>
              </a:spcBef>
            </a:pPr>
            <a:r>
              <a:rPr lang="en-GB" sz="6000" b="1" dirty="0">
                <a:latin typeface="Arial" panose="020B0604020202020204" pitchFamily="34" charset="0"/>
                <a:ea typeface="+mj-ea"/>
                <a:cs typeface="Arial" panose="020B0604020202020204" pitchFamily="34" charset="0"/>
              </a:rPr>
              <a:t>The Difficulty Line-Up</a:t>
            </a:r>
          </a:p>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4000" dirty="0">
                <a:latin typeface="Arial" panose="020B0604020202020204" pitchFamily="34" charset="0"/>
                <a:ea typeface="+mj-ea"/>
                <a:cs typeface="Arial" panose="020B0604020202020204" pitchFamily="34" charset="0"/>
              </a:rPr>
              <a:t>Does similarity with English help?</a:t>
            </a:r>
          </a:p>
          <a:p>
            <a:pPr marL="0" marR="0" algn="ctr">
              <a:lnSpc>
                <a:spcPct val="90000"/>
              </a:lnSpc>
              <a:spcBef>
                <a:spcPct val="0"/>
              </a:spcBef>
            </a:pPr>
            <a:endParaRPr lang="en-GB" sz="2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4000" dirty="0">
                <a:latin typeface="Arial" panose="020B0604020202020204" pitchFamily="34" charset="0"/>
                <a:ea typeface="+mj-ea"/>
                <a:cs typeface="Arial" panose="020B0604020202020204" pitchFamily="34" charset="0"/>
              </a:rPr>
              <a:t>Do you know if the languages you have put at the ‘easy’ end are related to English? </a:t>
            </a:r>
          </a:p>
        </p:txBody>
      </p:sp>
      <p:pic>
        <p:nvPicPr>
          <p:cNvPr id="3" name="Picture 2" descr="Colour gradient strip going from red to green">
            <a:extLst>
              <a:ext uri="{FF2B5EF4-FFF2-40B4-BE49-F238E27FC236}">
                <a16:creationId xmlns:a16="http://schemas.microsoft.com/office/drawing/2014/main" id="{1E6B7341-07D1-5EFE-C763-17CBAFA181B6}"/>
              </a:ext>
            </a:extLst>
          </p:cNvPr>
          <p:cNvPicPr>
            <a:picLocks noChangeAspect="1"/>
          </p:cNvPicPr>
          <p:nvPr/>
        </p:nvPicPr>
        <p:blipFill>
          <a:blip r:embed="rId2"/>
          <a:srcRect/>
          <a:stretch>
            <a:fillRect/>
          </a:stretch>
        </p:blipFill>
        <p:spPr>
          <a:xfrm flipH="1">
            <a:off x="2175" y="1603527"/>
            <a:ext cx="12191998" cy="3055795"/>
          </a:xfrm>
          <a:prstGeom prst="rect">
            <a:avLst/>
          </a:prstGeom>
        </p:spPr>
      </p:pic>
      <p:sp>
        <p:nvSpPr>
          <p:cNvPr id="2" name="TextBox 1">
            <a:extLst>
              <a:ext uri="{FF2B5EF4-FFF2-40B4-BE49-F238E27FC236}">
                <a16:creationId xmlns:a16="http://schemas.microsoft.com/office/drawing/2014/main" id="{2EEE4D59-02F5-BA63-FA4F-3D59CBA3ADE7}"/>
              </a:ext>
            </a:extLst>
          </p:cNvPr>
          <p:cNvSpPr txBox="1"/>
          <p:nvPr/>
        </p:nvSpPr>
        <p:spPr>
          <a:xfrm>
            <a:off x="-4901383" y="348488"/>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difficult</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8" name="TextBox 7">
            <a:extLst>
              <a:ext uri="{FF2B5EF4-FFF2-40B4-BE49-F238E27FC236}">
                <a16:creationId xmlns:a16="http://schemas.microsoft.com/office/drawing/2014/main" id="{1A81DDA3-7566-C1BC-78F8-6A4A607A606A}"/>
              </a:ext>
            </a:extLst>
          </p:cNvPr>
          <p:cNvSpPr txBox="1"/>
          <p:nvPr/>
        </p:nvSpPr>
        <p:spPr>
          <a:xfrm>
            <a:off x="6138564" y="348489"/>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easy</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grpSp>
        <p:nvGrpSpPr>
          <p:cNvPr id="4" name="Group 3">
            <a:extLst>
              <a:ext uri="{FF2B5EF4-FFF2-40B4-BE49-F238E27FC236}">
                <a16:creationId xmlns:a16="http://schemas.microsoft.com/office/drawing/2014/main" id="{5F481159-C230-01B9-60A4-DA13F11672F5}"/>
              </a:ext>
              <a:ext uri="{C183D7F6-B498-43B3-948B-1728B52AA6E4}">
                <adec:decorative xmlns:adec="http://schemas.microsoft.com/office/drawing/2017/decorative" val="1"/>
              </a:ext>
            </a:extLst>
          </p:cNvPr>
          <p:cNvGrpSpPr/>
          <p:nvPr/>
        </p:nvGrpSpPr>
        <p:grpSpPr>
          <a:xfrm>
            <a:off x="0" y="1635856"/>
            <a:ext cx="12134580" cy="1402801"/>
            <a:chOff x="0" y="1635856"/>
            <a:chExt cx="12134580" cy="1402801"/>
          </a:xfrm>
        </p:grpSpPr>
        <p:pic>
          <p:nvPicPr>
            <p:cNvPr id="10" name="Picture 9">
              <a:extLst>
                <a:ext uri="{FF2B5EF4-FFF2-40B4-BE49-F238E27FC236}">
                  <a16:creationId xmlns:a16="http://schemas.microsoft.com/office/drawing/2014/main" id="{A71002AD-15E7-A2DD-9876-7CF14848310F}"/>
                </a:ext>
              </a:extLst>
            </p:cNvPr>
            <p:cNvPicPr>
              <a:picLocks noChangeAspect="1"/>
            </p:cNvPicPr>
            <p:nvPr/>
          </p:nvPicPr>
          <p:blipFill>
            <a:blip r:embed="rId3"/>
            <a:srcRect l="-13690" r="1" b="12793"/>
            <a:stretch>
              <a:fillRect/>
            </a:stretch>
          </p:blipFill>
          <p:spPr>
            <a:xfrm>
              <a:off x="0" y="1676396"/>
              <a:ext cx="830220" cy="1362261"/>
            </a:xfrm>
            <a:prstGeom prst="rect">
              <a:avLst/>
            </a:prstGeom>
          </p:spPr>
        </p:pic>
        <p:pic>
          <p:nvPicPr>
            <p:cNvPr id="11" name="Picture 10">
              <a:extLst>
                <a:ext uri="{FF2B5EF4-FFF2-40B4-BE49-F238E27FC236}">
                  <a16:creationId xmlns:a16="http://schemas.microsoft.com/office/drawing/2014/main" id="{BB4A9ADF-351D-8EFC-2C89-10AFA6206412}"/>
                </a:ext>
              </a:extLst>
            </p:cNvPr>
            <p:cNvPicPr>
              <a:picLocks noChangeAspect="1"/>
            </p:cNvPicPr>
            <p:nvPr/>
          </p:nvPicPr>
          <p:blipFill>
            <a:blip r:embed="rId3"/>
            <a:srcRect l="-13690" r="1" b="12793"/>
            <a:stretch>
              <a:fillRect/>
            </a:stretch>
          </p:blipFill>
          <p:spPr>
            <a:xfrm>
              <a:off x="674096" y="1660384"/>
              <a:ext cx="830220" cy="1362261"/>
            </a:xfrm>
            <a:prstGeom prst="rect">
              <a:avLst/>
            </a:prstGeom>
          </p:spPr>
        </p:pic>
        <p:pic>
          <p:nvPicPr>
            <p:cNvPr id="12" name="Picture 11">
              <a:extLst>
                <a:ext uri="{FF2B5EF4-FFF2-40B4-BE49-F238E27FC236}">
                  <a16:creationId xmlns:a16="http://schemas.microsoft.com/office/drawing/2014/main" id="{7CD8F3B6-678E-4CB4-3A40-2F57ADB75BD0}"/>
                </a:ext>
              </a:extLst>
            </p:cNvPr>
            <p:cNvPicPr>
              <a:picLocks noChangeAspect="1"/>
            </p:cNvPicPr>
            <p:nvPr/>
          </p:nvPicPr>
          <p:blipFill>
            <a:blip r:embed="rId3"/>
            <a:srcRect l="-13690" r="1" b="12793"/>
            <a:stretch>
              <a:fillRect/>
            </a:stretch>
          </p:blipFill>
          <p:spPr>
            <a:xfrm>
              <a:off x="1342908" y="1653245"/>
              <a:ext cx="830220" cy="1362261"/>
            </a:xfrm>
            <a:prstGeom prst="rect">
              <a:avLst/>
            </a:prstGeom>
          </p:spPr>
        </p:pic>
        <p:pic>
          <p:nvPicPr>
            <p:cNvPr id="13" name="Picture 12">
              <a:extLst>
                <a:ext uri="{FF2B5EF4-FFF2-40B4-BE49-F238E27FC236}">
                  <a16:creationId xmlns:a16="http://schemas.microsoft.com/office/drawing/2014/main" id="{0F335DCA-CDEE-2225-4ABF-6E802A678900}"/>
                </a:ext>
              </a:extLst>
            </p:cNvPr>
            <p:cNvPicPr>
              <a:picLocks noChangeAspect="1"/>
            </p:cNvPicPr>
            <p:nvPr/>
          </p:nvPicPr>
          <p:blipFill>
            <a:blip r:embed="rId3"/>
            <a:srcRect l="-13690" r="1" b="12793"/>
            <a:stretch>
              <a:fillRect/>
            </a:stretch>
          </p:blipFill>
          <p:spPr>
            <a:xfrm>
              <a:off x="2017004" y="1651747"/>
              <a:ext cx="830220" cy="1362261"/>
            </a:xfrm>
            <a:prstGeom prst="rect">
              <a:avLst/>
            </a:prstGeom>
          </p:spPr>
        </p:pic>
        <p:pic>
          <p:nvPicPr>
            <p:cNvPr id="14" name="Picture 13">
              <a:extLst>
                <a:ext uri="{FF2B5EF4-FFF2-40B4-BE49-F238E27FC236}">
                  <a16:creationId xmlns:a16="http://schemas.microsoft.com/office/drawing/2014/main" id="{962150CF-64C9-F89B-8290-304A35148A6F}"/>
                </a:ext>
              </a:extLst>
            </p:cNvPr>
            <p:cNvPicPr>
              <a:picLocks noChangeAspect="1"/>
            </p:cNvPicPr>
            <p:nvPr/>
          </p:nvPicPr>
          <p:blipFill>
            <a:blip r:embed="rId3"/>
            <a:srcRect l="-13690" r="1" b="12793"/>
            <a:stretch>
              <a:fillRect/>
            </a:stretch>
          </p:blipFill>
          <p:spPr>
            <a:xfrm>
              <a:off x="2685816" y="1651747"/>
              <a:ext cx="830220" cy="1362261"/>
            </a:xfrm>
            <a:prstGeom prst="rect">
              <a:avLst/>
            </a:prstGeom>
          </p:spPr>
        </p:pic>
        <p:pic>
          <p:nvPicPr>
            <p:cNvPr id="15" name="Picture 14">
              <a:extLst>
                <a:ext uri="{FF2B5EF4-FFF2-40B4-BE49-F238E27FC236}">
                  <a16:creationId xmlns:a16="http://schemas.microsoft.com/office/drawing/2014/main" id="{13459FF3-921D-8B37-0EBA-21FFD9282602}"/>
                </a:ext>
              </a:extLst>
            </p:cNvPr>
            <p:cNvPicPr>
              <a:picLocks noChangeAspect="1"/>
            </p:cNvPicPr>
            <p:nvPr/>
          </p:nvPicPr>
          <p:blipFill>
            <a:blip r:embed="rId3"/>
            <a:srcRect l="-13690" r="1" b="12793"/>
            <a:stretch>
              <a:fillRect/>
            </a:stretch>
          </p:blipFill>
          <p:spPr>
            <a:xfrm>
              <a:off x="3359912" y="1650249"/>
              <a:ext cx="830220" cy="1362261"/>
            </a:xfrm>
            <a:prstGeom prst="rect">
              <a:avLst/>
            </a:prstGeom>
          </p:spPr>
        </p:pic>
        <p:pic>
          <p:nvPicPr>
            <p:cNvPr id="16" name="Picture 15">
              <a:extLst>
                <a:ext uri="{FF2B5EF4-FFF2-40B4-BE49-F238E27FC236}">
                  <a16:creationId xmlns:a16="http://schemas.microsoft.com/office/drawing/2014/main" id="{CB993D27-DD92-452F-F33C-62C0FDFE4C22}"/>
                </a:ext>
              </a:extLst>
            </p:cNvPr>
            <p:cNvPicPr>
              <a:picLocks noChangeAspect="1"/>
            </p:cNvPicPr>
            <p:nvPr/>
          </p:nvPicPr>
          <p:blipFill>
            <a:blip r:embed="rId3"/>
            <a:srcRect l="-13690" r="1" b="12793"/>
            <a:stretch>
              <a:fillRect/>
            </a:stretch>
          </p:blipFill>
          <p:spPr>
            <a:xfrm>
              <a:off x="4028724" y="1643110"/>
              <a:ext cx="830220" cy="1362261"/>
            </a:xfrm>
            <a:prstGeom prst="rect">
              <a:avLst/>
            </a:prstGeom>
          </p:spPr>
        </p:pic>
        <p:pic>
          <p:nvPicPr>
            <p:cNvPr id="17" name="Picture 16">
              <a:extLst>
                <a:ext uri="{FF2B5EF4-FFF2-40B4-BE49-F238E27FC236}">
                  <a16:creationId xmlns:a16="http://schemas.microsoft.com/office/drawing/2014/main" id="{246A4D03-E3CC-7A10-D1B9-BBB9B47A890D}"/>
                </a:ext>
              </a:extLst>
            </p:cNvPr>
            <p:cNvPicPr>
              <a:picLocks noChangeAspect="1"/>
            </p:cNvPicPr>
            <p:nvPr/>
          </p:nvPicPr>
          <p:blipFill>
            <a:blip r:embed="rId3"/>
            <a:srcRect l="-13690" r="1" b="12793"/>
            <a:stretch>
              <a:fillRect/>
            </a:stretch>
          </p:blipFill>
          <p:spPr>
            <a:xfrm>
              <a:off x="4702820" y="1656126"/>
              <a:ext cx="830220" cy="1362261"/>
            </a:xfrm>
            <a:prstGeom prst="rect">
              <a:avLst/>
            </a:prstGeom>
          </p:spPr>
        </p:pic>
        <p:pic>
          <p:nvPicPr>
            <p:cNvPr id="18" name="Picture 17">
              <a:extLst>
                <a:ext uri="{FF2B5EF4-FFF2-40B4-BE49-F238E27FC236}">
                  <a16:creationId xmlns:a16="http://schemas.microsoft.com/office/drawing/2014/main" id="{5E3ECE43-7D8D-1FBC-6E9B-A781573490FA}"/>
                </a:ext>
              </a:extLst>
            </p:cNvPr>
            <p:cNvPicPr>
              <a:picLocks noChangeAspect="1"/>
            </p:cNvPicPr>
            <p:nvPr/>
          </p:nvPicPr>
          <p:blipFill>
            <a:blip r:embed="rId3"/>
            <a:srcRect l="-13690" r="1" b="12793"/>
            <a:stretch>
              <a:fillRect/>
            </a:stretch>
          </p:blipFill>
          <p:spPr>
            <a:xfrm>
              <a:off x="5365385" y="1656126"/>
              <a:ext cx="830220" cy="1362261"/>
            </a:xfrm>
            <a:prstGeom prst="rect">
              <a:avLst/>
            </a:prstGeom>
          </p:spPr>
        </p:pic>
        <p:pic>
          <p:nvPicPr>
            <p:cNvPr id="19" name="Picture 18">
              <a:extLst>
                <a:ext uri="{FF2B5EF4-FFF2-40B4-BE49-F238E27FC236}">
                  <a16:creationId xmlns:a16="http://schemas.microsoft.com/office/drawing/2014/main" id="{4FDBC46C-D136-18AD-F713-1742A9BA7FF3}"/>
                </a:ext>
              </a:extLst>
            </p:cNvPr>
            <p:cNvPicPr>
              <a:picLocks noChangeAspect="1"/>
            </p:cNvPicPr>
            <p:nvPr/>
          </p:nvPicPr>
          <p:blipFill>
            <a:blip r:embed="rId3"/>
            <a:srcRect l="-13690" r="1" b="12793"/>
            <a:stretch>
              <a:fillRect/>
            </a:stretch>
          </p:blipFill>
          <p:spPr>
            <a:xfrm>
              <a:off x="6039481" y="1654628"/>
              <a:ext cx="830220" cy="1362261"/>
            </a:xfrm>
            <a:prstGeom prst="rect">
              <a:avLst/>
            </a:prstGeom>
          </p:spPr>
        </p:pic>
        <p:pic>
          <p:nvPicPr>
            <p:cNvPr id="20" name="Picture 19">
              <a:extLst>
                <a:ext uri="{FF2B5EF4-FFF2-40B4-BE49-F238E27FC236}">
                  <a16:creationId xmlns:a16="http://schemas.microsoft.com/office/drawing/2014/main" id="{E7A323A8-6965-93B6-EEEB-1D58DEDB37C4}"/>
                </a:ext>
              </a:extLst>
            </p:cNvPr>
            <p:cNvPicPr>
              <a:picLocks noChangeAspect="1"/>
            </p:cNvPicPr>
            <p:nvPr/>
          </p:nvPicPr>
          <p:blipFill>
            <a:blip r:embed="rId3"/>
            <a:srcRect l="-13690" r="1" b="12793"/>
            <a:stretch>
              <a:fillRect/>
            </a:stretch>
          </p:blipFill>
          <p:spPr>
            <a:xfrm>
              <a:off x="6708293" y="1647489"/>
              <a:ext cx="830220" cy="1362261"/>
            </a:xfrm>
            <a:prstGeom prst="rect">
              <a:avLst/>
            </a:prstGeom>
          </p:spPr>
        </p:pic>
        <p:pic>
          <p:nvPicPr>
            <p:cNvPr id="21" name="Picture 20">
              <a:extLst>
                <a:ext uri="{FF2B5EF4-FFF2-40B4-BE49-F238E27FC236}">
                  <a16:creationId xmlns:a16="http://schemas.microsoft.com/office/drawing/2014/main" id="{DD83367C-6D3F-3FD5-AA93-B8405700CC6E}"/>
                </a:ext>
              </a:extLst>
            </p:cNvPr>
            <p:cNvPicPr>
              <a:picLocks noChangeAspect="1"/>
            </p:cNvPicPr>
            <p:nvPr/>
          </p:nvPicPr>
          <p:blipFill>
            <a:blip r:embed="rId3"/>
            <a:srcRect l="-13690" r="1" b="12793"/>
            <a:stretch>
              <a:fillRect/>
            </a:stretch>
          </p:blipFill>
          <p:spPr>
            <a:xfrm>
              <a:off x="7382389" y="1645991"/>
              <a:ext cx="830220" cy="1362261"/>
            </a:xfrm>
            <a:prstGeom prst="rect">
              <a:avLst/>
            </a:prstGeom>
          </p:spPr>
        </p:pic>
        <p:pic>
          <p:nvPicPr>
            <p:cNvPr id="22" name="Picture 21">
              <a:extLst>
                <a:ext uri="{FF2B5EF4-FFF2-40B4-BE49-F238E27FC236}">
                  <a16:creationId xmlns:a16="http://schemas.microsoft.com/office/drawing/2014/main" id="{994D7A58-AFDD-33ED-C927-A92554C1996E}"/>
                </a:ext>
              </a:extLst>
            </p:cNvPr>
            <p:cNvPicPr>
              <a:picLocks noChangeAspect="1"/>
            </p:cNvPicPr>
            <p:nvPr/>
          </p:nvPicPr>
          <p:blipFill>
            <a:blip r:embed="rId3"/>
            <a:srcRect l="-13690" r="1" b="12793"/>
            <a:stretch>
              <a:fillRect/>
            </a:stretch>
          </p:blipFill>
          <p:spPr>
            <a:xfrm>
              <a:off x="8051201" y="1645991"/>
              <a:ext cx="830220" cy="1362261"/>
            </a:xfrm>
            <a:prstGeom prst="rect">
              <a:avLst/>
            </a:prstGeom>
          </p:spPr>
        </p:pic>
        <p:pic>
          <p:nvPicPr>
            <p:cNvPr id="23" name="Picture 22">
              <a:extLst>
                <a:ext uri="{FF2B5EF4-FFF2-40B4-BE49-F238E27FC236}">
                  <a16:creationId xmlns:a16="http://schemas.microsoft.com/office/drawing/2014/main" id="{C9AE158D-66E4-F229-526B-0EC778309FBC}"/>
                </a:ext>
              </a:extLst>
            </p:cNvPr>
            <p:cNvPicPr>
              <a:picLocks noChangeAspect="1"/>
            </p:cNvPicPr>
            <p:nvPr/>
          </p:nvPicPr>
          <p:blipFill>
            <a:blip r:embed="rId3"/>
            <a:srcRect l="-13690" r="1" b="12793"/>
            <a:stretch>
              <a:fillRect/>
            </a:stretch>
          </p:blipFill>
          <p:spPr>
            <a:xfrm>
              <a:off x="8725297" y="1644493"/>
              <a:ext cx="830220" cy="1362261"/>
            </a:xfrm>
            <a:prstGeom prst="rect">
              <a:avLst/>
            </a:prstGeom>
          </p:spPr>
        </p:pic>
        <p:pic>
          <p:nvPicPr>
            <p:cNvPr id="24" name="Picture 23">
              <a:extLst>
                <a:ext uri="{FF2B5EF4-FFF2-40B4-BE49-F238E27FC236}">
                  <a16:creationId xmlns:a16="http://schemas.microsoft.com/office/drawing/2014/main" id="{B25ECB5E-2796-84A9-DA6F-69A6AD74E58F}"/>
                </a:ext>
              </a:extLst>
            </p:cNvPr>
            <p:cNvPicPr>
              <a:picLocks noChangeAspect="1"/>
            </p:cNvPicPr>
            <p:nvPr/>
          </p:nvPicPr>
          <p:blipFill>
            <a:blip r:embed="rId3"/>
            <a:srcRect l="-13690" r="1" b="12793"/>
            <a:stretch>
              <a:fillRect/>
            </a:stretch>
          </p:blipFill>
          <p:spPr>
            <a:xfrm>
              <a:off x="9394109" y="1637354"/>
              <a:ext cx="830220" cy="1362261"/>
            </a:xfrm>
            <a:prstGeom prst="rect">
              <a:avLst/>
            </a:prstGeom>
          </p:spPr>
        </p:pic>
        <p:pic>
          <p:nvPicPr>
            <p:cNvPr id="25" name="Picture 24">
              <a:extLst>
                <a:ext uri="{FF2B5EF4-FFF2-40B4-BE49-F238E27FC236}">
                  <a16:creationId xmlns:a16="http://schemas.microsoft.com/office/drawing/2014/main" id="{4CCA8A46-C5DF-1097-206D-C595A8C7FAC9}"/>
                </a:ext>
              </a:extLst>
            </p:cNvPr>
            <p:cNvPicPr>
              <a:picLocks noChangeAspect="1"/>
            </p:cNvPicPr>
            <p:nvPr/>
          </p:nvPicPr>
          <p:blipFill>
            <a:blip r:embed="rId3"/>
            <a:srcRect l="-13690" r="1" b="12793"/>
            <a:stretch>
              <a:fillRect/>
            </a:stretch>
          </p:blipFill>
          <p:spPr>
            <a:xfrm>
              <a:off x="10068205" y="1635856"/>
              <a:ext cx="830220" cy="1362261"/>
            </a:xfrm>
            <a:prstGeom prst="rect">
              <a:avLst/>
            </a:prstGeom>
          </p:spPr>
        </p:pic>
        <p:pic>
          <p:nvPicPr>
            <p:cNvPr id="26" name="Picture 25">
              <a:extLst>
                <a:ext uri="{FF2B5EF4-FFF2-40B4-BE49-F238E27FC236}">
                  <a16:creationId xmlns:a16="http://schemas.microsoft.com/office/drawing/2014/main" id="{A10A89F2-69F7-4B6E-FD90-727AA08E0F03}"/>
                </a:ext>
              </a:extLst>
            </p:cNvPr>
            <p:cNvPicPr>
              <a:picLocks noChangeAspect="1"/>
            </p:cNvPicPr>
            <p:nvPr/>
          </p:nvPicPr>
          <p:blipFill>
            <a:blip r:embed="rId3"/>
            <a:srcRect l="-13690" r="1" b="12793"/>
            <a:stretch>
              <a:fillRect/>
            </a:stretch>
          </p:blipFill>
          <p:spPr>
            <a:xfrm>
              <a:off x="10766013" y="1644493"/>
              <a:ext cx="830220" cy="1362261"/>
            </a:xfrm>
            <a:prstGeom prst="rect">
              <a:avLst/>
            </a:prstGeom>
          </p:spPr>
        </p:pic>
        <p:pic>
          <p:nvPicPr>
            <p:cNvPr id="27" name="Picture 26">
              <a:extLst>
                <a:ext uri="{FF2B5EF4-FFF2-40B4-BE49-F238E27FC236}">
                  <a16:creationId xmlns:a16="http://schemas.microsoft.com/office/drawing/2014/main" id="{17B67938-1C14-0BA0-C522-81FDA9B89EC5}"/>
                </a:ext>
              </a:extLst>
            </p:cNvPr>
            <p:cNvPicPr>
              <a:picLocks noChangeAspect="1"/>
            </p:cNvPicPr>
            <p:nvPr/>
          </p:nvPicPr>
          <p:blipFill>
            <a:blip r:embed="rId3"/>
            <a:srcRect l="-13690" r="18589" b="12793"/>
            <a:stretch>
              <a:fillRect/>
            </a:stretch>
          </p:blipFill>
          <p:spPr>
            <a:xfrm>
              <a:off x="11440109" y="1642995"/>
              <a:ext cx="694471" cy="1362261"/>
            </a:xfrm>
            <a:prstGeom prst="rect">
              <a:avLst/>
            </a:prstGeom>
          </p:spPr>
        </p:pic>
      </p:grpSp>
    </p:spTree>
    <p:extLst>
      <p:ext uri="{BB962C8B-B14F-4D97-AF65-F5344CB8AC3E}">
        <p14:creationId xmlns:p14="http://schemas.microsoft.com/office/powerpoint/2010/main" val="1627569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5B8D4-A40A-8A4F-08F8-5A2BB62A341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0A8EF57-FDD1-1C3C-1627-DE110D525896}"/>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800" dirty="0"/>
              <a:t>Difficulty line up - 3</a:t>
            </a:r>
            <a:endParaRPr lang="en-US" dirty="0"/>
          </a:p>
        </p:txBody>
      </p:sp>
      <p:sp>
        <p:nvSpPr>
          <p:cNvPr id="5" name="TextBox 4">
            <a:extLst>
              <a:ext uri="{FF2B5EF4-FFF2-40B4-BE49-F238E27FC236}">
                <a16:creationId xmlns:a16="http://schemas.microsoft.com/office/drawing/2014/main" id="{8A49BEB8-0735-46B6-ED82-EF28DBBFF8C7}"/>
              </a:ext>
            </a:extLst>
          </p:cNvPr>
          <p:cNvSpPr txBox="1"/>
          <p:nvPr/>
        </p:nvSpPr>
        <p:spPr>
          <a:xfrm>
            <a:off x="261257" y="348490"/>
            <a:ext cx="11625943" cy="5853910"/>
          </a:xfrm>
          <a:prstGeom prst="rect">
            <a:avLst/>
          </a:prstGeom>
          <a:noFill/>
        </p:spPr>
        <p:txBody>
          <a:bodyPr wrap="square">
            <a:spAutoFit/>
          </a:bodyPr>
          <a:lstStyle/>
          <a:p>
            <a:pPr marL="0" marR="0" algn="ctr">
              <a:lnSpc>
                <a:spcPct val="90000"/>
              </a:lnSpc>
              <a:spcBef>
                <a:spcPct val="0"/>
              </a:spcBef>
            </a:pPr>
            <a:r>
              <a:rPr lang="en-GB" sz="6000" b="1" dirty="0">
                <a:latin typeface="Arial" panose="020B0604020202020204" pitchFamily="34" charset="0"/>
                <a:ea typeface="+mj-ea"/>
                <a:cs typeface="Arial" panose="020B0604020202020204" pitchFamily="34" charset="0"/>
              </a:rPr>
              <a:t>The Difficulty Line-Up</a:t>
            </a:r>
          </a:p>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60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4000" dirty="0">
                <a:latin typeface="Arial" panose="020B0604020202020204" pitchFamily="34" charset="0"/>
                <a:ea typeface="+mj-ea"/>
                <a:cs typeface="Arial" panose="020B0604020202020204" pitchFamily="34" charset="0"/>
              </a:rPr>
              <a:t>Does it help if we have seen or heard the language before somewhere (like in TV shows, films, music, games, online videos, books, etc.?)</a:t>
            </a:r>
          </a:p>
        </p:txBody>
      </p:sp>
      <p:pic>
        <p:nvPicPr>
          <p:cNvPr id="3" name="Picture 2" descr="Colour gradient strip going from red to green">
            <a:extLst>
              <a:ext uri="{FF2B5EF4-FFF2-40B4-BE49-F238E27FC236}">
                <a16:creationId xmlns:a16="http://schemas.microsoft.com/office/drawing/2014/main" id="{D714174B-3719-0717-675B-F919F374AADD}"/>
              </a:ext>
            </a:extLst>
          </p:cNvPr>
          <p:cNvPicPr>
            <a:picLocks noChangeAspect="1"/>
          </p:cNvPicPr>
          <p:nvPr/>
        </p:nvPicPr>
        <p:blipFill>
          <a:blip r:embed="rId2"/>
          <a:srcRect/>
          <a:stretch>
            <a:fillRect/>
          </a:stretch>
        </p:blipFill>
        <p:spPr>
          <a:xfrm flipH="1">
            <a:off x="1" y="1574799"/>
            <a:ext cx="12191998" cy="3055795"/>
          </a:xfrm>
          <a:prstGeom prst="rect">
            <a:avLst/>
          </a:prstGeom>
        </p:spPr>
      </p:pic>
      <p:sp>
        <p:nvSpPr>
          <p:cNvPr id="2" name="TextBox 1">
            <a:extLst>
              <a:ext uri="{FF2B5EF4-FFF2-40B4-BE49-F238E27FC236}">
                <a16:creationId xmlns:a16="http://schemas.microsoft.com/office/drawing/2014/main" id="{E91AFBAF-8B7F-1F83-5AA6-CB54D0CFF4DC}"/>
              </a:ext>
            </a:extLst>
          </p:cNvPr>
          <p:cNvSpPr txBox="1"/>
          <p:nvPr/>
        </p:nvSpPr>
        <p:spPr>
          <a:xfrm>
            <a:off x="-4901383" y="348488"/>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difficult</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8" name="TextBox 7">
            <a:extLst>
              <a:ext uri="{FF2B5EF4-FFF2-40B4-BE49-F238E27FC236}">
                <a16:creationId xmlns:a16="http://schemas.microsoft.com/office/drawing/2014/main" id="{7C2FE699-5B11-41A3-3C61-DF95221E419F}"/>
              </a:ext>
            </a:extLst>
          </p:cNvPr>
          <p:cNvSpPr txBox="1"/>
          <p:nvPr/>
        </p:nvSpPr>
        <p:spPr>
          <a:xfrm>
            <a:off x="5994037" y="350842"/>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easy</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grpSp>
        <p:nvGrpSpPr>
          <p:cNvPr id="4" name="Group 3">
            <a:extLst>
              <a:ext uri="{FF2B5EF4-FFF2-40B4-BE49-F238E27FC236}">
                <a16:creationId xmlns:a16="http://schemas.microsoft.com/office/drawing/2014/main" id="{FD1402FB-ABD9-8796-CC14-595012C095E4}"/>
              </a:ext>
              <a:ext uri="{C183D7F6-B498-43B3-948B-1728B52AA6E4}">
                <adec:decorative xmlns:adec="http://schemas.microsoft.com/office/drawing/2017/decorative" val="1"/>
              </a:ext>
            </a:extLst>
          </p:cNvPr>
          <p:cNvGrpSpPr/>
          <p:nvPr/>
        </p:nvGrpSpPr>
        <p:grpSpPr>
          <a:xfrm>
            <a:off x="0" y="1635856"/>
            <a:ext cx="12134580" cy="1402801"/>
            <a:chOff x="0" y="1635856"/>
            <a:chExt cx="12134580" cy="1402801"/>
          </a:xfrm>
        </p:grpSpPr>
        <p:pic>
          <p:nvPicPr>
            <p:cNvPr id="10" name="Picture 9">
              <a:extLst>
                <a:ext uri="{FF2B5EF4-FFF2-40B4-BE49-F238E27FC236}">
                  <a16:creationId xmlns:a16="http://schemas.microsoft.com/office/drawing/2014/main" id="{9110DA5F-C4DB-B3DD-F289-1DF7FB6408FF}"/>
                </a:ext>
              </a:extLst>
            </p:cNvPr>
            <p:cNvPicPr>
              <a:picLocks noChangeAspect="1"/>
            </p:cNvPicPr>
            <p:nvPr/>
          </p:nvPicPr>
          <p:blipFill>
            <a:blip r:embed="rId3"/>
            <a:srcRect l="-13690" r="1" b="12793"/>
            <a:stretch>
              <a:fillRect/>
            </a:stretch>
          </p:blipFill>
          <p:spPr>
            <a:xfrm>
              <a:off x="0" y="1676396"/>
              <a:ext cx="830220" cy="1362261"/>
            </a:xfrm>
            <a:prstGeom prst="rect">
              <a:avLst/>
            </a:prstGeom>
          </p:spPr>
        </p:pic>
        <p:pic>
          <p:nvPicPr>
            <p:cNvPr id="11" name="Picture 10">
              <a:extLst>
                <a:ext uri="{FF2B5EF4-FFF2-40B4-BE49-F238E27FC236}">
                  <a16:creationId xmlns:a16="http://schemas.microsoft.com/office/drawing/2014/main" id="{4EA00E3B-FEB4-6097-009B-6E096B8C9BC4}"/>
                </a:ext>
              </a:extLst>
            </p:cNvPr>
            <p:cNvPicPr>
              <a:picLocks noChangeAspect="1"/>
            </p:cNvPicPr>
            <p:nvPr/>
          </p:nvPicPr>
          <p:blipFill>
            <a:blip r:embed="rId3"/>
            <a:srcRect l="-13690" r="1" b="12793"/>
            <a:stretch>
              <a:fillRect/>
            </a:stretch>
          </p:blipFill>
          <p:spPr>
            <a:xfrm>
              <a:off x="674096" y="1660384"/>
              <a:ext cx="830220" cy="1362261"/>
            </a:xfrm>
            <a:prstGeom prst="rect">
              <a:avLst/>
            </a:prstGeom>
          </p:spPr>
        </p:pic>
        <p:pic>
          <p:nvPicPr>
            <p:cNvPr id="12" name="Picture 11">
              <a:extLst>
                <a:ext uri="{FF2B5EF4-FFF2-40B4-BE49-F238E27FC236}">
                  <a16:creationId xmlns:a16="http://schemas.microsoft.com/office/drawing/2014/main" id="{D01E0B98-4FBD-F202-C4DC-82154409C6E0}"/>
                </a:ext>
              </a:extLst>
            </p:cNvPr>
            <p:cNvPicPr>
              <a:picLocks noChangeAspect="1"/>
            </p:cNvPicPr>
            <p:nvPr/>
          </p:nvPicPr>
          <p:blipFill>
            <a:blip r:embed="rId3"/>
            <a:srcRect l="-13690" r="1" b="12793"/>
            <a:stretch>
              <a:fillRect/>
            </a:stretch>
          </p:blipFill>
          <p:spPr>
            <a:xfrm>
              <a:off x="1342908" y="1653245"/>
              <a:ext cx="830220" cy="1362261"/>
            </a:xfrm>
            <a:prstGeom prst="rect">
              <a:avLst/>
            </a:prstGeom>
          </p:spPr>
        </p:pic>
        <p:pic>
          <p:nvPicPr>
            <p:cNvPr id="13" name="Picture 12">
              <a:extLst>
                <a:ext uri="{FF2B5EF4-FFF2-40B4-BE49-F238E27FC236}">
                  <a16:creationId xmlns:a16="http://schemas.microsoft.com/office/drawing/2014/main" id="{64CBF846-59EA-94F5-6E8A-6C12B3C0F71E}"/>
                </a:ext>
              </a:extLst>
            </p:cNvPr>
            <p:cNvPicPr>
              <a:picLocks noChangeAspect="1"/>
            </p:cNvPicPr>
            <p:nvPr/>
          </p:nvPicPr>
          <p:blipFill>
            <a:blip r:embed="rId3"/>
            <a:srcRect l="-13690" r="1" b="12793"/>
            <a:stretch>
              <a:fillRect/>
            </a:stretch>
          </p:blipFill>
          <p:spPr>
            <a:xfrm>
              <a:off x="2017004" y="1651747"/>
              <a:ext cx="830220" cy="1362261"/>
            </a:xfrm>
            <a:prstGeom prst="rect">
              <a:avLst/>
            </a:prstGeom>
          </p:spPr>
        </p:pic>
        <p:pic>
          <p:nvPicPr>
            <p:cNvPr id="14" name="Picture 13">
              <a:extLst>
                <a:ext uri="{FF2B5EF4-FFF2-40B4-BE49-F238E27FC236}">
                  <a16:creationId xmlns:a16="http://schemas.microsoft.com/office/drawing/2014/main" id="{0B326C6E-B04E-54F1-35D2-7D3D3E8EDCEE}"/>
                </a:ext>
              </a:extLst>
            </p:cNvPr>
            <p:cNvPicPr>
              <a:picLocks noChangeAspect="1"/>
            </p:cNvPicPr>
            <p:nvPr/>
          </p:nvPicPr>
          <p:blipFill>
            <a:blip r:embed="rId3"/>
            <a:srcRect l="-13690" r="1" b="12793"/>
            <a:stretch>
              <a:fillRect/>
            </a:stretch>
          </p:blipFill>
          <p:spPr>
            <a:xfrm>
              <a:off x="2685816" y="1651747"/>
              <a:ext cx="830220" cy="1362261"/>
            </a:xfrm>
            <a:prstGeom prst="rect">
              <a:avLst/>
            </a:prstGeom>
          </p:spPr>
        </p:pic>
        <p:pic>
          <p:nvPicPr>
            <p:cNvPr id="15" name="Picture 14">
              <a:extLst>
                <a:ext uri="{FF2B5EF4-FFF2-40B4-BE49-F238E27FC236}">
                  <a16:creationId xmlns:a16="http://schemas.microsoft.com/office/drawing/2014/main" id="{DEAE96F4-AF4A-4F8A-7595-C69E1C4AFF3E}"/>
                </a:ext>
              </a:extLst>
            </p:cNvPr>
            <p:cNvPicPr>
              <a:picLocks noChangeAspect="1"/>
            </p:cNvPicPr>
            <p:nvPr/>
          </p:nvPicPr>
          <p:blipFill>
            <a:blip r:embed="rId3"/>
            <a:srcRect l="-13690" r="1" b="12793"/>
            <a:stretch>
              <a:fillRect/>
            </a:stretch>
          </p:blipFill>
          <p:spPr>
            <a:xfrm>
              <a:off x="3359912" y="1650249"/>
              <a:ext cx="830220" cy="1362261"/>
            </a:xfrm>
            <a:prstGeom prst="rect">
              <a:avLst/>
            </a:prstGeom>
          </p:spPr>
        </p:pic>
        <p:pic>
          <p:nvPicPr>
            <p:cNvPr id="16" name="Picture 15">
              <a:extLst>
                <a:ext uri="{FF2B5EF4-FFF2-40B4-BE49-F238E27FC236}">
                  <a16:creationId xmlns:a16="http://schemas.microsoft.com/office/drawing/2014/main" id="{6603A66A-2E50-56DE-6C7A-EAAE1637A304}"/>
                </a:ext>
              </a:extLst>
            </p:cNvPr>
            <p:cNvPicPr>
              <a:picLocks noChangeAspect="1"/>
            </p:cNvPicPr>
            <p:nvPr/>
          </p:nvPicPr>
          <p:blipFill>
            <a:blip r:embed="rId3"/>
            <a:srcRect l="-13690" r="1" b="12793"/>
            <a:stretch>
              <a:fillRect/>
            </a:stretch>
          </p:blipFill>
          <p:spPr>
            <a:xfrm>
              <a:off x="4028724" y="1643110"/>
              <a:ext cx="830220" cy="1362261"/>
            </a:xfrm>
            <a:prstGeom prst="rect">
              <a:avLst/>
            </a:prstGeom>
          </p:spPr>
        </p:pic>
        <p:pic>
          <p:nvPicPr>
            <p:cNvPr id="17" name="Picture 16">
              <a:extLst>
                <a:ext uri="{FF2B5EF4-FFF2-40B4-BE49-F238E27FC236}">
                  <a16:creationId xmlns:a16="http://schemas.microsoft.com/office/drawing/2014/main" id="{CBAADA52-2722-B3AD-F5EC-D422A1D24409}"/>
                </a:ext>
              </a:extLst>
            </p:cNvPr>
            <p:cNvPicPr>
              <a:picLocks noChangeAspect="1"/>
            </p:cNvPicPr>
            <p:nvPr/>
          </p:nvPicPr>
          <p:blipFill>
            <a:blip r:embed="rId3"/>
            <a:srcRect l="-13690" r="1" b="12793"/>
            <a:stretch>
              <a:fillRect/>
            </a:stretch>
          </p:blipFill>
          <p:spPr>
            <a:xfrm>
              <a:off x="4702820" y="1656126"/>
              <a:ext cx="830220" cy="1362261"/>
            </a:xfrm>
            <a:prstGeom prst="rect">
              <a:avLst/>
            </a:prstGeom>
          </p:spPr>
        </p:pic>
        <p:pic>
          <p:nvPicPr>
            <p:cNvPr id="18" name="Picture 17">
              <a:extLst>
                <a:ext uri="{FF2B5EF4-FFF2-40B4-BE49-F238E27FC236}">
                  <a16:creationId xmlns:a16="http://schemas.microsoft.com/office/drawing/2014/main" id="{CA75586B-E7C9-444E-24C8-B79A8D048F34}"/>
                </a:ext>
              </a:extLst>
            </p:cNvPr>
            <p:cNvPicPr>
              <a:picLocks noChangeAspect="1"/>
            </p:cNvPicPr>
            <p:nvPr/>
          </p:nvPicPr>
          <p:blipFill>
            <a:blip r:embed="rId3"/>
            <a:srcRect l="-13690" r="1" b="12793"/>
            <a:stretch>
              <a:fillRect/>
            </a:stretch>
          </p:blipFill>
          <p:spPr>
            <a:xfrm>
              <a:off x="5365385" y="1656126"/>
              <a:ext cx="830220" cy="1362261"/>
            </a:xfrm>
            <a:prstGeom prst="rect">
              <a:avLst/>
            </a:prstGeom>
          </p:spPr>
        </p:pic>
        <p:pic>
          <p:nvPicPr>
            <p:cNvPr id="19" name="Picture 18">
              <a:extLst>
                <a:ext uri="{FF2B5EF4-FFF2-40B4-BE49-F238E27FC236}">
                  <a16:creationId xmlns:a16="http://schemas.microsoft.com/office/drawing/2014/main" id="{846C5F18-5202-B42C-A45D-D08998B0C09C}"/>
                </a:ext>
              </a:extLst>
            </p:cNvPr>
            <p:cNvPicPr>
              <a:picLocks noChangeAspect="1"/>
            </p:cNvPicPr>
            <p:nvPr/>
          </p:nvPicPr>
          <p:blipFill>
            <a:blip r:embed="rId3"/>
            <a:srcRect l="-13690" r="1" b="12793"/>
            <a:stretch>
              <a:fillRect/>
            </a:stretch>
          </p:blipFill>
          <p:spPr>
            <a:xfrm>
              <a:off x="6039481" y="1654628"/>
              <a:ext cx="830220" cy="1362261"/>
            </a:xfrm>
            <a:prstGeom prst="rect">
              <a:avLst/>
            </a:prstGeom>
          </p:spPr>
        </p:pic>
        <p:pic>
          <p:nvPicPr>
            <p:cNvPr id="20" name="Picture 19">
              <a:extLst>
                <a:ext uri="{FF2B5EF4-FFF2-40B4-BE49-F238E27FC236}">
                  <a16:creationId xmlns:a16="http://schemas.microsoft.com/office/drawing/2014/main" id="{031B5193-59E8-7981-CE00-B8F1D1487004}"/>
                </a:ext>
              </a:extLst>
            </p:cNvPr>
            <p:cNvPicPr>
              <a:picLocks noChangeAspect="1"/>
            </p:cNvPicPr>
            <p:nvPr/>
          </p:nvPicPr>
          <p:blipFill>
            <a:blip r:embed="rId3"/>
            <a:srcRect l="-13690" r="1" b="12793"/>
            <a:stretch>
              <a:fillRect/>
            </a:stretch>
          </p:blipFill>
          <p:spPr>
            <a:xfrm>
              <a:off x="6708293" y="1647489"/>
              <a:ext cx="830220" cy="1362261"/>
            </a:xfrm>
            <a:prstGeom prst="rect">
              <a:avLst/>
            </a:prstGeom>
          </p:spPr>
        </p:pic>
        <p:pic>
          <p:nvPicPr>
            <p:cNvPr id="21" name="Picture 20">
              <a:extLst>
                <a:ext uri="{FF2B5EF4-FFF2-40B4-BE49-F238E27FC236}">
                  <a16:creationId xmlns:a16="http://schemas.microsoft.com/office/drawing/2014/main" id="{0253F581-0960-06F6-1359-2F3489940B2A}"/>
                </a:ext>
              </a:extLst>
            </p:cNvPr>
            <p:cNvPicPr>
              <a:picLocks noChangeAspect="1"/>
            </p:cNvPicPr>
            <p:nvPr/>
          </p:nvPicPr>
          <p:blipFill>
            <a:blip r:embed="rId3"/>
            <a:srcRect l="-13690" r="1" b="12793"/>
            <a:stretch>
              <a:fillRect/>
            </a:stretch>
          </p:blipFill>
          <p:spPr>
            <a:xfrm>
              <a:off x="7382389" y="1645991"/>
              <a:ext cx="830220" cy="1362261"/>
            </a:xfrm>
            <a:prstGeom prst="rect">
              <a:avLst/>
            </a:prstGeom>
          </p:spPr>
        </p:pic>
        <p:pic>
          <p:nvPicPr>
            <p:cNvPr id="22" name="Picture 21">
              <a:extLst>
                <a:ext uri="{FF2B5EF4-FFF2-40B4-BE49-F238E27FC236}">
                  <a16:creationId xmlns:a16="http://schemas.microsoft.com/office/drawing/2014/main" id="{5C20FD53-457D-20BF-3940-079469CDE777}"/>
                </a:ext>
              </a:extLst>
            </p:cNvPr>
            <p:cNvPicPr>
              <a:picLocks noChangeAspect="1"/>
            </p:cNvPicPr>
            <p:nvPr/>
          </p:nvPicPr>
          <p:blipFill>
            <a:blip r:embed="rId3"/>
            <a:srcRect l="-13690" r="1" b="12793"/>
            <a:stretch>
              <a:fillRect/>
            </a:stretch>
          </p:blipFill>
          <p:spPr>
            <a:xfrm>
              <a:off x="8051201" y="1645991"/>
              <a:ext cx="830220" cy="1362261"/>
            </a:xfrm>
            <a:prstGeom prst="rect">
              <a:avLst/>
            </a:prstGeom>
          </p:spPr>
        </p:pic>
        <p:pic>
          <p:nvPicPr>
            <p:cNvPr id="23" name="Picture 22">
              <a:extLst>
                <a:ext uri="{FF2B5EF4-FFF2-40B4-BE49-F238E27FC236}">
                  <a16:creationId xmlns:a16="http://schemas.microsoft.com/office/drawing/2014/main" id="{3AD6200F-3589-3528-756D-48FA8A7BB8DB}"/>
                </a:ext>
              </a:extLst>
            </p:cNvPr>
            <p:cNvPicPr>
              <a:picLocks noChangeAspect="1"/>
            </p:cNvPicPr>
            <p:nvPr/>
          </p:nvPicPr>
          <p:blipFill>
            <a:blip r:embed="rId3"/>
            <a:srcRect l="-13690" r="1" b="12793"/>
            <a:stretch>
              <a:fillRect/>
            </a:stretch>
          </p:blipFill>
          <p:spPr>
            <a:xfrm>
              <a:off x="8725297" y="1644493"/>
              <a:ext cx="830220" cy="1362261"/>
            </a:xfrm>
            <a:prstGeom prst="rect">
              <a:avLst/>
            </a:prstGeom>
          </p:spPr>
        </p:pic>
        <p:pic>
          <p:nvPicPr>
            <p:cNvPr id="24" name="Picture 23">
              <a:extLst>
                <a:ext uri="{FF2B5EF4-FFF2-40B4-BE49-F238E27FC236}">
                  <a16:creationId xmlns:a16="http://schemas.microsoft.com/office/drawing/2014/main" id="{A95B4D20-E003-0DEC-D11B-AC198E03FE5A}"/>
                </a:ext>
              </a:extLst>
            </p:cNvPr>
            <p:cNvPicPr>
              <a:picLocks noChangeAspect="1"/>
            </p:cNvPicPr>
            <p:nvPr/>
          </p:nvPicPr>
          <p:blipFill>
            <a:blip r:embed="rId3"/>
            <a:srcRect l="-13690" r="1" b="12793"/>
            <a:stretch>
              <a:fillRect/>
            </a:stretch>
          </p:blipFill>
          <p:spPr>
            <a:xfrm>
              <a:off x="9394109" y="1637354"/>
              <a:ext cx="830220" cy="1362261"/>
            </a:xfrm>
            <a:prstGeom prst="rect">
              <a:avLst/>
            </a:prstGeom>
          </p:spPr>
        </p:pic>
        <p:pic>
          <p:nvPicPr>
            <p:cNvPr id="25" name="Picture 24">
              <a:extLst>
                <a:ext uri="{FF2B5EF4-FFF2-40B4-BE49-F238E27FC236}">
                  <a16:creationId xmlns:a16="http://schemas.microsoft.com/office/drawing/2014/main" id="{6DFF251F-7D9B-B7F5-024E-9B471CF38F0E}"/>
                </a:ext>
              </a:extLst>
            </p:cNvPr>
            <p:cNvPicPr>
              <a:picLocks noChangeAspect="1"/>
            </p:cNvPicPr>
            <p:nvPr/>
          </p:nvPicPr>
          <p:blipFill>
            <a:blip r:embed="rId3"/>
            <a:srcRect l="-13690" r="1" b="12793"/>
            <a:stretch>
              <a:fillRect/>
            </a:stretch>
          </p:blipFill>
          <p:spPr>
            <a:xfrm>
              <a:off x="10068205" y="1635856"/>
              <a:ext cx="830220" cy="1362261"/>
            </a:xfrm>
            <a:prstGeom prst="rect">
              <a:avLst/>
            </a:prstGeom>
          </p:spPr>
        </p:pic>
        <p:pic>
          <p:nvPicPr>
            <p:cNvPr id="26" name="Picture 25">
              <a:extLst>
                <a:ext uri="{FF2B5EF4-FFF2-40B4-BE49-F238E27FC236}">
                  <a16:creationId xmlns:a16="http://schemas.microsoft.com/office/drawing/2014/main" id="{769C35E8-DA50-53A8-AC00-A06C64340FCD}"/>
                </a:ext>
              </a:extLst>
            </p:cNvPr>
            <p:cNvPicPr>
              <a:picLocks noChangeAspect="1"/>
            </p:cNvPicPr>
            <p:nvPr/>
          </p:nvPicPr>
          <p:blipFill>
            <a:blip r:embed="rId3"/>
            <a:srcRect l="-13690" r="1" b="12793"/>
            <a:stretch>
              <a:fillRect/>
            </a:stretch>
          </p:blipFill>
          <p:spPr>
            <a:xfrm>
              <a:off x="10766013" y="1644493"/>
              <a:ext cx="830220" cy="1362261"/>
            </a:xfrm>
            <a:prstGeom prst="rect">
              <a:avLst/>
            </a:prstGeom>
          </p:spPr>
        </p:pic>
        <p:pic>
          <p:nvPicPr>
            <p:cNvPr id="27" name="Picture 26">
              <a:extLst>
                <a:ext uri="{FF2B5EF4-FFF2-40B4-BE49-F238E27FC236}">
                  <a16:creationId xmlns:a16="http://schemas.microsoft.com/office/drawing/2014/main" id="{E2A7B288-259F-A3C5-0EA6-1E16DD02F161}"/>
                </a:ext>
              </a:extLst>
            </p:cNvPr>
            <p:cNvPicPr>
              <a:picLocks noChangeAspect="1"/>
            </p:cNvPicPr>
            <p:nvPr/>
          </p:nvPicPr>
          <p:blipFill>
            <a:blip r:embed="rId3"/>
            <a:srcRect l="-13690" r="18589" b="12793"/>
            <a:stretch>
              <a:fillRect/>
            </a:stretch>
          </p:blipFill>
          <p:spPr>
            <a:xfrm>
              <a:off x="11440109" y="1642995"/>
              <a:ext cx="694471" cy="1362261"/>
            </a:xfrm>
            <a:prstGeom prst="rect">
              <a:avLst/>
            </a:prstGeom>
          </p:spPr>
        </p:pic>
      </p:grpSp>
    </p:spTree>
    <p:extLst>
      <p:ext uri="{BB962C8B-B14F-4D97-AF65-F5344CB8AC3E}">
        <p14:creationId xmlns:p14="http://schemas.microsoft.com/office/powerpoint/2010/main" val="777258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A484D-B0E1-6898-58D3-3415F13E9B5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4F3262D-6AA6-940B-FC6C-ABE47902299E}"/>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800" dirty="0"/>
              <a:t>Difficulty line up - 4</a:t>
            </a:r>
            <a:endParaRPr lang="en-US" dirty="0"/>
          </a:p>
        </p:txBody>
      </p:sp>
      <p:sp>
        <p:nvSpPr>
          <p:cNvPr id="5" name="TextBox 4">
            <a:extLst>
              <a:ext uri="{FF2B5EF4-FFF2-40B4-BE49-F238E27FC236}">
                <a16:creationId xmlns:a16="http://schemas.microsoft.com/office/drawing/2014/main" id="{98BBBFF9-E151-AFDB-E239-D930DF60C875}"/>
              </a:ext>
            </a:extLst>
          </p:cNvPr>
          <p:cNvSpPr txBox="1"/>
          <p:nvPr/>
        </p:nvSpPr>
        <p:spPr>
          <a:xfrm>
            <a:off x="261257" y="348490"/>
            <a:ext cx="11625943" cy="5299912"/>
          </a:xfrm>
          <a:prstGeom prst="rect">
            <a:avLst/>
          </a:prstGeom>
          <a:noFill/>
        </p:spPr>
        <p:txBody>
          <a:bodyPr wrap="square">
            <a:spAutoFit/>
          </a:bodyPr>
          <a:lstStyle/>
          <a:p>
            <a:pPr marL="0" marR="0" algn="ctr">
              <a:lnSpc>
                <a:spcPct val="90000"/>
              </a:lnSpc>
              <a:spcBef>
                <a:spcPct val="0"/>
              </a:spcBef>
            </a:pPr>
            <a:r>
              <a:rPr lang="en-GB" sz="6000" b="1">
                <a:latin typeface="Arial" panose="020B0604020202020204" pitchFamily="34" charset="0"/>
                <a:ea typeface="+mj-ea"/>
                <a:cs typeface="Arial" panose="020B0604020202020204" pitchFamily="34" charset="0"/>
              </a:rPr>
              <a:t>The Difficulty Line-Up</a:t>
            </a:r>
          </a:p>
          <a:p>
            <a:pPr marL="0" marR="0" algn="ctr">
              <a:lnSpc>
                <a:spcPct val="90000"/>
              </a:lnSpc>
              <a:spcBef>
                <a:spcPct val="0"/>
              </a:spcBef>
            </a:pPr>
            <a:endParaRPr lang="en-GB" sz="3200" b="1">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600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4000">
                <a:latin typeface="Arial" panose="020B0604020202020204" pitchFamily="34" charset="0"/>
                <a:ea typeface="+mj-ea"/>
                <a:cs typeface="Arial" panose="020B0604020202020204" pitchFamily="34" charset="0"/>
              </a:rPr>
              <a:t>Are certain sounds more difficult for English speakers to try to say?</a:t>
            </a:r>
            <a:endParaRPr lang="en-GB" sz="4000" dirty="0">
              <a:latin typeface="Arial" panose="020B0604020202020204" pitchFamily="34" charset="0"/>
              <a:ea typeface="+mj-ea"/>
              <a:cs typeface="Arial" panose="020B0604020202020204" pitchFamily="34" charset="0"/>
            </a:endParaRPr>
          </a:p>
        </p:txBody>
      </p:sp>
      <p:pic>
        <p:nvPicPr>
          <p:cNvPr id="3" name="Picture 2" descr="Colour gradient strip going from red to green">
            <a:extLst>
              <a:ext uri="{FF2B5EF4-FFF2-40B4-BE49-F238E27FC236}">
                <a16:creationId xmlns:a16="http://schemas.microsoft.com/office/drawing/2014/main" id="{6F2AC850-17A3-1598-0F33-77D0D89883FE}"/>
              </a:ext>
            </a:extLst>
          </p:cNvPr>
          <p:cNvPicPr>
            <a:picLocks noChangeAspect="1"/>
          </p:cNvPicPr>
          <p:nvPr/>
        </p:nvPicPr>
        <p:blipFill>
          <a:blip r:embed="rId2"/>
          <a:srcRect/>
          <a:stretch>
            <a:fillRect/>
          </a:stretch>
        </p:blipFill>
        <p:spPr>
          <a:xfrm flipH="1">
            <a:off x="1" y="1574799"/>
            <a:ext cx="12191998" cy="3055795"/>
          </a:xfrm>
          <a:prstGeom prst="rect">
            <a:avLst/>
          </a:prstGeom>
        </p:spPr>
      </p:pic>
      <p:sp>
        <p:nvSpPr>
          <p:cNvPr id="2" name="TextBox 1">
            <a:extLst>
              <a:ext uri="{FF2B5EF4-FFF2-40B4-BE49-F238E27FC236}">
                <a16:creationId xmlns:a16="http://schemas.microsoft.com/office/drawing/2014/main" id="{16DBC13E-BB9A-9BE6-1651-2C07A16D5087}"/>
              </a:ext>
            </a:extLst>
          </p:cNvPr>
          <p:cNvSpPr txBox="1"/>
          <p:nvPr/>
        </p:nvSpPr>
        <p:spPr>
          <a:xfrm>
            <a:off x="-4901383" y="348488"/>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difficult</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8" name="TextBox 7">
            <a:extLst>
              <a:ext uri="{FF2B5EF4-FFF2-40B4-BE49-F238E27FC236}">
                <a16:creationId xmlns:a16="http://schemas.microsoft.com/office/drawing/2014/main" id="{18F2DD64-E27F-BA9F-CACA-549E27F8F733}"/>
              </a:ext>
            </a:extLst>
          </p:cNvPr>
          <p:cNvSpPr txBox="1"/>
          <p:nvPr/>
        </p:nvSpPr>
        <p:spPr>
          <a:xfrm>
            <a:off x="6124709" y="348489"/>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easy</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grpSp>
        <p:nvGrpSpPr>
          <p:cNvPr id="4" name="Group 3">
            <a:extLst>
              <a:ext uri="{FF2B5EF4-FFF2-40B4-BE49-F238E27FC236}">
                <a16:creationId xmlns:a16="http://schemas.microsoft.com/office/drawing/2014/main" id="{7173A2AA-A80B-BB67-8C57-4457C338DF08}"/>
              </a:ext>
              <a:ext uri="{C183D7F6-B498-43B3-948B-1728B52AA6E4}">
                <adec:decorative xmlns:adec="http://schemas.microsoft.com/office/drawing/2017/decorative" val="1"/>
              </a:ext>
            </a:extLst>
          </p:cNvPr>
          <p:cNvGrpSpPr/>
          <p:nvPr/>
        </p:nvGrpSpPr>
        <p:grpSpPr>
          <a:xfrm>
            <a:off x="0" y="1635856"/>
            <a:ext cx="12134580" cy="1402801"/>
            <a:chOff x="0" y="1635856"/>
            <a:chExt cx="12134580" cy="1402801"/>
          </a:xfrm>
        </p:grpSpPr>
        <p:pic>
          <p:nvPicPr>
            <p:cNvPr id="10" name="Picture 9">
              <a:extLst>
                <a:ext uri="{FF2B5EF4-FFF2-40B4-BE49-F238E27FC236}">
                  <a16:creationId xmlns:a16="http://schemas.microsoft.com/office/drawing/2014/main" id="{3A340C57-B354-76CA-5201-2B939464AB64}"/>
                </a:ext>
              </a:extLst>
            </p:cNvPr>
            <p:cNvPicPr>
              <a:picLocks noChangeAspect="1"/>
            </p:cNvPicPr>
            <p:nvPr/>
          </p:nvPicPr>
          <p:blipFill>
            <a:blip r:embed="rId3"/>
            <a:srcRect l="-13690" r="1" b="12793"/>
            <a:stretch>
              <a:fillRect/>
            </a:stretch>
          </p:blipFill>
          <p:spPr>
            <a:xfrm>
              <a:off x="0" y="1676396"/>
              <a:ext cx="830220" cy="1362261"/>
            </a:xfrm>
            <a:prstGeom prst="rect">
              <a:avLst/>
            </a:prstGeom>
          </p:spPr>
        </p:pic>
        <p:pic>
          <p:nvPicPr>
            <p:cNvPr id="11" name="Picture 10">
              <a:extLst>
                <a:ext uri="{FF2B5EF4-FFF2-40B4-BE49-F238E27FC236}">
                  <a16:creationId xmlns:a16="http://schemas.microsoft.com/office/drawing/2014/main" id="{0FDE5186-ECBA-8EFC-8293-1D4DB96A9268}"/>
                </a:ext>
              </a:extLst>
            </p:cNvPr>
            <p:cNvPicPr>
              <a:picLocks noChangeAspect="1"/>
            </p:cNvPicPr>
            <p:nvPr/>
          </p:nvPicPr>
          <p:blipFill>
            <a:blip r:embed="rId3"/>
            <a:srcRect l="-13690" r="1" b="12793"/>
            <a:stretch>
              <a:fillRect/>
            </a:stretch>
          </p:blipFill>
          <p:spPr>
            <a:xfrm>
              <a:off x="674096" y="1660384"/>
              <a:ext cx="830220" cy="1362261"/>
            </a:xfrm>
            <a:prstGeom prst="rect">
              <a:avLst/>
            </a:prstGeom>
          </p:spPr>
        </p:pic>
        <p:pic>
          <p:nvPicPr>
            <p:cNvPr id="12" name="Picture 11">
              <a:extLst>
                <a:ext uri="{FF2B5EF4-FFF2-40B4-BE49-F238E27FC236}">
                  <a16:creationId xmlns:a16="http://schemas.microsoft.com/office/drawing/2014/main" id="{91005EF1-C8EE-2C2E-7CCD-5240FA5AC449}"/>
                </a:ext>
              </a:extLst>
            </p:cNvPr>
            <p:cNvPicPr>
              <a:picLocks noChangeAspect="1"/>
            </p:cNvPicPr>
            <p:nvPr/>
          </p:nvPicPr>
          <p:blipFill>
            <a:blip r:embed="rId3"/>
            <a:srcRect l="-13690" r="1" b="12793"/>
            <a:stretch>
              <a:fillRect/>
            </a:stretch>
          </p:blipFill>
          <p:spPr>
            <a:xfrm>
              <a:off x="1342908" y="1653245"/>
              <a:ext cx="830220" cy="1362261"/>
            </a:xfrm>
            <a:prstGeom prst="rect">
              <a:avLst/>
            </a:prstGeom>
          </p:spPr>
        </p:pic>
        <p:pic>
          <p:nvPicPr>
            <p:cNvPr id="13" name="Picture 12">
              <a:extLst>
                <a:ext uri="{FF2B5EF4-FFF2-40B4-BE49-F238E27FC236}">
                  <a16:creationId xmlns:a16="http://schemas.microsoft.com/office/drawing/2014/main" id="{4F00C611-D0F8-BE7A-CEED-05B1729FB1DA}"/>
                </a:ext>
              </a:extLst>
            </p:cNvPr>
            <p:cNvPicPr>
              <a:picLocks noChangeAspect="1"/>
            </p:cNvPicPr>
            <p:nvPr/>
          </p:nvPicPr>
          <p:blipFill>
            <a:blip r:embed="rId3"/>
            <a:srcRect l="-13690" r="1" b="12793"/>
            <a:stretch>
              <a:fillRect/>
            </a:stretch>
          </p:blipFill>
          <p:spPr>
            <a:xfrm>
              <a:off x="2017004" y="1651747"/>
              <a:ext cx="830220" cy="1362261"/>
            </a:xfrm>
            <a:prstGeom prst="rect">
              <a:avLst/>
            </a:prstGeom>
          </p:spPr>
        </p:pic>
        <p:pic>
          <p:nvPicPr>
            <p:cNvPr id="14" name="Picture 13">
              <a:extLst>
                <a:ext uri="{FF2B5EF4-FFF2-40B4-BE49-F238E27FC236}">
                  <a16:creationId xmlns:a16="http://schemas.microsoft.com/office/drawing/2014/main" id="{CC34DA9F-98EC-34F9-B0CF-92DE8F01CCD7}"/>
                </a:ext>
              </a:extLst>
            </p:cNvPr>
            <p:cNvPicPr>
              <a:picLocks noChangeAspect="1"/>
            </p:cNvPicPr>
            <p:nvPr/>
          </p:nvPicPr>
          <p:blipFill>
            <a:blip r:embed="rId3"/>
            <a:srcRect l="-13690" r="1" b="12793"/>
            <a:stretch>
              <a:fillRect/>
            </a:stretch>
          </p:blipFill>
          <p:spPr>
            <a:xfrm>
              <a:off x="2685816" y="1651747"/>
              <a:ext cx="830220" cy="1362261"/>
            </a:xfrm>
            <a:prstGeom prst="rect">
              <a:avLst/>
            </a:prstGeom>
          </p:spPr>
        </p:pic>
        <p:pic>
          <p:nvPicPr>
            <p:cNvPr id="15" name="Picture 14">
              <a:extLst>
                <a:ext uri="{FF2B5EF4-FFF2-40B4-BE49-F238E27FC236}">
                  <a16:creationId xmlns:a16="http://schemas.microsoft.com/office/drawing/2014/main" id="{2835C6DA-5F66-D4E2-0742-50C6CEEA00FA}"/>
                </a:ext>
              </a:extLst>
            </p:cNvPr>
            <p:cNvPicPr>
              <a:picLocks noChangeAspect="1"/>
            </p:cNvPicPr>
            <p:nvPr/>
          </p:nvPicPr>
          <p:blipFill>
            <a:blip r:embed="rId3"/>
            <a:srcRect l="-13690" r="1" b="12793"/>
            <a:stretch>
              <a:fillRect/>
            </a:stretch>
          </p:blipFill>
          <p:spPr>
            <a:xfrm>
              <a:off x="3359912" y="1650249"/>
              <a:ext cx="830220" cy="1362261"/>
            </a:xfrm>
            <a:prstGeom prst="rect">
              <a:avLst/>
            </a:prstGeom>
          </p:spPr>
        </p:pic>
        <p:pic>
          <p:nvPicPr>
            <p:cNvPr id="16" name="Picture 15">
              <a:extLst>
                <a:ext uri="{FF2B5EF4-FFF2-40B4-BE49-F238E27FC236}">
                  <a16:creationId xmlns:a16="http://schemas.microsoft.com/office/drawing/2014/main" id="{11D311DF-FD7B-ECE5-576E-F4498E9CED4E}"/>
                </a:ext>
              </a:extLst>
            </p:cNvPr>
            <p:cNvPicPr>
              <a:picLocks noChangeAspect="1"/>
            </p:cNvPicPr>
            <p:nvPr/>
          </p:nvPicPr>
          <p:blipFill>
            <a:blip r:embed="rId3"/>
            <a:srcRect l="-13690" r="1" b="12793"/>
            <a:stretch>
              <a:fillRect/>
            </a:stretch>
          </p:blipFill>
          <p:spPr>
            <a:xfrm>
              <a:off x="4028724" y="1643110"/>
              <a:ext cx="830220" cy="1362261"/>
            </a:xfrm>
            <a:prstGeom prst="rect">
              <a:avLst/>
            </a:prstGeom>
          </p:spPr>
        </p:pic>
        <p:pic>
          <p:nvPicPr>
            <p:cNvPr id="17" name="Picture 16">
              <a:extLst>
                <a:ext uri="{FF2B5EF4-FFF2-40B4-BE49-F238E27FC236}">
                  <a16:creationId xmlns:a16="http://schemas.microsoft.com/office/drawing/2014/main" id="{B7FE8A6E-3458-31F5-7A2C-09901883D502}"/>
                </a:ext>
              </a:extLst>
            </p:cNvPr>
            <p:cNvPicPr>
              <a:picLocks noChangeAspect="1"/>
            </p:cNvPicPr>
            <p:nvPr/>
          </p:nvPicPr>
          <p:blipFill>
            <a:blip r:embed="rId3"/>
            <a:srcRect l="-13690" r="1" b="12793"/>
            <a:stretch>
              <a:fillRect/>
            </a:stretch>
          </p:blipFill>
          <p:spPr>
            <a:xfrm>
              <a:off x="4702820" y="1656126"/>
              <a:ext cx="830220" cy="1362261"/>
            </a:xfrm>
            <a:prstGeom prst="rect">
              <a:avLst/>
            </a:prstGeom>
          </p:spPr>
        </p:pic>
        <p:pic>
          <p:nvPicPr>
            <p:cNvPr id="18" name="Picture 17">
              <a:extLst>
                <a:ext uri="{FF2B5EF4-FFF2-40B4-BE49-F238E27FC236}">
                  <a16:creationId xmlns:a16="http://schemas.microsoft.com/office/drawing/2014/main" id="{89F3EDBA-9A4E-C4F5-F740-871B069F9ADB}"/>
                </a:ext>
              </a:extLst>
            </p:cNvPr>
            <p:cNvPicPr>
              <a:picLocks noChangeAspect="1"/>
            </p:cNvPicPr>
            <p:nvPr/>
          </p:nvPicPr>
          <p:blipFill>
            <a:blip r:embed="rId3"/>
            <a:srcRect l="-13690" r="1" b="12793"/>
            <a:stretch>
              <a:fillRect/>
            </a:stretch>
          </p:blipFill>
          <p:spPr>
            <a:xfrm>
              <a:off x="5365385" y="1656126"/>
              <a:ext cx="830220" cy="1362261"/>
            </a:xfrm>
            <a:prstGeom prst="rect">
              <a:avLst/>
            </a:prstGeom>
          </p:spPr>
        </p:pic>
        <p:pic>
          <p:nvPicPr>
            <p:cNvPr id="19" name="Picture 18">
              <a:extLst>
                <a:ext uri="{FF2B5EF4-FFF2-40B4-BE49-F238E27FC236}">
                  <a16:creationId xmlns:a16="http://schemas.microsoft.com/office/drawing/2014/main" id="{7ADEF75F-D0D9-0DBC-C378-2F4F462FA79F}"/>
                </a:ext>
              </a:extLst>
            </p:cNvPr>
            <p:cNvPicPr>
              <a:picLocks noChangeAspect="1"/>
            </p:cNvPicPr>
            <p:nvPr/>
          </p:nvPicPr>
          <p:blipFill>
            <a:blip r:embed="rId3"/>
            <a:srcRect l="-13690" r="1" b="12793"/>
            <a:stretch>
              <a:fillRect/>
            </a:stretch>
          </p:blipFill>
          <p:spPr>
            <a:xfrm>
              <a:off x="6039481" y="1654628"/>
              <a:ext cx="830220" cy="1362261"/>
            </a:xfrm>
            <a:prstGeom prst="rect">
              <a:avLst/>
            </a:prstGeom>
          </p:spPr>
        </p:pic>
        <p:pic>
          <p:nvPicPr>
            <p:cNvPr id="20" name="Picture 19">
              <a:extLst>
                <a:ext uri="{FF2B5EF4-FFF2-40B4-BE49-F238E27FC236}">
                  <a16:creationId xmlns:a16="http://schemas.microsoft.com/office/drawing/2014/main" id="{6C9C9833-2D41-22F1-CD52-DF40E7B5A10E}"/>
                </a:ext>
              </a:extLst>
            </p:cNvPr>
            <p:cNvPicPr>
              <a:picLocks noChangeAspect="1"/>
            </p:cNvPicPr>
            <p:nvPr/>
          </p:nvPicPr>
          <p:blipFill>
            <a:blip r:embed="rId3"/>
            <a:srcRect l="-13690" r="1" b="12793"/>
            <a:stretch>
              <a:fillRect/>
            </a:stretch>
          </p:blipFill>
          <p:spPr>
            <a:xfrm>
              <a:off x="6708293" y="1647489"/>
              <a:ext cx="830220" cy="1362261"/>
            </a:xfrm>
            <a:prstGeom prst="rect">
              <a:avLst/>
            </a:prstGeom>
          </p:spPr>
        </p:pic>
        <p:pic>
          <p:nvPicPr>
            <p:cNvPr id="21" name="Picture 20">
              <a:extLst>
                <a:ext uri="{FF2B5EF4-FFF2-40B4-BE49-F238E27FC236}">
                  <a16:creationId xmlns:a16="http://schemas.microsoft.com/office/drawing/2014/main" id="{6E7F9AE1-CE4A-B7B6-16FD-F90D2156FCB9}"/>
                </a:ext>
              </a:extLst>
            </p:cNvPr>
            <p:cNvPicPr>
              <a:picLocks noChangeAspect="1"/>
            </p:cNvPicPr>
            <p:nvPr/>
          </p:nvPicPr>
          <p:blipFill>
            <a:blip r:embed="rId3"/>
            <a:srcRect l="-13690" r="1" b="12793"/>
            <a:stretch>
              <a:fillRect/>
            </a:stretch>
          </p:blipFill>
          <p:spPr>
            <a:xfrm>
              <a:off x="7382389" y="1645991"/>
              <a:ext cx="830220" cy="1362261"/>
            </a:xfrm>
            <a:prstGeom prst="rect">
              <a:avLst/>
            </a:prstGeom>
          </p:spPr>
        </p:pic>
        <p:pic>
          <p:nvPicPr>
            <p:cNvPr id="22" name="Picture 21">
              <a:extLst>
                <a:ext uri="{FF2B5EF4-FFF2-40B4-BE49-F238E27FC236}">
                  <a16:creationId xmlns:a16="http://schemas.microsoft.com/office/drawing/2014/main" id="{4B3ABD95-D82A-2C3B-221C-02EBF9244799}"/>
                </a:ext>
              </a:extLst>
            </p:cNvPr>
            <p:cNvPicPr>
              <a:picLocks noChangeAspect="1"/>
            </p:cNvPicPr>
            <p:nvPr/>
          </p:nvPicPr>
          <p:blipFill>
            <a:blip r:embed="rId3"/>
            <a:srcRect l="-13690" r="1" b="12793"/>
            <a:stretch>
              <a:fillRect/>
            </a:stretch>
          </p:blipFill>
          <p:spPr>
            <a:xfrm>
              <a:off x="8051201" y="1645991"/>
              <a:ext cx="830220" cy="1362261"/>
            </a:xfrm>
            <a:prstGeom prst="rect">
              <a:avLst/>
            </a:prstGeom>
          </p:spPr>
        </p:pic>
        <p:pic>
          <p:nvPicPr>
            <p:cNvPr id="23" name="Picture 22">
              <a:extLst>
                <a:ext uri="{FF2B5EF4-FFF2-40B4-BE49-F238E27FC236}">
                  <a16:creationId xmlns:a16="http://schemas.microsoft.com/office/drawing/2014/main" id="{DE0D9A2D-B9FB-0D5B-BF6E-B1D580144C91}"/>
                </a:ext>
              </a:extLst>
            </p:cNvPr>
            <p:cNvPicPr>
              <a:picLocks noChangeAspect="1"/>
            </p:cNvPicPr>
            <p:nvPr/>
          </p:nvPicPr>
          <p:blipFill>
            <a:blip r:embed="rId3"/>
            <a:srcRect l="-13690" r="1" b="12793"/>
            <a:stretch>
              <a:fillRect/>
            </a:stretch>
          </p:blipFill>
          <p:spPr>
            <a:xfrm>
              <a:off x="8725297" y="1644493"/>
              <a:ext cx="830220" cy="1362261"/>
            </a:xfrm>
            <a:prstGeom prst="rect">
              <a:avLst/>
            </a:prstGeom>
          </p:spPr>
        </p:pic>
        <p:pic>
          <p:nvPicPr>
            <p:cNvPr id="24" name="Picture 23">
              <a:extLst>
                <a:ext uri="{FF2B5EF4-FFF2-40B4-BE49-F238E27FC236}">
                  <a16:creationId xmlns:a16="http://schemas.microsoft.com/office/drawing/2014/main" id="{DF230949-1D7A-911E-9FBB-8FEA58D0C586}"/>
                </a:ext>
              </a:extLst>
            </p:cNvPr>
            <p:cNvPicPr>
              <a:picLocks noChangeAspect="1"/>
            </p:cNvPicPr>
            <p:nvPr/>
          </p:nvPicPr>
          <p:blipFill>
            <a:blip r:embed="rId3"/>
            <a:srcRect l="-13690" r="1" b="12793"/>
            <a:stretch>
              <a:fillRect/>
            </a:stretch>
          </p:blipFill>
          <p:spPr>
            <a:xfrm>
              <a:off x="9394109" y="1637354"/>
              <a:ext cx="830220" cy="1362261"/>
            </a:xfrm>
            <a:prstGeom prst="rect">
              <a:avLst/>
            </a:prstGeom>
          </p:spPr>
        </p:pic>
        <p:pic>
          <p:nvPicPr>
            <p:cNvPr id="25" name="Picture 24">
              <a:extLst>
                <a:ext uri="{FF2B5EF4-FFF2-40B4-BE49-F238E27FC236}">
                  <a16:creationId xmlns:a16="http://schemas.microsoft.com/office/drawing/2014/main" id="{6B1C3FC7-AED4-1199-E783-2B44B41228FF}"/>
                </a:ext>
              </a:extLst>
            </p:cNvPr>
            <p:cNvPicPr>
              <a:picLocks noChangeAspect="1"/>
            </p:cNvPicPr>
            <p:nvPr/>
          </p:nvPicPr>
          <p:blipFill>
            <a:blip r:embed="rId3"/>
            <a:srcRect l="-13690" r="1" b="12793"/>
            <a:stretch>
              <a:fillRect/>
            </a:stretch>
          </p:blipFill>
          <p:spPr>
            <a:xfrm>
              <a:off x="10068205" y="1635856"/>
              <a:ext cx="830220" cy="1362261"/>
            </a:xfrm>
            <a:prstGeom prst="rect">
              <a:avLst/>
            </a:prstGeom>
          </p:spPr>
        </p:pic>
        <p:pic>
          <p:nvPicPr>
            <p:cNvPr id="26" name="Picture 25">
              <a:extLst>
                <a:ext uri="{FF2B5EF4-FFF2-40B4-BE49-F238E27FC236}">
                  <a16:creationId xmlns:a16="http://schemas.microsoft.com/office/drawing/2014/main" id="{CE98CB21-0E9C-B229-34DC-AFAF501011E8}"/>
                </a:ext>
              </a:extLst>
            </p:cNvPr>
            <p:cNvPicPr>
              <a:picLocks noChangeAspect="1"/>
            </p:cNvPicPr>
            <p:nvPr/>
          </p:nvPicPr>
          <p:blipFill>
            <a:blip r:embed="rId3"/>
            <a:srcRect l="-13690" r="1" b="12793"/>
            <a:stretch>
              <a:fillRect/>
            </a:stretch>
          </p:blipFill>
          <p:spPr>
            <a:xfrm>
              <a:off x="10766013" y="1644493"/>
              <a:ext cx="830220" cy="1362261"/>
            </a:xfrm>
            <a:prstGeom prst="rect">
              <a:avLst/>
            </a:prstGeom>
          </p:spPr>
        </p:pic>
        <p:pic>
          <p:nvPicPr>
            <p:cNvPr id="27" name="Picture 26">
              <a:extLst>
                <a:ext uri="{FF2B5EF4-FFF2-40B4-BE49-F238E27FC236}">
                  <a16:creationId xmlns:a16="http://schemas.microsoft.com/office/drawing/2014/main" id="{A58291FD-9A62-238E-53B1-D609C57B599A}"/>
                </a:ext>
              </a:extLst>
            </p:cNvPr>
            <p:cNvPicPr>
              <a:picLocks noChangeAspect="1"/>
            </p:cNvPicPr>
            <p:nvPr/>
          </p:nvPicPr>
          <p:blipFill>
            <a:blip r:embed="rId3"/>
            <a:srcRect l="-13690" r="18589" b="12793"/>
            <a:stretch>
              <a:fillRect/>
            </a:stretch>
          </p:blipFill>
          <p:spPr>
            <a:xfrm>
              <a:off x="11440109" y="1642995"/>
              <a:ext cx="694471" cy="1362261"/>
            </a:xfrm>
            <a:prstGeom prst="rect">
              <a:avLst/>
            </a:prstGeom>
          </p:spPr>
        </p:pic>
      </p:grpSp>
    </p:spTree>
    <p:extLst>
      <p:ext uri="{BB962C8B-B14F-4D97-AF65-F5344CB8AC3E}">
        <p14:creationId xmlns:p14="http://schemas.microsoft.com/office/powerpoint/2010/main" val="2488463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36459-C35B-C69A-AD0A-3E85C7371B8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D8CA5C9-0BC3-DF7B-309C-688D76585C94}"/>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800" dirty="0"/>
              <a:t>Difficulty line up – 5</a:t>
            </a:r>
            <a:endParaRPr lang="en-US" dirty="0"/>
          </a:p>
        </p:txBody>
      </p:sp>
      <p:sp>
        <p:nvSpPr>
          <p:cNvPr id="5" name="TextBox 4">
            <a:extLst>
              <a:ext uri="{FF2B5EF4-FFF2-40B4-BE49-F238E27FC236}">
                <a16:creationId xmlns:a16="http://schemas.microsoft.com/office/drawing/2014/main" id="{6BCF02F8-46BA-A495-E3CC-89D22667B3F3}"/>
              </a:ext>
            </a:extLst>
          </p:cNvPr>
          <p:cNvSpPr txBox="1"/>
          <p:nvPr/>
        </p:nvSpPr>
        <p:spPr>
          <a:xfrm>
            <a:off x="261257" y="348490"/>
            <a:ext cx="11625943" cy="5853910"/>
          </a:xfrm>
          <a:prstGeom prst="rect">
            <a:avLst/>
          </a:prstGeom>
          <a:noFill/>
        </p:spPr>
        <p:txBody>
          <a:bodyPr wrap="square">
            <a:spAutoFit/>
          </a:bodyPr>
          <a:lstStyle/>
          <a:p>
            <a:pPr marL="0" marR="0" algn="ctr">
              <a:lnSpc>
                <a:spcPct val="90000"/>
              </a:lnSpc>
              <a:spcBef>
                <a:spcPct val="0"/>
              </a:spcBef>
            </a:pPr>
            <a:r>
              <a:rPr lang="en-GB" sz="6000" b="1" dirty="0">
                <a:latin typeface="Arial" panose="020B0604020202020204" pitchFamily="34" charset="0"/>
                <a:ea typeface="+mj-ea"/>
                <a:cs typeface="Arial" panose="020B0604020202020204" pitchFamily="34" charset="0"/>
              </a:rPr>
              <a:t>The Difficulty Line-Up</a:t>
            </a:r>
          </a:p>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60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4000" dirty="0">
                <a:latin typeface="Arial" panose="020B0604020202020204" pitchFamily="34" charset="0"/>
                <a:ea typeface="+mj-ea"/>
                <a:cs typeface="Arial" panose="020B0604020202020204" pitchFamily="34" charset="0"/>
              </a:rPr>
              <a:t>Does the length of a word/number of syllables make it more difficult to say? If yes, is this always the case?</a:t>
            </a:r>
          </a:p>
        </p:txBody>
      </p:sp>
      <p:pic>
        <p:nvPicPr>
          <p:cNvPr id="3" name="Picture 2" descr="Colour gradient strip going from red to green">
            <a:extLst>
              <a:ext uri="{FF2B5EF4-FFF2-40B4-BE49-F238E27FC236}">
                <a16:creationId xmlns:a16="http://schemas.microsoft.com/office/drawing/2014/main" id="{1B2662AC-7ADC-424E-3360-22E45A765ED9}"/>
              </a:ext>
            </a:extLst>
          </p:cNvPr>
          <p:cNvPicPr>
            <a:picLocks noChangeAspect="1"/>
          </p:cNvPicPr>
          <p:nvPr/>
        </p:nvPicPr>
        <p:blipFill>
          <a:blip r:embed="rId2"/>
          <a:srcRect/>
          <a:stretch>
            <a:fillRect/>
          </a:stretch>
        </p:blipFill>
        <p:spPr>
          <a:xfrm flipH="1">
            <a:off x="1" y="1574799"/>
            <a:ext cx="12191998" cy="3055795"/>
          </a:xfrm>
          <a:prstGeom prst="rect">
            <a:avLst/>
          </a:prstGeom>
        </p:spPr>
      </p:pic>
      <p:sp>
        <p:nvSpPr>
          <p:cNvPr id="2" name="TextBox 1">
            <a:extLst>
              <a:ext uri="{FF2B5EF4-FFF2-40B4-BE49-F238E27FC236}">
                <a16:creationId xmlns:a16="http://schemas.microsoft.com/office/drawing/2014/main" id="{62C434A1-72DE-4B4A-A4E1-980CD2EAF39D}"/>
              </a:ext>
            </a:extLst>
          </p:cNvPr>
          <p:cNvSpPr txBox="1"/>
          <p:nvPr/>
        </p:nvSpPr>
        <p:spPr>
          <a:xfrm>
            <a:off x="-4901383" y="348488"/>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difficult</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8" name="TextBox 7">
            <a:extLst>
              <a:ext uri="{FF2B5EF4-FFF2-40B4-BE49-F238E27FC236}">
                <a16:creationId xmlns:a16="http://schemas.microsoft.com/office/drawing/2014/main" id="{F25C0BAD-7093-E641-32D9-E80F12A92CFD}"/>
              </a:ext>
            </a:extLst>
          </p:cNvPr>
          <p:cNvSpPr txBox="1"/>
          <p:nvPr/>
        </p:nvSpPr>
        <p:spPr>
          <a:xfrm>
            <a:off x="6124709" y="348489"/>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easy</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grpSp>
        <p:nvGrpSpPr>
          <p:cNvPr id="4" name="Group 3">
            <a:extLst>
              <a:ext uri="{FF2B5EF4-FFF2-40B4-BE49-F238E27FC236}">
                <a16:creationId xmlns:a16="http://schemas.microsoft.com/office/drawing/2014/main" id="{80E5D3FB-CB4F-3C52-4171-12A92C5431F5}"/>
              </a:ext>
              <a:ext uri="{C183D7F6-B498-43B3-948B-1728B52AA6E4}">
                <adec:decorative xmlns:adec="http://schemas.microsoft.com/office/drawing/2017/decorative" val="1"/>
              </a:ext>
            </a:extLst>
          </p:cNvPr>
          <p:cNvGrpSpPr/>
          <p:nvPr/>
        </p:nvGrpSpPr>
        <p:grpSpPr>
          <a:xfrm>
            <a:off x="0" y="1635856"/>
            <a:ext cx="12134580" cy="1402801"/>
            <a:chOff x="0" y="1635856"/>
            <a:chExt cx="12134580" cy="1402801"/>
          </a:xfrm>
        </p:grpSpPr>
        <p:pic>
          <p:nvPicPr>
            <p:cNvPr id="10" name="Picture 9">
              <a:extLst>
                <a:ext uri="{FF2B5EF4-FFF2-40B4-BE49-F238E27FC236}">
                  <a16:creationId xmlns:a16="http://schemas.microsoft.com/office/drawing/2014/main" id="{4693C54A-1CFA-D214-6EA3-FE4AFC3053DE}"/>
                </a:ext>
              </a:extLst>
            </p:cNvPr>
            <p:cNvPicPr>
              <a:picLocks noChangeAspect="1"/>
            </p:cNvPicPr>
            <p:nvPr/>
          </p:nvPicPr>
          <p:blipFill>
            <a:blip r:embed="rId3"/>
            <a:srcRect l="-13690" r="1" b="12793"/>
            <a:stretch>
              <a:fillRect/>
            </a:stretch>
          </p:blipFill>
          <p:spPr>
            <a:xfrm>
              <a:off x="0" y="1676396"/>
              <a:ext cx="830220" cy="1362261"/>
            </a:xfrm>
            <a:prstGeom prst="rect">
              <a:avLst/>
            </a:prstGeom>
          </p:spPr>
        </p:pic>
        <p:pic>
          <p:nvPicPr>
            <p:cNvPr id="11" name="Picture 10">
              <a:extLst>
                <a:ext uri="{FF2B5EF4-FFF2-40B4-BE49-F238E27FC236}">
                  <a16:creationId xmlns:a16="http://schemas.microsoft.com/office/drawing/2014/main" id="{79399F25-C99E-AE14-34EA-AC8FBC2D1626}"/>
                </a:ext>
              </a:extLst>
            </p:cNvPr>
            <p:cNvPicPr>
              <a:picLocks noChangeAspect="1"/>
            </p:cNvPicPr>
            <p:nvPr/>
          </p:nvPicPr>
          <p:blipFill>
            <a:blip r:embed="rId3"/>
            <a:srcRect l="-13690" r="1" b="12793"/>
            <a:stretch>
              <a:fillRect/>
            </a:stretch>
          </p:blipFill>
          <p:spPr>
            <a:xfrm>
              <a:off x="674096" y="1660384"/>
              <a:ext cx="830220" cy="1362261"/>
            </a:xfrm>
            <a:prstGeom prst="rect">
              <a:avLst/>
            </a:prstGeom>
          </p:spPr>
        </p:pic>
        <p:pic>
          <p:nvPicPr>
            <p:cNvPr id="12" name="Picture 11">
              <a:extLst>
                <a:ext uri="{FF2B5EF4-FFF2-40B4-BE49-F238E27FC236}">
                  <a16:creationId xmlns:a16="http://schemas.microsoft.com/office/drawing/2014/main" id="{DE6187CC-00E2-5137-36C8-B6FA38CAD884}"/>
                </a:ext>
              </a:extLst>
            </p:cNvPr>
            <p:cNvPicPr>
              <a:picLocks noChangeAspect="1"/>
            </p:cNvPicPr>
            <p:nvPr/>
          </p:nvPicPr>
          <p:blipFill>
            <a:blip r:embed="rId3"/>
            <a:srcRect l="-13690" r="1" b="12793"/>
            <a:stretch>
              <a:fillRect/>
            </a:stretch>
          </p:blipFill>
          <p:spPr>
            <a:xfrm>
              <a:off x="1342908" y="1653245"/>
              <a:ext cx="830220" cy="1362261"/>
            </a:xfrm>
            <a:prstGeom prst="rect">
              <a:avLst/>
            </a:prstGeom>
          </p:spPr>
        </p:pic>
        <p:pic>
          <p:nvPicPr>
            <p:cNvPr id="13" name="Picture 12">
              <a:extLst>
                <a:ext uri="{FF2B5EF4-FFF2-40B4-BE49-F238E27FC236}">
                  <a16:creationId xmlns:a16="http://schemas.microsoft.com/office/drawing/2014/main" id="{07C2D38F-AEB9-E1A5-646E-DF61D34C3D16}"/>
                </a:ext>
              </a:extLst>
            </p:cNvPr>
            <p:cNvPicPr>
              <a:picLocks noChangeAspect="1"/>
            </p:cNvPicPr>
            <p:nvPr/>
          </p:nvPicPr>
          <p:blipFill>
            <a:blip r:embed="rId3"/>
            <a:srcRect l="-13690" r="1" b="12793"/>
            <a:stretch>
              <a:fillRect/>
            </a:stretch>
          </p:blipFill>
          <p:spPr>
            <a:xfrm>
              <a:off x="2017004" y="1651747"/>
              <a:ext cx="830220" cy="1362261"/>
            </a:xfrm>
            <a:prstGeom prst="rect">
              <a:avLst/>
            </a:prstGeom>
          </p:spPr>
        </p:pic>
        <p:pic>
          <p:nvPicPr>
            <p:cNvPr id="14" name="Picture 13">
              <a:extLst>
                <a:ext uri="{FF2B5EF4-FFF2-40B4-BE49-F238E27FC236}">
                  <a16:creationId xmlns:a16="http://schemas.microsoft.com/office/drawing/2014/main" id="{66C16283-7CB7-422D-E989-9A4BDD3656EE}"/>
                </a:ext>
              </a:extLst>
            </p:cNvPr>
            <p:cNvPicPr>
              <a:picLocks noChangeAspect="1"/>
            </p:cNvPicPr>
            <p:nvPr/>
          </p:nvPicPr>
          <p:blipFill>
            <a:blip r:embed="rId3"/>
            <a:srcRect l="-13690" r="1" b="12793"/>
            <a:stretch>
              <a:fillRect/>
            </a:stretch>
          </p:blipFill>
          <p:spPr>
            <a:xfrm>
              <a:off x="2685816" y="1651747"/>
              <a:ext cx="830220" cy="1362261"/>
            </a:xfrm>
            <a:prstGeom prst="rect">
              <a:avLst/>
            </a:prstGeom>
          </p:spPr>
        </p:pic>
        <p:pic>
          <p:nvPicPr>
            <p:cNvPr id="15" name="Picture 14">
              <a:extLst>
                <a:ext uri="{FF2B5EF4-FFF2-40B4-BE49-F238E27FC236}">
                  <a16:creationId xmlns:a16="http://schemas.microsoft.com/office/drawing/2014/main" id="{808175EF-8C8B-13BF-C11B-218B9D0FD2A7}"/>
                </a:ext>
              </a:extLst>
            </p:cNvPr>
            <p:cNvPicPr>
              <a:picLocks noChangeAspect="1"/>
            </p:cNvPicPr>
            <p:nvPr/>
          </p:nvPicPr>
          <p:blipFill>
            <a:blip r:embed="rId3"/>
            <a:srcRect l="-13690" r="1" b="12793"/>
            <a:stretch>
              <a:fillRect/>
            </a:stretch>
          </p:blipFill>
          <p:spPr>
            <a:xfrm>
              <a:off x="3359912" y="1650249"/>
              <a:ext cx="830220" cy="1362261"/>
            </a:xfrm>
            <a:prstGeom prst="rect">
              <a:avLst/>
            </a:prstGeom>
          </p:spPr>
        </p:pic>
        <p:pic>
          <p:nvPicPr>
            <p:cNvPr id="16" name="Picture 15">
              <a:extLst>
                <a:ext uri="{FF2B5EF4-FFF2-40B4-BE49-F238E27FC236}">
                  <a16:creationId xmlns:a16="http://schemas.microsoft.com/office/drawing/2014/main" id="{FA9D7423-6FA7-26A9-7A73-84ECCFAAB119}"/>
                </a:ext>
              </a:extLst>
            </p:cNvPr>
            <p:cNvPicPr>
              <a:picLocks noChangeAspect="1"/>
            </p:cNvPicPr>
            <p:nvPr/>
          </p:nvPicPr>
          <p:blipFill>
            <a:blip r:embed="rId3"/>
            <a:srcRect l="-13690" r="1" b="12793"/>
            <a:stretch>
              <a:fillRect/>
            </a:stretch>
          </p:blipFill>
          <p:spPr>
            <a:xfrm>
              <a:off x="4028724" y="1643110"/>
              <a:ext cx="830220" cy="1362261"/>
            </a:xfrm>
            <a:prstGeom prst="rect">
              <a:avLst/>
            </a:prstGeom>
          </p:spPr>
        </p:pic>
        <p:pic>
          <p:nvPicPr>
            <p:cNvPr id="17" name="Picture 16">
              <a:extLst>
                <a:ext uri="{FF2B5EF4-FFF2-40B4-BE49-F238E27FC236}">
                  <a16:creationId xmlns:a16="http://schemas.microsoft.com/office/drawing/2014/main" id="{1CE08C82-A3C3-5C99-7388-1FC0979EDF9A}"/>
                </a:ext>
              </a:extLst>
            </p:cNvPr>
            <p:cNvPicPr>
              <a:picLocks noChangeAspect="1"/>
            </p:cNvPicPr>
            <p:nvPr/>
          </p:nvPicPr>
          <p:blipFill>
            <a:blip r:embed="rId3"/>
            <a:srcRect l="-13690" r="1" b="12793"/>
            <a:stretch>
              <a:fillRect/>
            </a:stretch>
          </p:blipFill>
          <p:spPr>
            <a:xfrm>
              <a:off x="4702820" y="1656126"/>
              <a:ext cx="830220" cy="1362261"/>
            </a:xfrm>
            <a:prstGeom prst="rect">
              <a:avLst/>
            </a:prstGeom>
          </p:spPr>
        </p:pic>
        <p:pic>
          <p:nvPicPr>
            <p:cNvPr id="18" name="Picture 17">
              <a:extLst>
                <a:ext uri="{FF2B5EF4-FFF2-40B4-BE49-F238E27FC236}">
                  <a16:creationId xmlns:a16="http://schemas.microsoft.com/office/drawing/2014/main" id="{5080F5F3-3099-3293-06BC-5E37F24CBE97}"/>
                </a:ext>
              </a:extLst>
            </p:cNvPr>
            <p:cNvPicPr>
              <a:picLocks noChangeAspect="1"/>
            </p:cNvPicPr>
            <p:nvPr/>
          </p:nvPicPr>
          <p:blipFill>
            <a:blip r:embed="rId3"/>
            <a:srcRect l="-13690" r="1" b="12793"/>
            <a:stretch>
              <a:fillRect/>
            </a:stretch>
          </p:blipFill>
          <p:spPr>
            <a:xfrm>
              <a:off x="5365385" y="1656126"/>
              <a:ext cx="830220" cy="1362261"/>
            </a:xfrm>
            <a:prstGeom prst="rect">
              <a:avLst/>
            </a:prstGeom>
          </p:spPr>
        </p:pic>
        <p:pic>
          <p:nvPicPr>
            <p:cNvPr id="19" name="Picture 18">
              <a:extLst>
                <a:ext uri="{FF2B5EF4-FFF2-40B4-BE49-F238E27FC236}">
                  <a16:creationId xmlns:a16="http://schemas.microsoft.com/office/drawing/2014/main" id="{9B45A967-288B-099D-A053-216D2E6ADCB4}"/>
                </a:ext>
              </a:extLst>
            </p:cNvPr>
            <p:cNvPicPr>
              <a:picLocks noChangeAspect="1"/>
            </p:cNvPicPr>
            <p:nvPr/>
          </p:nvPicPr>
          <p:blipFill>
            <a:blip r:embed="rId3"/>
            <a:srcRect l="-13690" r="1" b="12793"/>
            <a:stretch>
              <a:fillRect/>
            </a:stretch>
          </p:blipFill>
          <p:spPr>
            <a:xfrm>
              <a:off x="6039481" y="1654628"/>
              <a:ext cx="830220" cy="1362261"/>
            </a:xfrm>
            <a:prstGeom prst="rect">
              <a:avLst/>
            </a:prstGeom>
          </p:spPr>
        </p:pic>
        <p:pic>
          <p:nvPicPr>
            <p:cNvPr id="20" name="Picture 19">
              <a:extLst>
                <a:ext uri="{FF2B5EF4-FFF2-40B4-BE49-F238E27FC236}">
                  <a16:creationId xmlns:a16="http://schemas.microsoft.com/office/drawing/2014/main" id="{AE2E0FB2-F6E8-020F-D01B-55671BD15B7A}"/>
                </a:ext>
              </a:extLst>
            </p:cNvPr>
            <p:cNvPicPr>
              <a:picLocks noChangeAspect="1"/>
            </p:cNvPicPr>
            <p:nvPr/>
          </p:nvPicPr>
          <p:blipFill>
            <a:blip r:embed="rId3"/>
            <a:srcRect l="-13690" r="1" b="12793"/>
            <a:stretch>
              <a:fillRect/>
            </a:stretch>
          </p:blipFill>
          <p:spPr>
            <a:xfrm>
              <a:off x="6708293" y="1647489"/>
              <a:ext cx="830220" cy="1362261"/>
            </a:xfrm>
            <a:prstGeom prst="rect">
              <a:avLst/>
            </a:prstGeom>
          </p:spPr>
        </p:pic>
        <p:pic>
          <p:nvPicPr>
            <p:cNvPr id="21" name="Picture 20">
              <a:extLst>
                <a:ext uri="{FF2B5EF4-FFF2-40B4-BE49-F238E27FC236}">
                  <a16:creationId xmlns:a16="http://schemas.microsoft.com/office/drawing/2014/main" id="{04A9E3BD-6D7A-27CF-167C-273E331CD8FE}"/>
                </a:ext>
              </a:extLst>
            </p:cNvPr>
            <p:cNvPicPr>
              <a:picLocks noChangeAspect="1"/>
            </p:cNvPicPr>
            <p:nvPr/>
          </p:nvPicPr>
          <p:blipFill>
            <a:blip r:embed="rId3"/>
            <a:srcRect l="-13690" r="1" b="12793"/>
            <a:stretch>
              <a:fillRect/>
            </a:stretch>
          </p:blipFill>
          <p:spPr>
            <a:xfrm>
              <a:off x="7382389" y="1645991"/>
              <a:ext cx="830220" cy="1362261"/>
            </a:xfrm>
            <a:prstGeom prst="rect">
              <a:avLst/>
            </a:prstGeom>
          </p:spPr>
        </p:pic>
        <p:pic>
          <p:nvPicPr>
            <p:cNvPr id="22" name="Picture 21">
              <a:extLst>
                <a:ext uri="{FF2B5EF4-FFF2-40B4-BE49-F238E27FC236}">
                  <a16:creationId xmlns:a16="http://schemas.microsoft.com/office/drawing/2014/main" id="{F973D45F-651C-2B8D-13B8-BFC8F51A67E4}"/>
                </a:ext>
              </a:extLst>
            </p:cNvPr>
            <p:cNvPicPr>
              <a:picLocks noChangeAspect="1"/>
            </p:cNvPicPr>
            <p:nvPr/>
          </p:nvPicPr>
          <p:blipFill>
            <a:blip r:embed="rId3"/>
            <a:srcRect l="-13690" r="1" b="12793"/>
            <a:stretch>
              <a:fillRect/>
            </a:stretch>
          </p:blipFill>
          <p:spPr>
            <a:xfrm>
              <a:off x="8051201" y="1645991"/>
              <a:ext cx="830220" cy="1362261"/>
            </a:xfrm>
            <a:prstGeom prst="rect">
              <a:avLst/>
            </a:prstGeom>
          </p:spPr>
        </p:pic>
        <p:pic>
          <p:nvPicPr>
            <p:cNvPr id="23" name="Picture 22">
              <a:extLst>
                <a:ext uri="{FF2B5EF4-FFF2-40B4-BE49-F238E27FC236}">
                  <a16:creationId xmlns:a16="http://schemas.microsoft.com/office/drawing/2014/main" id="{8923C0F6-8700-A981-5C09-C1824952CFD2}"/>
                </a:ext>
              </a:extLst>
            </p:cNvPr>
            <p:cNvPicPr>
              <a:picLocks noChangeAspect="1"/>
            </p:cNvPicPr>
            <p:nvPr/>
          </p:nvPicPr>
          <p:blipFill>
            <a:blip r:embed="rId3"/>
            <a:srcRect l="-13690" r="1" b="12793"/>
            <a:stretch>
              <a:fillRect/>
            </a:stretch>
          </p:blipFill>
          <p:spPr>
            <a:xfrm>
              <a:off x="8725297" y="1644493"/>
              <a:ext cx="830220" cy="1362261"/>
            </a:xfrm>
            <a:prstGeom prst="rect">
              <a:avLst/>
            </a:prstGeom>
          </p:spPr>
        </p:pic>
        <p:pic>
          <p:nvPicPr>
            <p:cNvPr id="24" name="Picture 23">
              <a:extLst>
                <a:ext uri="{FF2B5EF4-FFF2-40B4-BE49-F238E27FC236}">
                  <a16:creationId xmlns:a16="http://schemas.microsoft.com/office/drawing/2014/main" id="{A0C18EB7-ED9F-E726-C06C-76012FD9F702}"/>
                </a:ext>
              </a:extLst>
            </p:cNvPr>
            <p:cNvPicPr>
              <a:picLocks noChangeAspect="1"/>
            </p:cNvPicPr>
            <p:nvPr/>
          </p:nvPicPr>
          <p:blipFill>
            <a:blip r:embed="rId3"/>
            <a:srcRect l="-13690" r="1" b="12793"/>
            <a:stretch>
              <a:fillRect/>
            </a:stretch>
          </p:blipFill>
          <p:spPr>
            <a:xfrm>
              <a:off x="9394109" y="1637354"/>
              <a:ext cx="830220" cy="1362261"/>
            </a:xfrm>
            <a:prstGeom prst="rect">
              <a:avLst/>
            </a:prstGeom>
          </p:spPr>
        </p:pic>
        <p:pic>
          <p:nvPicPr>
            <p:cNvPr id="25" name="Picture 24">
              <a:extLst>
                <a:ext uri="{FF2B5EF4-FFF2-40B4-BE49-F238E27FC236}">
                  <a16:creationId xmlns:a16="http://schemas.microsoft.com/office/drawing/2014/main" id="{264A32B0-E57D-FADC-C1F0-3E46B56C61A0}"/>
                </a:ext>
              </a:extLst>
            </p:cNvPr>
            <p:cNvPicPr>
              <a:picLocks noChangeAspect="1"/>
            </p:cNvPicPr>
            <p:nvPr/>
          </p:nvPicPr>
          <p:blipFill>
            <a:blip r:embed="rId3"/>
            <a:srcRect l="-13690" r="1" b="12793"/>
            <a:stretch>
              <a:fillRect/>
            </a:stretch>
          </p:blipFill>
          <p:spPr>
            <a:xfrm>
              <a:off x="10068205" y="1635856"/>
              <a:ext cx="830220" cy="1362261"/>
            </a:xfrm>
            <a:prstGeom prst="rect">
              <a:avLst/>
            </a:prstGeom>
          </p:spPr>
        </p:pic>
        <p:pic>
          <p:nvPicPr>
            <p:cNvPr id="26" name="Picture 25">
              <a:extLst>
                <a:ext uri="{FF2B5EF4-FFF2-40B4-BE49-F238E27FC236}">
                  <a16:creationId xmlns:a16="http://schemas.microsoft.com/office/drawing/2014/main" id="{AED0F667-02EB-0C61-A327-8B48FB81F748}"/>
                </a:ext>
              </a:extLst>
            </p:cNvPr>
            <p:cNvPicPr>
              <a:picLocks noChangeAspect="1"/>
            </p:cNvPicPr>
            <p:nvPr/>
          </p:nvPicPr>
          <p:blipFill>
            <a:blip r:embed="rId3"/>
            <a:srcRect l="-13690" r="1" b="12793"/>
            <a:stretch>
              <a:fillRect/>
            </a:stretch>
          </p:blipFill>
          <p:spPr>
            <a:xfrm>
              <a:off x="10766013" y="1644493"/>
              <a:ext cx="830220" cy="1362261"/>
            </a:xfrm>
            <a:prstGeom prst="rect">
              <a:avLst/>
            </a:prstGeom>
          </p:spPr>
        </p:pic>
        <p:pic>
          <p:nvPicPr>
            <p:cNvPr id="27" name="Picture 26">
              <a:extLst>
                <a:ext uri="{FF2B5EF4-FFF2-40B4-BE49-F238E27FC236}">
                  <a16:creationId xmlns:a16="http://schemas.microsoft.com/office/drawing/2014/main" id="{89C01726-AFE5-C32A-67C7-4D17D5FD7158}"/>
                </a:ext>
              </a:extLst>
            </p:cNvPr>
            <p:cNvPicPr>
              <a:picLocks noChangeAspect="1"/>
            </p:cNvPicPr>
            <p:nvPr/>
          </p:nvPicPr>
          <p:blipFill>
            <a:blip r:embed="rId3"/>
            <a:srcRect l="-13690" r="18589" b="12793"/>
            <a:stretch>
              <a:fillRect/>
            </a:stretch>
          </p:blipFill>
          <p:spPr>
            <a:xfrm>
              <a:off x="11440109" y="1642995"/>
              <a:ext cx="694471" cy="1362261"/>
            </a:xfrm>
            <a:prstGeom prst="rect">
              <a:avLst/>
            </a:prstGeom>
          </p:spPr>
        </p:pic>
      </p:grpSp>
    </p:spTree>
    <p:extLst>
      <p:ext uri="{BB962C8B-B14F-4D97-AF65-F5344CB8AC3E}">
        <p14:creationId xmlns:p14="http://schemas.microsoft.com/office/powerpoint/2010/main" val="2695302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C1EE7-8A9B-7DF9-5A6D-239D0043770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D6B3255-29C3-11FF-CC6E-E5EEAF50A78C}"/>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800" dirty="0"/>
              <a:t>Difficulty line up - 6</a:t>
            </a:r>
            <a:endParaRPr lang="en-US" dirty="0"/>
          </a:p>
        </p:txBody>
      </p:sp>
      <p:sp>
        <p:nvSpPr>
          <p:cNvPr id="5" name="TextBox 4">
            <a:extLst>
              <a:ext uri="{FF2B5EF4-FFF2-40B4-BE49-F238E27FC236}">
                <a16:creationId xmlns:a16="http://schemas.microsoft.com/office/drawing/2014/main" id="{A53A0925-22F2-AB0B-0468-5486C9CB1BC8}"/>
              </a:ext>
            </a:extLst>
          </p:cNvPr>
          <p:cNvSpPr txBox="1"/>
          <p:nvPr/>
        </p:nvSpPr>
        <p:spPr>
          <a:xfrm>
            <a:off x="261257" y="348490"/>
            <a:ext cx="11625943" cy="5466112"/>
          </a:xfrm>
          <a:prstGeom prst="rect">
            <a:avLst/>
          </a:prstGeom>
          <a:noFill/>
        </p:spPr>
        <p:txBody>
          <a:bodyPr wrap="square">
            <a:spAutoFit/>
          </a:bodyPr>
          <a:lstStyle/>
          <a:p>
            <a:pPr marL="0" marR="0" algn="ctr">
              <a:lnSpc>
                <a:spcPct val="90000"/>
              </a:lnSpc>
              <a:spcBef>
                <a:spcPct val="0"/>
              </a:spcBef>
            </a:pPr>
            <a:r>
              <a:rPr lang="en-GB" sz="6000" b="1" dirty="0">
                <a:latin typeface="Arial" panose="020B0604020202020204" pitchFamily="34" charset="0"/>
                <a:ea typeface="+mj-ea"/>
                <a:cs typeface="Arial" panose="020B0604020202020204" pitchFamily="34" charset="0"/>
              </a:rPr>
              <a:t>The Difficulty Line-Up</a:t>
            </a:r>
          </a:p>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72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4000" dirty="0">
                <a:latin typeface="Arial" panose="020B0604020202020204" pitchFamily="34" charset="0"/>
                <a:ea typeface="+mj-ea"/>
                <a:cs typeface="Arial" panose="020B0604020202020204" pitchFamily="34" charset="0"/>
              </a:rPr>
              <a:t>Does it depend on how many languages you know and which languages you know? </a:t>
            </a:r>
          </a:p>
        </p:txBody>
      </p:sp>
      <p:pic>
        <p:nvPicPr>
          <p:cNvPr id="3" name="Picture 2" descr="Colour gradient strip going from red to green">
            <a:extLst>
              <a:ext uri="{FF2B5EF4-FFF2-40B4-BE49-F238E27FC236}">
                <a16:creationId xmlns:a16="http://schemas.microsoft.com/office/drawing/2014/main" id="{77BCF3F0-FF78-306B-C1C4-DC26FE2FC615}"/>
              </a:ext>
            </a:extLst>
          </p:cNvPr>
          <p:cNvPicPr>
            <a:picLocks noChangeAspect="1"/>
          </p:cNvPicPr>
          <p:nvPr/>
        </p:nvPicPr>
        <p:blipFill>
          <a:blip r:embed="rId2"/>
          <a:srcRect/>
          <a:stretch>
            <a:fillRect/>
          </a:stretch>
        </p:blipFill>
        <p:spPr>
          <a:xfrm flipH="1">
            <a:off x="1" y="1574799"/>
            <a:ext cx="12191998" cy="3055795"/>
          </a:xfrm>
          <a:prstGeom prst="rect">
            <a:avLst/>
          </a:prstGeom>
        </p:spPr>
      </p:pic>
      <p:sp>
        <p:nvSpPr>
          <p:cNvPr id="2" name="TextBox 1">
            <a:extLst>
              <a:ext uri="{FF2B5EF4-FFF2-40B4-BE49-F238E27FC236}">
                <a16:creationId xmlns:a16="http://schemas.microsoft.com/office/drawing/2014/main" id="{396F5A0D-356C-86F3-2D28-2B9311C29E06}"/>
              </a:ext>
            </a:extLst>
          </p:cNvPr>
          <p:cNvSpPr txBox="1"/>
          <p:nvPr/>
        </p:nvSpPr>
        <p:spPr>
          <a:xfrm>
            <a:off x="-4901383" y="348488"/>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difficult</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8" name="TextBox 7">
            <a:extLst>
              <a:ext uri="{FF2B5EF4-FFF2-40B4-BE49-F238E27FC236}">
                <a16:creationId xmlns:a16="http://schemas.microsoft.com/office/drawing/2014/main" id="{1045CC39-4E91-792A-961F-462EDD04BDED}"/>
              </a:ext>
            </a:extLst>
          </p:cNvPr>
          <p:cNvSpPr txBox="1"/>
          <p:nvPr/>
        </p:nvSpPr>
        <p:spPr>
          <a:xfrm>
            <a:off x="6124709" y="348489"/>
            <a:ext cx="11204391" cy="4136517"/>
          </a:xfrm>
          <a:prstGeom prst="rect">
            <a:avLst/>
          </a:prstGeom>
          <a:noFill/>
        </p:spPr>
        <p:txBody>
          <a:bodyPr wrap="square">
            <a:spAutoFit/>
          </a:bodyPr>
          <a:lstStyle/>
          <a:p>
            <a:pPr marL="0" marR="0" algn="ctr">
              <a:lnSpc>
                <a:spcPct val="90000"/>
              </a:lnSpc>
              <a:spcBef>
                <a:spcPct val="0"/>
              </a:spcBef>
            </a:pPr>
            <a:endParaRPr lang="en-GB" sz="3200" b="1"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endParaRPr lang="en-GB" sz="4800" dirty="0">
              <a:latin typeface="Arial" panose="020B0604020202020204" pitchFamily="34" charset="0"/>
              <a:ea typeface="+mj-ea"/>
              <a:cs typeface="Arial" panose="020B0604020202020204" pitchFamily="34" charset="0"/>
            </a:endParaRPr>
          </a:p>
          <a:p>
            <a:pPr marL="0" marR="0" algn="ctr">
              <a:lnSpc>
                <a:spcPct val="90000"/>
              </a:lnSpc>
              <a:spcBef>
                <a:spcPct val="0"/>
              </a:spcBef>
            </a:pPr>
            <a:r>
              <a:rPr lang="en-GB" sz="2400" b="1" dirty="0">
                <a:latin typeface="Arial" panose="020B0604020202020204" pitchFamily="34" charset="0"/>
                <a:ea typeface="+mj-ea"/>
                <a:cs typeface="Arial" panose="020B0604020202020204" pitchFamily="34" charset="0"/>
              </a:rPr>
              <a:t>easy</a:t>
            </a:r>
          </a:p>
          <a:p>
            <a:pPr marL="0" marR="0" algn="ctr">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grpSp>
        <p:nvGrpSpPr>
          <p:cNvPr id="4" name="Group 3">
            <a:extLst>
              <a:ext uri="{FF2B5EF4-FFF2-40B4-BE49-F238E27FC236}">
                <a16:creationId xmlns:a16="http://schemas.microsoft.com/office/drawing/2014/main" id="{6A84A78B-6DCE-94BF-CBAE-FB1B48C4A582}"/>
              </a:ext>
              <a:ext uri="{C183D7F6-B498-43B3-948B-1728B52AA6E4}">
                <adec:decorative xmlns:adec="http://schemas.microsoft.com/office/drawing/2017/decorative" val="1"/>
              </a:ext>
            </a:extLst>
          </p:cNvPr>
          <p:cNvGrpSpPr/>
          <p:nvPr/>
        </p:nvGrpSpPr>
        <p:grpSpPr>
          <a:xfrm>
            <a:off x="0" y="1635856"/>
            <a:ext cx="12134580" cy="1402801"/>
            <a:chOff x="0" y="1635856"/>
            <a:chExt cx="12134580" cy="1402801"/>
          </a:xfrm>
        </p:grpSpPr>
        <p:pic>
          <p:nvPicPr>
            <p:cNvPr id="10" name="Picture 9">
              <a:extLst>
                <a:ext uri="{FF2B5EF4-FFF2-40B4-BE49-F238E27FC236}">
                  <a16:creationId xmlns:a16="http://schemas.microsoft.com/office/drawing/2014/main" id="{20BE5053-517F-D646-DDCC-C600D0FF9C18}"/>
                </a:ext>
              </a:extLst>
            </p:cNvPr>
            <p:cNvPicPr>
              <a:picLocks noChangeAspect="1"/>
            </p:cNvPicPr>
            <p:nvPr/>
          </p:nvPicPr>
          <p:blipFill>
            <a:blip r:embed="rId3"/>
            <a:srcRect l="-13690" r="1" b="12793"/>
            <a:stretch>
              <a:fillRect/>
            </a:stretch>
          </p:blipFill>
          <p:spPr>
            <a:xfrm>
              <a:off x="0" y="1676396"/>
              <a:ext cx="830220" cy="1362261"/>
            </a:xfrm>
            <a:prstGeom prst="rect">
              <a:avLst/>
            </a:prstGeom>
          </p:spPr>
        </p:pic>
        <p:pic>
          <p:nvPicPr>
            <p:cNvPr id="11" name="Picture 10">
              <a:extLst>
                <a:ext uri="{FF2B5EF4-FFF2-40B4-BE49-F238E27FC236}">
                  <a16:creationId xmlns:a16="http://schemas.microsoft.com/office/drawing/2014/main" id="{EC1705D0-D2E7-42D3-5078-C93CB14DE9A7}"/>
                </a:ext>
              </a:extLst>
            </p:cNvPr>
            <p:cNvPicPr>
              <a:picLocks noChangeAspect="1"/>
            </p:cNvPicPr>
            <p:nvPr/>
          </p:nvPicPr>
          <p:blipFill>
            <a:blip r:embed="rId3"/>
            <a:srcRect l="-13690" r="1" b="12793"/>
            <a:stretch>
              <a:fillRect/>
            </a:stretch>
          </p:blipFill>
          <p:spPr>
            <a:xfrm>
              <a:off x="674096" y="1660384"/>
              <a:ext cx="830220" cy="1362261"/>
            </a:xfrm>
            <a:prstGeom prst="rect">
              <a:avLst/>
            </a:prstGeom>
          </p:spPr>
        </p:pic>
        <p:pic>
          <p:nvPicPr>
            <p:cNvPr id="12" name="Picture 11">
              <a:extLst>
                <a:ext uri="{FF2B5EF4-FFF2-40B4-BE49-F238E27FC236}">
                  <a16:creationId xmlns:a16="http://schemas.microsoft.com/office/drawing/2014/main" id="{F6AC918D-12E2-9B58-0248-5D59308F29E5}"/>
                </a:ext>
              </a:extLst>
            </p:cNvPr>
            <p:cNvPicPr>
              <a:picLocks noChangeAspect="1"/>
            </p:cNvPicPr>
            <p:nvPr/>
          </p:nvPicPr>
          <p:blipFill>
            <a:blip r:embed="rId3"/>
            <a:srcRect l="-13690" r="1" b="12793"/>
            <a:stretch>
              <a:fillRect/>
            </a:stretch>
          </p:blipFill>
          <p:spPr>
            <a:xfrm>
              <a:off x="1342908" y="1653245"/>
              <a:ext cx="830220" cy="1362261"/>
            </a:xfrm>
            <a:prstGeom prst="rect">
              <a:avLst/>
            </a:prstGeom>
          </p:spPr>
        </p:pic>
        <p:pic>
          <p:nvPicPr>
            <p:cNvPr id="13" name="Picture 12">
              <a:extLst>
                <a:ext uri="{FF2B5EF4-FFF2-40B4-BE49-F238E27FC236}">
                  <a16:creationId xmlns:a16="http://schemas.microsoft.com/office/drawing/2014/main" id="{99716368-7F84-AE4D-7D53-28A417CD8C6C}"/>
                </a:ext>
              </a:extLst>
            </p:cNvPr>
            <p:cNvPicPr>
              <a:picLocks noChangeAspect="1"/>
            </p:cNvPicPr>
            <p:nvPr/>
          </p:nvPicPr>
          <p:blipFill>
            <a:blip r:embed="rId3"/>
            <a:srcRect l="-13690" r="1" b="12793"/>
            <a:stretch>
              <a:fillRect/>
            </a:stretch>
          </p:blipFill>
          <p:spPr>
            <a:xfrm>
              <a:off x="2017004" y="1651747"/>
              <a:ext cx="830220" cy="1362261"/>
            </a:xfrm>
            <a:prstGeom prst="rect">
              <a:avLst/>
            </a:prstGeom>
          </p:spPr>
        </p:pic>
        <p:pic>
          <p:nvPicPr>
            <p:cNvPr id="14" name="Picture 13">
              <a:extLst>
                <a:ext uri="{FF2B5EF4-FFF2-40B4-BE49-F238E27FC236}">
                  <a16:creationId xmlns:a16="http://schemas.microsoft.com/office/drawing/2014/main" id="{009A4A28-4517-7CE1-36AE-AED43711E4F1}"/>
                </a:ext>
              </a:extLst>
            </p:cNvPr>
            <p:cNvPicPr>
              <a:picLocks noChangeAspect="1"/>
            </p:cNvPicPr>
            <p:nvPr/>
          </p:nvPicPr>
          <p:blipFill>
            <a:blip r:embed="rId3"/>
            <a:srcRect l="-13690" r="1" b="12793"/>
            <a:stretch>
              <a:fillRect/>
            </a:stretch>
          </p:blipFill>
          <p:spPr>
            <a:xfrm>
              <a:off x="2685816" y="1651747"/>
              <a:ext cx="830220" cy="1362261"/>
            </a:xfrm>
            <a:prstGeom prst="rect">
              <a:avLst/>
            </a:prstGeom>
          </p:spPr>
        </p:pic>
        <p:pic>
          <p:nvPicPr>
            <p:cNvPr id="15" name="Picture 14">
              <a:extLst>
                <a:ext uri="{FF2B5EF4-FFF2-40B4-BE49-F238E27FC236}">
                  <a16:creationId xmlns:a16="http://schemas.microsoft.com/office/drawing/2014/main" id="{AD47E2E7-A511-E0A1-3D53-72D3F5515BC5}"/>
                </a:ext>
              </a:extLst>
            </p:cNvPr>
            <p:cNvPicPr>
              <a:picLocks noChangeAspect="1"/>
            </p:cNvPicPr>
            <p:nvPr/>
          </p:nvPicPr>
          <p:blipFill>
            <a:blip r:embed="rId3"/>
            <a:srcRect l="-13690" r="1" b="12793"/>
            <a:stretch>
              <a:fillRect/>
            </a:stretch>
          </p:blipFill>
          <p:spPr>
            <a:xfrm>
              <a:off x="3359912" y="1650249"/>
              <a:ext cx="830220" cy="1362261"/>
            </a:xfrm>
            <a:prstGeom prst="rect">
              <a:avLst/>
            </a:prstGeom>
          </p:spPr>
        </p:pic>
        <p:pic>
          <p:nvPicPr>
            <p:cNvPr id="16" name="Picture 15">
              <a:extLst>
                <a:ext uri="{FF2B5EF4-FFF2-40B4-BE49-F238E27FC236}">
                  <a16:creationId xmlns:a16="http://schemas.microsoft.com/office/drawing/2014/main" id="{5E0F01EE-A1F2-5F52-F2EF-60CB09760A8E}"/>
                </a:ext>
              </a:extLst>
            </p:cNvPr>
            <p:cNvPicPr>
              <a:picLocks noChangeAspect="1"/>
            </p:cNvPicPr>
            <p:nvPr/>
          </p:nvPicPr>
          <p:blipFill>
            <a:blip r:embed="rId3"/>
            <a:srcRect l="-13690" r="1" b="12793"/>
            <a:stretch>
              <a:fillRect/>
            </a:stretch>
          </p:blipFill>
          <p:spPr>
            <a:xfrm>
              <a:off x="4028724" y="1643110"/>
              <a:ext cx="830220" cy="1362261"/>
            </a:xfrm>
            <a:prstGeom prst="rect">
              <a:avLst/>
            </a:prstGeom>
          </p:spPr>
        </p:pic>
        <p:pic>
          <p:nvPicPr>
            <p:cNvPr id="17" name="Picture 16">
              <a:extLst>
                <a:ext uri="{FF2B5EF4-FFF2-40B4-BE49-F238E27FC236}">
                  <a16:creationId xmlns:a16="http://schemas.microsoft.com/office/drawing/2014/main" id="{EA4BCA5B-966A-CD19-D2EB-5FB9701D8E26}"/>
                </a:ext>
              </a:extLst>
            </p:cNvPr>
            <p:cNvPicPr>
              <a:picLocks noChangeAspect="1"/>
            </p:cNvPicPr>
            <p:nvPr/>
          </p:nvPicPr>
          <p:blipFill>
            <a:blip r:embed="rId3"/>
            <a:srcRect l="-13690" r="1" b="12793"/>
            <a:stretch>
              <a:fillRect/>
            </a:stretch>
          </p:blipFill>
          <p:spPr>
            <a:xfrm>
              <a:off x="4702820" y="1656126"/>
              <a:ext cx="830220" cy="1362261"/>
            </a:xfrm>
            <a:prstGeom prst="rect">
              <a:avLst/>
            </a:prstGeom>
          </p:spPr>
        </p:pic>
        <p:pic>
          <p:nvPicPr>
            <p:cNvPr id="18" name="Picture 17">
              <a:extLst>
                <a:ext uri="{FF2B5EF4-FFF2-40B4-BE49-F238E27FC236}">
                  <a16:creationId xmlns:a16="http://schemas.microsoft.com/office/drawing/2014/main" id="{497FE17C-8A9B-9281-7A17-651BFA7EBD43}"/>
                </a:ext>
              </a:extLst>
            </p:cNvPr>
            <p:cNvPicPr>
              <a:picLocks noChangeAspect="1"/>
            </p:cNvPicPr>
            <p:nvPr/>
          </p:nvPicPr>
          <p:blipFill>
            <a:blip r:embed="rId3"/>
            <a:srcRect l="-13690" r="1" b="12793"/>
            <a:stretch>
              <a:fillRect/>
            </a:stretch>
          </p:blipFill>
          <p:spPr>
            <a:xfrm>
              <a:off x="5365385" y="1656126"/>
              <a:ext cx="830220" cy="1362261"/>
            </a:xfrm>
            <a:prstGeom prst="rect">
              <a:avLst/>
            </a:prstGeom>
          </p:spPr>
        </p:pic>
        <p:pic>
          <p:nvPicPr>
            <p:cNvPr id="19" name="Picture 18">
              <a:extLst>
                <a:ext uri="{FF2B5EF4-FFF2-40B4-BE49-F238E27FC236}">
                  <a16:creationId xmlns:a16="http://schemas.microsoft.com/office/drawing/2014/main" id="{F2B1C033-BD4F-6B9C-6823-B421823FC371}"/>
                </a:ext>
              </a:extLst>
            </p:cNvPr>
            <p:cNvPicPr>
              <a:picLocks noChangeAspect="1"/>
            </p:cNvPicPr>
            <p:nvPr/>
          </p:nvPicPr>
          <p:blipFill>
            <a:blip r:embed="rId3"/>
            <a:srcRect l="-13690" r="1" b="12793"/>
            <a:stretch>
              <a:fillRect/>
            </a:stretch>
          </p:blipFill>
          <p:spPr>
            <a:xfrm>
              <a:off x="6039481" y="1654628"/>
              <a:ext cx="830220" cy="1362261"/>
            </a:xfrm>
            <a:prstGeom prst="rect">
              <a:avLst/>
            </a:prstGeom>
          </p:spPr>
        </p:pic>
        <p:pic>
          <p:nvPicPr>
            <p:cNvPr id="20" name="Picture 19">
              <a:extLst>
                <a:ext uri="{FF2B5EF4-FFF2-40B4-BE49-F238E27FC236}">
                  <a16:creationId xmlns:a16="http://schemas.microsoft.com/office/drawing/2014/main" id="{7FBC462C-52CF-5A95-88C1-70855A322EC2}"/>
                </a:ext>
              </a:extLst>
            </p:cNvPr>
            <p:cNvPicPr>
              <a:picLocks noChangeAspect="1"/>
            </p:cNvPicPr>
            <p:nvPr/>
          </p:nvPicPr>
          <p:blipFill>
            <a:blip r:embed="rId3"/>
            <a:srcRect l="-13690" r="1" b="12793"/>
            <a:stretch>
              <a:fillRect/>
            </a:stretch>
          </p:blipFill>
          <p:spPr>
            <a:xfrm>
              <a:off x="6708293" y="1647489"/>
              <a:ext cx="830220" cy="1362261"/>
            </a:xfrm>
            <a:prstGeom prst="rect">
              <a:avLst/>
            </a:prstGeom>
          </p:spPr>
        </p:pic>
        <p:pic>
          <p:nvPicPr>
            <p:cNvPr id="21" name="Picture 20">
              <a:extLst>
                <a:ext uri="{FF2B5EF4-FFF2-40B4-BE49-F238E27FC236}">
                  <a16:creationId xmlns:a16="http://schemas.microsoft.com/office/drawing/2014/main" id="{684B7419-3B51-0C68-7195-4016464F1ED8}"/>
                </a:ext>
              </a:extLst>
            </p:cNvPr>
            <p:cNvPicPr>
              <a:picLocks noChangeAspect="1"/>
            </p:cNvPicPr>
            <p:nvPr/>
          </p:nvPicPr>
          <p:blipFill>
            <a:blip r:embed="rId3"/>
            <a:srcRect l="-13690" r="1" b="12793"/>
            <a:stretch>
              <a:fillRect/>
            </a:stretch>
          </p:blipFill>
          <p:spPr>
            <a:xfrm>
              <a:off x="7382389" y="1645991"/>
              <a:ext cx="830220" cy="1362261"/>
            </a:xfrm>
            <a:prstGeom prst="rect">
              <a:avLst/>
            </a:prstGeom>
          </p:spPr>
        </p:pic>
        <p:pic>
          <p:nvPicPr>
            <p:cNvPr id="22" name="Picture 21">
              <a:extLst>
                <a:ext uri="{FF2B5EF4-FFF2-40B4-BE49-F238E27FC236}">
                  <a16:creationId xmlns:a16="http://schemas.microsoft.com/office/drawing/2014/main" id="{A9965D55-C3B5-8A99-1D43-DBDF43A60C2A}"/>
                </a:ext>
              </a:extLst>
            </p:cNvPr>
            <p:cNvPicPr>
              <a:picLocks noChangeAspect="1"/>
            </p:cNvPicPr>
            <p:nvPr/>
          </p:nvPicPr>
          <p:blipFill>
            <a:blip r:embed="rId3"/>
            <a:srcRect l="-13690" r="1" b="12793"/>
            <a:stretch>
              <a:fillRect/>
            </a:stretch>
          </p:blipFill>
          <p:spPr>
            <a:xfrm>
              <a:off x="8051201" y="1645991"/>
              <a:ext cx="830220" cy="1362261"/>
            </a:xfrm>
            <a:prstGeom prst="rect">
              <a:avLst/>
            </a:prstGeom>
          </p:spPr>
        </p:pic>
        <p:pic>
          <p:nvPicPr>
            <p:cNvPr id="23" name="Picture 22">
              <a:extLst>
                <a:ext uri="{FF2B5EF4-FFF2-40B4-BE49-F238E27FC236}">
                  <a16:creationId xmlns:a16="http://schemas.microsoft.com/office/drawing/2014/main" id="{6EAA49D5-A059-7143-1EEC-90A3D08CA83F}"/>
                </a:ext>
              </a:extLst>
            </p:cNvPr>
            <p:cNvPicPr>
              <a:picLocks noChangeAspect="1"/>
            </p:cNvPicPr>
            <p:nvPr/>
          </p:nvPicPr>
          <p:blipFill>
            <a:blip r:embed="rId3"/>
            <a:srcRect l="-13690" r="1" b="12793"/>
            <a:stretch>
              <a:fillRect/>
            </a:stretch>
          </p:blipFill>
          <p:spPr>
            <a:xfrm>
              <a:off x="8725297" y="1644493"/>
              <a:ext cx="830220" cy="1362261"/>
            </a:xfrm>
            <a:prstGeom prst="rect">
              <a:avLst/>
            </a:prstGeom>
          </p:spPr>
        </p:pic>
        <p:pic>
          <p:nvPicPr>
            <p:cNvPr id="24" name="Picture 23">
              <a:extLst>
                <a:ext uri="{FF2B5EF4-FFF2-40B4-BE49-F238E27FC236}">
                  <a16:creationId xmlns:a16="http://schemas.microsoft.com/office/drawing/2014/main" id="{F1559D2F-1BFA-1F71-4048-D220A5255078}"/>
                </a:ext>
              </a:extLst>
            </p:cNvPr>
            <p:cNvPicPr>
              <a:picLocks noChangeAspect="1"/>
            </p:cNvPicPr>
            <p:nvPr/>
          </p:nvPicPr>
          <p:blipFill>
            <a:blip r:embed="rId3"/>
            <a:srcRect l="-13690" r="1" b="12793"/>
            <a:stretch>
              <a:fillRect/>
            </a:stretch>
          </p:blipFill>
          <p:spPr>
            <a:xfrm>
              <a:off x="9394109" y="1637354"/>
              <a:ext cx="830220" cy="1362261"/>
            </a:xfrm>
            <a:prstGeom prst="rect">
              <a:avLst/>
            </a:prstGeom>
          </p:spPr>
        </p:pic>
        <p:pic>
          <p:nvPicPr>
            <p:cNvPr id="25" name="Picture 24">
              <a:extLst>
                <a:ext uri="{FF2B5EF4-FFF2-40B4-BE49-F238E27FC236}">
                  <a16:creationId xmlns:a16="http://schemas.microsoft.com/office/drawing/2014/main" id="{BA649A70-D313-EBED-94D1-0C89FCC8DCD2}"/>
                </a:ext>
              </a:extLst>
            </p:cNvPr>
            <p:cNvPicPr>
              <a:picLocks noChangeAspect="1"/>
            </p:cNvPicPr>
            <p:nvPr/>
          </p:nvPicPr>
          <p:blipFill>
            <a:blip r:embed="rId3"/>
            <a:srcRect l="-13690" r="1" b="12793"/>
            <a:stretch>
              <a:fillRect/>
            </a:stretch>
          </p:blipFill>
          <p:spPr>
            <a:xfrm>
              <a:off x="10068205" y="1635856"/>
              <a:ext cx="830220" cy="1362261"/>
            </a:xfrm>
            <a:prstGeom prst="rect">
              <a:avLst/>
            </a:prstGeom>
          </p:spPr>
        </p:pic>
        <p:pic>
          <p:nvPicPr>
            <p:cNvPr id="26" name="Picture 25">
              <a:extLst>
                <a:ext uri="{FF2B5EF4-FFF2-40B4-BE49-F238E27FC236}">
                  <a16:creationId xmlns:a16="http://schemas.microsoft.com/office/drawing/2014/main" id="{0BED0D9D-D773-771A-4D5B-C0C1A7013795}"/>
                </a:ext>
              </a:extLst>
            </p:cNvPr>
            <p:cNvPicPr>
              <a:picLocks noChangeAspect="1"/>
            </p:cNvPicPr>
            <p:nvPr/>
          </p:nvPicPr>
          <p:blipFill>
            <a:blip r:embed="rId3"/>
            <a:srcRect l="-13690" r="1" b="12793"/>
            <a:stretch>
              <a:fillRect/>
            </a:stretch>
          </p:blipFill>
          <p:spPr>
            <a:xfrm>
              <a:off x="10766013" y="1644493"/>
              <a:ext cx="830220" cy="1362261"/>
            </a:xfrm>
            <a:prstGeom prst="rect">
              <a:avLst/>
            </a:prstGeom>
          </p:spPr>
        </p:pic>
        <p:pic>
          <p:nvPicPr>
            <p:cNvPr id="27" name="Picture 26">
              <a:extLst>
                <a:ext uri="{FF2B5EF4-FFF2-40B4-BE49-F238E27FC236}">
                  <a16:creationId xmlns:a16="http://schemas.microsoft.com/office/drawing/2014/main" id="{E9C14EAB-A809-ED95-34F2-53CACB9EB3B6}"/>
                </a:ext>
              </a:extLst>
            </p:cNvPr>
            <p:cNvPicPr>
              <a:picLocks noChangeAspect="1"/>
            </p:cNvPicPr>
            <p:nvPr/>
          </p:nvPicPr>
          <p:blipFill>
            <a:blip r:embed="rId3"/>
            <a:srcRect l="-13690" r="18589" b="12793"/>
            <a:stretch>
              <a:fillRect/>
            </a:stretch>
          </p:blipFill>
          <p:spPr>
            <a:xfrm>
              <a:off x="11440109" y="1642995"/>
              <a:ext cx="694471" cy="1362261"/>
            </a:xfrm>
            <a:prstGeom prst="rect">
              <a:avLst/>
            </a:prstGeom>
          </p:spPr>
        </p:pic>
      </p:grpSp>
    </p:spTree>
    <p:extLst>
      <p:ext uri="{BB962C8B-B14F-4D97-AF65-F5344CB8AC3E}">
        <p14:creationId xmlns:p14="http://schemas.microsoft.com/office/powerpoint/2010/main" val="1410466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B5E4A-7315-4EE9-143F-71899862F3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6A5E8D-B57E-49F1-3E0B-3F12A141C3A1}"/>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Activity 1 – exit task</a:t>
            </a:r>
          </a:p>
        </p:txBody>
      </p:sp>
      <p:sp>
        <p:nvSpPr>
          <p:cNvPr id="7" name="Rounded Rectangle 6">
            <a:extLst>
              <a:ext uri="{FF2B5EF4-FFF2-40B4-BE49-F238E27FC236}">
                <a16:creationId xmlns:a16="http://schemas.microsoft.com/office/drawing/2014/main" id="{3D4D0201-8A12-E55F-2C3E-ADE3B28CF252}"/>
              </a:ext>
              <a:ext uri="{C183D7F6-B498-43B3-948B-1728B52AA6E4}">
                <adec:decorative xmlns:adec="http://schemas.microsoft.com/office/drawing/2017/decorative" val="1"/>
              </a:ext>
            </a:extLst>
          </p:cNvPr>
          <p:cNvSpPr/>
          <p:nvPr/>
        </p:nvSpPr>
        <p:spPr>
          <a:xfrm>
            <a:off x="304801" y="4368799"/>
            <a:ext cx="7169420" cy="159657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 name="TextBox 4">
            <a:extLst>
              <a:ext uri="{FF2B5EF4-FFF2-40B4-BE49-F238E27FC236}">
                <a16:creationId xmlns:a16="http://schemas.microsoft.com/office/drawing/2014/main" id="{970CADF9-D2C0-B17B-3981-45C3EE42E471}"/>
              </a:ext>
            </a:extLst>
          </p:cNvPr>
          <p:cNvSpPr txBox="1"/>
          <p:nvPr/>
        </p:nvSpPr>
        <p:spPr>
          <a:xfrm>
            <a:off x="465095" y="637319"/>
            <a:ext cx="7169419" cy="5857822"/>
          </a:xfrm>
          <a:prstGeom prst="rect">
            <a:avLst/>
          </a:prstGeom>
          <a:noFill/>
        </p:spPr>
        <p:txBody>
          <a:bodyPr wrap="square">
            <a:spAutoFit/>
          </a:bodyPr>
          <a:lstStyle/>
          <a:p>
            <a:pPr marL="0" marR="0">
              <a:lnSpc>
                <a:spcPct val="90000"/>
              </a:lnSpc>
              <a:spcBef>
                <a:spcPct val="0"/>
              </a:spcBef>
            </a:pPr>
            <a:r>
              <a:rPr lang="en-GB" sz="5400" b="1" dirty="0">
                <a:latin typeface="+mj-lt"/>
                <a:ea typeface="+mj-ea"/>
                <a:cs typeface="+mj-cs"/>
              </a:rPr>
              <a:t>What have we learned?</a:t>
            </a:r>
          </a:p>
          <a:p>
            <a:pPr marL="0" marR="0">
              <a:lnSpc>
                <a:spcPct val="90000"/>
              </a:lnSpc>
              <a:spcBef>
                <a:spcPct val="0"/>
              </a:spcBef>
            </a:pPr>
            <a:endParaRPr lang="en-GB" sz="5400" b="1" dirty="0">
              <a:latin typeface="+mj-lt"/>
              <a:ea typeface="+mj-ea"/>
              <a:cs typeface="+mj-cs"/>
            </a:endParaRPr>
          </a:p>
          <a:p>
            <a:pPr marL="0" marR="0">
              <a:lnSpc>
                <a:spcPct val="90000"/>
              </a:lnSpc>
              <a:spcBef>
                <a:spcPct val="0"/>
              </a:spcBef>
            </a:pPr>
            <a:r>
              <a:rPr lang="en-GB" sz="4400" dirty="0">
                <a:latin typeface="+mj-lt"/>
                <a:ea typeface="+mj-ea"/>
                <a:cs typeface="+mj-cs"/>
              </a:rPr>
              <a:t>Try to write the most interesting ending to this sentence:</a:t>
            </a:r>
          </a:p>
          <a:p>
            <a:pPr marL="0" marR="0">
              <a:lnSpc>
                <a:spcPct val="90000"/>
              </a:lnSpc>
              <a:spcBef>
                <a:spcPct val="0"/>
              </a:spcBef>
            </a:pPr>
            <a:endParaRPr lang="en-GB" sz="4400" dirty="0">
              <a:latin typeface="+mj-lt"/>
              <a:ea typeface="+mj-ea"/>
              <a:cs typeface="+mj-cs"/>
            </a:endParaRPr>
          </a:p>
          <a:p>
            <a:pPr marL="0" marR="0">
              <a:lnSpc>
                <a:spcPct val="90000"/>
              </a:lnSpc>
              <a:spcBef>
                <a:spcPct val="0"/>
              </a:spcBef>
            </a:pPr>
            <a:r>
              <a:rPr lang="en-GB" sz="4400" dirty="0">
                <a:latin typeface="+mj-lt"/>
                <a:ea typeface="+mj-ea"/>
                <a:cs typeface="+mj-cs"/>
              </a:rPr>
              <a:t>Today, we noticed that languages…</a:t>
            </a:r>
          </a:p>
          <a:p>
            <a:pPr marL="0" marR="0">
              <a:lnSpc>
                <a:spcPct val="90000"/>
              </a:lnSpc>
              <a:spcBef>
                <a:spcPct val="0"/>
              </a:spcBef>
            </a:pPr>
            <a:endParaRPr lang="en-GB" sz="4400" dirty="0">
              <a:latin typeface="+mj-lt"/>
              <a:ea typeface="+mj-ea"/>
              <a:cs typeface="+mj-cs"/>
            </a:endParaRPr>
          </a:p>
        </p:txBody>
      </p:sp>
      <p:pic>
        <p:nvPicPr>
          <p:cNvPr id="6" name="Picture 5">
            <a:extLst>
              <a:ext uri="{FF2B5EF4-FFF2-40B4-BE49-F238E27FC236}">
                <a16:creationId xmlns:a16="http://schemas.microsoft.com/office/drawing/2014/main" id="{EB6D544E-567F-9319-CA2D-25298E8AB85D}"/>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961" b="95756" l="1930" r="95965">
                        <a14:foregroundMark x1="50877" y1="6961" x2="50877" y2="6961"/>
                        <a14:foregroundMark x1="8246" y1="38710" x2="8246" y2="38710"/>
                        <a14:foregroundMark x1="1930" y1="38540" x2="1930" y2="38540"/>
                        <a14:foregroundMark x1="23684" y1="91171" x2="23684" y2="91171"/>
                        <a14:foregroundMark x1="19649" y1="95925" x2="19649" y2="95925"/>
                        <a14:foregroundMark x1="95965" y1="41596" x2="95965" y2="41596"/>
                      </a14:backgroundRemoval>
                    </a14:imgEffect>
                  </a14:imgLayer>
                </a14:imgProps>
              </a:ext>
            </a:extLst>
          </a:blip>
          <a:stretch>
            <a:fillRect/>
          </a:stretch>
        </p:blipFill>
        <p:spPr>
          <a:xfrm rot="639318">
            <a:off x="7611850" y="554634"/>
            <a:ext cx="4097500" cy="4234081"/>
          </a:xfrm>
          <a:prstGeom prst="rect">
            <a:avLst/>
          </a:prstGeom>
          <a:effectLst>
            <a:innerShdw blurRad="63500" dist="50800" dir="2700000">
              <a:prstClr val="black">
                <a:alpha val="50000"/>
              </a:prstClr>
            </a:innerShdw>
          </a:effectLst>
        </p:spPr>
      </p:pic>
    </p:spTree>
    <p:extLst>
      <p:ext uri="{BB962C8B-B14F-4D97-AF65-F5344CB8AC3E}">
        <p14:creationId xmlns:p14="http://schemas.microsoft.com/office/powerpoint/2010/main" val="77438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BD75C-2E49-E298-86D7-B0E2F9D8FD5B}"/>
              </a:ext>
            </a:extLst>
          </p:cNvPr>
          <p:cNvSpPr>
            <a:spLocks noGrp="1"/>
          </p:cNvSpPr>
          <p:nvPr>
            <p:ph type="title"/>
          </p:nvPr>
        </p:nvSpPr>
        <p:spPr>
          <a:xfrm>
            <a:off x="1909381" y="1758380"/>
            <a:ext cx="8543925" cy="5377306"/>
          </a:xfrm>
        </p:spPr>
        <p:txBody>
          <a:bodyPr>
            <a:normAutofit/>
          </a:bodyPr>
          <a:lstStyle/>
          <a:p>
            <a:pPr algn="ctr"/>
            <a:r>
              <a:rPr lang="en-US" sz="8000" b="1" dirty="0">
                <a:latin typeface="Arial" panose="020B0604020202020204" pitchFamily="34" charset="0"/>
                <a:cs typeface="Arial" panose="020B0604020202020204" pitchFamily="34" charset="0"/>
              </a:rPr>
              <a:t>Activity 2</a:t>
            </a:r>
            <a:br>
              <a:rPr lang="en-US" sz="8000" dirty="0">
                <a:latin typeface="Arial" panose="020B0604020202020204" pitchFamily="34" charset="0"/>
                <a:cs typeface="Arial" panose="020B0604020202020204" pitchFamily="34" charset="0"/>
              </a:rPr>
            </a:br>
            <a:r>
              <a:rPr lang="en-US" sz="8000" dirty="0">
                <a:latin typeface="Arial" panose="020B0604020202020204" pitchFamily="34" charset="0"/>
                <a:cs typeface="Arial" panose="020B0604020202020204" pitchFamily="34" charset="0"/>
              </a:rPr>
              <a:t>Tell your own language story…</a:t>
            </a:r>
          </a:p>
        </p:txBody>
      </p:sp>
      <p:pic>
        <p:nvPicPr>
          <p:cNvPr id="5" name="Picture 4">
            <a:extLst>
              <a:ext uri="{FF2B5EF4-FFF2-40B4-BE49-F238E27FC236}">
                <a16:creationId xmlns:a16="http://schemas.microsoft.com/office/drawing/2014/main" id="{E90CB66A-8610-2917-CD04-8C6CBD5F6C1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018065" y="161544"/>
            <a:ext cx="2326556" cy="2200656"/>
          </a:xfrm>
          <a:prstGeom prst="rect">
            <a:avLst/>
          </a:prstGeom>
        </p:spPr>
      </p:pic>
    </p:spTree>
    <p:extLst>
      <p:ext uri="{BB962C8B-B14F-4D97-AF65-F5344CB8AC3E}">
        <p14:creationId xmlns:p14="http://schemas.microsoft.com/office/powerpoint/2010/main" val="2022934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E51D9-0337-9686-CD46-A15FD8597E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63A0E8-6672-B1B5-CFAF-D0BA72B308A0}"/>
              </a:ext>
            </a:extLst>
          </p:cNvPr>
          <p:cNvSpPr>
            <a:spLocks noGrp="1"/>
          </p:cNvSpPr>
          <p:nvPr>
            <p:ph type="title"/>
          </p:nvPr>
        </p:nvSpPr>
        <p:spPr/>
        <p:txBody>
          <a:bodyPr>
            <a:normAutofit/>
          </a:bodyPr>
          <a:lstStyle/>
          <a:p>
            <a:r>
              <a:rPr lang="en-US" sz="6000" b="1" dirty="0">
                <a:latin typeface="Arial" panose="020B0604020202020204" pitchFamily="34" charset="0"/>
                <a:cs typeface="Arial" panose="020B0604020202020204" pitchFamily="34" charset="0"/>
              </a:rPr>
              <a:t>We are learning to:</a:t>
            </a:r>
          </a:p>
        </p:txBody>
      </p:sp>
      <p:sp>
        <p:nvSpPr>
          <p:cNvPr id="3" name="Content Placeholder 2">
            <a:extLst>
              <a:ext uri="{FF2B5EF4-FFF2-40B4-BE49-F238E27FC236}">
                <a16:creationId xmlns:a16="http://schemas.microsoft.com/office/drawing/2014/main" id="{89FB8C92-6C38-D157-B09D-870D1A64BC9D}"/>
              </a:ext>
            </a:extLst>
          </p:cNvPr>
          <p:cNvSpPr>
            <a:spLocks noGrp="1"/>
          </p:cNvSpPr>
          <p:nvPr>
            <p:ph idx="1"/>
          </p:nvPr>
        </p:nvSpPr>
        <p:spPr>
          <a:xfrm>
            <a:off x="838201" y="2144938"/>
            <a:ext cx="10515600" cy="4351338"/>
          </a:xfrm>
        </p:spPr>
        <p:txBody>
          <a:bodyPr>
            <a:normAutofit/>
          </a:bodyPr>
          <a:lstStyle/>
          <a:p>
            <a:pPr marL="317500" indent="-317500"/>
            <a:r>
              <a:rPr lang="en-GB" sz="4400" dirty="0">
                <a:latin typeface="Arial" panose="020B0604020202020204" pitchFamily="34" charset="0"/>
                <a:cs typeface="Arial" panose="020B0604020202020204" pitchFamily="34" charset="0"/>
              </a:rPr>
              <a:t>Examine the languages, words and traditions that make us who we are</a:t>
            </a:r>
          </a:p>
          <a:p>
            <a:pPr marL="317500" indent="-317500"/>
            <a:r>
              <a:rPr lang="en-GB" sz="4400" dirty="0">
                <a:latin typeface="Arial" panose="020B0604020202020204" pitchFamily="34" charset="0"/>
                <a:cs typeface="Arial" panose="020B0604020202020204" pitchFamily="34" charset="0"/>
              </a:rPr>
              <a:t>Create a museum exhibit that tells our own language story</a:t>
            </a:r>
          </a:p>
          <a:p>
            <a:pPr marL="317500" indent="-317500"/>
            <a:r>
              <a:rPr lang="en-GB" sz="4400" dirty="0">
                <a:latin typeface="Arial" panose="020B0604020202020204" pitchFamily="34" charset="0"/>
                <a:cs typeface="Arial" panose="020B0604020202020204" pitchFamily="34" charset="0"/>
              </a:rPr>
              <a:t>Compare languages and experiences from across our classroom community</a:t>
            </a:r>
          </a:p>
          <a:p>
            <a:pPr marL="317500" indent="-317500">
              <a:buNone/>
            </a:pPr>
            <a:endParaRPr lang="en-US" sz="32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2283EA1-D1BC-39A3-DFCA-BB9A4A65062A}"/>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961" b="95756" l="1930" r="95965">
                        <a14:foregroundMark x1="50877" y1="6961" x2="50877" y2="6961"/>
                        <a14:foregroundMark x1="8246" y1="38710" x2="8246" y2="38710"/>
                        <a14:foregroundMark x1="1930" y1="38540" x2="1930" y2="38540"/>
                        <a14:foregroundMark x1="23684" y1="91171" x2="23684" y2="91171"/>
                        <a14:foregroundMark x1="19649" y1="95925" x2="19649" y2="95925"/>
                        <a14:foregroundMark x1="95965" y1="41596" x2="95965" y2="41596"/>
                      </a14:backgroundRemoval>
                    </a14:imgEffect>
                  </a14:imgLayer>
                </a14:imgProps>
              </a:ext>
            </a:extLst>
          </a:blip>
          <a:stretch>
            <a:fillRect/>
          </a:stretch>
        </p:blipFill>
        <p:spPr>
          <a:xfrm rot="639318">
            <a:off x="9970907" y="143140"/>
            <a:ext cx="1713415" cy="1770528"/>
          </a:xfrm>
          <a:prstGeom prst="rect">
            <a:avLst/>
          </a:prstGeom>
          <a:effectLst>
            <a:innerShdw blurRad="63500" dist="50800" dir="2700000">
              <a:prstClr val="black">
                <a:alpha val="50000"/>
              </a:prstClr>
            </a:innerShdw>
          </a:effectLst>
        </p:spPr>
      </p:pic>
    </p:spTree>
    <p:extLst>
      <p:ext uri="{BB962C8B-B14F-4D97-AF65-F5344CB8AC3E}">
        <p14:creationId xmlns:p14="http://schemas.microsoft.com/office/powerpoint/2010/main" val="1707635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4FA8B-2AF8-8137-82D4-E0FAB8197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EC24E4-5E9D-4D11-056A-D143F42BA39F}"/>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Activity 2 - hook</a:t>
            </a:r>
          </a:p>
        </p:txBody>
      </p:sp>
      <p:sp>
        <p:nvSpPr>
          <p:cNvPr id="5" name="TextBox 4">
            <a:extLst>
              <a:ext uri="{FF2B5EF4-FFF2-40B4-BE49-F238E27FC236}">
                <a16:creationId xmlns:a16="http://schemas.microsoft.com/office/drawing/2014/main" id="{F7B47ABA-2668-5987-B866-2A7668A259D6}"/>
              </a:ext>
            </a:extLst>
          </p:cNvPr>
          <p:cNvSpPr txBox="1"/>
          <p:nvPr/>
        </p:nvSpPr>
        <p:spPr>
          <a:xfrm>
            <a:off x="973093" y="425451"/>
            <a:ext cx="9962635" cy="2800767"/>
          </a:xfrm>
          <a:prstGeom prst="rect">
            <a:avLst/>
          </a:prstGeom>
          <a:noFill/>
        </p:spPr>
        <p:txBody>
          <a:bodyPr wrap="square">
            <a:spAutoFit/>
          </a:bodyPr>
          <a:lstStyle/>
          <a:p>
            <a:pPr algn="ctr"/>
            <a:r>
              <a:rPr lang="en-GB" sz="4400" b="1" dirty="0">
                <a:latin typeface="Arial" panose="020B0604020202020204" pitchFamily="34" charset="0"/>
                <a:ea typeface="+mj-ea"/>
                <a:cs typeface="Arial" panose="020B0604020202020204" pitchFamily="34" charset="0"/>
              </a:rPr>
              <a:t>Everyone has a language story to tell, whether you speak one or ten</a:t>
            </a:r>
          </a:p>
          <a:p>
            <a:pPr algn="ctr"/>
            <a:r>
              <a:rPr lang="en-GB" sz="4400" b="1" dirty="0">
                <a:latin typeface="Arial" panose="020B0604020202020204" pitchFamily="34" charset="0"/>
                <a:ea typeface="+mj-ea"/>
                <a:cs typeface="Arial" panose="020B0604020202020204" pitchFamily="34" charset="0"/>
              </a:rPr>
              <a:t>languages! As a class, we will build an exhibition of our stories.</a:t>
            </a:r>
          </a:p>
        </p:txBody>
      </p:sp>
      <p:pic>
        <p:nvPicPr>
          <p:cNvPr id="3" name="Picture 2">
            <a:extLst>
              <a:ext uri="{FF2B5EF4-FFF2-40B4-BE49-F238E27FC236}">
                <a16:creationId xmlns:a16="http://schemas.microsoft.com/office/drawing/2014/main" id="{F1B23A10-95E0-9A94-3A66-5FBFBA8020A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959099" y="3429001"/>
            <a:ext cx="2925114" cy="2800767"/>
          </a:xfrm>
          <a:prstGeom prst="rect">
            <a:avLst/>
          </a:prstGeom>
        </p:spPr>
      </p:pic>
      <p:pic>
        <p:nvPicPr>
          <p:cNvPr id="4" name="Picture 3">
            <a:extLst>
              <a:ext uri="{FF2B5EF4-FFF2-40B4-BE49-F238E27FC236}">
                <a16:creationId xmlns:a16="http://schemas.microsoft.com/office/drawing/2014/main" id="{956F484F-AAC8-EBF4-1EB0-BFCF94F127A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flipH="1">
            <a:off x="5954410" y="3429000"/>
            <a:ext cx="2925114" cy="2800767"/>
          </a:xfrm>
          <a:prstGeom prst="rect">
            <a:avLst/>
          </a:prstGeom>
        </p:spPr>
      </p:pic>
      <p:pic>
        <p:nvPicPr>
          <p:cNvPr id="7" name="Picture 6">
            <a:extLst>
              <a:ext uri="{FF2B5EF4-FFF2-40B4-BE49-F238E27FC236}">
                <a16:creationId xmlns:a16="http://schemas.microsoft.com/office/drawing/2014/main" id="{93178635-208D-208E-4AD3-9BEA405C4F82}"/>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4489450" y="5032164"/>
            <a:ext cx="3213100" cy="1701800"/>
          </a:xfrm>
          <a:prstGeom prst="rect">
            <a:avLst/>
          </a:prstGeom>
        </p:spPr>
      </p:pic>
    </p:spTree>
    <p:extLst>
      <p:ext uri="{BB962C8B-B14F-4D97-AF65-F5344CB8AC3E}">
        <p14:creationId xmlns:p14="http://schemas.microsoft.com/office/powerpoint/2010/main" val="3097768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4E980-C99D-7559-0674-6BD3362501B3}"/>
              </a:ext>
            </a:extLst>
          </p:cNvPr>
          <p:cNvSpPr>
            <a:spLocks noGrp="1"/>
          </p:cNvSpPr>
          <p:nvPr>
            <p:ph type="title"/>
          </p:nvPr>
        </p:nvSpPr>
        <p:spPr>
          <a:xfrm>
            <a:off x="838201" y="321584"/>
            <a:ext cx="10515600" cy="1325563"/>
          </a:xfrm>
        </p:spPr>
        <p:txBody>
          <a:bodyPr>
            <a:noAutofit/>
          </a:bodyPr>
          <a:lstStyle/>
          <a:p>
            <a:pPr algn="ctr"/>
            <a:r>
              <a:rPr lang="en-US" sz="5400" b="1" dirty="0"/>
              <a:t>Meet Andrada (Andra for short!)…</a:t>
            </a:r>
          </a:p>
        </p:txBody>
      </p:sp>
      <p:pic>
        <p:nvPicPr>
          <p:cNvPr id="4" name="Online Media 3" descr="Aberlangs: Aberdeen City of Languages Project">
            <a:hlinkClick r:id="" action="ppaction://media"/>
            <a:extLst>
              <a:ext uri="{FF2B5EF4-FFF2-40B4-BE49-F238E27FC236}">
                <a16:creationId xmlns:a16="http://schemas.microsoft.com/office/drawing/2014/main" id="{0F7A651A-0958-A0BE-A228-6E87EEDC3916}"/>
              </a:ext>
            </a:extLst>
          </p:cNvPr>
          <p:cNvPicPr>
            <a:picLocks noRot="1" noChangeAspect="1"/>
          </p:cNvPicPr>
          <p:nvPr>
            <a:videoFile r:link="rId1"/>
          </p:nvPr>
        </p:nvPicPr>
        <p:blipFill>
          <a:blip r:embed="rId3"/>
          <a:stretch>
            <a:fillRect/>
          </a:stretch>
        </p:blipFill>
        <p:spPr>
          <a:xfrm>
            <a:off x="1977571" y="1690689"/>
            <a:ext cx="8236858" cy="4653825"/>
          </a:xfrm>
          <a:prstGeom prst="rect">
            <a:avLst/>
          </a:prstGeom>
        </p:spPr>
      </p:pic>
    </p:spTree>
    <p:extLst>
      <p:ext uri="{BB962C8B-B14F-4D97-AF65-F5344CB8AC3E}">
        <p14:creationId xmlns:p14="http://schemas.microsoft.com/office/powerpoint/2010/main" val="211482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70D1-5ED7-E755-BD2F-9AFCD630D743}"/>
              </a:ext>
            </a:extLst>
          </p:cNvPr>
          <p:cNvSpPr>
            <a:spLocks noGrp="1"/>
          </p:cNvSpPr>
          <p:nvPr>
            <p:ph type="title"/>
          </p:nvPr>
        </p:nvSpPr>
        <p:spPr>
          <a:xfrm>
            <a:off x="838200" y="2766218"/>
            <a:ext cx="10515600" cy="1325563"/>
          </a:xfrm>
        </p:spPr>
        <p:txBody>
          <a:bodyPr>
            <a:noAutofit/>
          </a:bodyPr>
          <a:lstStyle/>
          <a:p>
            <a:pPr algn="ctr"/>
            <a:r>
              <a:rPr lang="en-US" sz="4800" b="1" dirty="0"/>
              <a:t>Take a look at some of the videos and posters she put together for the Aberlangs online exhibition….</a:t>
            </a:r>
            <a:br>
              <a:rPr lang="en-US" sz="4800" b="1" dirty="0"/>
            </a:br>
            <a:br>
              <a:rPr lang="en-US" b="1" dirty="0"/>
            </a:br>
            <a:r>
              <a:rPr lang="en-US" b="1" dirty="0">
                <a:hlinkClick r:id="rId2"/>
              </a:rPr>
              <a:t>https://abdn.site/aberlangsdigitalexhibition</a:t>
            </a:r>
            <a:r>
              <a:rPr lang="en-US" b="1" dirty="0"/>
              <a:t>  </a:t>
            </a:r>
            <a:br>
              <a:rPr lang="en-US" sz="4800" b="1" dirty="0"/>
            </a:br>
            <a:br>
              <a:rPr lang="en-US" sz="4800" b="1" dirty="0"/>
            </a:br>
            <a:r>
              <a:rPr lang="en-US" sz="4800" b="1" dirty="0"/>
              <a:t>You also have two paper copies of Andra’s </a:t>
            </a:r>
            <a:r>
              <a:rPr lang="en-US" sz="4800" b="1" dirty="0" err="1"/>
              <a:t>Cartonera</a:t>
            </a:r>
            <a:r>
              <a:rPr lang="en-US" sz="4800" b="1" dirty="0"/>
              <a:t> to look at.</a:t>
            </a:r>
          </a:p>
        </p:txBody>
      </p:sp>
    </p:spTree>
    <p:extLst>
      <p:ext uri="{BB962C8B-B14F-4D97-AF65-F5344CB8AC3E}">
        <p14:creationId xmlns:p14="http://schemas.microsoft.com/office/powerpoint/2010/main" val="2765524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E9967-B42C-05B8-757F-6B07C2302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2E6620-843F-28B4-4946-84BD58C61D0D}"/>
              </a:ext>
            </a:extLst>
          </p:cNvPr>
          <p:cNvSpPr>
            <a:spLocks noGrp="1"/>
          </p:cNvSpPr>
          <p:nvPr>
            <p:ph type="title"/>
          </p:nvPr>
        </p:nvSpPr>
        <p:spPr>
          <a:xfrm>
            <a:off x="480820" y="1459309"/>
            <a:ext cx="5057274" cy="3939382"/>
          </a:xfrm>
        </p:spPr>
        <p:txBody>
          <a:bodyPr>
            <a:noAutofit/>
          </a:bodyPr>
          <a:lstStyle/>
          <a:p>
            <a:r>
              <a:rPr lang="en-GB" dirty="0">
                <a:latin typeface="Arial" panose="020B0604020202020204" pitchFamily="34" charset="0"/>
                <a:ea typeface="+mn-ea"/>
                <a:cs typeface="Arial" panose="020B0604020202020204" pitchFamily="34" charset="0"/>
              </a:rPr>
              <a:t>From looking at the online exhibition, what kind of things have Andra and the participants chosen to share about themselves and their languages? </a:t>
            </a:r>
          </a:p>
        </p:txBody>
      </p:sp>
      <p:pic>
        <p:nvPicPr>
          <p:cNvPr id="11" name="Picture 10" descr="Illustrated route map on parchment showing a journey from Carpathians to Aberlangs. Dashed blue path with black arrows winds between labels, ending at a blue, yellow and red country-shaped marker, with a painted mountain-like map element at upper left.&#10;">
            <a:extLst>
              <a:ext uri="{FF2B5EF4-FFF2-40B4-BE49-F238E27FC236}">
                <a16:creationId xmlns:a16="http://schemas.microsoft.com/office/drawing/2014/main" id="{69E7F611-5B72-36B6-E50F-72BBC322C7A6}"/>
              </a:ext>
            </a:extLst>
          </p:cNvPr>
          <p:cNvPicPr>
            <a:picLocks noChangeAspect="1"/>
          </p:cNvPicPr>
          <p:nvPr/>
        </p:nvPicPr>
        <p:blipFill>
          <a:blip r:embed="rId3"/>
          <a:stretch>
            <a:fillRect/>
          </a:stretch>
        </p:blipFill>
        <p:spPr>
          <a:xfrm rot="20967036">
            <a:off x="6118435" y="449057"/>
            <a:ext cx="1820165" cy="2657357"/>
          </a:xfrm>
          <a:prstGeom prst="rect">
            <a:avLst/>
          </a:prstGeom>
        </p:spPr>
      </p:pic>
      <p:pic>
        <p:nvPicPr>
          <p:cNvPr id="8" name="Picture 7" descr="Screenshot of a video presentation titled “Aberlangs – Åshild Sand, Norwegian”, featuring University of Aberdeen branding and Norwegian speech. Dark blue layout includes thumbnail with red play button, Norwegian subtitle, Watch on YouTube overlay, turquoise “Norwegian” heading, and “Spoken by Åshild Sand” label.&#10;">
            <a:extLst>
              <a:ext uri="{FF2B5EF4-FFF2-40B4-BE49-F238E27FC236}">
                <a16:creationId xmlns:a16="http://schemas.microsoft.com/office/drawing/2014/main" id="{E47982A0-40E8-99E2-617D-CCEFE9529CDD}"/>
              </a:ext>
            </a:extLst>
          </p:cNvPr>
          <p:cNvPicPr>
            <a:picLocks noChangeAspect="1"/>
          </p:cNvPicPr>
          <p:nvPr/>
        </p:nvPicPr>
        <p:blipFill>
          <a:blip r:embed="rId4"/>
          <a:stretch>
            <a:fillRect/>
          </a:stretch>
        </p:blipFill>
        <p:spPr>
          <a:xfrm rot="532066">
            <a:off x="8350484" y="382814"/>
            <a:ext cx="3209235" cy="2636157"/>
          </a:xfrm>
          <a:prstGeom prst="rect">
            <a:avLst/>
          </a:prstGeom>
        </p:spPr>
      </p:pic>
      <p:pic>
        <p:nvPicPr>
          <p:cNvPr id="6" name="Picture 5" descr="Video thumbnail from University of Aberdeen featuring Anna Bukalska discussing Scotland in Polish. Polish and English subtitles, red play button, YouTube branding, university logo, speaker portrait, and “Polish” label with turquoise underline are visible.&#10;&#10;">
            <a:extLst>
              <a:ext uri="{FF2B5EF4-FFF2-40B4-BE49-F238E27FC236}">
                <a16:creationId xmlns:a16="http://schemas.microsoft.com/office/drawing/2014/main" id="{63CA5704-707F-F4F8-4B91-13CCEFB66626}"/>
              </a:ext>
            </a:extLst>
          </p:cNvPr>
          <p:cNvPicPr>
            <a:picLocks noChangeAspect="1"/>
          </p:cNvPicPr>
          <p:nvPr/>
        </p:nvPicPr>
        <p:blipFill>
          <a:blip r:embed="rId5"/>
          <a:srcRect b="17797"/>
          <a:stretch>
            <a:fillRect/>
          </a:stretch>
        </p:blipFill>
        <p:spPr>
          <a:xfrm rot="21089913">
            <a:off x="5836822" y="2923392"/>
            <a:ext cx="3409016" cy="2077438"/>
          </a:xfrm>
          <a:prstGeom prst="rect">
            <a:avLst/>
          </a:prstGeom>
        </p:spPr>
      </p:pic>
      <p:pic>
        <p:nvPicPr>
          <p:cNvPr id="17" name="Picture 16" descr="Two-panel profile-card graphic introduces language specialists Hossa Skandary-MacPherson and Ibidun Daramola, pictured against bookshelves. Dark teal cards show names, language lists—Dari, Pashto, French; Yoruba, Efik, Hausa, Swahili, English—and green navigation arrows.&#10;&#10;">
            <a:extLst>
              <a:ext uri="{FF2B5EF4-FFF2-40B4-BE49-F238E27FC236}">
                <a16:creationId xmlns:a16="http://schemas.microsoft.com/office/drawing/2014/main" id="{2B1F53A1-AF13-EC5D-9D5E-A8A01F671D2E}"/>
              </a:ext>
            </a:extLst>
          </p:cNvPr>
          <p:cNvPicPr>
            <a:picLocks noChangeAspect="1"/>
          </p:cNvPicPr>
          <p:nvPr/>
        </p:nvPicPr>
        <p:blipFill>
          <a:blip r:embed="rId6"/>
          <a:stretch>
            <a:fillRect/>
          </a:stretch>
        </p:blipFill>
        <p:spPr>
          <a:xfrm>
            <a:off x="6727350" y="4734817"/>
            <a:ext cx="2310811" cy="1864054"/>
          </a:xfrm>
          <a:prstGeom prst="rect">
            <a:avLst/>
          </a:prstGeom>
        </p:spPr>
      </p:pic>
      <p:pic>
        <p:nvPicPr>
          <p:cNvPr id="15" name="Picture 14" descr="Infographic poster profiling Harrison Stuart’s language-learning journey, featuring his photograph, biography, and quotes about studying German, French, and Dutch. Yellow handwritten-style layout includes speech bubbles, milestone notes, book and phone illustrations, language-learning observations, and Aberlang branding.&#10;">
            <a:extLst>
              <a:ext uri="{FF2B5EF4-FFF2-40B4-BE49-F238E27FC236}">
                <a16:creationId xmlns:a16="http://schemas.microsoft.com/office/drawing/2014/main" id="{28ABC70C-8010-072D-52D8-3AFA3A956388}"/>
              </a:ext>
            </a:extLst>
          </p:cNvPr>
          <p:cNvPicPr>
            <a:picLocks noChangeAspect="1"/>
          </p:cNvPicPr>
          <p:nvPr/>
        </p:nvPicPr>
        <p:blipFill>
          <a:blip r:embed="rId7"/>
          <a:stretch>
            <a:fillRect/>
          </a:stretch>
        </p:blipFill>
        <p:spPr>
          <a:xfrm rot="376112">
            <a:off x="9126255" y="2689888"/>
            <a:ext cx="2713398" cy="384174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16454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F4038-BA69-2407-CA0E-55D9C63F05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0AB47-2FC4-A725-3194-7045AA3C5E09}"/>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Our languages</a:t>
            </a:r>
          </a:p>
        </p:txBody>
      </p:sp>
      <p:sp>
        <p:nvSpPr>
          <p:cNvPr id="5" name="TextBox 4">
            <a:extLst>
              <a:ext uri="{FF2B5EF4-FFF2-40B4-BE49-F238E27FC236}">
                <a16:creationId xmlns:a16="http://schemas.microsoft.com/office/drawing/2014/main" id="{1DC630D8-1C79-5A58-7145-58DBF565AFE6}"/>
              </a:ext>
            </a:extLst>
          </p:cNvPr>
          <p:cNvSpPr txBox="1"/>
          <p:nvPr/>
        </p:nvSpPr>
        <p:spPr>
          <a:xfrm>
            <a:off x="465096" y="347034"/>
            <a:ext cx="11160847" cy="2419124"/>
          </a:xfrm>
          <a:prstGeom prst="rect">
            <a:avLst/>
          </a:prstGeom>
          <a:noFill/>
        </p:spPr>
        <p:txBody>
          <a:bodyPr wrap="square">
            <a:spAutoFit/>
          </a:bodyPr>
          <a:lstStyle/>
          <a:p>
            <a:pPr marL="0" marR="0">
              <a:lnSpc>
                <a:spcPct val="90000"/>
              </a:lnSpc>
              <a:spcBef>
                <a:spcPct val="0"/>
              </a:spcBef>
            </a:pPr>
            <a:r>
              <a:rPr lang="en-GB" sz="6000" b="1" dirty="0">
                <a:latin typeface="Arial" panose="020B0604020202020204" pitchFamily="34" charset="0"/>
                <a:ea typeface="+mj-ea"/>
                <a:cs typeface="Arial" panose="020B0604020202020204" pitchFamily="34" charset="0"/>
              </a:rPr>
              <a:t>Our class, our languages…</a:t>
            </a:r>
          </a:p>
          <a:p>
            <a:pPr marL="0" marR="0">
              <a:lnSpc>
                <a:spcPct val="90000"/>
              </a:lnSpc>
              <a:spcBef>
                <a:spcPct val="0"/>
              </a:spcBef>
            </a:pPr>
            <a:endParaRPr lang="en-GB" sz="20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4800" dirty="0">
                <a:latin typeface="Arial" panose="020B0604020202020204" pitchFamily="34" charset="0"/>
                <a:ea typeface="+mj-ea"/>
                <a:cs typeface="Arial" panose="020B0604020202020204" pitchFamily="34" charset="0"/>
              </a:rPr>
              <a:t>Let’s gather our own stories:</a:t>
            </a:r>
          </a:p>
          <a:p>
            <a:pPr marL="0" marR="0">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4C252D20-A6BB-9E70-936C-FA6383E1A860}"/>
              </a:ext>
            </a:extLst>
          </p:cNvPr>
          <p:cNvSpPr txBox="1"/>
          <p:nvPr/>
        </p:nvSpPr>
        <p:spPr>
          <a:xfrm>
            <a:off x="465096" y="2540648"/>
            <a:ext cx="6821075" cy="4081117"/>
          </a:xfrm>
          <a:prstGeom prst="rect">
            <a:avLst/>
          </a:prstGeom>
          <a:noFill/>
        </p:spPr>
        <p:txBody>
          <a:bodyPr wrap="square">
            <a:spAutoFit/>
          </a:bodyPr>
          <a:lstStyle/>
          <a:p>
            <a:pPr marL="571500" marR="0" indent="-571500">
              <a:lnSpc>
                <a:spcPct val="90000"/>
              </a:lnSpc>
              <a:spcBef>
                <a:spcPct val="0"/>
              </a:spcBef>
              <a:buFont typeface="Arial" panose="020B0604020202020204" pitchFamily="34" charset="0"/>
              <a:buChar char="•"/>
            </a:pPr>
            <a:r>
              <a:rPr lang="en-GB" sz="3200" dirty="0">
                <a:latin typeface="Arial" panose="020B0604020202020204" pitchFamily="34" charset="0"/>
                <a:ea typeface="+mj-ea"/>
                <a:cs typeface="Arial" panose="020B0604020202020204" pitchFamily="34" charset="0"/>
              </a:rPr>
              <a:t>Which languages do you speak or hear around you? This could be at home, at school or with friends.</a:t>
            </a:r>
          </a:p>
          <a:p>
            <a:pPr marL="571500" marR="0" indent="-571500">
              <a:lnSpc>
                <a:spcPct val="90000"/>
              </a:lnSpc>
              <a:spcBef>
                <a:spcPct val="0"/>
              </a:spcBef>
              <a:buFont typeface="Arial" panose="020B0604020202020204" pitchFamily="34" charset="0"/>
              <a:buChar char="•"/>
            </a:pPr>
            <a:r>
              <a:rPr lang="en-GB" sz="3200" dirty="0">
                <a:latin typeface="Arial" panose="020B0604020202020204" pitchFamily="34" charset="0"/>
                <a:ea typeface="+mj-ea"/>
                <a:cs typeface="Arial" panose="020B0604020202020204" pitchFamily="34" charset="0"/>
              </a:rPr>
              <a:t>Do you know any Scots/Doric?</a:t>
            </a:r>
          </a:p>
          <a:p>
            <a:pPr marL="571500" marR="0" indent="-571500">
              <a:lnSpc>
                <a:spcPct val="90000"/>
              </a:lnSpc>
              <a:spcBef>
                <a:spcPct val="0"/>
              </a:spcBef>
              <a:buFont typeface="Arial" panose="020B0604020202020204" pitchFamily="34" charset="0"/>
              <a:buChar char="•"/>
            </a:pPr>
            <a:r>
              <a:rPr lang="en-GB" sz="3200" dirty="0">
                <a:latin typeface="Arial" panose="020B0604020202020204" pitchFamily="34" charset="0"/>
                <a:ea typeface="+mj-ea"/>
                <a:cs typeface="Arial" panose="020B0604020202020204" pitchFamily="34" charset="0"/>
              </a:rPr>
              <a:t>Do you know any sign language?</a:t>
            </a:r>
          </a:p>
          <a:p>
            <a:pPr marL="571500" marR="0" indent="-571500">
              <a:lnSpc>
                <a:spcPct val="90000"/>
              </a:lnSpc>
              <a:spcBef>
                <a:spcPct val="0"/>
              </a:spcBef>
              <a:buFont typeface="Arial" panose="020B0604020202020204" pitchFamily="34" charset="0"/>
              <a:buChar char="•"/>
            </a:pPr>
            <a:r>
              <a:rPr lang="en-GB" sz="3200" dirty="0">
                <a:latin typeface="Arial" panose="020B0604020202020204" pitchFamily="34" charset="0"/>
                <a:ea typeface="+mj-ea"/>
                <a:cs typeface="Arial" panose="020B0604020202020204" pitchFamily="34" charset="0"/>
              </a:rPr>
              <a:t>Do you talk differently to your friends compared to with a teacher?</a:t>
            </a:r>
          </a:p>
        </p:txBody>
      </p:sp>
      <p:pic>
        <p:nvPicPr>
          <p:cNvPr id="7" name="Picture 6">
            <a:extLst>
              <a:ext uri="{FF2B5EF4-FFF2-40B4-BE49-F238E27FC236}">
                <a16:creationId xmlns:a16="http://schemas.microsoft.com/office/drawing/2014/main" id="{ADE0AB38-341F-82DA-68BC-0B3BCEC9942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690429" y="1556596"/>
            <a:ext cx="3403600" cy="2692400"/>
          </a:xfrm>
          <a:prstGeom prst="rect">
            <a:avLst/>
          </a:prstGeom>
        </p:spPr>
      </p:pic>
      <p:pic>
        <p:nvPicPr>
          <p:cNvPr id="4" name="Picture 3">
            <a:extLst>
              <a:ext uri="{FF2B5EF4-FFF2-40B4-BE49-F238E27FC236}">
                <a16:creationId xmlns:a16="http://schemas.microsoft.com/office/drawing/2014/main" id="{8BDC310A-6DF0-B2E2-4A34-3656D724C2C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17610" y="3875313"/>
            <a:ext cx="4874390" cy="3026229"/>
          </a:xfrm>
          <a:prstGeom prst="rect">
            <a:avLst/>
          </a:prstGeom>
        </p:spPr>
      </p:pic>
      <p:sp>
        <p:nvSpPr>
          <p:cNvPr id="8" name="TextBox 7">
            <a:extLst>
              <a:ext uri="{FF2B5EF4-FFF2-40B4-BE49-F238E27FC236}">
                <a16:creationId xmlns:a16="http://schemas.microsoft.com/office/drawing/2014/main" id="{A917E873-4DF7-BAFA-2B82-A372F49F254B}"/>
              </a:ext>
              <a:ext uri="{C183D7F6-B498-43B3-948B-1728B52AA6E4}">
                <adec:decorative xmlns:adec="http://schemas.microsoft.com/office/drawing/2017/decorative" val="1"/>
              </a:ext>
            </a:extLst>
          </p:cNvPr>
          <p:cNvSpPr txBox="1"/>
          <p:nvPr/>
        </p:nvSpPr>
        <p:spPr>
          <a:xfrm>
            <a:off x="8977725" y="2226590"/>
            <a:ext cx="2648218" cy="978729"/>
          </a:xfrm>
          <a:prstGeom prst="rect">
            <a:avLst/>
          </a:prstGeom>
          <a:noFill/>
        </p:spPr>
        <p:txBody>
          <a:bodyPr wrap="square">
            <a:spAutoFit/>
          </a:bodyPr>
          <a:lstStyle/>
          <a:p>
            <a:pPr marR="0" algn="ctr">
              <a:lnSpc>
                <a:spcPct val="90000"/>
              </a:lnSpc>
              <a:spcBef>
                <a:spcPct val="0"/>
              </a:spcBef>
            </a:pPr>
            <a:r>
              <a:rPr lang="en-GB" sz="3200" b="1" dirty="0">
                <a:latin typeface="Arial" panose="020B0604020202020204" pitchFamily="34" charset="0"/>
                <a:ea typeface="+mj-ea"/>
                <a:cs typeface="Arial" panose="020B0604020202020204" pitchFamily="34" charset="0"/>
              </a:rPr>
              <a:t>Our languages</a:t>
            </a:r>
          </a:p>
        </p:txBody>
      </p:sp>
    </p:spTree>
    <p:extLst>
      <p:ext uri="{BB962C8B-B14F-4D97-AF65-F5344CB8AC3E}">
        <p14:creationId xmlns:p14="http://schemas.microsoft.com/office/powerpoint/2010/main" val="3277663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23487-2C9C-A6C6-F0C8-D2B03DA9F2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9C3017-0E00-775C-D403-AEC1EBF8135C}"/>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Words you love</a:t>
            </a:r>
          </a:p>
        </p:txBody>
      </p:sp>
      <p:sp>
        <p:nvSpPr>
          <p:cNvPr id="5" name="TextBox 4">
            <a:extLst>
              <a:ext uri="{FF2B5EF4-FFF2-40B4-BE49-F238E27FC236}">
                <a16:creationId xmlns:a16="http://schemas.microsoft.com/office/drawing/2014/main" id="{0E20FC3C-4209-DE20-6C8F-B67B7E8F6F37}"/>
              </a:ext>
            </a:extLst>
          </p:cNvPr>
          <p:cNvSpPr txBox="1"/>
          <p:nvPr/>
        </p:nvSpPr>
        <p:spPr>
          <a:xfrm>
            <a:off x="465096" y="347034"/>
            <a:ext cx="11160847" cy="2419124"/>
          </a:xfrm>
          <a:prstGeom prst="rect">
            <a:avLst/>
          </a:prstGeom>
          <a:noFill/>
        </p:spPr>
        <p:txBody>
          <a:bodyPr wrap="square">
            <a:spAutoFit/>
          </a:bodyPr>
          <a:lstStyle/>
          <a:p>
            <a:pPr marL="0" marR="0">
              <a:lnSpc>
                <a:spcPct val="90000"/>
              </a:lnSpc>
              <a:spcBef>
                <a:spcPct val="0"/>
              </a:spcBef>
            </a:pPr>
            <a:r>
              <a:rPr lang="en-GB" sz="6000" b="1" dirty="0">
                <a:latin typeface="Arial" panose="020B0604020202020204" pitchFamily="34" charset="0"/>
                <a:ea typeface="+mj-ea"/>
                <a:cs typeface="Arial" panose="020B0604020202020204" pitchFamily="34" charset="0"/>
              </a:rPr>
              <a:t>Our class, our languages…</a:t>
            </a:r>
          </a:p>
          <a:p>
            <a:pPr marL="0" marR="0">
              <a:lnSpc>
                <a:spcPct val="90000"/>
              </a:lnSpc>
              <a:spcBef>
                <a:spcPct val="0"/>
              </a:spcBef>
            </a:pPr>
            <a:endParaRPr lang="en-GB" sz="20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4800" dirty="0">
                <a:latin typeface="Arial" panose="020B0604020202020204" pitchFamily="34" charset="0"/>
                <a:ea typeface="+mj-ea"/>
                <a:cs typeface="Arial" panose="020B0604020202020204" pitchFamily="34" charset="0"/>
              </a:rPr>
              <a:t>Let’s gather our own stories:</a:t>
            </a:r>
          </a:p>
          <a:p>
            <a:pPr marL="0" marR="0">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4543777B-13A9-6458-B492-22DB2F0B7450}"/>
              </a:ext>
            </a:extLst>
          </p:cNvPr>
          <p:cNvSpPr txBox="1"/>
          <p:nvPr/>
        </p:nvSpPr>
        <p:spPr>
          <a:xfrm>
            <a:off x="465096" y="2540648"/>
            <a:ext cx="6821075" cy="4031873"/>
          </a:xfrm>
          <a:prstGeom prst="rect">
            <a:avLst/>
          </a:prstGeom>
          <a:noFill/>
        </p:spPr>
        <p:txBody>
          <a:bodyPr wrap="square">
            <a:spAutoFit/>
          </a:bodyPr>
          <a:lstStyle/>
          <a:p>
            <a:pPr marL="457200" indent="-457200">
              <a:buFont typeface="Arial" panose="020B0604020202020204" pitchFamily="34" charset="0"/>
              <a:buChar char="•"/>
            </a:pPr>
            <a:r>
              <a:rPr lang="en-GB" sz="3200" dirty="0">
                <a:latin typeface="Arial" panose="020B0604020202020204" pitchFamily="34" charset="0"/>
                <a:ea typeface="+mj-ea"/>
                <a:cs typeface="Arial" panose="020B0604020202020204" pitchFamily="34" charset="0"/>
              </a:rPr>
              <a:t>What is your favourite word in any language, and what does it mean?</a:t>
            </a:r>
          </a:p>
          <a:p>
            <a:pPr marL="457200" indent="-457200">
              <a:buFont typeface="Arial" panose="020B0604020202020204" pitchFamily="34" charset="0"/>
              <a:buChar char="•"/>
            </a:pPr>
            <a:r>
              <a:rPr lang="en-GB" sz="3200" dirty="0">
                <a:latin typeface="Arial" panose="020B0604020202020204" pitchFamily="34" charset="0"/>
                <a:ea typeface="+mj-ea"/>
                <a:cs typeface="Arial" panose="020B0604020202020204" pitchFamily="34" charset="0"/>
              </a:rPr>
              <a:t>Does your family have a favourite saying they use frequently?</a:t>
            </a:r>
          </a:p>
          <a:p>
            <a:pPr marL="457200" indent="-457200">
              <a:buFont typeface="Arial" panose="020B0604020202020204" pitchFamily="34" charset="0"/>
              <a:buChar char="•"/>
            </a:pPr>
            <a:r>
              <a:rPr lang="en-GB" sz="3200" dirty="0">
                <a:latin typeface="Arial" panose="020B0604020202020204" pitchFamily="34" charset="0"/>
                <a:ea typeface="+mj-ea"/>
                <a:cs typeface="Arial" panose="020B0604020202020204" pitchFamily="34" charset="0"/>
              </a:rPr>
              <a:t>Did anyone in your group say a word you had never heard before?</a:t>
            </a:r>
          </a:p>
        </p:txBody>
      </p:sp>
      <p:pic>
        <p:nvPicPr>
          <p:cNvPr id="7" name="Picture 6">
            <a:extLst>
              <a:ext uri="{FF2B5EF4-FFF2-40B4-BE49-F238E27FC236}">
                <a16:creationId xmlns:a16="http://schemas.microsoft.com/office/drawing/2014/main" id="{106E217B-1D71-3511-C5B7-47D7E04BF19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690429" y="1556596"/>
            <a:ext cx="3403600" cy="2692400"/>
          </a:xfrm>
          <a:prstGeom prst="rect">
            <a:avLst/>
          </a:prstGeom>
        </p:spPr>
      </p:pic>
      <p:pic>
        <p:nvPicPr>
          <p:cNvPr id="4" name="Picture 3">
            <a:extLst>
              <a:ext uri="{FF2B5EF4-FFF2-40B4-BE49-F238E27FC236}">
                <a16:creationId xmlns:a16="http://schemas.microsoft.com/office/drawing/2014/main" id="{D6C9E747-7947-D5BF-1FCD-060A1CD50AB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17610" y="3875313"/>
            <a:ext cx="4874390" cy="3026229"/>
          </a:xfrm>
          <a:prstGeom prst="rect">
            <a:avLst/>
          </a:prstGeom>
        </p:spPr>
      </p:pic>
      <p:sp>
        <p:nvSpPr>
          <p:cNvPr id="8" name="TextBox 7">
            <a:extLst>
              <a:ext uri="{FF2B5EF4-FFF2-40B4-BE49-F238E27FC236}">
                <a16:creationId xmlns:a16="http://schemas.microsoft.com/office/drawing/2014/main" id="{76A59041-C125-FECB-658B-30DBD52AA1AC}"/>
              </a:ext>
              <a:ext uri="{C183D7F6-B498-43B3-948B-1728B52AA6E4}">
                <adec:decorative xmlns:adec="http://schemas.microsoft.com/office/drawing/2017/decorative" val="1"/>
              </a:ext>
            </a:extLst>
          </p:cNvPr>
          <p:cNvSpPr txBox="1"/>
          <p:nvPr/>
        </p:nvSpPr>
        <p:spPr>
          <a:xfrm>
            <a:off x="9026711" y="2127764"/>
            <a:ext cx="2648218" cy="1421928"/>
          </a:xfrm>
          <a:prstGeom prst="rect">
            <a:avLst/>
          </a:prstGeom>
          <a:noFill/>
        </p:spPr>
        <p:txBody>
          <a:bodyPr wrap="square">
            <a:spAutoFit/>
          </a:bodyPr>
          <a:lstStyle/>
          <a:p>
            <a:pPr marR="0" algn="ctr">
              <a:lnSpc>
                <a:spcPct val="90000"/>
              </a:lnSpc>
              <a:spcBef>
                <a:spcPct val="0"/>
              </a:spcBef>
            </a:pPr>
            <a:r>
              <a:rPr lang="en-GB" sz="3200" b="1" dirty="0">
                <a:latin typeface="Arial" panose="020B0604020202020204" pitchFamily="34" charset="0"/>
                <a:ea typeface="+mj-ea"/>
                <a:cs typeface="Arial" panose="020B0604020202020204" pitchFamily="34" charset="0"/>
              </a:rPr>
              <a:t>Words and sayings we love</a:t>
            </a:r>
          </a:p>
        </p:txBody>
      </p:sp>
    </p:spTree>
    <p:extLst>
      <p:ext uri="{BB962C8B-B14F-4D97-AF65-F5344CB8AC3E}">
        <p14:creationId xmlns:p14="http://schemas.microsoft.com/office/powerpoint/2010/main" val="1662657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B92D1-F2F4-7817-5A94-A72AF781CB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BA531A-ED1F-354D-0303-68C2EC83DF0B}"/>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Celebrations</a:t>
            </a:r>
          </a:p>
        </p:txBody>
      </p:sp>
      <p:sp>
        <p:nvSpPr>
          <p:cNvPr id="5" name="TextBox 4">
            <a:extLst>
              <a:ext uri="{FF2B5EF4-FFF2-40B4-BE49-F238E27FC236}">
                <a16:creationId xmlns:a16="http://schemas.microsoft.com/office/drawing/2014/main" id="{53071DC5-F3E1-BF1E-6939-75E4641901CD}"/>
              </a:ext>
            </a:extLst>
          </p:cNvPr>
          <p:cNvSpPr txBox="1"/>
          <p:nvPr/>
        </p:nvSpPr>
        <p:spPr>
          <a:xfrm>
            <a:off x="465096" y="347034"/>
            <a:ext cx="11160847" cy="2419124"/>
          </a:xfrm>
          <a:prstGeom prst="rect">
            <a:avLst/>
          </a:prstGeom>
          <a:noFill/>
        </p:spPr>
        <p:txBody>
          <a:bodyPr wrap="square">
            <a:spAutoFit/>
          </a:bodyPr>
          <a:lstStyle/>
          <a:p>
            <a:pPr marL="0" marR="0">
              <a:lnSpc>
                <a:spcPct val="90000"/>
              </a:lnSpc>
              <a:spcBef>
                <a:spcPct val="0"/>
              </a:spcBef>
            </a:pPr>
            <a:r>
              <a:rPr lang="en-GB" sz="6000" b="1" dirty="0">
                <a:latin typeface="Arial" panose="020B0604020202020204" pitchFamily="34" charset="0"/>
                <a:ea typeface="+mj-ea"/>
                <a:cs typeface="Arial" panose="020B0604020202020204" pitchFamily="34" charset="0"/>
              </a:rPr>
              <a:t>Our class, our languages…</a:t>
            </a:r>
          </a:p>
          <a:p>
            <a:pPr marL="0" marR="0">
              <a:lnSpc>
                <a:spcPct val="90000"/>
              </a:lnSpc>
              <a:spcBef>
                <a:spcPct val="0"/>
              </a:spcBef>
            </a:pPr>
            <a:endParaRPr lang="en-GB" sz="20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4800" dirty="0">
                <a:latin typeface="Arial" panose="020B0604020202020204" pitchFamily="34" charset="0"/>
                <a:ea typeface="+mj-ea"/>
                <a:cs typeface="Arial" panose="020B0604020202020204" pitchFamily="34" charset="0"/>
              </a:rPr>
              <a:t>Let’s gather our own stories:</a:t>
            </a:r>
          </a:p>
          <a:p>
            <a:pPr marL="0" marR="0">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8DF4427C-0B62-2600-78C6-133F9A0ED8D6}"/>
              </a:ext>
            </a:extLst>
          </p:cNvPr>
          <p:cNvSpPr txBox="1"/>
          <p:nvPr/>
        </p:nvSpPr>
        <p:spPr>
          <a:xfrm>
            <a:off x="465096" y="2540648"/>
            <a:ext cx="6821075" cy="3539430"/>
          </a:xfrm>
          <a:prstGeom prst="rect">
            <a:avLst/>
          </a:prstGeom>
          <a:noFill/>
        </p:spPr>
        <p:txBody>
          <a:bodyPr wrap="square">
            <a:spAutoFit/>
          </a:bodyPr>
          <a:lstStyle/>
          <a:p>
            <a:pPr marL="457200" indent="-457200">
              <a:buFont typeface="Arial" panose="020B0604020202020204" pitchFamily="34" charset="0"/>
              <a:buChar char="•"/>
            </a:pPr>
            <a:r>
              <a:rPr lang="en-GB" sz="3200" dirty="0">
                <a:latin typeface="Arial" panose="020B0604020202020204" pitchFamily="34" charset="0"/>
                <a:ea typeface="+mj-ea"/>
                <a:cs typeface="Arial" panose="020B0604020202020204" pitchFamily="34" charset="0"/>
              </a:rPr>
              <a:t>What holiday, celebration or family tradition do you love most?</a:t>
            </a:r>
          </a:p>
          <a:p>
            <a:pPr marL="457200" indent="-457200">
              <a:buFont typeface="Arial" panose="020B0604020202020204" pitchFamily="34" charset="0"/>
              <a:buChar char="•"/>
            </a:pPr>
            <a:r>
              <a:rPr lang="en-GB" sz="3200" dirty="0">
                <a:latin typeface="Arial" panose="020B0604020202020204" pitchFamily="34" charset="0"/>
                <a:ea typeface="+mj-ea"/>
                <a:cs typeface="Arial" panose="020B0604020202020204" pitchFamily="34" charset="0"/>
              </a:rPr>
              <a:t>What is a food that is special in your family?</a:t>
            </a:r>
          </a:p>
          <a:p>
            <a:pPr marL="457200" indent="-457200">
              <a:buFont typeface="Arial" panose="020B0604020202020204" pitchFamily="34" charset="0"/>
              <a:buChar char="•"/>
            </a:pPr>
            <a:r>
              <a:rPr lang="en-GB" sz="3200" dirty="0">
                <a:latin typeface="Arial" panose="020B0604020202020204" pitchFamily="34" charset="0"/>
                <a:ea typeface="+mj-ea"/>
                <a:cs typeface="Arial" panose="020B0604020202020204" pitchFamily="34" charset="0"/>
              </a:rPr>
              <a:t>Do you have clothes you wear on special days, or an object at home that tells a story?</a:t>
            </a:r>
          </a:p>
        </p:txBody>
      </p:sp>
      <p:pic>
        <p:nvPicPr>
          <p:cNvPr id="7" name="Picture 6">
            <a:extLst>
              <a:ext uri="{FF2B5EF4-FFF2-40B4-BE49-F238E27FC236}">
                <a16:creationId xmlns:a16="http://schemas.microsoft.com/office/drawing/2014/main" id="{8DA19C87-FBB3-FAA4-278C-14F9D3DA388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690429" y="1556596"/>
            <a:ext cx="3403600" cy="2692400"/>
          </a:xfrm>
          <a:prstGeom prst="rect">
            <a:avLst/>
          </a:prstGeom>
        </p:spPr>
      </p:pic>
      <p:pic>
        <p:nvPicPr>
          <p:cNvPr id="4" name="Picture 3">
            <a:extLst>
              <a:ext uri="{FF2B5EF4-FFF2-40B4-BE49-F238E27FC236}">
                <a16:creationId xmlns:a16="http://schemas.microsoft.com/office/drawing/2014/main" id="{930E20DA-DE3D-DBE5-9BCA-85AEBB91E8E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17610" y="3875313"/>
            <a:ext cx="4874390" cy="3026229"/>
          </a:xfrm>
          <a:prstGeom prst="rect">
            <a:avLst/>
          </a:prstGeom>
        </p:spPr>
      </p:pic>
      <p:sp>
        <p:nvSpPr>
          <p:cNvPr id="8" name="TextBox 7">
            <a:extLst>
              <a:ext uri="{FF2B5EF4-FFF2-40B4-BE49-F238E27FC236}">
                <a16:creationId xmlns:a16="http://schemas.microsoft.com/office/drawing/2014/main" id="{69E463CB-7346-DB13-D9F8-FA0F7F87A494}"/>
              </a:ext>
              <a:ext uri="{C183D7F6-B498-43B3-948B-1728B52AA6E4}">
                <adec:decorative xmlns:adec="http://schemas.microsoft.com/office/drawing/2017/decorative" val="1"/>
              </a:ext>
            </a:extLst>
          </p:cNvPr>
          <p:cNvSpPr txBox="1"/>
          <p:nvPr/>
        </p:nvSpPr>
        <p:spPr>
          <a:xfrm>
            <a:off x="9026711" y="2127764"/>
            <a:ext cx="2648218" cy="1421928"/>
          </a:xfrm>
          <a:prstGeom prst="rect">
            <a:avLst/>
          </a:prstGeom>
          <a:noFill/>
        </p:spPr>
        <p:txBody>
          <a:bodyPr wrap="square">
            <a:spAutoFit/>
          </a:bodyPr>
          <a:lstStyle/>
          <a:p>
            <a:pPr marR="0" algn="ctr">
              <a:lnSpc>
                <a:spcPct val="90000"/>
              </a:lnSpc>
              <a:spcBef>
                <a:spcPct val="0"/>
              </a:spcBef>
            </a:pPr>
            <a:r>
              <a:rPr lang="en-GB" sz="3200" b="1" dirty="0">
                <a:latin typeface="Arial" panose="020B0604020202020204" pitchFamily="34" charset="0"/>
                <a:ea typeface="+mj-ea"/>
                <a:cs typeface="Arial" panose="020B0604020202020204" pitchFamily="34" charset="0"/>
              </a:rPr>
              <a:t>Celebrations and special things!</a:t>
            </a:r>
          </a:p>
        </p:txBody>
      </p:sp>
    </p:spTree>
    <p:extLst>
      <p:ext uri="{BB962C8B-B14F-4D97-AF65-F5344CB8AC3E}">
        <p14:creationId xmlns:p14="http://schemas.microsoft.com/office/powerpoint/2010/main" val="1701727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85D21-BCE3-3BC2-48C7-4172CAAAE2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DC3C73-912A-E768-4747-89E0F2FC1520}"/>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Looking ahead</a:t>
            </a:r>
          </a:p>
        </p:txBody>
      </p:sp>
      <p:sp>
        <p:nvSpPr>
          <p:cNvPr id="5" name="TextBox 4">
            <a:extLst>
              <a:ext uri="{FF2B5EF4-FFF2-40B4-BE49-F238E27FC236}">
                <a16:creationId xmlns:a16="http://schemas.microsoft.com/office/drawing/2014/main" id="{6B9192F4-544D-5527-ADA1-061E18FF62A1}"/>
              </a:ext>
            </a:extLst>
          </p:cNvPr>
          <p:cNvSpPr txBox="1"/>
          <p:nvPr/>
        </p:nvSpPr>
        <p:spPr>
          <a:xfrm>
            <a:off x="465096" y="347034"/>
            <a:ext cx="11160847" cy="2419124"/>
          </a:xfrm>
          <a:prstGeom prst="rect">
            <a:avLst/>
          </a:prstGeom>
          <a:noFill/>
        </p:spPr>
        <p:txBody>
          <a:bodyPr wrap="square">
            <a:spAutoFit/>
          </a:bodyPr>
          <a:lstStyle/>
          <a:p>
            <a:pPr marL="0" marR="0">
              <a:lnSpc>
                <a:spcPct val="90000"/>
              </a:lnSpc>
              <a:spcBef>
                <a:spcPct val="0"/>
              </a:spcBef>
            </a:pPr>
            <a:r>
              <a:rPr lang="en-GB" sz="6000" b="1" dirty="0">
                <a:latin typeface="Arial" panose="020B0604020202020204" pitchFamily="34" charset="0"/>
                <a:ea typeface="+mj-ea"/>
                <a:cs typeface="Arial" panose="020B0604020202020204" pitchFamily="34" charset="0"/>
              </a:rPr>
              <a:t>Our class, our languages…</a:t>
            </a:r>
          </a:p>
          <a:p>
            <a:pPr marL="0" marR="0">
              <a:lnSpc>
                <a:spcPct val="90000"/>
              </a:lnSpc>
              <a:spcBef>
                <a:spcPct val="0"/>
              </a:spcBef>
            </a:pPr>
            <a:endParaRPr lang="en-GB" sz="20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4800" dirty="0">
                <a:latin typeface="Arial" panose="020B0604020202020204" pitchFamily="34" charset="0"/>
                <a:ea typeface="+mj-ea"/>
                <a:cs typeface="Arial" panose="020B0604020202020204" pitchFamily="34" charset="0"/>
              </a:rPr>
              <a:t>Let’s gather our own stories:</a:t>
            </a:r>
          </a:p>
          <a:p>
            <a:pPr marL="0" marR="0">
              <a:lnSpc>
                <a:spcPct val="90000"/>
              </a:lnSpc>
              <a:spcBef>
                <a:spcPct val="0"/>
              </a:spcBef>
            </a:pPr>
            <a:endParaRPr lang="en-GB" sz="4000" dirty="0">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7B6EE621-6A53-B74A-C2D2-FDB8012B42E4}"/>
              </a:ext>
            </a:extLst>
          </p:cNvPr>
          <p:cNvSpPr txBox="1"/>
          <p:nvPr/>
        </p:nvSpPr>
        <p:spPr>
          <a:xfrm>
            <a:off x="465096" y="2540648"/>
            <a:ext cx="6211475" cy="3477875"/>
          </a:xfrm>
          <a:prstGeom prst="rect">
            <a:avLst/>
          </a:prstGeom>
          <a:noFill/>
        </p:spPr>
        <p:txBody>
          <a:bodyPr wrap="square">
            <a:spAutoFit/>
          </a:bodyPr>
          <a:lstStyle/>
          <a:p>
            <a:pPr marL="457200" indent="-457200">
              <a:buFont typeface="Arial" panose="020B0604020202020204" pitchFamily="34" charset="0"/>
              <a:buChar char="•"/>
            </a:pPr>
            <a:r>
              <a:rPr lang="en-GB" sz="4400" dirty="0">
                <a:latin typeface="Arial" panose="020B0604020202020204" pitchFamily="34" charset="0"/>
                <a:ea typeface="+mj-ea"/>
                <a:cs typeface="Arial" panose="020B0604020202020204" pitchFamily="34" charset="0"/>
              </a:rPr>
              <a:t>Is there a language you would love to learn, or a place you would love to go one day?</a:t>
            </a:r>
          </a:p>
        </p:txBody>
      </p:sp>
      <p:pic>
        <p:nvPicPr>
          <p:cNvPr id="7" name="Picture 6">
            <a:extLst>
              <a:ext uri="{FF2B5EF4-FFF2-40B4-BE49-F238E27FC236}">
                <a16:creationId xmlns:a16="http://schemas.microsoft.com/office/drawing/2014/main" id="{DA9279DC-0D66-8269-A072-13E4F00E0F8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690429" y="1556596"/>
            <a:ext cx="3403600" cy="2692400"/>
          </a:xfrm>
          <a:prstGeom prst="rect">
            <a:avLst/>
          </a:prstGeom>
        </p:spPr>
      </p:pic>
      <p:pic>
        <p:nvPicPr>
          <p:cNvPr id="4" name="Picture 3">
            <a:extLst>
              <a:ext uri="{FF2B5EF4-FFF2-40B4-BE49-F238E27FC236}">
                <a16:creationId xmlns:a16="http://schemas.microsoft.com/office/drawing/2014/main" id="{E085A8CD-E904-F08C-E8C7-EAF80633DE8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17610" y="3875313"/>
            <a:ext cx="4874390" cy="3026229"/>
          </a:xfrm>
          <a:prstGeom prst="rect">
            <a:avLst/>
          </a:prstGeom>
        </p:spPr>
      </p:pic>
      <p:sp>
        <p:nvSpPr>
          <p:cNvPr id="8" name="TextBox 7">
            <a:extLst>
              <a:ext uri="{FF2B5EF4-FFF2-40B4-BE49-F238E27FC236}">
                <a16:creationId xmlns:a16="http://schemas.microsoft.com/office/drawing/2014/main" id="{65509F3A-FEDD-9647-78F4-290577DCE02A}"/>
              </a:ext>
              <a:ext uri="{C183D7F6-B498-43B3-948B-1728B52AA6E4}">
                <adec:decorative xmlns:adec="http://schemas.microsoft.com/office/drawing/2017/decorative" val="1"/>
              </a:ext>
            </a:extLst>
          </p:cNvPr>
          <p:cNvSpPr txBox="1"/>
          <p:nvPr/>
        </p:nvSpPr>
        <p:spPr>
          <a:xfrm>
            <a:off x="9026711" y="2291803"/>
            <a:ext cx="2648218" cy="978729"/>
          </a:xfrm>
          <a:prstGeom prst="rect">
            <a:avLst/>
          </a:prstGeom>
          <a:noFill/>
        </p:spPr>
        <p:txBody>
          <a:bodyPr wrap="square">
            <a:spAutoFit/>
          </a:bodyPr>
          <a:lstStyle/>
          <a:p>
            <a:pPr marR="0" algn="ctr">
              <a:lnSpc>
                <a:spcPct val="90000"/>
              </a:lnSpc>
              <a:spcBef>
                <a:spcPct val="0"/>
              </a:spcBef>
            </a:pPr>
            <a:r>
              <a:rPr lang="en-GB" sz="3200" b="1" dirty="0">
                <a:latin typeface="Arial" panose="020B0604020202020204" pitchFamily="34" charset="0"/>
                <a:ea typeface="+mj-ea"/>
                <a:cs typeface="Arial" panose="020B0604020202020204" pitchFamily="34" charset="0"/>
              </a:rPr>
              <a:t>Looking ahead…</a:t>
            </a:r>
          </a:p>
        </p:txBody>
      </p:sp>
    </p:spTree>
    <p:extLst>
      <p:ext uri="{BB962C8B-B14F-4D97-AF65-F5344CB8AC3E}">
        <p14:creationId xmlns:p14="http://schemas.microsoft.com/office/powerpoint/2010/main" val="2397956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DD336-E779-42E4-D6D7-2C5FEEF642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266A1-D2F4-E375-9B72-6FB1CC5A53BF}"/>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Time to create</a:t>
            </a:r>
          </a:p>
        </p:txBody>
      </p:sp>
      <p:sp>
        <p:nvSpPr>
          <p:cNvPr id="5" name="TextBox 4">
            <a:extLst>
              <a:ext uri="{FF2B5EF4-FFF2-40B4-BE49-F238E27FC236}">
                <a16:creationId xmlns:a16="http://schemas.microsoft.com/office/drawing/2014/main" id="{52556F5B-7B43-A7D8-3B69-C4DEDCB65F5C}"/>
              </a:ext>
            </a:extLst>
          </p:cNvPr>
          <p:cNvSpPr txBox="1"/>
          <p:nvPr/>
        </p:nvSpPr>
        <p:spPr>
          <a:xfrm>
            <a:off x="973093" y="425451"/>
            <a:ext cx="9962635" cy="2585323"/>
          </a:xfrm>
          <a:prstGeom prst="rect">
            <a:avLst/>
          </a:prstGeom>
          <a:noFill/>
        </p:spPr>
        <p:txBody>
          <a:bodyPr wrap="square">
            <a:spAutoFit/>
          </a:bodyPr>
          <a:lstStyle/>
          <a:p>
            <a:pPr algn="ctr"/>
            <a:r>
              <a:rPr lang="en-GB" sz="5400" b="1" dirty="0">
                <a:latin typeface="Arial" panose="020B0604020202020204" pitchFamily="34" charset="0"/>
                <a:ea typeface="+mj-ea"/>
                <a:cs typeface="Arial" panose="020B0604020202020204" pitchFamily="34" charset="0"/>
              </a:rPr>
              <a:t>Now it’s time to start building our own classroom Aberlangs exhibition!</a:t>
            </a:r>
          </a:p>
        </p:txBody>
      </p:sp>
      <p:pic>
        <p:nvPicPr>
          <p:cNvPr id="3" name="Picture 2">
            <a:extLst>
              <a:ext uri="{FF2B5EF4-FFF2-40B4-BE49-F238E27FC236}">
                <a16:creationId xmlns:a16="http://schemas.microsoft.com/office/drawing/2014/main" id="{702EBE9F-E26C-2892-A809-5911E507F62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959099" y="3429001"/>
            <a:ext cx="2925114" cy="2800767"/>
          </a:xfrm>
          <a:prstGeom prst="rect">
            <a:avLst/>
          </a:prstGeom>
        </p:spPr>
      </p:pic>
      <p:pic>
        <p:nvPicPr>
          <p:cNvPr id="4" name="Picture 3">
            <a:extLst>
              <a:ext uri="{FF2B5EF4-FFF2-40B4-BE49-F238E27FC236}">
                <a16:creationId xmlns:a16="http://schemas.microsoft.com/office/drawing/2014/main" id="{D4AAC05C-A8EC-2965-0EA0-5375E3FCE62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flipH="1">
            <a:off x="5954410" y="3429000"/>
            <a:ext cx="2925114" cy="2800767"/>
          </a:xfrm>
          <a:prstGeom prst="rect">
            <a:avLst/>
          </a:prstGeom>
        </p:spPr>
      </p:pic>
      <p:pic>
        <p:nvPicPr>
          <p:cNvPr id="7" name="Picture 6">
            <a:extLst>
              <a:ext uri="{FF2B5EF4-FFF2-40B4-BE49-F238E27FC236}">
                <a16:creationId xmlns:a16="http://schemas.microsoft.com/office/drawing/2014/main" id="{4F33ECD2-F745-7522-A213-E6C823B33115}"/>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4489450" y="5032164"/>
            <a:ext cx="3213100" cy="1701800"/>
          </a:xfrm>
          <a:prstGeom prst="rect">
            <a:avLst/>
          </a:prstGeom>
        </p:spPr>
      </p:pic>
    </p:spTree>
    <p:extLst>
      <p:ext uri="{BB962C8B-B14F-4D97-AF65-F5344CB8AC3E}">
        <p14:creationId xmlns:p14="http://schemas.microsoft.com/office/powerpoint/2010/main" val="2900413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E79F8-860E-5D6C-1E97-96EF7EB1A91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51B122-98C8-F265-9901-D7A3E27163A5}"/>
              </a:ext>
            </a:extLst>
          </p:cNvPr>
          <p:cNvSpPr txBox="1">
            <a:spLocks noGrp="1"/>
          </p:cNvSpPr>
          <p:nvPr>
            <p:ph type="title" idx="4294967295"/>
          </p:nvPr>
        </p:nvSpPr>
        <p:spPr>
          <a:xfrm>
            <a:off x="515576" y="369169"/>
            <a:ext cx="11160847"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0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Option 1: Create a Cartonera</a:t>
            </a:r>
            <a:endParaRPr kumimoji="0" lang="en-GB" sz="40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8567FBD8-1373-8C0B-16E2-71DC0F6536CF}"/>
              </a:ext>
            </a:extLst>
          </p:cNvPr>
          <p:cNvSpPr txBox="1"/>
          <p:nvPr/>
        </p:nvSpPr>
        <p:spPr>
          <a:xfrm>
            <a:off x="465096" y="1617319"/>
            <a:ext cx="6501761" cy="4832092"/>
          </a:xfrm>
          <a:prstGeom prst="rect">
            <a:avLst/>
          </a:prstGeom>
          <a:noFill/>
        </p:spPr>
        <p:txBody>
          <a:bodyPr wrap="square">
            <a:spAutoFit/>
          </a:bodyPr>
          <a:lstStyle/>
          <a:p>
            <a:pPr marL="457200" indent="-457200">
              <a:buFont typeface="Arial" panose="020B0604020202020204" pitchFamily="34" charset="0"/>
              <a:buChar char="•"/>
            </a:pPr>
            <a:r>
              <a:rPr lang="en-GB" sz="2800" dirty="0">
                <a:latin typeface="Arial" panose="020B0604020202020204" pitchFamily="34" charset="0"/>
                <a:ea typeface="+mj-ea"/>
                <a:cs typeface="Arial" panose="020B0604020202020204" pitchFamily="34" charset="0"/>
              </a:rPr>
              <a:t>The cartonera format is a hand-crafted book style emerging from grassroots publishing movements in Latin America. </a:t>
            </a:r>
          </a:p>
          <a:p>
            <a:pPr marL="457200" indent="-457200">
              <a:buFont typeface="Arial" panose="020B0604020202020204" pitchFamily="34" charset="0"/>
              <a:buChar char="•"/>
            </a:pPr>
            <a:endParaRPr lang="en-GB" sz="2400" dirty="0">
              <a:latin typeface="Arial" panose="020B0604020202020204" pitchFamily="34" charset="0"/>
              <a:ea typeface="+mj-ea"/>
              <a:cs typeface="Arial" panose="020B0604020202020204" pitchFamily="34" charset="0"/>
            </a:endParaRPr>
          </a:p>
          <a:p>
            <a:pPr marL="457200" indent="-457200">
              <a:buFont typeface="Arial" panose="020B0604020202020204" pitchFamily="34" charset="0"/>
              <a:buChar char="•"/>
            </a:pPr>
            <a:r>
              <a:rPr lang="en-GB" sz="2800" dirty="0">
                <a:latin typeface="Arial" panose="020B0604020202020204" pitchFamily="34" charset="0"/>
                <a:ea typeface="+mj-ea"/>
                <a:cs typeface="Arial" panose="020B0604020202020204" pitchFamily="34" charset="0"/>
              </a:rPr>
              <a:t>Using two cardboard covers with paper pages bound by string or treasury tags, you can can fill your cartoneras with drawings, cut-outs, maps, favourite words and anything else related to your language story.</a:t>
            </a:r>
          </a:p>
        </p:txBody>
      </p:sp>
      <p:pic>
        <p:nvPicPr>
          <p:cNvPr id="2" name="Picture 1" descr="Illustrated parchment-style route map presents a journey from Carpathians to Aberlangs, using a dashed blue path with directional arrows and handwritten labels. Path begins beside an abstract blue-green mountainous form, loops through central space, and ends at a Romanian tricolour silhouette, with arrow-marked turns showing route progression.&#10;&#10;">
            <a:extLst>
              <a:ext uri="{FF2B5EF4-FFF2-40B4-BE49-F238E27FC236}">
                <a16:creationId xmlns:a16="http://schemas.microsoft.com/office/drawing/2014/main" id="{B1064DAA-96C7-DB40-E199-4471902BF4C6}"/>
              </a:ext>
            </a:extLst>
          </p:cNvPr>
          <p:cNvPicPr>
            <a:picLocks noChangeAspect="1"/>
          </p:cNvPicPr>
          <p:nvPr/>
        </p:nvPicPr>
        <p:blipFill>
          <a:blip r:embed="rId3"/>
          <a:stretch>
            <a:fillRect/>
          </a:stretch>
        </p:blipFill>
        <p:spPr>
          <a:xfrm rot="21265226">
            <a:off x="7669091" y="1532395"/>
            <a:ext cx="3308334" cy="483001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18180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1B4DF-65E8-9088-AE02-29D1758D09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0234A01-D97E-798E-847E-D718A97603A6}"/>
              </a:ext>
            </a:extLst>
          </p:cNvPr>
          <p:cNvSpPr txBox="1">
            <a:spLocks noGrp="1"/>
          </p:cNvSpPr>
          <p:nvPr>
            <p:ph type="title" idx="4294967295"/>
          </p:nvPr>
        </p:nvSpPr>
        <p:spPr>
          <a:xfrm>
            <a:off x="515576" y="369169"/>
            <a:ext cx="11160847" cy="8402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Option 2: Make your own poster</a:t>
            </a:r>
            <a:endParaRPr kumimoji="0" lang="en-GB" sz="36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3F9E2305-3690-D509-1577-8B230BF3FED8}"/>
              </a:ext>
            </a:extLst>
          </p:cNvPr>
          <p:cNvSpPr txBox="1"/>
          <p:nvPr/>
        </p:nvSpPr>
        <p:spPr>
          <a:xfrm>
            <a:off x="348981" y="1656739"/>
            <a:ext cx="7517761" cy="4832092"/>
          </a:xfrm>
          <a:prstGeom prst="rect">
            <a:avLst/>
          </a:prstGeom>
          <a:noFill/>
        </p:spPr>
        <p:txBody>
          <a:bodyPr wrap="square">
            <a:spAutoFit/>
          </a:bodyPr>
          <a:lstStyle/>
          <a:p>
            <a:pPr marL="457200" indent="-457200">
              <a:buFont typeface="Arial" panose="020B0604020202020204" pitchFamily="34" charset="0"/>
              <a:buChar char="•"/>
            </a:pPr>
            <a:r>
              <a:rPr lang="en-GB" sz="2800" dirty="0">
                <a:latin typeface="Arial" panose="020B0604020202020204" pitchFamily="34" charset="0"/>
                <a:ea typeface="+mj-ea"/>
                <a:cs typeface="Arial" panose="020B0604020202020204" pitchFamily="34" charset="0"/>
              </a:rPr>
              <a:t>Drawing inspiration from the participant posters in the online Aberlangs exhibition, create your own posters using one (or more) of our blank poster templates. </a:t>
            </a:r>
          </a:p>
          <a:p>
            <a:pPr marL="457200" indent="-457200">
              <a:buFont typeface="Arial" panose="020B0604020202020204" pitchFamily="34" charset="0"/>
              <a:buChar char="•"/>
            </a:pPr>
            <a:r>
              <a:rPr lang="en-GB" sz="2800" dirty="0">
                <a:latin typeface="Arial" panose="020B0604020202020204" pitchFamily="34" charset="0"/>
                <a:ea typeface="+mj-ea"/>
                <a:cs typeface="Arial" panose="020B0604020202020204" pitchFamily="34" charset="0"/>
              </a:rPr>
              <a:t>These templates can be downloaded from the Aberlangs website or you can use the questions to create your own on blank paper.</a:t>
            </a:r>
          </a:p>
          <a:p>
            <a:pPr marL="457200" indent="-457200">
              <a:buFont typeface="Arial" panose="020B0604020202020204" pitchFamily="34" charset="0"/>
              <a:buChar char="•"/>
            </a:pPr>
            <a:r>
              <a:rPr lang="en-GB" sz="2800" dirty="0">
                <a:latin typeface="Arial" panose="020B0604020202020204" pitchFamily="34" charset="0"/>
                <a:ea typeface="+mj-ea"/>
                <a:cs typeface="Arial" panose="020B0604020202020204" pitchFamily="34" charset="0"/>
              </a:rPr>
              <a:t>In the ‘photo frame’ corner, you can either affix a photograph of yourself or draw a self-portrait.</a:t>
            </a:r>
          </a:p>
        </p:txBody>
      </p:sp>
      <p:pic>
        <p:nvPicPr>
          <p:cNvPr id="7" name="Picture 6" descr="Educational language-learning worksheet with four blank writing areas, prompting learners to discuss identity, home, languages spoken, code-switching, favourite words or sayings, and languages they wish to learn. Yellow handwritten background, ornate empty frame, white panels with dashed black borders, pastel circles, star motif, camera illustration and Aberlangs logo provide playful visual structure.&#10;">
            <a:extLst>
              <a:ext uri="{FF2B5EF4-FFF2-40B4-BE49-F238E27FC236}">
                <a16:creationId xmlns:a16="http://schemas.microsoft.com/office/drawing/2014/main" id="{7A8986B6-BB47-D26E-4A76-B7B7C691BC83}"/>
              </a:ext>
            </a:extLst>
          </p:cNvPr>
          <p:cNvPicPr>
            <a:picLocks noChangeAspect="1"/>
          </p:cNvPicPr>
          <p:nvPr/>
        </p:nvPicPr>
        <p:blipFill>
          <a:blip r:embed="rId2"/>
          <a:stretch>
            <a:fillRect/>
          </a:stretch>
        </p:blipFill>
        <p:spPr>
          <a:xfrm rot="233389">
            <a:off x="8091163" y="1521413"/>
            <a:ext cx="3424464" cy="4856858"/>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53868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1439E-0B9D-711C-55C9-8E31731B39C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9B71323-D498-7B79-BEB9-D34D0FC07F5D}"/>
              </a:ext>
            </a:extLst>
          </p:cNvPr>
          <p:cNvSpPr txBox="1">
            <a:spLocks noGrp="1"/>
          </p:cNvSpPr>
          <p:nvPr>
            <p:ph type="title" idx="4294967295"/>
          </p:nvPr>
        </p:nvSpPr>
        <p:spPr>
          <a:xfrm>
            <a:off x="515576" y="369169"/>
            <a:ext cx="11160847"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0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Option 3: Interview each other</a:t>
            </a:r>
            <a:endParaRPr kumimoji="0" lang="en-GB" sz="40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6" name="TextBox 5">
            <a:extLst>
              <a:ext uri="{FF2B5EF4-FFF2-40B4-BE49-F238E27FC236}">
                <a16:creationId xmlns:a16="http://schemas.microsoft.com/office/drawing/2014/main" id="{E6A714E0-E5A5-D5B4-B2A6-7D2528F1BFF9}"/>
              </a:ext>
            </a:extLst>
          </p:cNvPr>
          <p:cNvSpPr txBox="1"/>
          <p:nvPr/>
        </p:nvSpPr>
        <p:spPr>
          <a:xfrm>
            <a:off x="465096" y="1617319"/>
            <a:ext cx="6501761" cy="4832092"/>
          </a:xfrm>
          <a:prstGeom prst="rect">
            <a:avLst/>
          </a:prstGeom>
          <a:noFill/>
        </p:spPr>
        <p:txBody>
          <a:bodyPr wrap="square">
            <a:spAutoFit/>
          </a:bodyPr>
          <a:lstStyle/>
          <a:p>
            <a:pPr marL="285750" indent="-285750">
              <a:buFont typeface="Arial" panose="020B0604020202020204" pitchFamily="34" charset="0"/>
              <a:buChar char="•"/>
            </a:pPr>
            <a:r>
              <a:rPr lang="en-GB" sz="2800" dirty="0">
                <a:latin typeface="Arial" panose="020B0604020202020204" pitchFamily="34" charset="0"/>
                <a:ea typeface="+mj-ea"/>
                <a:cs typeface="Arial" panose="020B0604020202020204" pitchFamily="34" charset="0"/>
              </a:rPr>
              <a:t>Drawing inspiration from the participant video clips in the online Aberlangs exhibition, interview each other and record these to produce either podcast clips or short videos. </a:t>
            </a:r>
          </a:p>
          <a:p>
            <a:pPr marL="285750" indent="-285750">
              <a:buFont typeface="Arial" panose="020B0604020202020204" pitchFamily="34" charset="0"/>
              <a:buChar char="•"/>
            </a:pPr>
            <a:endParaRPr lang="en-GB" sz="1400" dirty="0">
              <a:latin typeface="Arial" panose="020B0604020202020204" pitchFamily="34" charset="0"/>
              <a:ea typeface="+mj-ea"/>
              <a:cs typeface="Arial" panose="020B0604020202020204" pitchFamily="34" charset="0"/>
            </a:endParaRPr>
          </a:p>
          <a:p>
            <a:pPr marL="285750" indent="-285750">
              <a:buFont typeface="Arial" panose="020B0604020202020204" pitchFamily="34" charset="0"/>
              <a:buChar char="•"/>
            </a:pPr>
            <a:r>
              <a:rPr lang="en-GB" sz="2800" dirty="0">
                <a:latin typeface="Arial" panose="020B0604020202020204" pitchFamily="34" charset="0"/>
                <a:ea typeface="+mj-ea"/>
                <a:cs typeface="Arial" panose="020B0604020202020204" pitchFamily="34" charset="0"/>
              </a:rPr>
              <a:t>The things you discussed previously in your groups are a good place to start for interview questions. </a:t>
            </a:r>
          </a:p>
          <a:p>
            <a:pPr marL="285750" indent="-285750">
              <a:buFont typeface="Arial" panose="020B0604020202020204" pitchFamily="34" charset="0"/>
              <a:buChar char="•"/>
            </a:pPr>
            <a:endParaRPr lang="en-GB" sz="1400" dirty="0">
              <a:latin typeface="Arial" panose="020B0604020202020204" pitchFamily="34" charset="0"/>
              <a:ea typeface="+mj-ea"/>
              <a:cs typeface="Arial" panose="020B0604020202020204" pitchFamily="34" charset="0"/>
            </a:endParaRPr>
          </a:p>
          <a:p>
            <a:pPr marL="285750" indent="-285750">
              <a:buFont typeface="Arial" panose="020B0604020202020204" pitchFamily="34" charset="0"/>
              <a:buChar char="•"/>
            </a:pPr>
            <a:r>
              <a:rPr lang="en-GB" sz="2800" dirty="0">
                <a:latin typeface="Arial" panose="020B0604020202020204" pitchFamily="34" charset="0"/>
                <a:ea typeface="+mj-ea"/>
                <a:cs typeface="Arial" panose="020B0604020202020204" pitchFamily="34" charset="0"/>
              </a:rPr>
              <a:t>Hold a launch ‘watch party’ once all of the interviews have been completed!</a:t>
            </a:r>
          </a:p>
        </p:txBody>
      </p:sp>
      <p:pic>
        <p:nvPicPr>
          <p:cNvPr id="8" name="Picture 7" descr="Video screenshot featuring Lesley Crerar, University of Aberdeen, discussing “Aberlango”. Speaker appears seated before bookshelves, with university branding, title text, red YouTube play button, and playback controls visible.&#10;">
            <a:extLst>
              <a:ext uri="{FF2B5EF4-FFF2-40B4-BE49-F238E27FC236}">
                <a16:creationId xmlns:a16="http://schemas.microsoft.com/office/drawing/2014/main" id="{746A2812-9EC4-A868-26FE-80EAE88EBB05}"/>
              </a:ext>
            </a:extLst>
          </p:cNvPr>
          <p:cNvPicPr>
            <a:picLocks noChangeAspect="1"/>
          </p:cNvPicPr>
          <p:nvPr/>
        </p:nvPicPr>
        <p:blipFill>
          <a:blip r:embed="rId2"/>
          <a:stretch>
            <a:fillRect/>
          </a:stretch>
        </p:blipFill>
        <p:spPr>
          <a:xfrm>
            <a:off x="6966857" y="1546839"/>
            <a:ext cx="2583950" cy="1568333"/>
          </a:xfrm>
          <a:prstGeom prst="rect">
            <a:avLst/>
          </a:prstGeom>
        </p:spPr>
      </p:pic>
      <p:pic>
        <p:nvPicPr>
          <p:cNvPr id="10" name="Picture 9" descr="Screenshot of a YouTube video titled “Aberlangs – Azraai Effendi, Malay” from University of Aberdeen, featuring a man wearing a lanyard. Dark rounded frame includes University of Aberdeen logo, large red play button, YouTube branding and partially obscured subtitle text along bottom.&#10;">
            <a:extLst>
              <a:ext uri="{FF2B5EF4-FFF2-40B4-BE49-F238E27FC236}">
                <a16:creationId xmlns:a16="http://schemas.microsoft.com/office/drawing/2014/main" id="{64724794-734A-1831-9675-61898796F1E4}"/>
              </a:ext>
            </a:extLst>
          </p:cNvPr>
          <p:cNvPicPr>
            <a:picLocks noChangeAspect="1"/>
          </p:cNvPicPr>
          <p:nvPr/>
        </p:nvPicPr>
        <p:blipFill>
          <a:blip r:embed="rId3"/>
          <a:stretch>
            <a:fillRect/>
          </a:stretch>
        </p:blipFill>
        <p:spPr>
          <a:xfrm rot="634702">
            <a:off x="9116057" y="2161064"/>
            <a:ext cx="2850686" cy="1686656"/>
          </a:xfrm>
          <a:prstGeom prst="rect">
            <a:avLst/>
          </a:prstGeom>
        </p:spPr>
      </p:pic>
      <p:pic>
        <p:nvPicPr>
          <p:cNvPr id="7" name="Picture 6" descr="Screenshot of an embedded YouTube video featuring Anna Bukalska, a Polish student at University of Aberdeen, discussing Scotland. Polish and English subtitles, red play button, YouTube controls, Aberdeen logo, and large “Polish” category label appear prominently.&#10;&#10;">
            <a:extLst>
              <a:ext uri="{FF2B5EF4-FFF2-40B4-BE49-F238E27FC236}">
                <a16:creationId xmlns:a16="http://schemas.microsoft.com/office/drawing/2014/main" id="{716532BA-66F8-D528-0FB1-08C5D703558B}"/>
              </a:ext>
            </a:extLst>
          </p:cNvPr>
          <p:cNvPicPr>
            <a:picLocks noChangeAspect="1"/>
          </p:cNvPicPr>
          <p:nvPr/>
        </p:nvPicPr>
        <p:blipFill>
          <a:blip r:embed="rId4"/>
          <a:srcRect b="17797"/>
          <a:stretch>
            <a:fillRect/>
          </a:stretch>
        </p:blipFill>
        <p:spPr>
          <a:xfrm rot="21089913">
            <a:off x="7280227" y="3355743"/>
            <a:ext cx="3409016" cy="2077438"/>
          </a:xfrm>
          <a:prstGeom prst="rect">
            <a:avLst/>
          </a:prstGeom>
        </p:spPr>
      </p:pic>
      <p:pic>
        <p:nvPicPr>
          <p:cNvPr id="12" name="Picture 11" descr="Illustration of a hand holding a red microphone">
            <a:extLst>
              <a:ext uri="{FF2B5EF4-FFF2-40B4-BE49-F238E27FC236}">
                <a16:creationId xmlns:a16="http://schemas.microsoft.com/office/drawing/2014/main" id="{9C89DF2A-28EF-8021-3A32-B4C60797A961}"/>
              </a:ext>
            </a:extLst>
          </p:cNvPr>
          <p:cNvPicPr>
            <a:picLocks noChangeAspect="1"/>
          </p:cNvPicPr>
          <p:nvPr/>
        </p:nvPicPr>
        <p:blipFill>
          <a:blip r:embed="rId5"/>
          <a:srcRect/>
          <a:stretch>
            <a:fillRect/>
          </a:stretch>
        </p:blipFill>
        <p:spPr>
          <a:xfrm>
            <a:off x="9334500" y="3877993"/>
            <a:ext cx="2857500" cy="2997200"/>
          </a:xfrm>
          <a:prstGeom prst="rect">
            <a:avLst/>
          </a:prstGeom>
        </p:spPr>
      </p:pic>
    </p:spTree>
    <p:extLst>
      <p:ext uri="{BB962C8B-B14F-4D97-AF65-F5344CB8AC3E}">
        <p14:creationId xmlns:p14="http://schemas.microsoft.com/office/powerpoint/2010/main" val="277437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17662-AB45-4374-D1C6-AED0808C61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02EEAE-46A1-9EDC-FD3B-8ABE940638A7}"/>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Share</a:t>
            </a:r>
          </a:p>
        </p:txBody>
      </p:sp>
      <p:sp>
        <p:nvSpPr>
          <p:cNvPr id="5" name="TextBox 4">
            <a:extLst>
              <a:ext uri="{FF2B5EF4-FFF2-40B4-BE49-F238E27FC236}">
                <a16:creationId xmlns:a16="http://schemas.microsoft.com/office/drawing/2014/main" id="{216C6192-293D-71C6-1134-F0AA245AAC24}"/>
              </a:ext>
            </a:extLst>
          </p:cNvPr>
          <p:cNvSpPr txBox="1"/>
          <p:nvPr/>
        </p:nvSpPr>
        <p:spPr>
          <a:xfrm>
            <a:off x="399143" y="340709"/>
            <a:ext cx="11393714" cy="3170099"/>
          </a:xfrm>
          <a:prstGeom prst="rect">
            <a:avLst/>
          </a:prstGeom>
          <a:noFill/>
        </p:spPr>
        <p:txBody>
          <a:bodyPr wrap="square">
            <a:spAutoFit/>
          </a:bodyPr>
          <a:lstStyle/>
          <a:p>
            <a:pPr algn="ctr"/>
            <a:r>
              <a:rPr lang="en-GB" sz="4000" dirty="0">
                <a:latin typeface="Arial" panose="020B0604020202020204" pitchFamily="34" charset="0"/>
                <a:ea typeface="+mj-ea"/>
                <a:cs typeface="Arial" panose="020B0604020202020204" pitchFamily="34" charset="0"/>
              </a:rPr>
              <a:t>Once you have made your exhibition, we’d love to see it (and maybe even add some of your exhibits to our website)! </a:t>
            </a:r>
          </a:p>
          <a:p>
            <a:pPr algn="ctr"/>
            <a:r>
              <a:rPr lang="en-GB" sz="4000" b="1" dirty="0">
                <a:latin typeface="Arial" panose="020B0604020202020204" pitchFamily="34" charset="0"/>
                <a:ea typeface="+mj-ea"/>
                <a:cs typeface="Arial" panose="020B0604020202020204" pitchFamily="34" charset="0"/>
              </a:rPr>
              <a:t>You can send photos/videos to us at aberlangs@abdn.ac.uk</a:t>
            </a:r>
          </a:p>
        </p:txBody>
      </p:sp>
      <p:pic>
        <p:nvPicPr>
          <p:cNvPr id="3" name="Picture 2">
            <a:extLst>
              <a:ext uri="{FF2B5EF4-FFF2-40B4-BE49-F238E27FC236}">
                <a16:creationId xmlns:a16="http://schemas.microsoft.com/office/drawing/2014/main" id="{429C5B49-B2FC-33C0-3E5D-6C87FBA6E6E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959099" y="3429001"/>
            <a:ext cx="2925114" cy="2800767"/>
          </a:xfrm>
          <a:prstGeom prst="rect">
            <a:avLst/>
          </a:prstGeom>
        </p:spPr>
      </p:pic>
      <p:pic>
        <p:nvPicPr>
          <p:cNvPr id="4" name="Picture 3">
            <a:extLst>
              <a:ext uri="{FF2B5EF4-FFF2-40B4-BE49-F238E27FC236}">
                <a16:creationId xmlns:a16="http://schemas.microsoft.com/office/drawing/2014/main" id="{D76A18B7-50D3-2438-6882-0DE95CEA784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flipH="1">
            <a:off x="5954410" y="3429000"/>
            <a:ext cx="2925114" cy="2800767"/>
          </a:xfrm>
          <a:prstGeom prst="rect">
            <a:avLst/>
          </a:prstGeom>
        </p:spPr>
      </p:pic>
      <p:pic>
        <p:nvPicPr>
          <p:cNvPr id="7" name="Picture 6">
            <a:extLst>
              <a:ext uri="{FF2B5EF4-FFF2-40B4-BE49-F238E27FC236}">
                <a16:creationId xmlns:a16="http://schemas.microsoft.com/office/drawing/2014/main" id="{3CD8F330-0B26-10B8-1BD7-FB79E75A7848}"/>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4489450" y="5032164"/>
            <a:ext cx="3213100" cy="1701800"/>
          </a:xfrm>
          <a:prstGeom prst="rect">
            <a:avLst/>
          </a:prstGeom>
        </p:spPr>
      </p:pic>
    </p:spTree>
    <p:extLst>
      <p:ext uri="{BB962C8B-B14F-4D97-AF65-F5344CB8AC3E}">
        <p14:creationId xmlns:p14="http://schemas.microsoft.com/office/powerpoint/2010/main" val="17449564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E3053-BA22-6E74-3C86-8E77611974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944ADC-5565-7105-3B64-797D71F4FBFC}"/>
              </a:ext>
            </a:extLst>
          </p:cNvPr>
          <p:cNvSpPr>
            <a:spLocks noGrp="1"/>
          </p:cNvSpPr>
          <p:nvPr>
            <p:ph type="title"/>
          </p:nvPr>
        </p:nvSpPr>
        <p:spPr>
          <a:xfrm>
            <a:off x="1909381" y="1758380"/>
            <a:ext cx="8543925" cy="5377306"/>
          </a:xfrm>
        </p:spPr>
        <p:txBody>
          <a:bodyPr>
            <a:normAutofit/>
          </a:bodyPr>
          <a:lstStyle/>
          <a:p>
            <a:pPr algn="ctr"/>
            <a:r>
              <a:rPr lang="en-US" sz="8800" b="1" dirty="0">
                <a:latin typeface="Arial" panose="020B0604020202020204" pitchFamily="34" charset="0"/>
                <a:cs typeface="Arial" panose="020B0604020202020204" pitchFamily="34" charset="0"/>
              </a:rPr>
              <a:t>Activity 3</a:t>
            </a:r>
            <a:br>
              <a:rPr lang="en-US" sz="8800" dirty="0">
                <a:latin typeface="Arial" panose="020B0604020202020204" pitchFamily="34" charset="0"/>
                <a:cs typeface="Arial" panose="020B0604020202020204" pitchFamily="34" charset="0"/>
              </a:rPr>
            </a:br>
            <a:r>
              <a:rPr lang="en-US" sz="8800" dirty="0">
                <a:latin typeface="Arial" panose="020B0604020202020204" pitchFamily="34" charset="0"/>
                <a:cs typeface="Arial" panose="020B0604020202020204" pitchFamily="34" charset="0"/>
              </a:rPr>
              <a:t>Spin the Wheel</a:t>
            </a:r>
          </a:p>
        </p:txBody>
      </p:sp>
      <p:pic>
        <p:nvPicPr>
          <p:cNvPr id="5" name="Picture 4">
            <a:extLst>
              <a:ext uri="{FF2B5EF4-FFF2-40B4-BE49-F238E27FC236}">
                <a16:creationId xmlns:a16="http://schemas.microsoft.com/office/drawing/2014/main" id="{CFFE50BC-6D49-96D4-6F32-E4C93F3C145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018065" y="658052"/>
            <a:ext cx="2326556" cy="2200656"/>
          </a:xfrm>
          <a:prstGeom prst="rect">
            <a:avLst/>
          </a:prstGeom>
        </p:spPr>
      </p:pic>
    </p:spTree>
    <p:extLst>
      <p:ext uri="{BB962C8B-B14F-4D97-AF65-F5344CB8AC3E}">
        <p14:creationId xmlns:p14="http://schemas.microsoft.com/office/powerpoint/2010/main" val="26480126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910AB-2A3A-4ECC-E0EB-4DA69DA9EE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3CD310-CB70-F6AA-FC12-FD175F5A501C}"/>
              </a:ext>
            </a:extLst>
          </p:cNvPr>
          <p:cNvSpPr>
            <a:spLocks noGrp="1"/>
          </p:cNvSpPr>
          <p:nvPr>
            <p:ph type="title"/>
          </p:nvPr>
        </p:nvSpPr>
        <p:spPr/>
        <p:txBody>
          <a:bodyPr>
            <a:normAutofit/>
          </a:bodyPr>
          <a:lstStyle/>
          <a:p>
            <a:r>
              <a:rPr lang="en-US" sz="5400" b="1" dirty="0">
                <a:latin typeface="Arial" panose="020B0604020202020204" pitchFamily="34" charset="0"/>
                <a:cs typeface="Arial" panose="020B0604020202020204" pitchFamily="34" charset="0"/>
              </a:rPr>
              <a:t>We are learning to:</a:t>
            </a:r>
          </a:p>
        </p:txBody>
      </p:sp>
      <p:sp>
        <p:nvSpPr>
          <p:cNvPr id="3" name="Content Placeholder 2">
            <a:extLst>
              <a:ext uri="{FF2B5EF4-FFF2-40B4-BE49-F238E27FC236}">
                <a16:creationId xmlns:a16="http://schemas.microsoft.com/office/drawing/2014/main" id="{ACF5E97C-68DB-59A9-ED4F-9C36C9BC38EB}"/>
              </a:ext>
            </a:extLst>
          </p:cNvPr>
          <p:cNvSpPr>
            <a:spLocks noGrp="1"/>
          </p:cNvSpPr>
          <p:nvPr>
            <p:ph idx="1"/>
          </p:nvPr>
        </p:nvSpPr>
        <p:spPr>
          <a:xfrm>
            <a:off x="838201" y="2043338"/>
            <a:ext cx="10515600" cy="4351338"/>
          </a:xfrm>
        </p:spPr>
        <p:txBody>
          <a:bodyPr>
            <a:normAutofit/>
          </a:bodyPr>
          <a:lstStyle/>
          <a:p>
            <a:pPr marL="317500" indent="-317500"/>
            <a:r>
              <a:rPr lang="en-GB" sz="4400" dirty="0"/>
              <a:t>Find the words for specific objects in another language</a:t>
            </a:r>
          </a:p>
          <a:p>
            <a:pPr marL="317500" indent="-317500"/>
            <a:r>
              <a:rPr lang="en-GB" sz="4400" dirty="0"/>
              <a:t>Use an online or paper dictionary to search for translations</a:t>
            </a:r>
          </a:p>
          <a:p>
            <a:pPr marL="317500" indent="-317500"/>
            <a:r>
              <a:rPr lang="en-GB" sz="4400" dirty="0"/>
              <a:t>Memorise new words and practise saying them out loud</a:t>
            </a:r>
          </a:p>
          <a:p>
            <a:pPr marL="0" indent="0">
              <a:buNone/>
            </a:pPr>
            <a:endParaRPr lang="en-US"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D643C4C-1DDA-770C-522A-513DE1324BD5}"/>
              </a:ext>
              <a:ext uri="{C183D7F6-B498-43B3-948B-1728B52AA6E4}">
                <adec:decorative xmlns:adec="http://schemas.microsoft.com/office/drawing/2017/decorative" val="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961" b="95756" l="1930" r="95965">
                        <a14:foregroundMark x1="50877" y1="6961" x2="50877" y2="6961"/>
                        <a14:foregroundMark x1="8246" y1="38710" x2="8246" y2="38710"/>
                        <a14:foregroundMark x1="1930" y1="38540" x2="1930" y2="38540"/>
                        <a14:foregroundMark x1="23684" y1="91171" x2="23684" y2="91171"/>
                        <a14:foregroundMark x1="19649" y1="95925" x2="19649" y2="95925"/>
                        <a14:foregroundMark x1="95965" y1="41596" x2="95965" y2="41596"/>
                      </a14:backgroundRemoval>
                    </a14:imgEffect>
                  </a14:imgLayer>
                </a14:imgProps>
              </a:ext>
            </a:extLst>
          </a:blip>
          <a:stretch>
            <a:fillRect/>
          </a:stretch>
        </p:blipFill>
        <p:spPr>
          <a:xfrm rot="639318">
            <a:off x="9970907" y="143140"/>
            <a:ext cx="1713415" cy="1770528"/>
          </a:xfrm>
          <a:prstGeom prst="rect">
            <a:avLst/>
          </a:prstGeom>
          <a:effectLst>
            <a:innerShdw blurRad="63500" dist="50800" dir="2700000">
              <a:prstClr val="black">
                <a:alpha val="50000"/>
              </a:prstClr>
            </a:innerShdw>
          </a:effectLst>
        </p:spPr>
      </p:pic>
    </p:spTree>
    <p:extLst>
      <p:ext uri="{BB962C8B-B14F-4D97-AF65-F5344CB8AC3E}">
        <p14:creationId xmlns:p14="http://schemas.microsoft.com/office/powerpoint/2010/main" val="3077070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DE6A9-E7EC-6B1B-7FB8-5F7ECA96E3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D4636-0516-0943-C869-4C2FCC5F18E4}"/>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Activity 3 - hook</a:t>
            </a:r>
          </a:p>
        </p:txBody>
      </p:sp>
      <p:sp>
        <p:nvSpPr>
          <p:cNvPr id="5" name="TextBox 4">
            <a:extLst>
              <a:ext uri="{FF2B5EF4-FFF2-40B4-BE49-F238E27FC236}">
                <a16:creationId xmlns:a16="http://schemas.microsoft.com/office/drawing/2014/main" id="{A5FF0B54-BFB6-8D70-B0C5-A570C5A374ED}"/>
              </a:ext>
            </a:extLst>
          </p:cNvPr>
          <p:cNvSpPr txBox="1"/>
          <p:nvPr/>
        </p:nvSpPr>
        <p:spPr>
          <a:xfrm>
            <a:off x="973094" y="434723"/>
            <a:ext cx="9962635" cy="2123658"/>
          </a:xfrm>
          <a:prstGeom prst="rect">
            <a:avLst/>
          </a:prstGeom>
          <a:noFill/>
        </p:spPr>
        <p:txBody>
          <a:bodyPr wrap="square">
            <a:spAutoFit/>
          </a:bodyPr>
          <a:lstStyle/>
          <a:p>
            <a:pPr algn="ctr"/>
            <a:r>
              <a:rPr lang="en-GB" sz="4400" b="1" dirty="0">
                <a:latin typeface="Arial" panose="020B0604020202020204" pitchFamily="34" charset="0"/>
                <a:ea typeface="+mj-ea"/>
                <a:cs typeface="Arial" panose="020B0604020202020204" pitchFamily="34" charset="0"/>
              </a:rPr>
              <a:t>Going on holiday is a great chance to hear and try out other languages. But first we need to pack our case...</a:t>
            </a:r>
          </a:p>
        </p:txBody>
      </p:sp>
      <p:pic>
        <p:nvPicPr>
          <p:cNvPr id="6" name="Picture 5">
            <a:extLst>
              <a:ext uri="{FF2B5EF4-FFF2-40B4-BE49-F238E27FC236}">
                <a16:creationId xmlns:a16="http://schemas.microsoft.com/office/drawing/2014/main" id="{65C9180B-AD34-DE19-09EE-34E4A460A27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460750" y="2668814"/>
            <a:ext cx="5270500" cy="3987800"/>
          </a:xfrm>
          <a:prstGeom prst="rect">
            <a:avLst/>
          </a:prstGeom>
        </p:spPr>
      </p:pic>
    </p:spTree>
    <p:extLst>
      <p:ext uri="{BB962C8B-B14F-4D97-AF65-F5344CB8AC3E}">
        <p14:creationId xmlns:p14="http://schemas.microsoft.com/office/powerpoint/2010/main" val="17610532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737B4-C00E-59DD-95E7-F1F42B3FC0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54E177-333C-646C-BE5D-789E76FD8F7D}"/>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Finding translations</a:t>
            </a:r>
          </a:p>
        </p:txBody>
      </p:sp>
      <p:sp>
        <p:nvSpPr>
          <p:cNvPr id="5" name="TextBox 4">
            <a:extLst>
              <a:ext uri="{FF2B5EF4-FFF2-40B4-BE49-F238E27FC236}">
                <a16:creationId xmlns:a16="http://schemas.microsoft.com/office/drawing/2014/main" id="{2CC243DC-3B07-15F8-2946-E9C6C31FCFED}"/>
              </a:ext>
            </a:extLst>
          </p:cNvPr>
          <p:cNvSpPr txBox="1"/>
          <p:nvPr/>
        </p:nvSpPr>
        <p:spPr>
          <a:xfrm>
            <a:off x="465096" y="637319"/>
            <a:ext cx="5950857" cy="6269409"/>
          </a:xfrm>
          <a:prstGeom prst="rect">
            <a:avLst/>
          </a:prstGeom>
          <a:noFill/>
        </p:spPr>
        <p:txBody>
          <a:bodyPr wrap="square">
            <a:spAutoFit/>
          </a:bodyPr>
          <a:lstStyle/>
          <a:p>
            <a:pPr marL="0" marR="0">
              <a:lnSpc>
                <a:spcPct val="90000"/>
              </a:lnSpc>
              <a:spcBef>
                <a:spcPct val="0"/>
              </a:spcBef>
            </a:pPr>
            <a:r>
              <a:rPr lang="en-GB" sz="5400" b="1" dirty="0">
                <a:latin typeface="Arial" panose="020B0604020202020204" pitchFamily="34" charset="0"/>
                <a:ea typeface="+mj-ea"/>
                <a:cs typeface="Arial" panose="020B0604020202020204" pitchFamily="34" charset="0"/>
              </a:rPr>
              <a:t>Finding translations…</a:t>
            </a:r>
          </a:p>
          <a:p>
            <a:pPr marL="0" marR="0">
              <a:lnSpc>
                <a:spcPct val="90000"/>
              </a:lnSpc>
              <a:spcBef>
                <a:spcPct val="0"/>
              </a:spcBef>
            </a:pPr>
            <a:endParaRPr lang="en-GB" sz="24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5400" dirty="0">
                <a:latin typeface="Arial" panose="020B0604020202020204" pitchFamily="34" charset="0"/>
                <a:ea typeface="+mj-ea"/>
                <a:cs typeface="Arial" panose="020B0604020202020204" pitchFamily="34" charset="0"/>
              </a:rPr>
              <a:t>Find out what the word for each object would be in the language you are working with.</a:t>
            </a:r>
          </a:p>
          <a:p>
            <a:pPr marL="0" marR="0">
              <a:lnSpc>
                <a:spcPct val="90000"/>
              </a:lnSpc>
              <a:spcBef>
                <a:spcPct val="0"/>
              </a:spcBef>
            </a:pPr>
            <a:endParaRPr lang="en-GB" sz="4400" dirty="0">
              <a:latin typeface="Arial" panose="020B0604020202020204" pitchFamily="34" charset="0"/>
              <a:ea typeface="+mj-ea"/>
              <a:cs typeface="Arial" panose="020B0604020202020204" pitchFamily="34" charset="0"/>
            </a:endParaRPr>
          </a:p>
        </p:txBody>
      </p:sp>
      <p:pic>
        <p:nvPicPr>
          <p:cNvPr id="6" name="Picture 5" descr="Photographic vocabulary worksheet displays six objects for identification: blue swimming fins, red toothbrush, blue bottle, purple spade, beach ball and navy sun hat. Items appear in two columns across three rows, with dashed writing lines beneath each object for labelling or spelling practice.&#10;&#10;">
            <a:extLst>
              <a:ext uri="{FF2B5EF4-FFF2-40B4-BE49-F238E27FC236}">
                <a16:creationId xmlns:a16="http://schemas.microsoft.com/office/drawing/2014/main" id="{BEE4DBCC-56E9-D068-3E6B-2F027BFC8ACC}"/>
              </a:ext>
            </a:extLst>
          </p:cNvPr>
          <p:cNvPicPr>
            <a:picLocks noChangeAspect="1"/>
          </p:cNvPicPr>
          <p:nvPr/>
        </p:nvPicPr>
        <p:blipFill>
          <a:blip r:embed="rId2"/>
          <a:stretch>
            <a:fillRect/>
          </a:stretch>
        </p:blipFill>
        <p:spPr>
          <a:xfrm rot="196702">
            <a:off x="7221555" y="551544"/>
            <a:ext cx="4079032" cy="575491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872705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71038-994C-5F3D-FBC8-7C1A1CA68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815E7D-1300-BFCA-AF4C-9385DDC573CB}"/>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Remembering translations</a:t>
            </a:r>
          </a:p>
        </p:txBody>
      </p:sp>
      <p:sp>
        <p:nvSpPr>
          <p:cNvPr id="5" name="TextBox 4">
            <a:extLst>
              <a:ext uri="{FF2B5EF4-FFF2-40B4-BE49-F238E27FC236}">
                <a16:creationId xmlns:a16="http://schemas.microsoft.com/office/drawing/2014/main" id="{3DC9EBC6-A2F2-4099-97FD-54DFD0E457AB}"/>
              </a:ext>
            </a:extLst>
          </p:cNvPr>
          <p:cNvSpPr txBox="1"/>
          <p:nvPr/>
        </p:nvSpPr>
        <p:spPr>
          <a:xfrm>
            <a:off x="465096" y="637319"/>
            <a:ext cx="5950857" cy="4912114"/>
          </a:xfrm>
          <a:prstGeom prst="rect">
            <a:avLst/>
          </a:prstGeom>
          <a:noFill/>
        </p:spPr>
        <p:txBody>
          <a:bodyPr wrap="square">
            <a:spAutoFit/>
          </a:bodyPr>
          <a:lstStyle/>
          <a:p>
            <a:pPr marL="0" marR="0">
              <a:lnSpc>
                <a:spcPct val="90000"/>
              </a:lnSpc>
              <a:spcBef>
                <a:spcPct val="0"/>
              </a:spcBef>
            </a:pPr>
            <a:r>
              <a:rPr lang="en-GB" sz="5400" b="1" dirty="0">
                <a:latin typeface="Arial" panose="020B0604020202020204" pitchFamily="34" charset="0"/>
                <a:ea typeface="+mj-ea"/>
                <a:cs typeface="Arial" panose="020B0604020202020204" pitchFamily="34" charset="0"/>
              </a:rPr>
              <a:t>Remembering translations…</a:t>
            </a:r>
          </a:p>
          <a:p>
            <a:pPr marL="0" marR="0">
              <a:lnSpc>
                <a:spcPct val="90000"/>
              </a:lnSpc>
              <a:spcBef>
                <a:spcPct val="0"/>
              </a:spcBef>
            </a:pPr>
            <a:endParaRPr lang="en-GB" sz="2400"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5400" dirty="0">
                <a:latin typeface="Arial" panose="020B0604020202020204" pitchFamily="34" charset="0"/>
                <a:ea typeface="+mj-ea"/>
                <a:cs typeface="Arial" panose="020B0604020202020204" pitchFamily="34" charset="0"/>
              </a:rPr>
              <a:t>Now, as a group, try to memorise the words for these objects.</a:t>
            </a:r>
            <a:endParaRPr lang="en-GB" sz="4400" dirty="0">
              <a:latin typeface="Arial" panose="020B0604020202020204" pitchFamily="34" charset="0"/>
              <a:ea typeface="+mj-ea"/>
              <a:cs typeface="Arial" panose="020B0604020202020204" pitchFamily="34" charset="0"/>
            </a:endParaRPr>
          </a:p>
        </p:txBody>
      </p:sp>
      <p:pic>
        <p:nvPicPr>
          <p:cNvPr id="6" name="Picture 5" descr="Illustrated vocabulary worksheet shows six objects arranged in two columns: blue swim fins, red toothbrush, blue bottle, purple spade, beach ball and navy sun hat. Dashed lines beneath each drawing provide spaces for children to identify and label objects, with bright colours supporting visual recognition.&#10;&#10;">
            <a:extLst>
              <a:ext uri="{FF2B5EF4-FFF2-40B4-BE49-F238E27FC236}">
                <a16:creationId xmlns:a16="http://schemas.microsoft.com/office/drawing/2014/main" id="{2AF10F28-BF84-076F-11C3-B569F8E4E66C}"/>
              </a:ext>
            </a:extLst>
          </p:cNvPr>
          <p:cNvPicPr>
            <a:picLocks noChangeAspect="1"/>
          </p:cNvPicPr>
          <p:nvPr/>
        </p:nvPicPr>
        <p:blipFill>
          <a:blip r:embed="rId2"/>
          <a:stretch>
            <a:fillRect/>
          </a:stretch>
        </p:blipFill>
        <p:spPr>
          <a:xfrm rot="196702">
            <a:off x="7221555" y="551544"/>
            <a:ext cx="4079032" cy="575491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48509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95242-0A2F-FA8A-9642-001415AA6D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12CA92-FBFC-D0B2-4523-D9497132DD5B}"/>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Filling suitcase</a:t>
            </a:r>
          </a:p>
        </p:txBody>
      </p:sp>
      <p:sp>
        <p:nvSpPr>
          <p:cNvPr id="5" name="TextBox 4">
            <a:extLst>
              <a:ext uri="{FF2B5EF4-FFF2-40B4-BE49-F238E27FC236}">
                <a16:creationId xmlns:a16="http://schemas.microsoft.com/office/drawing/2014/main" id="{CA135412-C0FE-F8F4-C357-B8A9CEA11D3D}"/>
              </a:ext>
            </a:extLst>
          </p:cNvPr>
          <p:cNvSpPr txBox="1"/>
          <p:nvPr/>
        </p:nvSpPr>
        <p:spPr>
          <a:xfrm>
            <a:off x="465096" y="637319"/>
            <a:ext cx="5805075" cy="5493812"/>
          </a:xfrm>
          <a:prstGeom prst="rect">
            <a:avLst/>
          </a:prstGeom>
          <a:noFill/>
        </p:spPr>
        <p:txBody>
          <a:bodyPr wrap="square">
            <a:spAutoFit/>
          </a:bodyPr>
          <a:lstStyle/>
          <a:p>
            <a:pPr marL="0" marR="0">
              <a:lnSpc>
                <a:spcPct val="90000"/>
              </a:lnSpc>
              <a:spcBef>
                <a:spcPct val="0"/>
              </a:spcBef>
            </a:pPr>
            <a:r>
              <a:rPr lang="en-GB" sz="5400" b="1" dirty="0">
                <a:latin typeface="Arial" panose="020B0604020202020204" pitchFamily="34" charset="0"/>
                <a:ea typeface="+mj-ea"/>
                <a:cs typeface="Arial" panose="020B0604020202020204" pitchFamily="34" charset="0"/>
              </a:rPr>
              <a:t>Filling your suitcase</a:t>
            </a:r>
          </a:p>
          <a:p>
            <a:pPr marL="0" marR="0">
              <a:lnSpc>
                <a:spcPct val="90000"/>
              </a:lnSpc>
              <a:spcBef>
                <a:spcPct val="0"/>
              </a:spcBef>
            </a:pPr>
            <a:endParaRPr lang="en-GB" b="1" dirty="0">
              <a:latin typeface="Arial" panose="020B0604020202020204" pitchFamily="34" charset="0"/>
              <a:ea typeface="+mj-ea"/>
              <a:cs typeface="Arial" panose="020B0604020202020204" pitchFamily="34" charset="0"/>
            </a:endParaRPr>
          </a:p>
          <a:p>
            <a:pPr marL="0" marR="0">
              <a:lnSpc>
                <a:spcPct val="90000"/>
              </a:lnSpc>
              <a:spcBef>
                <a:spcPct val="0"/>
              </a:spcBef>
            </a:pPr>
            <a:r>
              <a:rPr lang="en-GB" sz="4400" dirty="0">
                <a:latin typeface="Arial" panose="020B0604020202020204" pitchFamily="34" charset="0"/>
                <a:ea typeface="+mj-ea"/>
                <a:cs typeface="Arial" panose="020B0604020202020204" pitchFamily="34" charset="0"/>
              </a:rPr>
              <a:t>Without looking at the words, now try to ‘fill’ your suitcase from memory by writing each object in one of the compartments.</a:t>
            </a:r>
            <a:endParaRPr lang="en-GB" sz="3600" dirty="0">
              <a:latin typeface="Arial" panose="020B0604020202020204" pitchFamily="34" charset="0"/>
              <a:ea typeface="+mj-ea"/>
              <a:cs typeface="Arial" panose="020B0604020202020204" pitchFamily="34" charset="0"/>
            </a:endParaRPr>
          </a:p>
        </p:txBody>
      </p:sp>
      <p:pic>
        <p:nvPicPr>
          <p:cNvPr id="3" name="Picture 2" descr="Line drawing of an open suitcase, designed as a blank labelling or organisation diagram. Hinged lid and base contain multiple compartments marked by dotted lines, with outlined handle, clasps and side walls shown in monochrome.&#10;">
            <a:extLst>
              <a:ext uri="{FF2B5EF4-FFF2-40B4-BE49-F238E27FC236}">
                <a16:creationId xmlns:a16="http://schemas.microsoft.com/office/drawing/2014/main" id="{C0CF69A6-6F15-CD3C-E928-1BC108E8C1DA}"/>
              </a:ext>
            </a:extLst>
          </p:cNvPr>
          <p:cNvPicPr>
            <a:picLocks noChangeAspect="1"/>
          </p:cNvPicPr>
          <p:nvPr/>
        </p:nvPicPr>
        <p:blipFill>
          <a:blip r:embed="rId2"/>
          <a:stretch>
            <a:fillRect/>
          </a:stretch>
        </p:blipFill>
        <p:spPr>
          <a:xfrm rot="200121">
            <a:off x="6415953" y="1277257"/>
            <a:ext cx="5367131" cy="47244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953187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AB04D-5C15-F2E0-EDFA-A124387E2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E1357D-CCFD-9CEE-372F-5138BE74ADA8}"/>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Play the game</a:t>
            </a:r>
          </a:p>
        </p:txBody>
      </p:sp>
      <p:sp>
        <p:nvSpPr>
          <p:cNvPr id="5" name="TextBox 4">
            <a:extLst>
              <a:ext uri="{FF2B5EF4-FFF2-40B4-BE49-F238E27FC236}">
                <a16:creationId xmlns:a16="http://schemas.microsoft.com/office/drawing/2014/main" id="{9AA79F09-629F-D37F-B47D-647E25347CAC}"/>
              </a:ext>
            </a:extLst>
          </p:cNvPr>
          <p:cNvSpPr txBox="1"/>
          <p:nvPr/>
        </p:nvSpPr>
        <p:spPr>
          <a:xfrm>
            <a:off x="464776" y="230921"/>
            <a:ext cx="11262447" cy="1200329"/>
          </a:xfrm>
          <a:prstGeom prst="rect">
            <a:avLst/>
          </a:prstGeom>
          <a:noFill/>
        </p:spPr>
        <p:txBody>
          <a:bodyPr wrap="square">
            <a:spAutoFit/>
          </a:bodyPr>
          <a:lstStyle/>
          <a:p>
            <a:pPr marL="0" marR="0" algn="ctr">
              <a:lnSpc>
                <a:spcPct val="90000"/>
              </a:lnSpc>
              <a:spcBef>
                <a:spcPct val="0"/>
              </a:spcBef>
            </a:pPr>
            <a:r>
              <a:rPr lang="en-GB" sz="4000" b="1" dirty="0">
                <a:latin typeface="Arial" panose="020B0604020202020204" pitchFamily="34" charset="0"/>
                <a:ea typeface="+mj-ea"/>
                <a:cs typeface="Arial" panose="020B0604020202020204" pitchFamily="34" charset="0"/>
              </a:rPr>
              <a:t>Each team will now take in turns to try and win the objects they need to fill their case…</a:t>
            </a:r>
            <a:endParaRPr lang="en-GB" sz="2400" dirty="0">
              <a:latin typeface="Arial" panose="020B0604020202020204" pitchFamily="34" charset="0"/>
              <a:ea typeface="+mj-ea"/>
              <a:cs typeface="Arial" panose="020B0604020202020204" pitchFamily="34" charset="0"/>
            </a:endParaRPr>
          </a:p>
        </p:txBody>
      </p:sp>
      <p:pic>
        <p:nvPicPr>
          <p:cNvPr id="7" name="Picture 6" descr="Instructional graphic presents a colourful circular spinner for random selection, with white, blue and yellow segments, “Click to spin” prompt and labels including “Raid Team” and “Lucky Dip”. Segment icons show a objects from the previous worksheet, while right-pointing grey arrow marks selection position and “Press ctrl+enter” provides keyboard instructions.">
            <a:extLst>
              <a:ext uri="{FF2B5EF4-FFF2-40B4-BE49-F238E27FC236}">
                <a16:creationId xmlns:a16="http://schemas.microsoft.com/office/drawing/2014/main" id="{267916F8-66FE-EC6A-FA68-F5B13152CE66}"/>
              </a:ext>
            </a:extLst>
          </p:cNvPr>
          <p:cNvPicPr>
            <a:picLocks noChangeAspect="1"/>
          </p:cNvPicPr>
          <p:nvPr/>
        </p:nvPicPr>
        <p:blipFill>
          <a:blip r:embed="rId2"/>
          <a:stretch>
            <a:fillRect/>
          </a:stretch>
        </p:blipFill>
        <p:spPr>
          <a:xfrm>
            <a:off x="1140016" y="1597879"/>
            <a:ext cx="4477012" cy="4265891"/>
          </a:xfrm>
          <a:prstGeom prst="rect">
            <a:avLst/>
          </a:prstGeom>
        </p:spPr>
      </p:pic>
      <p:pic>
        <p:nvPicPr>
          <p:cNvPr id="3" name="Picture 2" descr="Line drawing of an open suitcase, showing organised compartments for packing clothing or personal items. Interior lid and base feature segmented panels with dotted label lines, plus handle, clasps, side walls and corner supports.&#10;">
            <a:extLst>
              <a:ext uri="{FF2B5EF4-FFF2-40B4-BE49-F238E27FC236}">
                <a16:creationId xmlns:a16="http://schemas.microsoft.com/office/drawing/2014/main" id="{9EB1942F-18C9-260F-1F54-38974378C14C}"/>
              </a:ext>
            </a:extLst>
          </p:cNvPr>
          <p:cNvPicPr>
            <a:picLocks noChangeAspect="1"/>
          </p:cNvPicPr>
          <p:nvPr/>
        </p:nvPicPr>
        <p:blipFill>
          <a:blip r:embed="rId3"/>
          <a:stretch>
            <a:fillRect/>
          </a:stretch>
        </p:blipFill>
        <p:spPr>
          <a:xfrm>
            <a:off x="6205740" y="1597879"/>
            <a:ext cx="4846244" cy="4265891"/>
          </a:xfrm>
          <a:prstGeom prst="rect">
            <a:avLst/>
          </a:prstGeom>
          <a:effectLst>
            <a:outerShdw blurRad="50800" dist="38100" dir="2700000" algn="tl" rotWithShape="0">
              <a:prstClr val="black">
                <a:alpha val="40000"/>
              </a:prstClr>
            </a:outerShdw>
          </a:effectLst>
        </p:spPr>
      </p:pic>
      <p:sp>
        <p:nvSpPr>
          <p:cNvPr id="10" name="Oval 9">
            <a:extLst>
              <a:ext uri="{FF2B5EF4-FFF2-40B4-BE49-F238E27FC236}">
                <a16:creationId xmlns:a16="http://schemas.microsoft.com/office/drawing/2014/main" id="{9D7DE3E6-7B37-BD15-3704-AE26FEF3A6E2}"/>
              </a:ext>
            </a:extLst>
          </p:cNvPr>
          <p:cNvSpPr/>
          <p:nvPr/>
        </p:nvSpPr>
        <p:spPr>
          <a:xfrm rot="972554">
            <a:off x="9782628" y="1959429"/>
            <a:ext cx="1944595" cy="1640114"/>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b="1" dirty="0"/>
              <a:t>The first team to fill their case wins!</a:t>
            </a:r>
          </a:p>
        </p:txBody>
      </p:sp>
      <p:sp>
        <p:nvSpPr>
          <p:cNvPr id="9" name="TextBox 8">
            <a:extLst>
              <a:ext uri="{FF2B5EF4-FFF2-40B4-BE49-F238E27FC236}">
                <a16:creationId xmlns:a16="http://schemas.microsoft.com/office/drawing/2014/main" id="{3D571977-50F0-5F41-6BDB-0417FCE123D7}"/>
              </a:ext>
            </a:extLst>
          </p:cNvPr>
          <p:cNvSpPr txBox="1"/>
          <p:nvPr/>
        </p:nvSpPr>
        <p:spPr>
          <a:xfrm>
            <a:off x="261256" y="6042304"/>
            <a:ext cx="11669486" cy="584775"/>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Click here to spin the wheel: </a:t>
            </a:r>
            <a:r>
              <a:rPr lang="en-US" sz="3200" dirty="0">
                <a:latin typeface="Arial" panose="020B0604020202020204" pitchFamily="34" charset="0"/>
                <a:cs typeface="Arial" panose="020B0604020202020204" pitchFamily="34" charset="0"/>
                <a:hlinkClick r:id="rId4"/>
              </a:rPr>
              <a:t>https://wheelofnames.com/spt-w9s</a:t>
            </a:r>
            <a:r>
              <a:rPr lang="en-US" sz="3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154021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9FEA3-3B56-05F2-5ACE-07DC1895C6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A9E9EA-0AF2-727A-8290-95B0522EE7D5}"/>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Make your own</a:t>
            </a:r>
          </a:p>
        </p:txBody>
      </p:sp>
      <p:pic>
        <p:nvPicPr>
          <p:cNvPr id="6" name="Picture 5">
            <a:extLst>
              <a:ext uri="{FF2B5EF4-FFF2-40B4-BE49-F238E27FC236}">
                <a16:creationId xmlns:a16="http://schemas.microsoft.com/office/drawing/2014/main" id="{38527D57-ABC6-B56E-47FD-C269C692CC56}"/>
              </a:ext>
              <a:ext uri="{C183D7F6-B498-43B3-948B-1728B52AA6E4}">
                <adec:decorative xmlns:adec="http://schemas.microsoft.com/office/drawing/2017/decorative" val="1"/>
              </a:ext>
            </a:extLst>
          </p:cNvPr>
          <p:cNvPicPr>
            <a:picLocks noChangeAspect="1"/>
          </p:cNvPicPr>
          <p:nvPr/>
        </p:nvPicPr>
        <p:blipFill>
          <a:blip r:embed="rId2"/>
          <a:srcRect t="5532"/>
          <a:stretch>
            <a:fillRect/>
          </a:stretch>
        </p:blipFill>
        <p:spPr>
          <a:xfrm>
            <a:off x="9135029" y="0"/>
            <a:ext cx="2620904" cy="2438400"/>
          </a:xfrm>
          <a:prstGeom prst="rect">
            <a:avLst/>
          </a:prstGeom>
        </p:spPr>
      </p:pic>
      <p:sp>
        <p:nvSpPr>
          <p:cNvPr id="5" name="TextBox 4">
            <a:extLst>
              <a:ext uri="{FF2B5EF4-FFF2-40B4-BE49-F238E27FC236}">
                <a16:creationId xmlns:a16="http://schemas.microsoft.com/office/drawing/2014/main" id="{A2E59D40-B232-1367-D54D-88EFC6608BE9}"/>
              </a:ext>
            </a:extLst>
          </p:cNvPr>
          <p:cNvSpPr txBox="1"/>
          <p:nvPr/>
        </p:nvSpPr>
        <p:spPr>
          <a:xfrm>
            <a:off x="436067" y="502045"/>
            <a:ext cx="11523704" cy="5853910"/>
          </a:xfrm>
          <a:prstGeom prst="rect">
            <a:avLst/>
          </a:prstGeom>
          <a:noFill/>
        </p:spPr>
        <p:txBody>
          <a:bodyPr wrap="square">
            <a:spAutoFit/>
          </a:bodyPr>
          <a:lstStyle/>
          <a:p>
            <a:pPr marL="0" marR="0">
              <a:lnSpc>
                <a:spcPct val="90000"/>
              </a:lnSpc>
              <a:spcBef>
                <a:spcPct val="0"/>
              </a:spcBef>
            </a:pPr>
            <a:r>
              <a:rPr lang="en-GB" sz="5400" b="1" dirty="0">
                <a:latin typeface="Arial" panose="020B0604020202020204" pitchFamily="34" charset="0"/>
                <a:ea typeface="+mj-ea"/>
                <a:cs typeface="Arial" panose="020B0604020202020204" pitchFamily="34" charset="0"/>
              </a:rPr>
              <a:t>Make your own version!</a:t>
            </a:r>
          </a:p>
          <a:p>
            <a:pPr marL="0" marR="0">
              <a:lnSpc>
                <a:spcPct val="90000"/>
              </a:lnSpc>
              <a:spcBef>
                <a:spcPct val="0"/>
              </a:spcBef>
            </a:pPr>
            <a:endParaRPr lang="en-GB" b="1" dirty="0">
              <a:latin typeface="Arial" panose="020B0604020202020204" pitchFamily="34" charset="0"/>
              <a:ea typeface="+mj-ea"/>
              <a:cs typeface="Arial" panose="020B0604020202020204" pitchFamily="34" charset="0"/>
            </a:endParaRPr>
          </a:p>
          <a:p>
            <a:pPr marL="0" marR="0">
              <a:lnSpc>
                <a:spcPct val="90000"/>
              </a:lnSpc>
              <a:spcBef>
                <a:spcPct val="0"/>
              </a:spcBef>
            </a:pPr>
            <a:endParaRPr lang="en-GB" b="1" dirty="0">
              <a:latin typeface="Arial" panose="020B0604020202020204" pitchFamily="34" charset="0"/>
              <a:ea typeface="+mj-ea"/>
              <a:cs typeface="Arial" panose="020B0604020202020204" pitchFamily="34" charset="0"/>
            </a:endParaRPr>
          </a:p>
          <a:p>
            <a:pPr marL="0" marR="0">
              <a:lnSpc>
                <a:spcPct val="90000"/>
              </a:lnSpc>
              <a:spcBef>
                <a:spcPct val="0"/>
              </a:spcBef>
            </a:pPr>
            <a:endParaRPr lang="en-GB" b="1" dirty="0">
              <a:latin typeface="Arial" panose="020B0604020202020204" pitchFamily="34" charset="0"/>
              <a:ea typeface="+mj-ea"/>
              <a:cs typeface="Arial" panose="020B0604020202020204" pitchFamily="34" charset="0"/>
            </a:endParaRPr>
          </a:p>
          <a:p>
            <a:pPr marL="571500" marR="0" indent="-571500">
              <a:lnSpc>
                <a:spcPct val="90000"/>
              </a:lnSpc>
              <a:spcBef>
                <a:spcPct val="0"/>
              </a:spcBef>
              <a:buFont typeface="Arial" panose="020B0604020202020204" pitchFamily="34" charset="0"/>
              <a:buChar char="•"/>
            </a:pPr>
            <a:r>
              <a:rPr lang="en-GB" sz="4400" dirty="0">
                <a:latin typeface="Arial" panose="020B0604020202020204" pitchFamily="34" charset="0"/>
                <a:ea typeface="+mj-ea"/>
                <a:cs typeface="Arial" panose="020B0604020202020204" pitchFamily="34" charset="0"/>
              </a:rPr>
              <a:t>Decide on a topic</a:t>
            </a:r>
          </a:p>
          <a:p>
            <a:pPr marL="571500" marR="0" indent="-571500">
              <a:lnSpc>
                <a:spcPct val="90000"/>
              </a:lnSpc>
              <a:spcBef>
                <a:spcPct val="0"/>
              </a:spcBef>
              <a:buFont typeface="Arial" panose="020B0604020202020204" pitchFamily="34" charset="0"/>
              <a:buChar char="•"/>
            </a:pPr>
            <a:r>
              <a:rPr lang="en-GB" sz="4400" dirty="0">
                <a:latin typeface="Arial" panose="020B0604020202020204" pitchFamily="34" charset="0"/>
                <a:ea typeface="+mj-ea"/>
                <a:cs typeface="Arial" panose="020B0604020202020204" pitchFamily="34" charset="0"/>
              </a:rPr>
              <a:t>Create six object cards that fit the topic</a:t>
            </a:r>
          </a:p>
          <a:p>
            <a:pPr marL="571500" marR="0" indent="-571500">
              <a:lnSpc>
                <a:spcPct val="90000"/>
              </a:lnSpc>
              <a:spcBef>
                <a:spcPct val="0"/>
              </a:spcBef>
              <a:buFont typeface="Arial" panose="020B0604020202020204" pitchFamily="34" charset="0"/>
              <a:buChar char="•"/>
            </a:pPr>
            <a:r>
              <a:rPr lang="en-GB" sz="4400" dirty="0">
                <a:latin typeface="Arial" panose="020B0604020202020204" pitchFamily="34" charset="0"/>
                <a:ea typeface="+mj-ea"/>
                <a:cs typeface="Arial" panose="020B0604020202020204" pitchFamily="34" charset="0"/>
              </a:rPr>
              <a:t>Create a worksheet for the object cards to placed on</a:t>
            </a:r>
          </a:p>
          <a:p>
            <a:pPr marL="571500" marR="0" indent="-571500">
              <a:lnSpc>
                <a:spcPct val="90000"/>
              </a:lnSpc>
              <a:spcBef>
                <a:spcPct val="0"/>
              </a:spcBef>
              <a:buFont typeface="Arial" panose="020B0604020202020204" pitchFamily="34" charset="0"/>
              <a:buChar char="•"/>
            </a:pPr>
            <a:r>
              <a:rPr lang="en-GB" sz="4400" dirty="0">
                <a:latin typeface="Arial" panose="020B0604020202020204" pitchFamily="34" charset="0"/>
                <a:ea typeface="+mj-ea"/>
                <a:cs typeface="Arial" panose="020B0604020202020204" pitchFamily="34" charset="0"/>
              </a:rPr>
              <a:t>Create a wheel: </a:t>
            </a:r>
            <a:r>
              <a:rPr lang="en-GB" sz="4400" dirty="0">
                <a:latin typeface="Arial" panose="020B0604020202020204" pitchFamily="34" charset="0"/>
                <a:ea typeface="+mj-ea"/>
                <a:cs typeface="Arial" panose="020B0604020202020204" pitchFamily="34" charset="0"/>
                <a:hlinkClick r:id="rId3"/>
              </a:rPr>
              <a:t>https://wheelofnames.com/</a:t>
            </a:r>
            <a:r>
              <a:rPr lang="en-GB" sz="4400" dirty="0">
                <a:latin typeface="Arial" panose="020B0604020202020204" pitchFamily="34" charset="0"/>
                <a:ea typeface="+mj-ea"/>
                <a:cs typeface="Arial" panose="020B0604020202020204" pitchFamily="34" charset="0"/>
              </a:rPr>
              <a:t> </a:t>
            </a:r>
          </a:p>
          <a:p>
            <a:pPr marL="571500" marR="0" indent="-571500">
              <a:lnSpc>
                <a:spcPct val="90000"/>
              </a:lnSpc>
              <a:spcBef>
                <a:spcPct val="0"/>
              </a:spcBef>
              <a:buFont typeface="Arial" panose="020B0604020202020204" pitchFamily="34" charset="0"/>
              <a:buChar char="•"/>
            </a:pPr>
            <a:r>
              <a:rPr lang="en-GB" sz="4400" dirty="0">
                <a:latin typeface="Arial" panose="020B0604020202020204" pitchFamily="34" charset="0"/>
                <a:ea typeface="+mj-ea"/>
                <a:cs typeface="Arial" panose="020B0604020202020204" pitchFamily="34" charset="0"/>
              </a:rPr>
              <a:t>Then play it in whichever language you like!</a:t>
            </a:r>
            <a:endParaRPr lang="en-GB" sz="3600"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5822613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D3D61-4D0F-3CFD-EF43-4D6C06BC6B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65DB23-CC66-52F5-EBF1-DAA2858FDD99}"/>
              </a:ext>
            </a:extLst>
          </p:cNvPr>
          <p:cNvSpPr>
            <a:spLocks noGrp="1"/>
          </p:cNvSpPr>
          <p:nvPr>
            <p:ph type="title"/>
          </p:nvPr>
        </p:nvSpPr>
        <p:spPr>
          <a:xfrm>
            <a:off x="1909381" y="1758380"/>
            <a:ext cx="8543925" cy="5377306"/>
          </a:xfrm>
        </p:spPr>
        <p:txBody>
          <a:bodyPr>
            <a:normAutofit/>
          </a:bodyPr>
          <a:lstStyle/>
          <a:p>
            <a:pPr algn="ctr"/>
            <a:r>
              <a:rPr lang="en-US" sz="8800" b="1" dirty="0">
                <a:latin typeface="Arial" panose="020B0604020202020204" pitchFamily="34" charset="0"/>
                <a:cs typeface="Arial" panose="020B0604020202020204" pitchFamily="34" charset="0"/>
              </a:rPr>
              <a:t>Activity 4</a:t>
            </a:r>
            <a:br>
              <a:rPr lang="en-US" sz="8800" dirty="0">
                <a:latin typeface="Arial" panose="020B0604020202020204" pitchFamily="34" charset="0"/>
                <a:cs typeface="Arial" panose="020B0604020202020204" pitchFamily="34" charset="0"/>
              </a:rPr>
            </a:br>
            <a:r>
              <a:rPr lang="en-US" sz="8800" dirty="0">
                <a:latin typeface="Arial" panose="020B0604020202020204" pitchFamily="34" charset="0"/>
                <a:cs typeface="Arial" panose="020B0604020202020204" pitchFamily="34" charset="0"/>
              </a:rPr>
              <a:t>Different Scripts, Different Styles</a:t>
            </a:r>
          </a:p>
        </p:txBody>
      </p:sp>
      <p:pic>
        <p:nvPicPr>
          <p:cNvPr id="5" name="Picture 4">
            <a:extLst>
              <a:ext uri="{FF2B5EF4-FFF2-40B4-BE49-F238E27FC236}">
                <a16:creationId xmlns:a16="http://schemas.microsoft.com/office/drawing/2014/main" id="{16EC9896-8F33-88F2-E17F-2A5A1758950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018065" y="161544"/>
            <a:ext cx="2326556" cy="2200656"/>
          </a:xfrm>
          <a:prstGeom prst="rect">
            <a:avLst/>
          </a:prstGeom>
        </p:spPr>
      </p:pic>
    </p:spTree>
    <p:extLst>
      <p:ext uri="{BB962C8B-B14F-4D97-AF65-F5344CB8AC3E}">
        <p14:creationId xmlns:p14="http://schemas.microsoft.com/office/powerpoint/2010/main" val="6132718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E7E9-B979-C874-973D-85E620A4D859}"/>
              </a:ext>
            </a:extLst>
          </p:cNvPr>
          <p:cNvSpPr>
            <a:spLocks noGrp="1"/>
          </p:cNvSpPr>
          <p:nvPr>
            <p:ph type="title"/>
          </p:nvPr>
        </p:nvSpPr>
        <p:spPr/>
        <p:txBody>
          <a:bodyPr>
            <a:normAutofit/>
          </a:bodyPr>
          <a:lstStyle/>
          <a:p>
            <a:r>
              <a:rPr lang="en-US" sz="5400" b="1" dirty="0">
                <a:latin typeface="Arial" panose="020B0604020202020204" pitchFamily="34" charset="0"/>
                <a:cs typeface="Arial" panose="020B0604020202020204" pitchFamily="34" charset="0"/>
              </a:rPr>
              <a:t>We are learning to:</a:t>
            </a:r>
          </a:p>
        </p:txBody>
      </p:sp>
      <p:sp>
        <p:nvSpPr>
          <p:cNvPr id="3" name="Content Placeholder 2">
            <a:extLst>
              <a:ext uri="{FF2B5EF4-FFF2-40B4-BE49-F238E27FC236}">
                <a16:creationId xmlns:a16="http://schemas.microsoft.com/office/drawing/2014/main" id="{4BBCA77C-8681-B285-9FE6-C303B6D35E48}"/>
              </a:ext>
            </a:extLst>
          </p:cNvPr>
          <p:cNvSpPr>
            <a:spLocks noGrp="1"/>
          </p:cNvSpPr>
          <p:nvPr>
            <p:ph idx="1"/>
          </p:nvPr>
        </p:nvSpPr>
        <p:spPr>
          <a:xfrm>
            <a:off x="838201" y="2043338"/>
            <a:ext cx="10515600" cy="4351338"/>
          </a:xfrm>
        </p:spPr>
        <p:txBody>
          <a:bodyPr>
            <a:normAutofit fontScale="62500" lnSpcReduction="20000"/>
          </a:bodyPr>
          <a:lstStyle/>
          <a:p>
            <a:pPr marL="317500" indent="-317500">
              <a:lnSpc>
                <a:spcPct val="120000"/>
              </a:lnSpc>
            </a:pPr>
            <a:r>
              <a:rPr lang="en-GB" sz="5900" dirty="0">
                <a:latin typeface="Arial" panose="020B0604020202020204" pitchFamily="34" charset="0"/>
                <a:ea typeface="+mj-ea"/>
                <a:cs typeface="Arial" panose="020B0604020202020204" pitchFamily="34" charset="0"/>
              </a:rPr>
              <a:t>Explore the many different writing scripts used around the world</a:t>
            </a:r>
          </a:p>
          <a:p>
            <a:pPr marL="317500" indent="-317500">
              <a:lnSpc>
                <a:spcPct val="120000"/>
              </a:lnSpc>
            </a:pPr>
            <a:r>
              <a:rPr lang="en-GB" sz="5900" dirty="0">
                <a:latin typeface="Arial" panose="020B0604020202020204" pitchFamily="34" charset="0"/>
                <a:ea typeface="+mj-ea"/>
                <a:cs typeface="Arial" panose="020B0604020202020204" pitchFamily="34" charset="0"/>
              </a:rPr>
              <a:t>Understand that writing systems work in different ways</a:t>
            </a:r>
          </a:p>
          <a:p>
            <a:pPr marL="317500" indent="-317500">
              <a:lnSpc>
                <a:spcPct val="120000"/>
              </a:lnSpc>
            </a:pPr>
            <a:r>
              <a:rPr lang="en-GB" sz="5900" dirty="0">
                <a:latin typeface="Arial" panose="020B0604020202020204" pitchFamily="34" charset="0"/>
                <a:ea typeface="+mj-ea"/>
                <a:cs typeface="Arial" panose="020B0604020202020204" pitchFamily="34" charset="0"/>
              </a:rPr>
              <a:t>Talk about the similarities and differences between different scripts, including the languages spoken by pupils in our own class</a:t>
            </a:r>
          </a:p>
          <a:p>
            <a:pPr marL="0" indent="0">
              <a:buNone/>
            </a:pPr>
            <a:endParaRPr lang="en-US"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F0F7FB9-BD6B-C316-F205-78FAF21DA372}"/>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961" b="95756" l="1930" r="95965">
                        <a14:foregroundMark x1="50877" y1="6961" x2="50877" y2="6961"/>
                        <a14:foregroundMark x1="8246" y1="38710" x2="8246" y2="38710"/>
                        <a14:foregroundMark x1="1930" y1="38540" x2="1930" y2="38540"/>
                        <a14:foregroundMark x1="23684" y1="91171" x2="23684" y2="91171"/>
                        <a14:foregroundMark x1="19649" y1="95925" x2="19649" y2="95925"/>
                        <a14:foregroundMark x1="95965" y1="41596" x2="95965" y2="41596"/>
                      </a14:backgroundRemoval>
                    </a14:imgEffect>
                  </a14:imgLayer>
                </a14:imgProps>
              </a:ext>
            </a:extLst>
          </a:blip>
          <a:stretch>
            <a:fillRect/>
          </a:stretch>
        </p:blipFill>
        <p:spPr>
          <a:xfrm rot="639318">
            <a:off x="9970907" y="143140"/>
            <a:ext cx="1713415" cy="1770528"/>
          </a:xfrm>
          <a:prstGeom prst="rect">
            <a:avLst/>
          </a:prstGeom>
          <a:effectLst>
            <a:innerShdw blurRad="63500" dist="50800" dir="2700000">
              <a:prstClr val="black">
                <a:alpha val="50000"/>
              </a:prstClr>
            </a:innerShdw>
          </a:effectLst>
        </p:spPr>
      </p:pic>
    </p:spTree>
    <p:extLst>
      <p:ext uri="{BB962C8B-B14F-4D97-AF65-F5344CB8AC3E}">
        <p14:creationId xmlns:p14="http://schemas.microsoft.com/office/powerpoint/2010/main" val="1391070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3006E-5431-BD62-686D-BF8F76C8C1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B163EC-4090-F557-3442-8B8CC659A1BE}"/>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Crack the code</a:t>
            </a:r>
          </a:p>
        </p:txBody>
      </p:sp>
      <p:sp>
        <p:nvSpPr>
          <p:cNvPr id="5" name="TextBox 4">
            <a:extLst>
              <a:ext uri="{FF2B5EF4-FFF2-40B4-BE49-F238E27FC236}">
                <a16:creationId xmlns:a16="http://schemas.microsoft.com/office/drawing/2014/main" id="{8DE4D872-70B4-9857-F41D-BC8BBE3F66D2}"/>
              </a:ext>
            </a:extLst>
          </p:cNvPr>
          <p:cNvSpPr txBox="1"/>
          <p:nvPr/>
        </p:nvSpPr>
        <p:spPr>
          <a:xfrm>
            <a:off x="973094" y="681465"/>
            <a:ext cx="9962635" cy="3083921"/>
          </a:xfrm>
          <a:prstGeom prst="rect">
            <a:avLst/>
          </a:prstGeom>
          <a:noFill/>
        </p:spPr>
        <p:txBody>
          <a:bodyPr wrap="square">
            <a:spAutoFit/>
          </a:bodyPr>
          <a:lstStyle/>
          <a:p>
            <a:pPr marL="0" marR="0" algn="ctr">
              <a:lnSpc>
                <a:spcPct val="90000"/>
              </a:lnSpc>
              <a:spcBef>
                <a:spcPct val="0"/>
              </a:spcBef>
            </a:pPr>
            <a:r>
              <a:rPr lang="en-GB" sz="5400" b="1" dirty="0">
                <a:latin typeface="Arial" panose="020B0604020202020204" pitchFamily="34" charset="0"/>
                <a:ea typeface="+mj-ea"/>
                <a:cs typeface="Arial" panose="020B0604020202020204" pitchFamily="34" charset="0"/>
              </a:rPr>
              <a:t>This task contains one secret hidden within eighteen kinds of writing. Can you work together to crack the code?</a:t>
            </a:r>
          </a:p>
        </p:txBody>
      </p:sp>
      <p:pic>
        <p:nvPicPr>
          <p:cNvPr id="3" name="Picture 2">
            <a:extLst>
              <a:ext uri="{FF2B5EF4-FFF2-40B4-BE49-F238E27FC236}">
                <a16:creationId xmlns:a16="http://schemas.microsoft.com/office/drawing/2014/main" id="{DA70996C-C481-3023-F95C-6058E71E420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264902" y="3746375"/>
            <a:ext cx="3662195" cy="2971680"/>
          </a:xfrm>
          <a:prstGeom prst="rect">
            <a:avLst/>
          </a:prstGeom>
        </p:spPr>
      </p:pic>
    </p:spTree>
    <p:extLst>
      <p:ext uri="{BB962C8B-B14F-4D97-AF65-F5344CB8AC3E}">
        <p14:creationId xmlns:p14="http://schemas.microsoft.com/office/powerpoint/2010/main" val="26638856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C5028-888E-7416-163B-345520B6373B}"/>
            </a:ext>
          </a:extLst>
        </p:cNvPr>
        <p:cNvGrpSpPr/>
        <p:nvPr/>
      </p:nvGrpSpPr>
      <p:grpSpPr>
        <a:xfrm>
          <a:off x="0" y="0"/>
          <a:ext cx="0" cy="0"/>
          <a:chOff x="0" y="0"/>
          <a:chExt cx="0" cy="0"/>
        </a:xfrm>
      </p:grpSpPr>
      <p:sp>
        <p:nvSpPr>
          <p:cNvPr id="30" name="Title 1">
            <a:extLst>
              <a:ext uri="{FF2B5EF4-FFF2-40B4-BE49-F238E27FC236}">
                <a16:creationId xmlns:a16="http://schemas.microsoft.com/office/drawing/2014/main" id="{B2C473CF-2947-F14D-A392-805D833549A3}"/>
              </a:ext>
            </a:extLst>
          </p:cNvPr>
          <p:cNvSpPr txBox="1">
            <a:spLocks/>
          </p:cNvSpPr>
          <p:nvPr/>
        </p:nvSpPr>
        <p:spPr>
          <a:xfrm>
            <a:off x="219856" y="-690631"/>
            <a:ext cx="11752288" cy="22868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500" b="1" dirty="0">
                <a:latin typeface="Arial" panose="020B0604020202020204" pitchFamily="34" charset="0"/>
                <a:cs typeface="Arial" panose="020B0604020202020204" pitchFamily="34" charset="0"/>
              </a:rPr>
              <a:t>Phrase Detectives</a:t>
            </a:r>
          </a:p>
          <a:p>
            <a:r>
              <a:rPr lang="en-GB" sz="2900" dirty="0">
                <a:latin typeface="Arial" panose="020B0604020202020204" pitchFamily="34" charset="0"/>
                <a:cs typeface="Arial" panose="020B0604020202020204" pitchFamily="34" charset="0"/>
              </a:rPr>
              <a:t>All of these phrases translate to roughly the same idea in English. </a:t>
            </a:r>
          </a:p>
          <a:p>
            <a:r>
              <a:rPr lang="en-GB" sz="2900" dirty="0">
                <a:latin typeface="Arial" panose="020B0604020202020204" pitchFamily="34" charset="0"/>
                <a:cs typeface="Arial" panose="020B0604020202020204" pitchFamily="34" charset="0"/>
              </a:rPr>
              <a:t>Can you work out what it might be?</a:t>
            </a:r>
          </a:p>
        </p:txBody>
      </p:sp>
      <p:sp>
        <p:nvSpPr>
          <p:cNvPr id="2" name="Title 1">
            <a:extLst>
              <a:ext uri="{FF2B5EF4-FFF2-40B4-BE49-F238E27FC236}">
                <a16:creationId xmlns:a16="http://schemas.microsoft.com/office/drawing/2014/main" id="{47A1B40B-DF44-0731-3F8F-8EFB3F72B7E6}"/>
              </a:ext>
            </a:extLst>
          </p:cNvPr>
          <p:cNvSpPr>
            <a:spLocks noGrp="1"/>
          </p:cNvSpPr>
          <p:nvPr>
            <p:ph type="ctrTitle"/>
          </p:nvPr>
        </p:nvSpPr>
        <p:spPr>
          <a:xfrm>
            <a:off x="914400" y="-2387600"/>
            <a:ext cx="10363200" cy="2387600"/>
          </a:xfrm>
        </p:spPr>
        <p:txBody>
          <a:bodyPr vert="horz" lIns="91440" tIns="45720" rIns="91440" bIns="45720" rtlCol="0" anchor="b">
            <a:normAutofit/>
          </a:bodyPr>
          <a:lstStyle/>
          <a:p>
            <a:r>
              <a:rPr lang="en-US" sz="100" dirty="0"/>
              <a:t>Phrase Detectives</a:t>
            </a:r>
          </a:p>
        </p:txBody>
      </p:sp>
      <p:pic>
        <p:nvPicPr>
          <p:cNvPr id="7" name="Picture 6" descr="Multilingual table presents translations of a phrase meaning “languages are amazing” across 18 languages and writing systems. A- Yoruba, B- Hebrew, C- Spanish, D- Chinese, E- Russian, F- Greek, G- Arabic, H- French, I- Urdu, J- Korean, K- Hindi, L- Swahili, M-Thai, N- Polish, O- Amharic, P- Armenian, Q- Japanese, R- Tagalog">
            <a:extLst>
              <a:ext uri="{FF2B5EF4-FFF2-40B4-BE49-F238E27FC236}">
                <a16:creationId xmlns:a16="http://schemas.microsoft.com/office/drawing/2014/main" id="{0E83EFA4-1243-5890-D51D-23B7966E5919}"/>
              </a:ext>
            </a:extLst>
          </p:cNvPr>
          <p:cNvPicPr>
            <a:picLocks noChangeAspect="1"/>
          </p:cNvPicPr>
          <p:nvPr/>
        </p:nvPicPr>
        <p:blipFill>
          <a:blip r:embed="rId3"/>
          <a:stretch>
            <a:fillRect/>
          </a:stretch>
        </p:blipFill>
        <p:spPr>
          <a:xfrm>
            <a:off x="317746" y="1696969"/>
            <a:ext cx="11556508" cy="5052612"/>
          </a:xfrm>
          <a:prstGeom prst="rect">
            <a:avLst/>
          </a:prstGeom>
        </p:spPr>
      </p:pic>
    </p:spTree>
    <p:extLst>
      <p:ext uri="{BB962C8B-B14F-4D97-AF65-F5344CB8AC3E}">
        <p14:creationId xmlns:p14="http://schemas.microsoft.com/office/powerpoint/2010/main" val="35154833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76B77-790B-2128-FB41-9020056546C9}"/>
            </a:ext>
          </a:extLst>
        </p:cNvPr>
        <p:cNvGrpSpPr/>
        <p:nvPr/>
      </p:nvGrpSpPr>
      <p:grpSpPr>
        <a:xfrm>
          <a:off x="0" y="0"/>
          <a:ext cx="0" cy="0"/>
          <a:chOff x="0" y="0"/>
          <a:chExt cx="0" cy="0"/>
        </a:xfrm>
      </p:grpSpPr>
      <p:sp>
        <p:nvSpPr>
          <p:cNvPr id="30" name="Title 1">
            <a:extLst>
              <a:ext uri="{FF2B5EF4-FFF2-40B4-BE49-F238E27FC236}">
                <a16:creationId xmlns:a16="http://schemas.microsoft.com/office/drawing/2014/main" id="{AF93273E-5BA4-1036-A682-46CEB853312F}"/>
              </a:ext>
            </a:extLst>
          </p:cNvPr>
          <p:cNvSpPr txBox="1">
            <a:spLocks/>
          </p:cNvSpPr>
          <p:nvPr/>
        </p:nvSpPr>
        <p:spPr>
          <a:xfrm>
            <a:off x="219856" y="-752414"/>
            <a:ext cx="11752288" cy="22868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500" b="1">
                <a:latin typeface="Arial" panose="020B0604020202020204" pitchFamily="34" charset="0"/>
                <a:cs typeface="Arial" panose="020B0604020202020204" pitchFamily="34" charset="0"/>
              </a:rPr>
              <a:t>Phrase Detectives</a:t>
            </a:r>
          </a:p>
          <a:p>
            <a:endParaRPr lang="en-GB" sz="1600" b="1">
              <a:latin typeface="Arial" panose="020B0604020202020204" pitchFamily="34" charset="0"/>
              <a:cs typeface="Arial" panose="020B0604020202020204" pitchFamily="34" charset="0"/>
            </a:endParaRPr>
          </a:p>
          <a:p>
            <a:r>
              <a:rPr lang="en-GB" sz="2900">
                <a:latin typeface="Arial" panose="020B0604020202020204" pitchFamily="34" charset="0"/>
                <a:cs typeface="Arial" panose="020B0604020202020204" pitchFamily="34" charset="0"/>
              </a:rPr>
              <a:t>They all mean something like ‘languages are amazing/incredible/great!’</a:t>
            </a:r>
            <a:endParaRPr lang="en-GB" sz="2900" dirty="0">
              <a:latin typeface="Arial" panose="020B0604020202020204" pitchFamily="34" charset="0"/>
              <a:cs typeface="Arial" panose="020B0604020202020204" pitchFamily="34" charset="0"/>
            </a:endParaRPr>
          </a:p>
        </p:txBody>
      </p:sp>
      <p:sp>
        <p:nvSpPr>
          <p:cNvPr id="41" name="Title 40">
            <a:extLst>
              <a:ext uri="{FF2B5EF4-FFF2-40B4-BE49-F238E27FC236}">
                <a16:creationId xmlns:a16="http://schemas.microsoft.com/office/drawing/2014/main" id="{A96AE500-4839-AB41-FC9A-8DCEC49B0835}"/>
              </a:ext>
            </a:extLst>
          </p:cNvPr>
          <p:cNvSpPr>
            <a:spLocks noGrp="1"/>
          </p:cNvSpPr>
          <p:nvPr>
            <p:ph type="ctrTitle"/>
          </p:nvPr>
        </p:nvSpPr>
        <p:spPr>
          <a:xfrm>
            <a:off x="914400" y="-2387600"/>
            <a:ext cx="10363200" cy="2387600"/>
          </a:xfrm>
        </p:spPr>
        <p:txBody>
          <a:bodyPr vert="horz" lIns="91440" tIns="45720" rIns="91440" bIns="45720" rtlCol="0" anchor="b">
            <a:normAutofit/>
          </a:bodyPr>
          <a:lstStyle/>
          <a:p>
            <a:r>
              <a:rPr lang="en-US" sz="100" dirty="0"/>
              <a:t>Phrase Detectives 2</a:t>
            </a:r>
          </a:p>
        </p:txBody>
      </p:sp>
      <p:pic>
        <p:nvPicPr>
          <p:cNvPr id="3" name="Picture 2" descr="Multilingual table presents translations of a phrase meaning “languages are amazing” across 18 languages and writing systems. A- Yoruba, B- Hebrew, C- Spanish, D- Chinese, E- Russian, F- Greek, G- Arabic, H- French, I- Urdu, J- Korean, K- Hindi, L- Swahili, M-Thai, N- Polish, O- Amharic, P- Armenian, Q- Japanese, R- Tagalog">
            <a:extLst>
              <a:ext uri="{FF2B5EF4-FFF2-40B4-BE49-F238E27FC236}">
                <a16:creationId xmlns:a16="http://schemas.microsoft.com/office/drawing/2014/main" id="{A428C3DC-42A7-458A-A0E8-27ED0860AFBE}"/>
              </a:ext>
            </a:extLst>
          </p:cNvPr>
          <p:cNvPicPr>
            <a:picLocks noChangeAspect="1"/>
          </p:cNvPicPr>
          <p:nvPr/>
        </p:nvPicPr>
        <p:blipFill>
          <a:blip r:embed="rId3"/>
          <a:stretch>
            <a:fillRect/>
          </a:stretch>
        </p:blipFill>
        <p:spPr>
          <a:xfrm>
            <a:off x="317746" y="1696969"/>
            <a:ext cx="11556508" cy="5052612"/>
          </a:xfrm>
          <a:prstGeom prst="rect">
            <a:avLst/>
          </a:prstGeom>
        </p:spPr>
      </p:pic>
    </p:spTree>
    <p:extLst>
      <p:ext uri="{BB962C8B-B14F-4D97-AF65-F5344CB8AC3E}">
        <p14:creationId xmlns:p14="http://schemas.microsoft.com/office/powerpoint/2010/main" val="8830286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931D9-8A5C-3D24-3180-219FF90BB2E2}"/>
            </a:ext>
          </a:extLst>
        </p:cNvPr>
        <p:cNvGrpSpPr/>
        <p:nvPr/>
      </p:nvGrpSpPr>
      <p:grpSpPr>
        <a:xfrm>
          <a:off x="0" y="0"/>
          <a:ext cx="0" cy="0"/>
          <a:chOff x="0" y="0"/>
          <a:chExt cx="0" cy="0"/>
        </a:xfrm>
      </p:grpSpPr>
      <p:sp>
        <p:nvSpPr>
          <p:cNvPr id="30" name="Title 1">
            <a:extLst>
              <a:ext uri="{FF2B5EF4-FFF2-40B4-BE49-F238E27FC236}">
                <a16:creationId xmlns:a16="http://schemas.microsoft.com/office/drawing/2014/main" id="{48045A33-F283-6C61-ABFB-860E43D64871}"/>
              </a:ext>
            </a:extLst>
          </p:cNvPr>
          <p:cNvSpPr txBox="1">
            <a:spLocks/>
          </p:cNvSpPr>
          <p:nvPr/>
        </p:nvSpPr>
        <p:spPr>
          <a:xfrm>
            <a:off x="219856" y="-653558"/>
            <a:ext cx="11752288" cy="22868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500" b="1" dirty="0">
                <a:latin typeface="Arial" panose="020B0604020202020204" pitchFamily="34" charset="0"/>
                <a:cs typeface="Arial" panose="020B0604020202020204" pitchFamily="34" charset="0"/>
              </a:rPr>
              <a:t>Our class, our languages…</a:t>
            </a:r>
          </a:p>
          <a:p>
            <a:endParaRPr lang="en-GB" sz="100" b="1" dirty="0">
              <a:latin typeface="Arial" panose="020B0604020202020204" pitchFamily="34" charset="0"/>
              <a:cs typeface="Arial" panose="020B0604020202020204" pitchFamily="34" charset="0"/>
            </a:endParaRPr>
          </a:p>
          <a:p>
            <a:r>
              <a:rPr lang="en-GB" sz="2900" dirty="0">
                <a:latin typeface="Arial" panose="020B0604020202020204" pitchFamily="34" charset="0"/>
                <a:cs typeface="Arial" panose="020B0604020202020204" pitchFamily="34" charset="0"/>
              </a:rPr>
              <a:t>Many of these languages are spoken in Aberdeen and Aberdeenshire. Do we recognise any of them? Do we speak them?</a:t>
            </a:r>
          </a:p>
        </p:txBody>
      </p:sp>
      <p:sp>
        <p:nvSpPr>
          <p:cNvPr id="41" name="Title 40">
            <a:extLst>
              <a:ext uri="{FF2B5EF4-FFF2-40B4-BE49-F238E27FC236}">
                <a16:creationId xmlns:a16="http://schemas.microsoft.com/office/drawing/2014/main" id="{3B7BFEDC-9BC7-69D0-648A-6FDCBDF5182E}"/>
              </a:ext>
            </a:extLst>
          </p:cNvPr>
          <p:cNvSpPr>
            <a:spLocks noGrp="1"/>
          </p:cNvSpPr>
          <p:nvPr>
            <p:ph type="ctrTitle"/>
          </p:nvPr>
        </p:nvSpPr>
        <p:spPr>
          <a:xfrm>
            <a:off x="914400" y="-2387600"/>
            <a:ext cx="10363200" cy="2387600"/>
          </a:xfrm>
        </p:spPr>
        <p:txBody>
          <a:bodyPr vert="horz" lIns="91440" tIns="45720" rIns="91440" bIns="45720" rtlCol="0" anchor="b">
            <a:normAutofit/>
          </a:bodyPr>
          <a:lstStyle/>
          <a:p>
            <a:r>
              <a:rPr lang="en-US" sz="800" dirty="0"/>
              <a:t>Phrase Detectives 3</a:t>
            </a:r>
            <a:endParaRPr lang="en-US" dirty="0"/>
          </a:p>
        </p:txBody>
      </p:sp>
      <p:pic>
        <p:nvPicPr>
          <p:cNvPr id="3" name="Picture 2" descr="Multilingual table presents translations of a phrase meaning “languages are amazing” across 18 languages and writing systems. A- Yoruba, B- Hebrew, C- Spanish, D- Chinese, E- Russian, F- Greek, G- Arabic, H- French, I- Urdu, J- Korean, K- Hindi, L- Swahili, M-Thai, N- Polish, O- Amharic, P- Armenian, Q- Japanese, R- Tagalog">
            <a:extLst>
              <a:ext uri="{FF2B5EF4-FFF2-40B4-BE49-F238E27FC236}">
                <a16:creationId xmlns:a16="http://schemas.microsoft.com/office/drawing/2014/main" id="{3EBBDE20-F2A9-CDC6-9CD4-1DA874BC7446}"/>
              </a:ext>
            </a:extLst>
          </p:cNvPr>
          <p:cNvPicPr>
            <a:picLocks noChangeAspect="1"/>
          </p:cNvPicPr>
          <p:nvPr/>
        </p:nvPicPr>
        <p:blipFill>
          <a:blip r:embed="rId3"/>
          <a:stretch>
            <a:fillRect/>
          </a:stretch>
        </p:blipFill>
        <p:spPr>
          <a:xfrm>
            <a:off x="317746" y="1696969"/>
            <a:ext cx="11556508" cy="5052612"/>
          </a:xfrm>
          <a:prstGeom prst="rect">
            <a:avLst/>
          </a:prstGeom>
        </p:spPr>
      </p:pic>
    </p:spTree>
    <p:extLst>
      <p:ext uri="{BB962C8B-B14F-4D97-AF65-F5344CB8AC3E}">
        <p14:creationId xmlns:p14="http://schemas.microsoft.com/office/powerpoint/2010/main" val="29363907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83951-B7C2-9E6D-3CD7-B182347EC545}"/>
            </a:ext>
          </a:extLst>
        </p:cNvPr>
        <p:cNvGrpSpPr/>
        <p:nvPr/>
      </p:nvGrpSpPr>
      <p:grpSpPr>
        <a:xfrm>
          <a:off x="0" y="0"/>
          <a:ext cx="0" cy="0"/>
          <a:chOff x="0" y="0"/>
          <a:chExt cx="0" cy="0"/>
        </a:xfrm>
      </p:grpSpPr>
      <p:sp>
        <p:nvSpPr>
          <p:cNvPr id="30" name="Title 1">
            <a:extLst>
              <a:ext uri="{FF2B5EF4-FFF2-40B4-BE49-F238E27FC236}">
                <a16:creationId xmlns:a16="http://schemas.microsoft.com/office/drawing/2014/main" id="{C5995066-2957-B5CD-C16E-EC56299E4863}"/>
              </a:ext>
            </a:extLst>
          </p:cNvPr>
          <p:cNvSpPr txBox="1">
            <a:spLocks/>
          </p:cNvSpPr>
          <p:nvPr/>
        </p:nvSpPr>
        <p:spPr>
          <a:xfrm>
            <a:off x="219856" y="-653558"/>
            <a:ext cx="11752288" cy="22868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900" b="1" dirty="0">
              <a:latin typeface="Arial" panose="020B0604020202020204" pitchFamily="34" charset="0"/>
              <a:cs typeface="Arial" panose="020B0604020202020204" pitchFamily="34" charset="0"/>
            </a:endParaRPr>
          </a:p>
          <a:p>
            <a:r>
              <a:rPr lang="en-GB" sz="4500" dirty="0">
                <a:latin typeface="Arial" panose="020B0604020202020204" pitchFamily="34" charset="0"/>
                <a:cs typeface="Arial" panose="020B0604020202020204" pitchFamily="34" charset="0"/>
              </a:rPr>
              <a:t>Here’s which languages these examples are from. Did we get any right?</a:t>
            </a:r>
          </a:p>
        </p:txBody>
      </p:sp>
      <p:sp>
        <p:nvSpPr>
          <p:cNvPr id="60" name="Title 59">
            <a:extLst>
              <a:ext uri="{FF2B5EF4-FFF2-40B4-BE49-F238E27FC236}">
                <a16:creationId xmlns:a16="http://schemas.microsoft.com/office/drawing/2014/main" id="{20980AB7-EDFB-4170-6EF2-F507BB1089F6}"/>
              </a:ext>
            </a:extLst>
          </p:cNvPr>
          <p:cNvSpPr>
            <a:spLocks noGrp="1"/>
          </p:cNvSpPr>
          <p:nvPr>
            <p:ph type="ctrTitle"/>
          </p:nvPr>
        </p:nvSpPr>
        <p:spPr>
          <a:xfrm>
            <a:off x="914400" y="-2387600"/>
            <a:ext cx="10363200" cy="2387600"/>
          </a:xfrm>
        </p:spPr>
        <p:txBody>
          <a:bodyPr vert="horz" lIns="91440" tIns="45720" rIns="91440" bIns="45720" rtlCol="0" anchor="b">
            <a:normAutofit/>
          </a:bodyPr>
          <a:lstStyle/>
          <a:p>
            <a:r>
              <a:rPr lang="en-US" sz="100" dirty="0"/>
              <a:t>Grid answers</a:t>
            </a:r>
          </a:p>
        </p:txBody>
      </p:sp>
      <p:pic>
        <p:nvPicPr>
          <p:cNvPr id="3" name="Picture 2" descr="Multilingual table presents translations of a phrase meaning “languages are amazing” across 18 languages and writing systems. A- Yoruba, B- Hebrew, C- Spanish, D- Chinese, E- Russian, F- Greek, G- Arabic, H- French, I- Urdu, J- Korean, K- Hindi, L- Swahili, M-Thai, N- Polish, O- Amharic, P- Armenian, Q- Japanese, R- Tagalog">
            <a:extLst>
              <a:ext uri="{FF2B5EF4-FFF2-40B4-BE49-F238E27FC236}">
                <a16:creationId xmlns:a16="http://schemas.microsoft.com/office/drawing/2014/main" id="{524B9AA4-9583-06FF-4126-334AC4367180}"/>
              </a:ext>
            </a:extLst>
          </p:cNvPr>
          <p:cNvPicPr>
            <a:picLocks noChangeAspect="1"/>
          </p:cNvPicPr>
          <p:nvPr/>
        </p:nvPicPr>
        <p:blipFill>
          <a:blip r:embed="rId3"/>
          <a:stretch>
            <a:fillRect/>
          </a:stretch>
        </p:blipFill>
        <p:spPr>
          <a:xfrm>
            <a:off x="317746" y="1696969"/>
            <a:ext cx="11556508" cy="5052612"/>
          </a:xfrm>
          <a:prstGeom prst="rect">
            <a:avLst/>
          </a:prstGeom>
        </p:spPr>
      </p:pic>
      <p:sp>
        <p:nvSpPr>
          <p:cNvPr id="41" name="Rounded Rectangle 40">
            <a:extLst>
              <a:ext uri="{FF2B5EF4-FFF2-40B4-BE49-F238E27FC236}">
                <a16:creationId xmlns:a16="http://schemas.microsoft.com/office/drawing/2014/main" id="{D8175397-1E5D-4B6E-7715-2D0A64FEA24D}"/>
              </a:ext>
            </a:extLst>
          </p:cNvPr>
          <p:cNvSpPr/>
          <p:nvPr/>
        </p:nvSpPr>
        <p:spPr>
          <a:xfrm>
            <a:off x="2784765" y="2028044"/>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Yoruba</a:t>
            </a:r>
          </a:p>
        </p:txBody>
      </p:sp>
      <p:sp>
        <p:nvSpPr>
          <p:cNvPr id="47" name="Rounded Rectangle 46">
            <a:extLst>
              <a:ext uri="{FF2B5EF4-FFF2-40B4-BE49-F238E27FC236}">
                <a16:creationId xmlns:a16="http://schemas.microsoft.com/office/drawing/2014/main" id="{DB75159F-85BD-52B0-A78D-69D2EF4ECFDF}"/>
              </a:ext>
            </a:extLst>
          </p:cNvPr>
          <p:cNvSpPr/>
          <p:nvPr/>
        </p:nvSpPr>
        <p:spPr>
          <a:xfrm>
            <a:off x="4669227" y="2028390"/>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Hebrew</a:t>
            </a:r>
          </a:p>
        </p:txBody>
      </p:sp>
      <p:sp>
        <p:nvSpPr>
          <p:cNvPr id="53" name="Rounded Rectangle 52">
            <a:extLst>
              <a:ext uri="{FF2B5EF4-FFF2-40B4-BE49-F238E27FC236}">
                <a16:creationId xmlns:a16="http://schemas.microsoft.com/office/drawing/2014/main" id="{FA55DC65-5CA5-6217-26A4-6DEBE12654D0}"/>
              </a:ext>
            </a:extLst>
          </p:cNvPr>
          <p:cNvSpPr/>
          <p:nvPr/>
        </p:nvSpPr>
        <p:spPr>
          <a:xfrm>
            <a:off x="10550248" y="2015461"/>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Spanish</a:t>
            </a:r>
          </a:p>
        </p:txBody>
      </p:sp>
      <p:sp>
        <p:nvSpPr>
          <p:cNvPr id="42" name="Rounded Rectangle 41">
            <a:extLst>
              <a:ext uri="{FF2B5EF4-FFF2-40B4-BE49-F238E27FC236}">
                <a16:creationId xmlns:a16="http://schemas.microsoft.com/office/drawing/2014/main" id="{C349E535-A2D2-304D-2EB9-5CC7FA7B444E}"/>
              </a:ext>
            </a:extLst>
          </p:cNvPr>
          <p:cNvSpPr/>
          <p:nvPr/>
        </p:nvSpPr>
        <p:spPr>
          <a:xfrm>
            <a:off x="2784765" y="277657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Chinese</a:t>
            </a:r>
          </a:p>
        </p:txBody>
      </p:sp>
      <p:sp>
        <p:nvSpPr>
          <p:cNvPr id="48" name="Rounded Rectangle 47">
            <a:extLst>
              <a:ext uri="{FF2B5EF4-FFF2-40B4-BE49-F238E27FC236}">
                <a16:creationId xmlns:a16="http://schemas.microsoft.com/office/drawing/2014/main" id="{CBFAF0A1-E77C-1702-0705-387CD17A1900}"/>
              </a:ext>
            </a:extLst>
          </p:cNvPr>
          <p:cNvSpPr/>
          <p:nvPr/>
        </p:nvSpPr>
        <p:spPr>
          <a:xfrm>
            <a:off x="6558070" y="283975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Russian</a:t>
            </a:r>
          </a:p>
        </p:txBody>
      </p:sp>
      <p:sp>
        <p:nvSpPr>
          <p:cNvPr id="56" name="Rounded Rectangle 55">
            <a:extLst>
              <a:ext uri="{FF2B5EF4-FFF2-40B4-BE49-F238E27FC236}">
                <a16:creationId xmlns:a16="http://schemas.microsoft.com/office/drawing/2014/main" id="{BBCA5414-DF9A-DD2F-ED0E-60EFC82DB8A1}"/>
              </a:ext>
            </a:extLst>
          </p:cNvPr>
          <p:cNvSpPr/>
          <p:nvPr/>
        </p:nvSpPr>
        <p:spPr>
          <a:xfrm>
            <a:off x="10615653" y="2819064"/>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Greek</a:t>
            </a:r>
          </a:p>
        </p:txBody>
      </p:sp>
      <p:sp>
        <p:nvSpPr>
          <p:cNvPr id="43" name="Rounded Rectangle 42">
            <a:extLst>
              <a:ext uri="{FF2B5EF4-FFF2-40B4-BE49-F238E27FC236}">
                <a16:creationId xmlns:a16="http://schemas.microsoft.com/office/drawing/2014/main" id="{C7C0EEFA-CCBB-F447-BEA3-ACD7D4635F93}"/>
              </a:ext>
            </a:extLst>
          </p:cNvPr>
          <p:cNvSpPr/>
          <p:nvPr/>
        </p:nvSpPr>
        <p:spPr>
          <a:xfrm>
            <a:off x="932875" y="3612795"/>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Arabic</a:t>
            </a:r>
          </a:p>
        </p:txBody>
      </p:sp>
      <p:sp>
        <p:nvSpPr>
          <p:cNvPr id="49" name="Rounded Rectangle 48">
            <a:extLst>
              <a:ext uri="{FF2B5EF4-FFF2-40B4-BE49-F238E27FC236}">
                <a16:creationId xmlns:a16="http://schemas.microsoft.com/office/drawing/2014/main" id="{E0E045EB-C494-4384-A642-07AAA2F4F66B}"/>
              </a:ext>
            </a:extLst>
          </p:cNvPr>
          <p:cNvSpPr/>
          <p:nvPr/>
        </p:nvSpPr>
        <p:spPr>
          <a:xfrm>
            <a:off x="6865902" y="3622172"/>
            <a:ext cx="1009483"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French</a:t>
            </a:r>
          </a:p>
        </p:txBody>
      </p:sp>
      <p:sp>
        <p:nvSpPr>
          <p:cNvPr id="57" name="Rounded Rectangle 56">
            <a:extLst>
              <a:ext uri="{FF2B5EF4-FFF2-40B4-BE49-F238E27FC236}">
                <a16:creationId xmlns:a16="http://schemas.microsoft.com/office/drawing/2014/main" id="{085895B4-6398-3BAE-F35F-1262D2A4E379}"/>
              </a:ext>
            </a:extLst>
          </p:cNvPr>
          <p:cNvSpPr/>
          <p:nvPr/>
        </p:nvSpPr>
        <p:spPr>
          <a:xfrm>
            <a:off x="8459230" y="3622172"/>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Urdu</a:t>
            </a:r>
          </a:p>
        </p:txBody>
      </p:sp>
      <p:sp>
        <p:nvSpPr>
          <p:cNvPr id="44" name="Rounded Rectangle 43">
            <a:extLst>
              <a:ext uri="{FF2B5EF4-FFF2-40B4-BE49-F238E27FC236}">
                <a16:creationId xmlns:a16="http://schemas.microsoft.com/office/drawing/2014/main" id="{F0379E03-2BD5-A0E9-9578-9887555D06C3}"/>
              </a:ext>
            </a:extLst>
          </p:cNvPr>
          <p:cNvSpPr/>
          <p:nvPr/>
        </p:nvSpPr>
        <p:spPr>
          <a:xfrm>
            <a:off x="3118448" y="4416047"/>
            <a:ext cx="986458"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Korean</a:t>
            </a:r>
          </a:p>
        </p:txBody>
      </p:sp>
      <p:sp>
        <p:nvSpPr>
          <p:cNvPr id="50" name="Rounded Rectangle 49">
            <a:extLst>
              <a:ext uri="{FF2B5EF4-FFF2-40B4-BE49-F238E27FC236}">
                <a16:creationId xmlns:a16="http://schemas.microsoft.com/office/drawing/2014/main" id="{90BA9A44-8DF3-0EF7-EAE7-D2E64133D111}"/>
              </a:ext>
            </a:extLst>
          </p:cNvPr>
          <p:cNvSpPr/>
          <p:nvPr/>
        </p:nvSpPr>
        <p:spPr>
          <a:xfrm>
            <a:off x="6879013" y="4428236"/>
            <a:ext cx="1009483"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Hindi</a:t>
            </a:r>
          </a:p>
        </p:txBody>
      </p:sp>
      <p:sp>
        <p:nvSpPr>
          <p:cNvPr id="54" name="Rounded Rectangle 53">
            <a:extLst>
              <a:ext uri="{FF2B5EF4-FFF2-40B4-BE49-F238E27FC236}">
                <a16:creationId xmlns:a16="http://schemas.microsoft.com/office/drawing/2014/main" id="{915F03CC-BC01-705E-7DFF-907B8CE7AB53}"/>
              </a:ext>
            </a:extLst>
          </p:cNvPr>
          <p:cNvSpPr/>
          <p:nvPr/>
        </p:nvSpPr>
        <p:spPr>
          <a:xfrm>
            <a:off x="10357713" y="4444544"/>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Swahili</a:t>
            </a:r>
          </a:p>
        </p:txBody>
      </p:sp>
      <p:sp>
        <p:nvSpPr>
          <p:cNvPr id="45" name="Rounded Rectangle 44">
            <a:extLst>
              <a:ext uri="{FF2B5EF4-FFF2-40B4-BE49-F238E27FC236}">
                <a16:creationId xmlns:a16="http://schemas.microsoft.com/office/drawing/2014/main" id="{A64E8A1A-5824-23E7-6E7E-E53D1A651463}"/>
              </a:ext>
            </a:extLst>
          </p:cNvPr>
          <p:cNvSpPr/>
          <p:nvPr/>
        </p:nvSpPr>
        <p:spPr>
          <a:xfrm>
            <a:off x="2798620" y="520138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Thai</a:t>
            </a:r>
          </a:p>
        </p:txBody>
      </p:sp>
      <p:sp>
        <p:nvSpPr>
          <p:cNvPr id="51" name="Rounded Rectangle 50">
            <a:extLst>
              <a:ext uri="{FF2B5EF4-FFF2-40B4-BE49-F238E27FC236}">
                <a16:creationId xmlns:a16="http://schemas.microsoft.com/office/drawing/2014/main" id="{4BD1FD4C-E9FD-4C37-BED1-C899E5C39378}"/>
              </a:ext>
            </a:extLst>
          </p:cNvPr>
          <p:cNvSpPr/>
          <p:nvPr/>
        </p:nvSpPr>
        <p:spPr>
          <a:xfrm>
            <a:off x="6596065" y="5206475"/>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Polish</a:t>
            </a:r>
          </a:p>
        </p:txBody>
      </p:sp>
      <p:sp>
        <p:nvSpPr>
          <p:cNvPr id="58" name="Rounded Rectangle 57">
            <a:extLst>
              <a:ext uri="{FF2B5EF4-FFF2-40B4-BE49-F238E27FC236}">
                <a16:creationId xmlns:a16="http://schemas.microsoft.com/office/drawing/2014/main" id="{5951C841-ECC6-297A-2972-3CB70FA43EAB}"/>
              </a:ext>
            </a:extLst>
          </p:cNvPr>
          <p:cNvSpPr/>
          <p:nvPr/>
        </p:nvSpPr>
        <p:spPr>
          <a:xfrm>
            <a:off x="10764525" y="5201382"/>
            <a:ext cx="941288"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Amharic</a:t>
            </a:r>
          </a:p>
        </p:txBody>
      </p:sp>
      <p:sp>
        <p:nvSpPr>
          <p:cNvPr id="46" name="Rounded Rectangle 45">
            <a:extLst>
              <a:ext uri="{FF2B5EF4-FFF2-40B4-BE49-F238E27FC236}">
                <a16:creationId xmlns:a16="http://schemas.microsoft.com/office/drawing/2014/main" id="{0E70D4CD-2273-4E95-757B-6A72503539C6}"/>
              </a:ext>
            </a:extLst>
          </p:cNvPr>
          <p:cNvSpPr/>
          <p:nvPr/>
        </p:nvSpPr>
        <p:spPr>
          <a:xfrm>
            <a:off x="2784765" y="6057963"/>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Armenian</a:t>
            </a:r>
          </a:p>
        </p:txBody>
      </p:sp>
      <p:sp>
        <p:nvSpPr>
          <p:cNvPr id="52" name="Rounded Rectangle 51">
            <a:extLst>
              <a:ext uri="{FF2B5EF4-FFF2-40B4-BE49-F238E27FC236}">
                <a16:creationId xmlns:a16="http://schemas.microsoft.com/office/drawing/2014/main" id="{0CFB9854-BD6B-2642-5055-512EDBE488BB}"/>
              </a:ext>
            </a:extLst>
          </p:cNvPr>
          <p:cNvSpPr/>
          <p:nvPr/>
        </p:nvSpPr>
        <p:spPr>
          <a:xfrm>
            <a:off x="6751780" y="6022408"/>
            <a:ext cx="1178281"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Japanese</a:t>
            </a:r>
          </a:p>
        </p:txBody>
      </p:sp>
      <p:sp>
        <p:nvSpPr>
          <p:cNvPr id="59" name="Rounded Rectangle 58">
            <a:extLst>
              <a:ext uri="{FF2B5EF4-FFF2-40B4-BE49-F238E27FC236}">
                <a16:creationId xmlns:a16="http://schemas.microsoft.com/office/drawing/2014/main" id="{70E9E42A-B110-6243-B9E6-47DA412FFA32}"/>
              </a:ext>
            </a:extLst>
          </p:cNvPr>
          <p:cNvSpPr/>
          <p:nvPr/>
        </p:nvSpPr>
        <p:spPr>
          <a:xfrm>
            <a:off x="10764525" y="6289964"/>
            <a:ext cx="942718" cy="329611"/>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ysClr val="windowText" lastClr="000000"/>
                </a:solidFill>
              </a:rPr>
              <a:t>Tagalog</a:t>
            </a:r>
          </a:p>
        </p:txBody>
      </p:sp>
    </p:spTree>
    <p:extLst>
      <p:ext uri="{BB962C8B-B14F-4D97-AF65-F5344CB8AC3E}">
        <p14:creationId xmlns:p14="http://schemas.microsoft.com/office/powerpoint/2010/main" val="7256075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B84C8-C918-56AD-4EF5-CF917962F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DE1D38-8B8F-68A4-F07A-AE701FFC6536}"/>
              </a:ext>
            </a:extLst>
          </p:cNvPr>
          <p:cNvSpPr>
            <a:spLocks noGrp="1"/>
          </p:cNvSpPr>
          <p:nvPr>
            <p:ph type="title"/>
          </p:nvPr>
        </p:nvSpPr>
        <p:spPr>
          <a:xfrm>
            <a:off x="558800" y="561650"/>
            <a:ext cx="11074400" cy="2304922"/>
          </a:xfrm>
        </p:spPr>
        <p:txBody>
          <a:bodyPr>
            <a:normAutofit fontScale="90000"/>
          </a:bodyPr>
          <a:lstStyle/>
          <a:p>
            <a:pPr algn="ctr"/>
            <a:r>
              <a:rPr lang="en-GB" sz="5400" dirty="0">
                <a:latin typeface="Arial" panose="020B0604020202020204" pitchFamily="34" charset="0"/>
                <a:cs typeface="Arial" panose="020B0604020202020204" pitchFamily="34" charset="0"/>
              </a:rPr>
              <a:t>Make two columns in your jotter/on a piece of paper and sort out the examples into what is </a:t>
            </a:r>
            <a:r>
              <a:rPr lang="en-GB" sz="5400" b="1" dirty="0">
                <a:latin typeface="Arial" panose="020B0604020202020204" pitchFamily="34" charset="0"/>
                <a:cs typeface="Arial" panose="020B0604020202020204" pitchFamily="34" charset="0"/>
              </a:rPr>
              <a:t>familiar</a:t>
            </a:r>
            <a:r>
              <a:rPr lang="en-GB" sz="5400" dirty="0">
                <a:latin typeface="Arial" panose="020B0604020202020204" pitchFamily="34" charset="0"/>
                <a:cs typeface="Arial" panose="020B0604020202020204" pitchFamily="34" charset="0"/>
              </a:rPr>
              <a:t> and </a:t>
            </a:r>
            <a:r>
              <a:rPr lang="en-GB" sz="5400" b="1" dirty="0">
                <a:latin typeface="Arial" panose="020B0604020202020204" pitchFamily="34" charset="0"/>
                <a:cs typeface="Arial" panose="020B0604020202020204" pitchFamily="34" charset="0"/>
              </a:rPr>
              <a:t>unfamiliar</a:t>
            </a:r>
            <a:r>
              <a:rPr lang="en-GB" sz="5400" dirty="0">
                <a:latin typeface="Arial" panose="020B0604020202020204" pitchFamily="34" charset="0"/>
                <a:cs typeface="Arial" panose="020B0604020202020204" pitchFamily="34" charset="0"/>
              </a:rPr>
              <a:t>:</a:t>
            </a:r>
            <a:endParaRPr lang="en-US" sz="5400"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A3E5D4D6-5634-4AD7-AE8B-18A571A03D64}"/>
              </a:ext>
            </a:extLst>
          </p:cNvPr>
          <p:cNvGraphicFramePr>
            <a:graphicFrameLocks noGrp="1"/>
          </p:cNvGraphicFramePr>
          <p:nvPr>
            <p:extLst>
              <p:ext uri="{D42A27DB-BD31-4B8C-83A1-F6EECF244321}">
                <p14:modId xmlns:p14="http://schemas.microsoft.com/office/powerpoint/2010/main" val="1834686384"/>
              </p:ext>
            </p:extLst>
          </p:nvPr>
        </p:nvGraphicFramePr>
        <p:xfrm>
          <a:off x="878114" y="3345543"/>
          <a:ext cx="10435772" cy="3169920"/>
        </p:xfrm>
        <a:graphic>
          <a:graphicData uri="http://schemas.openxmlformats.org/drawingml/2006/table">
            <a:tbl>
              <a:tblPr firstRow="1" bandRow="1">
                <a:tableStyleId>{5940675A-B579-460E-94D1-54222C63F5DA}</a:tableStyleId>
              </a:tblPr>
              <a:tblGrid>
                <a:gridCol w="5217886">
                  <a:extLst>
                    <a:ext uri="{9D8B030D-6E8A-4147-A177-3AD203B41FA5}">
                      <a16:colId xmlns:a16="http://schemas.microsoft.com/office/drawing/2014/main" val="3921230664"/>
                    </a:ext>
                  </a:extLst>
                </a:gridCol>
                <a:gridCol w="5217886">
                  <a:extLst>
                    <a:ext uri="{9D8B030D-6E8A-4147-A177-3AD203B41FA5}">
                      <a16:colId xmlns:a16="http://schemas.microsoft.com/office/drawing/2014/main" val="77686954"/>
                    </a:ext>
                  </a:extLst>
                </a:gridCol>
              </a:tblGrid>
              <a:tr h="736495">
                <a:tc>
                  <a:txBody>
                    <a:bodyPr/>
                    <a:lstStyle/>
                    <a:p>
                      <a:pPr algn="ctr"/>
                      <a:r>
                        <a:rPr lang="en-GB" sz="2800" b="1" kern="1200" dirty="0">
                          <a:solidFill>
                            <a:schemeClr val="tx1"/>
                          </a:solidFill>
                          <a:latin typeface="Arial" panose="020B0604020202020204" pitchFamily="34" charset="0"/>
                          <a:ea typeface="+mj-ea"/>
                          <a:cs typeface="Arial" panose="020B0604020202020204" pitchFamily="34" charset="0"/>
                        </a:rPr>
                        <a:t>Writing that uses letters/symbols you already know and use in your own language(s)</a:t>
                      </a:r>
                    </a:p>
                  </a:txBody>
                  <a:tcPr anchor="ctr">
                    <a:solidFill>
                      <a:schemeClr val="bg1"/>
                    </a:solidFill>
                  </a:tcPr>
                </a:tc>
                <a:tc>
                  <a:txBody>
                    <a:bodyPr/>
                    <a:lstStyle/>
                    <a:p>
                      <a:pPr algn="ctr"/>
                      <a:r>
                        <a:rPr lang="en-GB" sz="2800" b="1" kern="1200" dirty="0">
                          <a:solidFill>
                            <a:schemeClr val="tx1"/>
                          </a:solidFill>
                          <a:latin typeface="Arial" panose="020B0604020202020204" pitchFamily="34" charset="0"/>
                          <a:ea typeface="+mj-ea"/>
                          <a:cs typeface="Arial" panose="020B0604020202020204" pitchFamily="34" charset="0"/>
                        </a:rPr>
                        <a:t>Writing that is made up of letters/symbols you do not know</a:t>
                      </a:r>
                    </a:p>
                  </a:txBody>
                  <a:tcPr anchor="ctr">
                    <a:solidFill>
                      <a:schemeClr val="bg1"/>
                    </a:solidFill>
                  </a:tcPr>
                </a:tc>
                <a:extLst>
                  <a:ext uri="{0D108BD9-81ED-4DB2-BD59-A6C34878D82A}">
                    <a16:rowId xmlns:a16="http://schemas.microsoft.com/office/drawing/2014/main" val="1355316716"/>
                  </a:ext>
                </a:extLst>
              </a:tr>
              <a:tr h="1124079">
                <a:tc>
                  <a:txBody>
                    <a:bodyPr/>
                    <a:lstStyle/>
                    <a:p>
                      <a:endParaRPr lang="en-US" sz="2800" kern="1200" dirty="0">
                        <a:solidFill>
                          <a:schemeClr val="tx1"/>
                        </a:solidFill>
                        <a:latin typeface="Arial" panose="020B0604020202020204" pitchFamily="34" charset="0"/>
                        <a:ea typeface="+mn-ea"/>
                        <a:cs typeface="Arial" panose="020B0604020202020204" pitchFamily="34" charset="0"/>
                      </a:endParaRPr>
                    </a:p>
                    <a:p>
                      <a:r>
                        <a:rPr lang="en-US" sz="2800" kern="1200" dirty="0">
                          <a:solidFill>
                            <a:schemeClr val="tx1"/>
                          </a:solidFill>
                          <a:latin typeface="Arial" panose="020B0604020202020204" pitchFamily="34" charset="0"/>
                          <a:ea typeface="+mn-ea"/>
                          <a:cs typeface="Arial" panose="020B0604020202020204" pitchFamily="34" charset="0"/>
                        </a:rPr>
                        <a:t>List the examples (e.g. A, B, C)</a:t>
                      </a:r>
                    </a:p>
                    <a:p>
                      <a:endParaRPr lang="en-US" sz="2800" kern="1200" dirty="0">
                        <a:solidFill>
                          <a:schemeClr val="tx1"/>
                        </a:solidFill>
                        <a:latin typeface="Arial" panose="020B0604020202020204" pitchFamily="34" charset="0"/>
                        <a:ea typeface="+mn-ea"/>
                        <a:cs typeface="Arial" panose="020B0604020202020204" pitchFamily="34" charset="0"/>
                      </a:endParaRPr>
                    </a:p>
                  </a:txBody>
                  <a:tcPr>
                    <a:solidFill>
                      <a:schemeClr val="bg1"/>
                    </a:solidFill>
                  </a:tcPr>
                </a:tc>
                <a:tc>
                  <a:txBody>
                    <a:bodyPr/>
                    <a:lstStyle/>
                    <a:p>
                      <a:endParaRPr lang="en-US" sz="2800" kern="1200" dirty="0">
                        <a:solidFill>
                          <a:schemeClr val="tx1"/>
                        </a:solidFill>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a:solidFill>
                            <a:schemeClr val="tx1"/>
                          </a:solidFill>
                          <a:latin typeface="Arial" panose="020B0604020202020204" pitchFamily="34" charset="0"/>
                          <a:ea typeface="+mn-ea"/>
                          <a:cs typeface="Arial" panose="020B0604020202020204" pitchFamily="34" charset="0"/>
                        </a:rPr>
                        <a:t>List the examples (e.g. A, B, C)</a:t>
                      </a:r>
                    </a:p>
                  </a:txBody>
                  <a:tcPr>
                    <a:solidFill>
                      <a:schemeClr val="bg1"/>
                    </a:solidFill>
                  </a:tcPr>
                </a:tc>
                <a:extLst>
                  <a:ext uri="{0D108BD9-81ED-4DB2-BD59-A6C34878D82A}">
                    <a16:rowId xmlns:a16="http://schemas.microsoft.com/office/drawing/2014/main" val="43885921"/>
                  </a:ext>
                </a:extLst>
              </a:tr>
            </a:tbl>
          </a:graphicData>
        </a:graphic>
      </p:graphicFrame>
    </p:spTree>
    <p:extLst>
      <p:ext uri="{BB962C8B-B14F-4D97-AF65-F5344CB8AC3E}">
        <p14:creationId xmlns:p14="http://schemas.microsoft.com/office/powerpoint/2010/main" val="27998544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2BC7D-C050-A568-79A4-58634DFDED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C0A57C8-E58F-99B8-7BD1-4E2D5D9E34A4}"/>
              </a:ext>
            </a:extLst>
          </p:cNvPr>
          <p:cNvSpPr>
            <a:spLocks noGrp="1"/>
          </p:cNvSpPr>
          <p:nvPr>
            <p:ph type="ctrTitle"/>
          </p:nvPr>
        </p:nvSpPr>
        <p:spPr>
          <a:xfrm>
            <a:off x="914400" y="-2387600"/>
            <a:ext cx="10363200" cy="2387600"/>
          </a:xfrm>
        </p:spPr>
        <p:txBody>
          <a:bodyPr vert="horz" lIns="91440" tIns="45720" rIns="91440" bIns="45720" rtlCol="0" anchor="b">
            <a:normAutofit/>
          </a:bodyPr>
          <a:lstStyle/>
          <a:p>
            <a:r>
              <a:rPr lang="en-US" sz="100" dirty="0"/>
              <a:t>Similar to English</a:t>
            </a:r>
          </a:p>
        </p:txBody>
      </p:sp>
      <p:sp>
        <p:nvSpPr>
          <p:cNvPr id="30" name="Title 1">
            <a:extLst>
              <a:ext uri="{FF2B5EF4-FFF2-40B4-BE49-F238E27FC236}">
                <a16:creationId xmlns:a16="http://schemas.microsoft.com/office/drawing/2014/main" id="{2964577F-7246-356F-24F2-C5BCB2C8C779}"/>
              </a:ext>
            </a:extLst>
          </p:cNvPr>
          <p:cNvSpPr txBox="1">
            <a:spLocks/>
          </p:cNvSpPr>
          <p:nvPr/>
        </p:nvSpPr>
        <p:spPr>
          <a:xfrm>
            <a:off x="219856" y="162317"/>
            <a:ext cx="11752288" cy="1343878"/>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800" b="1" dirty="0">
              <a:latin typeface="Arial" panose="020B0604020202020204" pitchFamily="34" charset="0"/>
              <a:cs typeface="Arial" panose="020B0604020202020204" pitchFamily="34" charset="0"/>
            </a:endParaRPr>
          </a:p>
          <a:p>
            <a:r>
              <a:rPr lang="en-GB" sz="4000" b="1" dirty="0">
                <a:latin typeface="Arial" panose="020B0604020202020204" pitchFamily="34" charset="0"/>
                <a:cs typeface="Arial" panose="020B0604020202020204" pitchFamily="34" charset="0"/>
              </a:rPr>
              <a:t>Which look similar to English?</a:t>
            </a:r>
          </a:p>
          <a:p>
            <a:endParaRPr lang="en-GB" sz="1200" b="1" dirty="0">
              <a:latin typeface="Arial" panose="020B0604020202020204" pitchFamily="34" charset="0"/>
              <a:cs typeface="Arial" panose="020B0604020202020204" pitchFamily="34" charset="0"/>
            </a:endParaRPr>
          </a:p>
          <a:p>
            <a:r>
              <a:rPr lang="en-GB" sz="4000" dirty="0">
                <a:latin typeface="Arial" panose="020B0604020202020204" pitchFamily="34" charset="0"/>
                <a:cs typeface="Arial" panose="020B0604020202020204" pitchFamily="34" charset="0"/>
              </a:rPr>
              <a:t>Can you see any that use the same alphabet as English?</a:t>
            </a:r>
          </a:p>
        </p:txBody>
      </p:sp>
      <p:pic>
        <p:nvPicPr>
          <p:cNvPr id="4" name="Picture 3" descr="Multilingual table presents translations of a phrase meaning “languages are amazing” across 18 languages and writing systems. A- Yoruba, B- Hebrew, C- Spanish, D- Chinese, E- Russian, F- Greek, G- Arabic, H- French, I- Urdu, J- Korean, K- Hindi, L- Swahili, M-Thai, N- Polish, O- Amharic, P- Armenian, Q- Japanese, R- Tagalog">
            <a:extLst>
              <a:ext uri="{FF2B5EF4-FFF2-40B4-BE49-F238E27FC236}">
                <a16:creationId xmlns:a16="http://schemas.microsoft.com/office/drawing/2014/main" id="{6257ABD1-72DF-63ED-6A1B-AB25BF5ED788}"/>
              </a:ext>
            </a:extLst>
          </p:cNvPr>
          <p:cNvPicPr>
            <a:picLocks noChangeAspect="1"/>
          </p:cNvPicPr>
          <p:nvPr/>
        </p:nvPicPr>
        <p:blipFill>
          <a:blip r:embed="rId3"/>
          <a:stretch>
            <a:fillRect/>
          </a:stretch>
        </p:blipFill>
        <p:spPr>
          <a:xfrm>
            <a:off x="317746" y="1696969"/>
            <a:ext cx="11556508" cy="5052612"/>
          </a:xfrm>
          <a:prstGeom prst="rect">
            <a:avLst/>
          </a:prstGeom>
        </p:spPr>
      </p:pic>
      <p:sp>
        <p:nvSpPr>
          <p:cNvPr id="6" name="Rounded Rectangle 5">
            <a:extLst>
              <a:ext uri="{FF2B5EF4-FFF2-40B4-BE49-F238E27FC236}">
                <a16:creationId xmlns:a16="http://schemas.microsoft.com/office/drawing/2014/main" id="{17042149-212B-5DC7-C227-4B12ACBA2E4F}"/>
              </a:ext>
            </a:extLst>
          </p:cNvPr>
          <p:cNvSpPr/>
          <p:nvPr/>
        </p:nvSpPr>
        <p:spPr>
          <a:xfrm>
            <a:off x="2784765" y="2028044"/>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Yoruba</a:t>
            </a:r>
          </a:p>
        </p:txBody>
      </p:sp>
      <p:sp>
        <p:nvSpPr>
          <p:cNvPr id="16" name="Rounded Rectangle 15">
            <a:extLst>
              <a:ext uri="{FF2B5EF4-FFF2-40B4-BE49-F238E27FC236}">
                <a16:creationId xmlns:a16="http://schemas.microsoft.com/office/drawing/2014/main" id="{E4251688-0244-4FBE-8B35-64DC11188642}"/>
              </a:ext>
            </a:extLst>
          </p:cNvPr>
          <p:cNvSpPr/>
          <p:nvPr/>
        </p:nvSpPr>
        <p:spPr>
          <a:xfrm>
            <a:off x="4669227" y="2028390"/>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Hebrew</a:t>
            </a:r>
          </a:p>
        </p:txBody>
      </p:sp>
      <p:sp>
        <p:nvSpPr>
          <p:cNvPr id="22" name="Rounded Rectangle 21">
            <a:extLst>
              <a:ext uri="{FF2B5EF4-FFF2-40B4-BE49-F238E27FC236}">
                <a16:creationId xmlns:a16="http://schemas.microsoft.com/office/drawing/2014/main" id="{7612F3DF-1AFA-587E-1310-130E42FF0B14}"/>
              </a:ext>
            </a:extLst>
          </p:cNvPr>
          <p:cNvSpPr/>
          <p:nvPr/>
        </p:nvSpPr>
        <p:spPr>
          <a:xfrm>
            <a:off x="10550248" y="2015461"/>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Spanish</a:t>
            </a:r>
          </a:p>
        </p:txBody>
      </p:sp>
      <p:sp>
        <p:nvSpPr>
          <p:cNvPr id="8" name="Rounded Rectangle 7">
            <a:extLst>
              <a:ext uri="{FF2B5EF4-FFF2-40B4-BE49-F238E27FC236}">
                <a16:creationId xmlns:a16="http://schemas.microsoft.com/office/drawing/2014/main" id="{F0637A6C-5CE7-E903-FE84-758AE252B907}"/>
              </a:ext>
            </a:extLst>
          </p:cNvPr>
          <p:cNvSpPr/>
          <p:nvPr/>
        </p:nvSpPr>
        <p:spPr>
          <a:xfrm>
            <a:off x="2784765" y="277657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Chinese</a:t>
            </a:r>
          </a:p>
        </p:txBody>
      </p:sp>
      <p:sp>
        <p:nvSpPr>
          <p:cNvPr id="17" name="Rounded Rectangle 16">
            <a:extLst>
              <a:ext uri="{FF2B5EF4-FFF2-40B4-BE49-F238E27FC236}">
                <a16:creationId xmlns:a16="http://schemas.microsoft.com/office/drawing/2014/main" id="{F5369E93-0BCB-459D-2200-7800D790C509}"/>
              </a:ext>
            </a:extLst>
          </p:cNvPr>
          <p:cNvSpPr/>
          <p:nvPr/>
        </p:nvSpPr>
        <p:spPr>
          <a:xfrm>
            <a:off x="6558070" y="283975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Russian</a:t>
            </a:r>
          </a:p>
        </p:txBody>
      </p:sp>
      <p:sp>
        <p:nvSpPr>
          <p:cNvPr id="25" name="Rounded Rectangle 24">
            <a:extLst>
              <a:ext uri="{FF2B5EF4-FFF2-40B4-BE49-F238E27FC236}">
                <a16:creationId xmlns:a16="http://schemas.microsoft.com/office/drawing/2014/main" id="{4FB04316-419B-D105-027E-04E70211C9CC}"/>
              </a:ext>
            </a:extLst>
          </p:cNvPr>
          <p:cNvSpPr/>
          <p:nvPr/>
        </p:nvSpPr>
        <p:spPr>
          <a:xfrm>
            <a:off x="10615653" y="2819064"/>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Greek</a:t>
            </a:r>
          </a:p>
        </p:txBody>
      </p:sp>
      <p:sp>
        <p:nvSpPr>
          <p:cNvPr id="10" name="Rounded Rectangle 9">
            <a:extLst>
              <a:ext uri="{FF2B5EF4-FFF2-40B4-BE49-F238E27FC236}">
                <a16:creationId xmlns:a16="http://schemas.microsoft.com/office/drawing/2014/main" id="{89825A93-AC33-4C75-8695-3BB496ABD417}"/>
              </a:ext>
            </a:extLst>
          </p:cNvPr>
          <p:cNvSpPr/>
          <p:nvPr/>
        </p:nvSpPr>
        <p:spPr>
          <a:xfrm>
            <a:off x="932875" y="3612795"/>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Arabic</a:t>
            </a:r>
          </a:p>
        </p:txBody>
      </p:sp>
      <p:sp>
        <p:nvSpPr>
          <p:cNvPr id="18" name="Rounded Rectangle 17">
            <a:extLst>
              <a:ext uri="{FF2B5EF4-FFF2-40B4-BE49-F238E27FC236}">
                <a16:creationId xmlns:a16="http://schemas.microsoft.com/office/drawing/2014/main" id="{3C81D05D-C5F8-A954-375D-CA65FBEF2A22}"/>
              </a:ext>
            </a:extLst>
          </p:cNvPr>
          <p:cNvSpPr/>
          <p:nvPr/>
        </p:nvSpPr>
        <p:spPr>
          <a:xfrm>
            <a:off x="6865902" y="3622172"/>
            <a:ext cx="1009483"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French</a:t>
            </a:r>
          </a:p>
        </p:txBody>
      </p:sp>
      <p:sp>
        <p:nvSpPr>
          <p:cNvPr id="27" name="Rounded Rectangle 26">
            <a:extLst>
              <a:ext uri="{FF2B5EF4-FFF2-40B4-BE49-F238E27FC236}">
                <a16:creationId xmlns:a16="http://schemas.microsoft.com/office/drawing/2014/main" id="{898F9FA1-A0C4-DEF3-B03A-2AA91B8047AE}"/>
              </a:ext>
            </a:extLst>
          </p:cNvPr>
          <p:cNvSpPr/>
          <p:nvPr/>
        </p:nvSpPr>
        <p:spPr>
          <a:xfrm>
            <a:off x="8459230" y="3622172"/>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Urdu</a:t>
            </a:r>
          </a:p>
        </p:txBody>
      </p:sp>
      <p:sp>
        <p:nvSpPr>
          <p:cNvPr id="12" name="Rounded Rectangle 11">
            <a:extLst>
              <a:ext uri="{FF2B5EF4-FFF2-40B4-BE49-F238E27FC236}">
                <a16:creationId xmlns:a16="http://schemas.microsoft.com/office/drawing/2014/main" id="{AE4DCD53-716C-4488-6994-27C5DD6503ED}"/>
              </a:ext>
            </a:extLst>
          </p:cNvPr>
          <p:cNvSpPr/>
          <p:nvPr/>
        </p:nvSpPr>
        <p:spPr>
          <a:xfrm>
            <a:off x="3118448" y="4416047"/>
            <a:ext cx="986458"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Korean</a:t>
            </a:r>
          </a:p>
        </p:txBody>
      </p:sp>
      <p:sp>
        <p:nvSpPr>
          <p:cNvPr id="19" name="Rounded Rectangle 18">
            <a:extLst>
              <a:ext uri="{FF2B5EF4-FFF2-40B4-BE49-F238E27FC236}">
                <a16:creationId xmlns:a16="http://schemas.microsoft.com/office/drawing/2014/main" id="{823DE9D2-D667-F2AC-3927-7864A342E5F1}"/>
              </a:ext>
            </a:extLst>
          </p:cNvPr>
          <p:cNvSpPr/>
          <p:nvPr/>
        </p:nvSpPr>
        <p:spPr>
          <a:xfrm>
            <a:off x="6879013" y="4428236"/>
            <a:ext cx="1009483"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Hindi</a:t>
            </a:r>
          </a:p>
        </p:txBody>
      </p:sp>
      <p:sp>
        <p:nvSpPr>
          <p:cNvPr id="23" name="Rounded Rectangle 22">
            <a:extLst>
              <a:ext uri="{FF2B5EF4-FFF2-40B4-BE49-F238E27FC236}">
                <a16:creationId xmlns:a16="http://schemas.microsoft.com/office/drawing/2014/main" id="{9DC7F163-9D99-E1D1-A32D-C75F9A858167}"/>
              </a:ext>
            </a:extLst>
          </p:cNvPr>
          <p:cNvSpPr/>
          <p:nvPr/>
        </p:nvSpPr>
        <p:spPr>
          <a:xfrm>
            <a:off x="10357713" y="4444544"/>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Swahili</a:t>
            </a:r>
          </a:p>
        </p:txBody>
      </p:sp>
      <p:sp>
        <p:nvSpPr>
          <p:cNvPr id="14" name="Rounded Rectangle 13">
            <a:extLst>
              <a:ext uri="{FF2B5EF4-FFF2-40B4-BE49-F238E27FC236}">
                <a16:creationId xmlns:a16="http://schemas.microsoft.com/office/drawing/2014/main" id="{948C5579-05F5-72C4-85E3-1ABDAFE37FF3}"/>
              </a:ext>
            </a:extLst>
          </p:cNvPr>
          <p:cNvSpPr/>
          <p:nvPr/>
        </p:nvSpPr>
        <p:spPr>
          <a:xfrm>
            <a:off x="2798620" y="520138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Thai</a:t>
            </a:r>
          </a:p>
        </p:txBody>
      </p:sp>
      <p:sp>
        <p:nvSpPr>
          <p:cNvPr id="20" name="Rounded Rectangle 19">
            <a:extLst>
              <a:ext uri="{FF2B5EF4-FFF2-40B4-BE49-F238E27FC236}">
                <a16:creationId xmlns:a16="http://schemas.microsoft.com/office/drawing/2014/main" id="{4A9D5F94-F60A-5D40-11F3-3A51471AEBC5}"/>
              </a:ext>
            </a:extLst>
          </p:cNvPr>
          <p:cNvSpPr/>
          <p:nvPr/>
        </p:nvSpPr>
        <p:spPr>
          <a:xfrm>
            <a:off x="6596065" y="5206475"/>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Polish</a:t>
            </a:r>
          </a:p>
        </p:txBody>
      </p:sp>
      <p:sp>
        <p:nvSpPr>
          <p:cNvPr id="29" name="Rounded Rectangle 28">
            <a:extLst>
              <a:ext uri="{FF2B5EF4-FFF2-40B4-BE49-F238E27FC236}">
                <a16:creationId xmlns:a16="http://schemas.microsoft.com/office/drawing/2014/main" id="{3FADB122-2C7D-96AF-BC12-522913664680}"/>
              </a:ext>
            </a:extLst>
          </p:cNvPr>
          <p:cNvSpPr/>
          <p:nvPr/>
        </p:nvSpPr>
        <p:spPr>
          <a:xfrm>
            <a:off x="10764525" y="5201382"/>
            <a:ext cx="941288"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Amharic</a:t>
            </a:r>
          </a:p>
        </p:txBody>
      </p:sp>
      <p:sp>
        <p:nvSpPr>
          <p:cNvPr id="15" name="Rounded Rectangle 14">
            <a:extLst>
              <a:ext uri="{FF2B5EF4-FFF2-40B4-BE49-F238E27FC236}">
                <a16:creationId xmlns:a16="http://schemas.microsoft.com/office/drawing/2014/main" id="{9C47FEB8-57DD-CF1F-0C24-399F51311F16}"/>
              </a:ext>
            </a:extLst>
          </p:cNvPr>
          <p:cNvSpPr/>
          <p:nvPr/>
        </p:nvSpPr>
        <p:spPr>
          <a:xfrm>
            <a:off x="2784765" y="6057963"/>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Armenian</a:t>
            </a:r>
          </a:p>
        </p:txBody>
      </p:sp>
      <p:sp>
        <p:nvSpPr>
          <p:cNvPr id="21" name="Rounded Rectangle 20">
            <a:extLst>
              <a:ext uri="{FF2B5EF4-FFF2-40B4-BE49-F238E27FC236}">
                <a16:creationId xmlns:a16="http://schemas.microsoft.com/office/drawing/2014/main" id="{1A207701-D530-6F0F-C03F-27EFCBE78DF6}"/>
              </a:ext>
            </a:extLst>
          </p:cNvPr>
          <p:cNvSpPr/>
          <p:nvPr/>
        </p:nvSpPr>
        <p:spPr>
          <a:xfrm>
            <a:off x="6751780" y="6022408"/>
            <a:ext cx="1178281"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Japanese</a:t>
            </a:r>
          </a:p>
        </p:txBody>
      </p:sp>
      <p:sp>
        <p:nvSpPr>
          <p:cNvPr id="55" name="Rounded Rectangle 54">
            <a:extLst>
              <a:ext uri="{FF2B5EF4-FFF2-40B4-BE49-F238E27FC236}">
                <a16:creationId xmlns:a16="http://schemas.microsoft.com/office/drawing/2014/main" id="{E3E74289-9400-1D8E-DF90-A6B1BE126656}"/>
              </a:ext>
            </a:extLst>
          </p:cNvPr>
          <p:cNvSpPr/>
          <p:nvPr/>
        </p:nvSpPr>
        <p:spPr>
          <a:xfrm>
            <a:off x="10764525" y="6289964"/>
            <a:ext cx="942718" cy="329611"/>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ysClr val="windowText" lastClr="000000"/>
                </a:solidFill>
              </a:rPr>
              <a:t>Tagalog</a:t>
            </a:r>
          </a:p>
        </p:txBody>
      </p:sp>
    </p:spTree>
    <p:extLst>
      <p:ext uri="{BB962C8B-B14F-4D97-AF65-F5344CB8AC3E}">
        <p14:creationId xmlns:p14="http://schemas.microsoft.com/office/powerpoint/2010/main" val="36442783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16D7A-A2B2-146A-670D-4E4AE789B18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F8D608-5B13-C2E2-A3F3-580F17AB61A3}"/>
              </a:ext>
            </a:extLst>
          </p:cNvPr>
          <p:cNvSpPr>
            <a:spLocks noGrp="1"/>
          </p:cNvSpPr>
          <p:nvPr>
            <p:ph type="ctrTitle"/>
          </p:nvPr>
        </p:nvSpPr>
        <p:spPr>
          <a:xfrm>
            <a:off x="914400" y="-2387600"/>
            <a:ext cx="10363200" cy="2387600"/>
          </a:xfrm>
        </p:spPr>
        <p:txBody>
          <a:bodyPr vert="horz" lIns="91440" tIns="45720" rIns="91440" bIns="45720" rtlCol="0" anchor="b">
            <a:normAutofit/>
          </a:bodyPr>
          <a:lstStyle/>
          <a:p>
            <a:r>
              <a:rPr lang="en-US" sz="800" dirty="0"/>
              <a:t>Direction</a:t>
            </a:r>
            <a:endParaRPr lang="en-US" dirty="0"/>
          </a:p>
        </p:txBody>
      </p:sp>
      <p:sp>
        <p:nvSpPr>
          <p:cNvPr id="30" name="Title 1">
            <a:extLst>
              <a:ext uri="{FF2B5EF4-FFF2-40B4-BE49-F238E27FC236}">
                <a16:creationId xmlns:a16="http://schemas.microsoft.com/office/drawing/2014/main" id="{FDCBF90B-28CF-10D5-D27D-352322A30488}"/>
              </a:ext>
            </a:extLst>
          </p:cNvPr>
          <p:cNvSpPr txBox="1">
            <a:spLocks/>
          </p:cNvSpPr>
          <p:nvPr/>
        </p:nvSpPr>
        <p:spPr>
          <a:xfrm>
            <a:off x="219856" y="162317"/>
            <a:ext cx="11752288" cy="134387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800" b="1" dirty="0">
              <a:latin typeface="Arial" panose="020B0604020202020204" pitchFamily="34" charset="0"/>
              <a:cs typeface="Arial" panose="020B0604020202020204" pitchFamily="34" charset="0"/>
            </a:endParaRPr>
          </a:p>
          <a:p>
            <a:r>
              <a:rPr lang="en-GB" sz="4000" b="1" dirty="0">
                <a:latin typeface="Arial" panose="020B0604020202020204" pitchFamily="34" charset="0"/>
                <a:cs typeface="Arial" panose="020B0604020202020204" pitchFamily="34" charset="0"/>
              </a:rPr>
              <a:t>Are they all written in the same direction?</a:t>
            </a:r>
          </a:p>
          <a:p>
            <a:endParaRPr lang="en-GB" sz="1200" b="1" dirty="0">
              <a:latin typeface="Arial" panose="020B0604020202020204" pitchFamily="34" charset="0"/>
              <a:cs typeface="Arial" panose="020B0604020202020204" pitchFamily="34" charset="0"/>
            </a:endParaRPr>
          </a:p>
          <a:p>
            <a:r>
              <a:rPr lang="en-GB" sz="4000" dirty="0">
                <a:latin typeface="Arial" panose="020B0604020202020204" pitchFamily="34" charset="0"/>
                <a:cs typeface="Arial" panose="020B0604020202020204" pitchFamily="34" charset="0"/>
              </a:rPr>
              <a:t>English writes left-to-right. Are they all the same?</a:t>
            </a:r>
          </a:p>
        </p:txBody>
      </p:sp>
      <p:pic>
        <p:nvPicPr>
          <p:cNvPr id="4" name="Picture 3" descr="Multilingual table presents translations of a phrase meaning “languages are amazing” across 18 languages and writing systems. A- Yoruba, B- Hebrew, C- Spanish, D- Chinese, E- Russian, F- Greek, G- Arabic, H- French, I- Urdu, J- Korean, K- Hindi, L- Swahili, M-Thai, N- Polish, O- Amharic, P- Armenian, Q- Japanese, R- Tagalog">
            <a:extLst>
              <a:ext uri="{FF2B5EF4-FFF2-40B4-BE49-F238E27FC236}">
                <a16:creationId xmlns:a16="http://schemas.microsoft.com/office/drawing/2014/main" id="{7A4412B3-1310-31DC-70E9-D1FF2FDDAAB4}"/>
              </a:ext>
            </a:extLst>
          </p:cNvPr>
          <p:cNvPicPr>
            <a:picLocks noChangeAspect="1"/>
          </p:cNvPicPr>
          <p:nvPr/>
        </p:nvPicPr>
        <p:blipFill>
          <a:blip r:embed="rId3"/>
          <a:stretch>
            <a:fillRect/>
          </a:stretch>
        </p:blipFill>
        <p:spPr>
          <a:xfrm>
            <a:off x="317746" y="1696969"/>
            <a:ext cx="11556508" cy="5052612"/>
          </a:xfrm>
          <a:prstGeom prst="rect">
            <a:avLst/>
          </a:prstGeom>
        </p:spPr>
      </p:pic>
      <p:sp>
        <p:nvSpPr>
          <p:cNvPr id="6" name="Rounded Rectangle 5">
            <a:extLst>
              <a:ext uri="{FF2B5EF4-FFF2-40B4-BE49-F238E27FC236}">
                <a16:creationId xmlns:a16="http://schemas.microsoft.com/office/drawing/2014/main" id="{ACC1BD78-1067-C249-0A47-C1E7CF46B548}"/>
              </a:ext>
            </a:extLst>
          </p:cNvPr>
          <p:cNvSpPr/>
          <p:nvPr/>
        </p:nvSpPr>
        <p:spPr>
          <a:xfrm>
            <a:off x="2784765" y="2028044"/>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Yoruba</a:t>
            </a:r>
          </a:p>
        </p:txBody>
      </p:sp>
      <p:sp>
        <p:nvSpPr>
          <p:cNvPr id="16" name="Rounded Rectangle 15">
            <a:extLst>
              <a:ext uri="{FF2B5EF4-FFF2-40B4-BE49-F238E27FC236}">
                <a16:creationId xmlns:a16="http://schemas.microsoft.com/office/drawing/2014/main" id="{EEF9D573-1905-A9DD-E94F-9D286E5AF507}"/>
              </a:ext>
            </a:extLst>
          </p:cNvPr>
          <p:cNvSpPr/>
          <p:nvPr/>
        </p:nvSpPr>
        <p:spPr>
          <a:xfrm>
            <a:off x="4669227" y="2028390"/>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Hebrew</a:t>
            </a:r>
          </a:p>
        </p:txBody>
      </p:sp>
      <p:sp>
        <p:nvSpPr>
          <p:cNvPr id="22" name="Rounded Rectangle 21">
            <a:extLst>
              <a:ext uri="{FF2B5EF4-FFF2-40B4-BE49-F238E27FC236}">
                <a16:creationId xmlns:a16="http://schemas.microsoft.com/office/drawing/2014/main" id="{868AE5E8-7AEF-7302-CFAF-3787544A83A9}"/>
              </a:ext>
            </a:extLst>
          </p:cNvPr>
          <p:cNvSpPr/>
          <p:nvPr/>
        </p:nvSpPr>
        <p:spPr>
          <a:xfrm>
            <a:off x="10550248" y="2015461"/>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Spanish</a:t>
            </a:r>
          </a:p>
        </p:txBody>
      </p:sp>
      <p:sp>
        <p:nvSpPr>
          <p:cNvPr id="8" name="Rounded Rectangle 7">
            <a:extLst>
              <a:ext uri="{FF2B5EF4-FFF2-40B4-BE49-F238E27FC236}">
                <a16:creationId xmlns:a16="http://schemas.microsoft.com/office/drawing/2014/main" id="{5B7EE8F6-299E-C814-2361-4023C3617E6A}"/>
              </a:ext>
            </a:extLst>
          </p:cNvPr>
          <p:cNvSpPr/>
          <p:nvPr/>
        </p:nvSpPr>
        <p:spPr>
          <a:xfrm>
            <a:off x="2784765" y="277657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Chinese</a:t>
            </a:r>
          </a:p>
        </p:txBody>
      </p:sp>
      <p:sp>
        <p:nvSpPr>
          <p:cNvPr id="17" name="Rounded Rectangle 16">
            <a:extLst>
              <a:ext uri="{FF2B5EF4-FFF2-40B4-BE49-F238E27FC236}">
                <a16:creationId xmlns:a16="http://schemas.microsoft.com/office/drawing/2014/main" id="{5E6AC595-69E2-AFE9-06B6-023139F59280}"/>
              </a:ext>
            </a:extLst>
          </p:cNvPr>
          <p:cNvSpPr/>
          <p:nvPr/>
        </p:nvSpPr>
        <p:spPr>
          <a:xfrm>
            <a:off x="6558070" y="283975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Russian</a:t>
            </a:r>
          </a:p>
        </p:txBody>
      </p:sp>
      <p:sp>
        <p:nvSpPr>
          <p:cNvPr id="25" name="Rounded Rectangle 24">
            <a:extLst>
              <a:ext uri="{FF2B5EF4-FFF2-40B4-BE49-F238E27FC236}">
                <a16:creationId xmlns:a16="http://schemas.microsoft.com/office/drawing/2014/main" id="{1399BEEB-3830-29F5-622C-9142D91842A2}"/>
              </a:ext>
            </a:extLst>
          </p:cNvPr>
          <p:cNvSpPr/>
          <p:nvPr/>
        </p:nvSpPr>
        <p:spPr>
          <a:xfrm>
            <a:off x="10615653" y="2819064"/>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Greek</a:t>
            </a:r>
          </a:p>
        </p:txBody>
      </p:sp>
      <p:sp>
        <p:nvSpPr>
          <p:cNvPr id="10" name="Rounded Rectangle 9">
            <a:extLst>
              <a:ext uri="{FF2B5EF4-FFF2-40B4-BE49-F238E27FC236}">
                <a16:creationId xmlns:a16="http://schemas.microsoft.com/office/drawing/2014/main" id="{617D07DE-870F-C3EE-2CBA-6F81F07B533D}"/>
              </a:ext>
            </a:extLst>
          </p:cNvPr>
          <p:cNvSpPr/>
          <p:nvPr/>
        </p:nvSpPr>
        <p:spPr>
          <a:xfrm>
            <a:off x="932875" y="3612795"/>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Arabic</a:t>
            </a:r>
          </a:p>
        </p:txBody>
      </p:sp>
      <p:sp>
        <p:nvSpPr>
          <p:cNvPr id="18" name="Rounded Rectangle 17">
            <a:extLst>
              <a:ext uri="{FF2B5EF4-FFF2-40B4-BE49-F238E27FC236}">
                <a16:creationId xmlns:a16="http://schemas.microsoft.com/office/drawing/2014/main" id="{15525B98-8367-3F0E-C444-619B55583330}"/>
              </a:ext>
            </a:extLst>
          </p:cNvPr>
          <p:cNvSpPr/>
          <p:nvPr/>
        </p:nvSpPr>
        <p:spPr>
          <a:xfrm>
            <a:off x="6865902" y="3622172"/>
            <a:ext cx="1009483"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French</a:t>
            </a:r>
          </a:p>
        </p:txBody>
      </p:sp>
      <p:sp>
        <p:nvSpPr>
          <p:cNvPr id="27" name="Rounded Rectangle 26">
            <a:extLst>
              <a:ext uri="{FF2B5EF4-FFF2-40B4-BE49-F238E27FC236}">
                <a16:creationId xmlns:a16="http://schemas.microsoft.com/office/drawing/2014/main" id="{14A5FB22-EDF7-BC99-F595-B1CC903CDDA2}"/>
              </a:ext>
            </a:extLst>
          </p:cNvPr>
          <p:cNvSpPr/>
          <p:nvPr/>
        </p:nvSpPr>
        <p:spPr>
          <a:xfrm>
            <a:off x="8459230" y="3622172"/>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Urdu</a:t>
            </a:r>
          </a:p>
        </p:txBody>
      </p:sp>
      <p:sp>
        <p:nvSpPr>
          <p:cNvPr id="12" name="Rounded Rectangle 11">
            <a:extLst>
              <a:ext uri="{FF2B5EF4-FFF2-40B4-BE49-F238E27FC236}">
                <a16:creationId xmlns:a16="http://schemas.microsoft.com/office/drawing/2014/main" id="{F3B7CFEE-52DB-4C7A-6DA2-208BFFCEAA7B}"/>
              </a:ext>
            </a:extLst>
          </p:cNvPr>
          <p:cNvSpPr/>
          <p:nvPr/>
        </p:nvSpPr>
        <p:spPr>
          <a:xfrm>
            <a:off x="3118448" y="4416047"/>
            <a:ext cx="986458"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Korean</a:t>
            </a:r>
          </a:p>
        </p:txBody>
      </p:sp>
      <p:sp>
        <p:nvSpPr>
          <p:cNvPr id="19" name="Rounded Rectangle 18">
            <a:extLst>
              <a:ext uri="{FF2B5EF4-FFF2-40B4-BE49-F238E27FC236}">
                <a16:creationId xmlns:a16="http://schemas.microsoft.com/office/drawing/2014/main" id="{32547020-6FE8-26FB-7931-6B729C06CEF6}"/>
              </a:ext>
            </a:extLst>
          </p:cNvPr>
          <p:cNvSpPr/>
          <p:nvPr/>
        </p:nvSpPr>
        <p:spPr>
          <a:xfrm>
            <a:off x="6879013" y="4428236"/>
            <a:ext cx="1009483"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Hindi</a:t>
            </a:r>
          </a:p>
        </p:txBody>
      </p:sp>
      <p:sp>
        <p:nvSpPr>
          <p:cNvPr id="23" name="Rounded Rectangle 22">
            <a:extLst>
              <a:ext uri="{FF2B5EF4-FFF2-40B4-BE49-F238E27FC236}">
                <a16:creationId xmlns:a16="http://schemas.microsoft.com/office/drawing/2014/main" id="{3038A6EA-168B-30D3-BA62-F98BF6ED669C}"/>
              </a:ext>
            </a:extLst>
          </p:cNvPr>
          <p:cNvSpPr/>
          <p:nvPr/>
        </p:nvSpPr>
        <p:spPr>
          <a:xfrm>
            <a:off x="10357713" y="4444544"/>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Swahili</a:t>
            </a:r>
          </a:p>
        </p:txBody>
      </p:sp>
      <p:sp>
        <p:nvSpPr>
          <p:cNvPr id="14" name="Rounded Rectangle 13">
            <a:extLst>
              <a:ext uri="{FF2B5EF4-FFF2-40B4-BE49-F238E27FC236}">
                <a16:creationId xmlns:a16="http://schemas.microsoft.com/office/drawing/2014/main" id="{508ECC48-4F56-4E0B-D290-B9040FBE3A8B}"/>
              </a:ext>
            </a:extLst>
          </p:cNvPr>
          <p:cNvSpPr/>
          <p:nvPr/>
        </p:nvSpPr>
        <p:spPr>
          <a:xfrm>
            <a:off x="2798620" y="520138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Thai</a:t>
            </a:r>
          </a:p>
        </p:txBody>
      </p:sp>
      <p:sp>
        <p:nvSpPr>
          <p:cNvPr id="20" name="Rounded Rectangle 19">
            <a:extLst>
              <a:ext uri="{FF2B5EF4-FFF2-40B4-BE49-F238E27FC236}">
                <a16:creationId xmlns:a16="http://schemas.microsoft.com/office/drawing/2014/main" id="{8D1B43E1-AE14-7F0F-F894-554E4429212B}"/>
              </a:ext>
            </a:extLst>
          </p:cNvPr>
          <p:cNvSpPr/>
          <p:nvPr/>
        </p:nvSpPr>
        <p:spPr>
          <a:xfrm>
            <a:off x="6596065" y="5206475"/>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Polish</a:t>
            </a:r>
          </a:p>
        </p:txBody>
      </p:sp>
      <p:sp>
        <p:nvSpPr>
          <p:cNvPr id="29" name="Rounded Rectangle 28">
            <a:extLst>
              <a:ext uri="{FF2B5EF4-FFF2-40B4-BE49-F238E27FC236}">
                <a16:creationId xmlns:a16="http://schemas.microsoft.com/office/drawing/2014/main" id="{6FC11917-4568-1C8C-67F8-5F7638D0C79E}"/>
              </a:ext>
            </a:extLst>
          </p:cNvPr>
          <p:cNvSpPr/>
          <p:nvPr/>
        </p:nvSpPr>
        <p:spPr>
          <a:xfrm>
            <a:off x="10764525" y="5201382"/>
            <a:ext cx="941288"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Amharic</a:t>
            </a:r>
          </a:p>
        </p:txBody>
      </p:sp>
      <p:sp>
        <p:nvSpPr>
          <p:cNvPr id="15" name="Rounded Rectangle 14">
            <a:extLst>
              <a:ext uri="{FF2B5EF4-FFF2-40B4-BE49-F238E27FC236}">
                <a16:creationId xmlns:a16="http://schemas.microsoft.com/office/drawing/2014/main" id="{018A2043-466F-6FA2-4EDB-06BC3A862962}"/>
              </a:ext>
            </a:extLst>
          </p:cNvPr>
          <p:cNvSpPr/>
          <p:nvPr/>
        </p:nvSpPr>
        <p:spPr>
          <a:xfrm>
            <a:off x="2784765" y="6057963"/>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Armenian</a:t>
            </a:r>
          </a:p>
        </p:txBody>
      </p:sp>
      <p:sp>
        <p:nvSpPr>
          <p:cNvPr id="21" name="Rounded Rectangle 20">
            <a:extLst>
              <a:ext uri="{FF2B5EF4-FFF2-40B4-BE49-F238E27FC236}">
                <a16:creationId xmlns:a16="http://schemas.microsoft.com/office/drawing/2014/main" id="{6DD7EDE9-1074-162A-3875-DC1EEECE4EBC}"/>
              </a:ext>
            </a:extLst>
          </p:cNvPr>
          <p:cNvSpPr/>
          <p:nvPr/>
        </p:nvSpPr>
        <p:spPr>
          <a:xfrm>
            <a:off x="6751780" y="6022408"/>
            <a:ext cx="1178281"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Japanese</a:t>
            </a:r>
          </a:p>
        </p:txBody>
      </p:sp>
      <p:sp>
        <p:nvSpPr>
          <p:cNvPr id="55" name="Rounded Rectangle 54">
            <a:extLst>
              <a:ext uri="{FF2B5EF4-FFF2-40B4-BE49-F238E27FC236}">
                <a16:creationId xmlns:a16="http://schemas.microsoft.com/office/drawing/2014/main" id="{50A39780-6718-C6F1-C369-6B6FF5856567}"/>
              </a:ext>
            </a:extLst>
          </p:cNvPr>
          <p:cNvSpPr/>
          <p:nvPr/>
        </p:nvSpPr>
        <p:spPr>
          <a:xfrm>
            <a:off x="10764525" y="6289964"/>
            <a:ext cx="942718" cy="329611"/>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ysClr val="windowText" lastClr="000000"/>
                </a:solidFill>
              </a:rPr>
              <a:t>Tagalog</a:t>
            </a:r>
          </a:p>
        </p:txBody>
      </p:sp>
    </p:spTree>
    <p:extLst>
      <p:ext uri="{BB962C8B-B14F-4D97-AF65-F5344CB8AC3E}">
        <p14:creationId xmlns:p14="http://schemas.microsoft.com/office/powerpoint/2010/main" val="28283728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A37AB-8A76-3844-1999-65620629A5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A4B0A4-2EC9-67BC-B869-D9B8B7F6453E}"/>
              </a:ext>
            </a:extLst>
          </p:cNvPr>
          <p:cNvSpPr>
            <a:spLocks noGrp="1"/>
          </p:cNvSpPr>
          <p:nvPr>
            <p:ph type="ctrTitle"/>
          </p:nvPr>
        </p:nvSpPr>
        <p:spPr>
          <a:xfrm>
            <a:off x="914400" y="-2387600"/>
            <a:ext cx="10363200" cy="2387600"/>
          </a:xfrm>
        </p:spPr>
        <p:txBody>
          <a:bodyPr vert="horz" lIns="91440" tIns="45720" rIns="91440" bIns="45720" rtlCol="0" anchor="b">
            <a:normAutofit/>
          </a:bodyPr>
          <a:lstStyle/>
          <a:p>
            <a:r>
              <a:rPr lang="en-US" sz="800" dirty="0"/>
              <a:t>Joined-up</a:t>
            </a:r>
            <a:endParaRPr lang="en-US" dirty="0"/>
          </a:p>
        </p:txBody>
      </p:sp>
      <p:sp>
        <p:nvSpPr>
          <p:cNvPr id="30" name="Title 1">
            <a:extLst>
              <a:ext uri="{FF2B5EF4-FFF2-40B4-BE49-F238E27FC236}">
                <a16:creationId xmlns:a16="http://schemas.microsoft.com/office/drawing/2014/main" id="{1D41B2F4-6A74-1728-B2E0-DC267A16D122}"/>
              </a:ext>
            </a:extLst>
          </p:cNvPr>
          <p:cNvSpPr txBox="1">
            <a:spLocks/>
          </p:cNvSpPr>
          <p:nvPr/>
        </p:nvSpPr>
        <p:spPr>
          <a:xfrm>
            <a:off x="219856" y="162317"/>
            <a:ext cx="11752288" cy="1343878"/>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800" b="1" dirty="0">
              <a:latin typeface="Arial" panose="020B0604020202020204" pitchFamily="34" charset="0"/>
              <a:cs typeface="Arial" panose="020B0604020202020204" pitchFamily="34" charset="0"/>
            </a:endParaRPr>
          </a:p>
          <a:p>
            <a:r>
              <a:rPr lang="en-GB" sz="4400" b="1" dirty="0">
                <a:latin typeface="Arial" panose="020B0604020202020204" pitchFamily="34" charset="0"/>
                <a:cs typeface="Arial" panose="020B0604020202020204" pitchFamily="34" charset="0"/>
              </a:rPr>
              <a:t>Are any languages using joined-up writing?</a:t>
            </a:r>
          </a:p>
          <a:p>
            <a:endParaRPr lang="en-GB" sz="200" b="1" dirty="0">
              <a:latin typeface="Arial" panose="020B0604020202020204" pitchFamily="34" charset="0"/>
              <a:cs typeface="Arial" panose="020B0604020202020204" pitchFamily="34" charset="0"/>
            </a:endParaRPr>
          </a:p>
          <a:p>
            <a:endParaRPr lang="en-GB" sz="1100" b="1" dirty="0">
              <a:latin typeface="Arial" panose="020B0604020202020204" pitchFamily="34" charset="0"/>
              <a:cs typeface="Arial" panose="020B0604020202020204" pitchFamily="34" charset="0"/>
            </a:endParaRPr>
          </a:p>
          <a:p>
            <a:r>
              <a:rPr lang="en-GB" sz="3100" dirty="0">
                <a:latin typeface="Arial" panose="020B0604020202020204" pitchFamily="34" charset="0"/>
                <a:cs typeface="Arial" panose="020B0604020202020204" pitchFamily="34" charset="0"/>
              </a:rPr>
              <a:t>Do any of them seem to have letters/symbols that flow into each other?</a:t>
            </a:r>
          </a:p>
        </p:txBody>
      </p:sp>
      <p:pic>
        <p:nvPicPr>
          <p:cNvPr id="4" name="Picture 3" descr="Multilingual table presents translations of a phrase meaning “languages are amazing” across 18 languages and writing systems. A- Yoruba, B- Hebrew, C- Spanish, D- Chinese, E- Russian, F- Greek, G- Arabic, H- French, I- Urdu, J- Korean, K- Hindi, L- Swahili, M-Thai, N- Polish, O- Amharic, P- Armenian, Q- Japanese, R- Tagalog">
            <a:extLst>
              <a:ext uri="{FF2B5EF4-FFF2-40B4-BE49-F238E27FC236}">
                <a16:creationId xmlns:a16="http://schemas.microsoft.com/office/drawing/2014/main" id="{F0E90D77-D6C4-5261-7CF7-6AC376047175}"/>
              </a:ext>
            </a:extLst>
          </p:cNvPr>
          <p:cNvPicPr>
            <a:picLocks noChangeAspect="1"/>
          </p:cNvPicPr>
          <p:nvPr/>
        </p:nvPicPr>
        <p:blipFill>
          <a:blip r:embed="rId3"/>
          <a:stretch>
            <a:fillRect/>
          </a:stretch>
        </p:blipFill>
        <p:spPr>
          <a:xfrm>
            <a:off x="317746" y="1696969"/>
            <a:ext cx="11556508" cy="5052612"/>
          </a:xfrm>
          <a:prstGeom prst="rect">
            <a:avLst/>
          </a:prstGeom>
        </p:spPr>
      </p:pic>
      <p:sp>
        <p:nvSpPr>
          <p:cNvPr id="6" name="Rounded Rectangle 5">
            <a:extLst>
              <a:ext uri="{FF2B5EF4-FFF2-40B4-BE49-F238E27FC236}">
                <a16:creationId xmlns:a16="http://schemas.microsoft.com/office/drawing/2014/main" id="{D4BE5DDD-ABCB-B249-FE3D-04C7BF3168EF}"/>
              </a:ext>
            </a:extLst>
          </p:cNvPr>
          <p:cNvSpPr/>
          <p:nvPr/>
        </p:nvSpPr>
        <p:spPr>
          <a:xfrm>
            <a:off x="2784765" y="2028044"/>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Yoruba</a:t>
            </a:r>
          </a:p>
        </p:txBody>
      </p:sp>
      <p:sp>
        <p:nvSpPr>
          <p:cNvPr id="16" name="Rounded Rectangle 15">
            <a:extLst>
              <a:ext uri="{FF2B5EF4-FFF2-40B4-BE49-F238E27FC236}">
                <a16:creationId xmlns:a16="http://schemas.microsoft.com/office/drawing/2014/main" id="{FA2B4BAB-F122-4982-8F28-522AC6C3F480}"/>
              </a:ext>
            </a:extLst>
          </p:cNvPr>
          <p:cNvSpPr/>
          <p:nvPr/>
        </p:nvSpPr>
        <p:spPr>
          <a:xfrm>
            <a:off x="4669227" y="2028390"/>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Hebrew</a:t>
            </a:r>
          </a:p>
        </p:txBody>
      </p:sp>
      <p:sp>
        <p:nvSpPr>
          <p:cNvPr id="22" name="Rounded Rectangle 21">
            <a:extLst>
              <a:ext uri="{FF2B5EF4-FFF2-40B4-BE49-F238E27FC236}">
                <a16:creationId xmlns:a16="http://schemas.microsoft.com/office/drawing/2014/main" id="{FD87F438-150A-580B-AC5F-4C024B68F5CE}"/>
              </a:ext>
            </a:extLst>
          </p:cNvPr>
          <p:cNvSpPr/>
          <p:nvPr/>
        </p:nvSpPr>
        <p:spPr>
          <a:xfrm>
            <a:off x="10550248" y="2015461"/>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Spanish</a:t>
            </a:r>
          </a:p>
        </p:txBody>
      </p:sp>
      <p:sp>
        <p:nvSpPr>
          <p:cNvPr id="8" name="Rounded Rectangle 7">
            <a:extLst>
              <a:ext uri="{FF2B5EF4-FFF2-40B4-BE49-F238E27FC236}">
                <a16:creationId xmlns:a16="http://schemas.microsoft.com/office/drawing/2014/main" id="{C64CA0B5-1B3C-C31D-F107-7EB2CF279266}"/>
              </a:ext>
            </a:extLst>
          </p:cNvPr>
          <p:cNvSpPr/>
          <p:nvPr/>
        </p:nvSpPr>
        <p:spPr>
          <a:xfrm>
            <a:off x="2784765" y="277657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Chinese</a:t>
            </a:r>
          </a:p>
        </p:txBody>
      </p:sp>
      <p:sp>
        <p:nvSpPr>
          <p:cNvPr id="17" name="Rounded Rectangle 16">
            <a:extLst>
              <a:ext uri="{FF2B5EF4-FFF2-40B4-BE49-F238E27FC236}">
                <a16:creationId xmlns:a16="http://schemas.microsoft.com/office/drawing/2014/main" id="{6C578CBF-E4AD-9808-1632-4DB9ECF49F37}"/>
              </a:ext>
            </a:extLst>
          </p:cNvPr>
          <p:cNvSpPr/>
          <p:nvPr/>
        </p:nvSpPr>
        <p:spPr>
          <a:xfrm>
            <a:off x="6558070" y="283975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Russian</a:t>
            </a:r>
          </a:p>
        </p:txBody>
      </p:sp>
      <p:sp>
        <p:nvSpPr>
          <p:cNvPr id="25" name="Rounded Rectangle 24">
            <a:extLst>
              <a:ext uri="{FF2B5EF4-FFF2-40B4-BE49-F238E27FC236}">
                <a16:creationId xmlns:a16="http://schemas.microsoft.com/office/drawing/2014/main" id="{1D797CC1-01D1-2B2B-9D14-7B390031EF0A}"/>
              </a:ext>
            </a:extLst>
          </p:cNvPr>
          <p:cNvSpPr/>
          <p:nvPr/>
        </p:nvSpPr>
        <p:spPr>
          <a:xfrm>
            <a:off x="10615653" y="2819064"/>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Greek</a:t>
            </a:r>
          </a:p>
        </p:txBody>
      </p:sp>
      <p:sp>
        <p:nvSpPr>
          <p:cNvPr id="10" name="Rounded Rectangle 9">
            <a:extLst>
              <a:ext uri="{FF2B5EF4-FFF2-40B4-BE49-F238E27FC236}">
                <a16:creationId xmlns:a16="http://schemas.microsoft.com/office/drawing/2014/main" id="{5DD66D07-6C96-2E07-DFE2-B80329361A69}"/>
              </a:ext>
            </a:extLst>
          </p:cNvPr>
          <p:cNvSpPr/>
          <p:nvPr/>
        </p:nvSpPr>
        <p:spPr>
          <a:xfrm>
            <a:off x="932875" y="3612795"/>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Arabic</a:t>
            </a:r>
          </a:p>
        </p:txBody>
      </p:sp>
      <p:sp>
        <p:nvSpPr>
          <p:cNvPr id="18" name="Rounded Rectangle 17">
            <a:extLst>
              <a:ext uri="{FF2B5EF4-FFF2-40B4-BE49-F238E27FC236}">
                <a16:creationId xmlns:a16="http://schemas.microsoft.com/office/drawing/2014/main" id="{410F58B3-C9C8-F471-D1C9-E3352192B393}"/>
              </a:ext>
            </a:extLst>
          </p:cNvPr>
          <p:cNvSpPr/>
          <p:nvPr/>
        </p:nvSpPr>
        <p:spPr>
          <a:xfrm>
            <a:off x="6865902" y="3622172"/>
            <a:ext cx="1009483"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French</a:t>
            </a:r>
          </a:p>
        </p:txBody>
      </p:sp>
      <p:sp>
        <p:nvSpPr>
          <p:cNvPr id="27" name="Rounded Rectangle 26">
            <a:extLst>
              <a:ext uri="{FF2B5EF4-FFF2-40B4-BE49-F238E27FC236}">
                <a16:creationId xmlns:a16="http://schemas.microsoft.com/office/drawing/2014/main" id="{1D9AC88E-39EB-1A5C-2924-E89949A1C870}"/>
              </a:ext>
            </a:extLst>
          </p:cNvPr>
          <p:cNvSpPr/>
          <p:nvPr/>
        </p:nvSpPr>
        <p:spPr>
          <a:xfrm>
            <a:off x="8459230" y="3622172"/>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Urdu</a:t>
            </a:r>
          </a:p>
        </p:txBody>
      </p:sp>
      <p:sp>
        <p:nvSpPr>
          <p:cNvPr id="12" name="Rounded Rectangle 11">
            <a:extLst>
              <a:ext uri="{FF2B5EF4-FFF2-40B4-BE49-F238E27FC236}">
                <a16:creationId xmlns:a16="http://schemas.microsoft.com/office/drawing/2014/main" id="{8811C360-094A-6CA5-438A-44072554C88F}"/>
              </a:ext>
            </a:extLst>
          </p:cNvPr>
          <p:cNvSpPr/>
          <p:nvPr/>
        </p:nvSpPr>
        <p:spPr>
          <a:xfrm>
            <a:off x="3118448" y="4416047"/>
            <a:ext cx="986458"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Korean</a:t>
            </a:r>
          </a:p>
        </p:txBody>
      </p:sp>
      <p:sp>
        <p:nvSpPr>
          <p:cNvPr id="19" name="Rounded Rectangle 18">
            <a:extLst>
              <a:ext uri="{FF2B5EF4-FFF2-40B4-BE49-F238E27FC236}">
                <a16:creationId xmlns:a16="http://schemas.microsoft.com/office/drawing/2014/main" id="{59F53F22-246E-CC7A-6360-609AC7DF7F45}"/>
              </a:ext>
            </a:extLst>
          </p:cNvPr>
          <p:cNvSpPr/>
          <p:nvPr/>
        </p:nvSpPr>
        <p:spPr>
          <a:xfrm>
            <a:off x="6879013" y="4428236"/>
            <a:ext cx="1009483"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Hindi</a:t>
            </a:r>
          </a:p>
        </p:txBody>
      </p:sp>
      <p:sp>
        <p:nvSpPr>
          <p:cNvPr id="23" name="Rounded Rectangle 22">
            <a:extLst>
              <a:ext uri="{FF2B5EF4-FFF2-40B4-BE49-F238E27FC236}">
                <a16:creationId xmlns:a16="http://schemas.microsoft.com/office/drawing/2014/main" id="{D255FC81-6D3E-5816-5693-13F06C0C736E}"/>
              </a:ext>
            </a:extLst>
          </p:cNvPr>
          <p:cNvSpPr/>
          <p:nvPr/>
        </p:nvSpPr>
        <p:spPr>
          <a:xfrm>
            <a:off x="10357713" y="4444544"/>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Swahili</a:t>
            </a:r>
          </a:p>
        </p:txBody>
      </p:sp>
      <p:sp>
        <p:nvSpPr>
          <p:cNvPr id="14" name="Rounded Rectangle 13">
            <a:extLst>
              <a:ext uri="{FF2B5EF4-FFF2-40B4-BE49-F238E27FC236}">
                <a16:creationId xmlns:a16="http://schemas.microsoft.com/office/drawing/2014/main" id="{0854A211-3DA7-8D56-8504-8A0BE2578FB3}"/>
              </a:ext>
            </a:extLst>
          </p:cNvPr>
          <p:cNvSpPr/>
          <p:nvPr/>
        </p:nvSpPr>
        <p:spPr>
          <a:xfrm>
            <a:off x="2798620" y="520138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Thai</a:t>
            </a:r>
          </a:p>
        </p:txBody>
      </p:sp>
      <p:sp>
        <p:nvSpPr>
          <p:cNvPr id="20" name="Rounded Rectangle 19">
            <a:extLst>
              <a:ext uri="{FF2B5EF4-FFF2-40B4-BE49-F238E27FC236}">
                <a16:creationId xmlns:a16="http://schemas.microsoft.com/office/drawing/2014/main" id="{81F1ED35-AA76-4BF9-3706-6B8AC1B6D5FE}"/>
              </a:ext>
            </a:extLst>
          </p:cNvPr>
          <p:cNvSpPr/>
          <p:nvPr/>
        </p:nvSpPr>
        <p:spPr>
          <a:xfrm>
            <a:off x="6596065" y="5206475"/>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Polish</a:t>
            </a:r>
          </a:p>
        </p:txBody>
      </p:sp>
      <p:sp>
        <p:nvSpPr>
          <p:cNvPr id="29" name="Rounded Rectangle 28">
            <a:extLst>
              <a:ext uri="{FF2B5EF4-FFF2-40B4-BE49-F238E27FC236}">
                <a16:creationId xmlns:a16="http://schemas.microsoft.com/office/drawing/2014/main" id="{CA25F62D-BE37-1B93-C51C-3592635A2B69}"/>
              </a:ext>
            </a:extLst>
          </p:cNvPr>
          <p:cNvSpPr/>
          <p:nvPr/>
        </p:nvSpPr>
        <p:spPr>
          <a:xfrm>
            <a:off x="10764525" y="5201382"/>
            <a:ext cx="941288"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Amharic</a:t>
            </a:r>
          </a:p>
        </p:txBody>
      </p:sp>
      <p:sp>
        <p:nvSpPr>
          <p:cNvPr id="15" name="Rounded Rectangle 14">
            <a:extLst>
              <a:ext uri="{FF2B5EF4-FFF2-40B4-BE49-F238E27FC236}">
                <a16:creationId xmlns:a16="http://schemas.microsoft.com/office/drawing/2014/main" id="{30C744EA-C0DE-A2A5-3A33-86EB687B05EC}"/>
              </a:ext>
            </a:extLst>
          </p:cNvPr>
          <p:cNvSpPr/>
          <p:nvPr/>
        </p:nvSpPr>
        <p:spPr>
          <a:xfrm>
            <a:off x="2784765" y="6057963"/>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Armenian</a:t>
            </a:r>
          </a:p>
        </p:txBody>
      </p:sp>
      <p:sp>
        <p:nvSpPr>
          <p:cNvPr id="21" name="Rounded Rectangle 20">
            <a:extLst>
              <a:ext uri="{FF2B5EF4-FFF2-40B4-BE49-F238E27FC236}">
                <a16:creationId xmlns:a16="http://schemas.microsoft.com/office/drawing/2014/main" id="{05D1FF48-82EF-CA39-C302-AB595854168F}"/>
              </a:ext>
            </a:extLst>
          </p:cNvPr>
          <p:cNvSpPr/>
          <p:nvPr/>
        </p:nvSpPr>
        <p:spPr>
          <a:xfrm>
            <a:off x="6751780" y="6022408"/>
            <a:ext cx="1178281"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Japanese</a:t>
            </a:r>
          </a:p>
        </p:txBody>
      </p:sp>
      <p:sp>
        <p:nvSpPr>
          <p:cNvPr id="55" name="Rounded Rectangle 54">
            <a:extLst>
              <a:ext uri="{FF2B5EF4-FFF2-40B4-BE49-F238E27FC236}">
                <a16:creationId xmlns:a16="http://schemas.microsoft.com/office/drawing/2014/main" id="{B7B631DD-773F-0052-38D7-404D0D96BED7}"/>
              </a:ext>
            </a:extLst>
          </p:cNvPr>
          <p:cNvSpPr/>
          <p:nvPr/>
        </p:nvSpPr>
        <p:spPr>
          <a:xfrm>
            <a:off x="10764525" y="6289964"/>
            <a:ext cx="942718" cy="329611"/>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ysClr val="windowText" lastClr="000000"/>
                </a:solidFill>
              </a:rPr>
              <a:t>Tagalog</a:t>
            </a:r>
          </a:p>
        </p:txBody>
      </p:sp>
    </p:spTree>
    <p:extLst>
      <p:ext uri="{BB962C8B-B14F-4D97-AF65-F5344CB8AC3E}">
        <p14:creationId xmlns:p14="http://schemas.microsoft.com/office/powerpoint/2010/main" val="27253511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1E6EC-3EFF-FCD2-6114-8FCFC2FF7B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EB7D268-30AE-AD07-207A-80D611D5925E}"/>
              </a:ext>
            </a:extLst>
          </p:cNvPr>
          <p:cNvSpPr>
            <a:spLocks noGrp="1"/>
          </p:cNvSpPr>
          <p:nvPr>
            <p:ph type="ctrTitle"/>
          </p:nvPr>
        </p:nvSpPr>
        <p:spPr>
          <a:xfrm>
            <a:off x="914400" y="-2387600"/>
            <a:ext cx="10363200" cy="2387600"/>
          </a:xfrm>
        </p:spPr>
        <p:txBody>
          <a:bodyPr vert="horz" lIns="91440" tIns="45720" rIns="91440" bIns="45720" rtlCol="0" anchor="b">
            <a:normAutofit/>
          </a:bodyPr>
          <a:lstStyle/>
          <a:p>
            <a:r>
              <a:rPr lang="en-US" sz="100" dirty="0"/>
              <a:t>Sound or word or syllable</a:t>
            </a:r>
          </a:p>
        </p:txBody>
      </p:sp>
      <p:sp>
        <p:nvSpPr>
          <p:cNvPr id="30" name="Title 1">
            <a:extLst>
              <a:ext uri="{FF2B5EF4-FFF2-40B4-BE49-F238E27FC236}">
                <a16:creationId xmlns:a16="http://schemas.microsoft.com/office/drawing/2014/main" id="{CBC7542A-00F7-1BFC-50FE-D83C74E713D5}"/>
              </a:ext>
            </a:extLst>
          </p:cNvPr>
          <p:cNvSpPr txBox="1">
            <a:spLocks/>
          </p:cNvSpPr>
          <p:nvPr/>
        </p:nvSpPr>
        <p:spPr>
          <a:xfrm>
            <a:off x="219856" y="162317"/>
            <a:ext cx="11752288" cy="1343878"/>
          </a:xfrm>
          <a:prstGeom prst="rect">
            <a:avLst/>
          </a:prstGeom>
        </p:spPr>
        <p:txBody>
          <a:bodyPr vert="horz" lIns="91440" tIns="45720" rIns="91440" bIns="45720" rtlCol="0" anchor="b">
            <a:normAutofit fontScale="8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800" b="1" dirty="0">
              <a:latin typeface="Arial" panose="020B0604020202020204" pitchFamily="34" charset="0"/>
              <a:cs typeface="Arial" panose="020B0604020202020204" pitchFamily="34" charset="0"/>
            </a:endParaRPr>
          </a:p>
          <a:p>
            <a:r>
              <a:rPr lang="en-GB" sz="5200" b="1" dirty="0">
                <a:latin typeface="Arial" panose="020B0604020202020204" pitchFamily="34" charset="0"/>
                <a:cs typeface="Arial" panose="020B0604020202020204" pitchFamily="34" charset="0"/>
              </a:rPr>
              <a:t>In English, letters relate to sounds.</a:t>
            </a:r>
          </a:p>
          <a:p>
            <a:endParaRPr lang="en-GB" sz="1900" b="1" dirty="0">
              <a:latin typeface="Arial" panose="020B0604020202020204" pitchFamily="34" charset="0"/>
              <a:cs typeface="Arial" panose="020B0604020202020204" pitchFamily="34" charset="0"/>
            </a:endParaRPr>
          </a:p>
          <a:p>
            <a:endParaRPr lang="en-GB" sz="1200" b="1" dirty="0">
              <a:latin typeface="Arial" panose="020B0604020202020204" pitchFamily="34" charset="0"/>
              <a:cs typeface="Arial" panose="020B0604020202020204" pitchFamily="34" charset="0"/>
            </a:endParaRPr>
          </a:p>
          <a:p>
            <a:r>
              <a:rPr lang="en-GB" sz="4000" dirty="0">
                <a:latin typeface="Arial" panose="020B0604020202020204" pitchFamily="34" charset="0"/>
                <a:cs typeface="Arial" panose="020B0604020202020204" pitchFamily="34" charset="0"/>
              </a:rPr>
              <a:t>Can we spot any languages which might work differently?</a:t>
            </a:r>
          </a:p>
        </p:txBody>
      </p:sp>
      <p:pic>
        <p:nvPicPr>
          <p:cNvPr id="4" name="Picture 3" descr="Multilingual table presents translations of a phrase meaning “languages are amazing” across 18 languages and writing systems. A- Yoruba, B- Hebrew, C- Spanish, D- Chinese, E- Russian, F- Greek, G- Arabic, H- French, I- Urdu, J- Korean, K- Hindi, L- Swahili, M-Thai, N- Polish, O- Amharic, P- Armenian, Q- Japanese, R- Tagalog">
            <a:extLst>
              <a:ext uri="{FF2B5EF4-FFF2-40B4-BE49-F238E27FC236}">
                <a16:creationId xmlns:a16="http://schemas.microsoft.com/office/drawing/2014/main" id="{77B6B6FC-A704-F019-CBD5-41C59E9D305B}"/>
              </a:ext>
            </a:extLst>
          </p:cNvPr>
          <p:cNvPicPr>
            <a:picLocks noChangeAspect="1"/>
          </p:cNvPicPr>
          <p:nvPr/>
        </p:nvPicPr>
        <p:blipFill>
          <a:blip r:embed="rId3"/>
          <a:stretch>
            <a:fillRect/>
          </a:stretch>
        </p:blipFill>
        <p:spPr>
          <a:xfrm>
            <a:off x="317746" y="1696969"/>
            <a:ext cx="11556508" cy="5052612"/>
          </a:xfrm>
          <a:prstGeom prst="rect">
            <a:avLst/>
          </a:prstGeom>
        </p:spPr>
      </p:pic>
      <p:sp>
        <p:nvSpPr>
          <p:cNvPr id="6" name="Rounded Rectangle 5">
            <a:extLst>
              <a:ext uri="{FF2B5EF4-FFF2-40B4-BE49-F238E27FC236}">
                <a16:creationId xmlns:a16="http://schemas.microsoft.com/office/drawing/2014/main" id="{E3DF0EDC-00D5-58F3-0E83-0DEBFF48C84D}"/>
              </a:ext>
            </a:extLst>
          </p:cNvPr>
          <p:cNvSpPr/>
          <p:nvPr/>
        </p:nvSpPr>
        <p:spPr>
          <a:xfrm>
            <a:off x="2784765" y="2028044"/>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Yoruba</a:t>
            </a:r>
          </a:p>
        </p:txBody>
      </p:sp>
      <p:sp>
        <p:nvSpPr>
          <p:cNvPr id="16" name="Rounded Rectangle 15">
            <a:extLst>
              <a:ext uri="{FF2B5EF4-FFF2-40B4-BE49-F238E27FC236}">
                <a16:creationId xmlns:a16="http://schemas.microsoft.com/office/drawing/2014/main" id="{67D43849-92E4-15F1-FE17-C39409409846}"/>
              </a:ext>
            </a:extLst>
          </p:cNvPr>
          <p:cNvSpPr/>
          <p:nvPr/>
        </p:nvSpPr>
        <p:spPr>
          <a:xfrm>
            <a:off x="4669227" y="2028390"/>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Hebrew</a:t>
            </a:r>
          </a:p>
        </p:txBody>
      </p:sp>
      <p:sp>
        <p:nvSpPr>
          <p:cNvPr id="22" name="Rounded Rectangle 21">
            <a:extLst>
              <a:ext uri="{FF2B5EF4-FFF2-40B4-BE49-F238E27FC236}">
                <a16:creationId xmlns:a16="http://schemas.microsoft.com/office/drawing/2014/main" id="{4DD2DAC1-30C4-2D47-E0B1-DD88CF3EB7FE}"/>
              </a:ext>
            </a:extLst>
          </p:cNvPr>
          <p:cNvSpPr/>
          <p:nvPr/>
        </p:nvSpPr>
        <p:spPr>
          <a:xfrm>
            <a:off x="10550248" y="2015461"/>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Spanish</a:t>
            </a:r>
          </a:p>
        </p:txBody>
      </p:sp>
      <p:sp>
        <p:nvSpPr>
          <p:cNvPr id="8" name="Rounded Rectangle 7">
            <a:extLst>
              <a:ext uri="{FF2B5EF4-FFF2-40B4-BE49-F238E27FC236}">
                <a16:creationId xmlns:a16="http://schemas.microsoft.com/office/drawing/2014/main" id="{1604AAB8-1D3B-6103-E5FD-B34F758C505D}"/>
              </a:ext>
            </a:extLst>
          </p:cNvPr>
          <p:cNvSpPr/>
          <p:nvPr/>
        </p:nvSpPr>
        <p:spPr>
          <a:xfrm>
            <a:off x="2784765" y="277657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Chinese</a:t>
            </a:r>
          </a:p>
        </p:txBody>
      </p:sp>
      <p:sp>
        <p:nvSpPr>
          <p:cNvPr id="17" name="Rounded Rectangle 16">
            <a:extLst>
              <a:ext uri="{FF2B5EF4-FFF2-40B4-BE49-F238E27FC236}">
                <a16:creationId xmlns:a16="http://schemas.microsoft.com/office/drawing/2014/main" id="{8C616689-4BBD-D7EE-F7BB-C386F5C802A6}"/>
              </a:ext>
            </a:extLst>
          </p:cNvPr>
          <p:cNvSpPr/>
          <p:nvPr/>
        </p:nvSpPr>
        <p:spPr>
          <a:xfrm>
            <a:off x="6558070" y="283975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Russian</a:t>
            </a:r>
          </a:p>
        </p:txBody>
      </p:sp>
      <p:sp>
        <p:nvSpPr>
          <p:cNvPr id="25" name="Rounded Rectangle 24">
            <a:extLst>
              <a:ext uri="{FF2B5EF4-FFF2-40B4-BE49-F238E27FC236}">
                <a16:creationId xmlns:a16="http://schemas.microsoft.com/office/drawing/2014/main" id="{0DC38068-DDAB-B945-193F-B37111F33A8E}"/>
              </a:ext>
            </a:extLst>
          </p:cNvPr>
          <p:cNvSpPr/>
          <p:nvPr/>
        </p:nvSpPr>
        <p:spPr>
          <a:xfrm>
            <a:off x="10615653" y="2819064"/>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Greek</a:t>
            </a:r>
          </a:p>
        </p:txBody>
      </p:sp>
      <p:sp>
        <p:nvSpPr>
          <p:cNvPr id="10" name="Rounded Rectangle 9">
            <a:extLst>
              <a:ext uri="{FF2B5EF4-FFF2-40B4-BE49-F238E27FC236}">
                <a16:creationId xmlns:a16="http://schemas.microsoft.com/office/drawing/2014/main" id="{AED8D27B-8F24-46CE-ADC3-B18E7278C0B0}"/>
              </a:ext>
            </a:extLst>
          </p:cNvPr>
          <p:cNvSpPr/>
          <p:nvPr/>
        </p:nvSpPr>
        <p:spPr>
          <a:xfrm>
            <a:off x="932875" y="3612795"/>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Arabic</a:t>
            </a:r>
          </a:p>
        </p:txBody>
      </p:sp>
      <p:sp>
        <p:nvSpPr>
          <p:cNvPr id="18" name="Rounded Rectangle 17">
            <a:extLst>
              <a:ext uri="{FF2B5EF4-FFF2-40B4-BE49-F238E27FC236}">
                <a16:creationId xmlns:a16="http://schemas.microsoft.com/office/drawing/2014/main" id="{308F6981-905C-8DBF-108A-CFD525AFB19A}"/>
              </a:ext>
            </a:extLst>
          </p:cNvPr>
          <p:cNvSpPr/>
          <p:nvPr/>
        </p:nvSpPr>
        <p:spPr>
          <a:xfrm>
            <a:off x="6865902" y="3622172"/>
            <a:ext cx="1009483"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French</a:t>
            </a:r>
          </a:p>
        </p:txBody>
      </p:sp>
      <p:sp>
        <p:nvSpPr>
          <p:cNvPr id="27" name="Rounded Rectangle 26">
            <a:extLst>
              <a:ext uri="{FF2B5EF4-FFF2-40B4-BE49-F238E27FC236}">
                <a16:creationId xmlns:a16="http://schemas.microsoft.com/office/drawing/2014/main" id="{79528E52-6145-B4D2-4FE0-6ABE83EFDB90}"/>
              </a:ext>
            </a:extLst>
          </p:cNvPr>
          <p:cNvSpPr/>
          <p:nvPr/>
        </p:nvSpPr>
        <p:spPr>
          <a:xfrm>
            <a:off x="8459230" y="3622172"/>
            <a:ext cx="107539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Urdu</a:t>
            </a:r>
          </a:p>
        </p:txBody>
      </p:sp>
      <p:sp>
        <p:nvSpPr>
          <p:cNvPr id="12" name="Rounded Rectangle 11">
            <a:extLst>
              <a:ext uri="{FF2B5EF4-FFF2-40B4-BE49-F238E27FC236}">
                <a16:creationId xmlns:a16="http://schemas.microsoft.com/office/drawing/2014/main" id="{72C59C65-B73C-886C-ADDF-11E6F8BE6839}"/>
              </a:ext>
            </a:extLst>
          </p:cNvPr>
          <p:cNvSpPr/>
          <p:nvPr/>
        </p:nvSpPr>
        <p:spPr>
          <a:xfrm>
            <a:off x="3118448" y="4416047"/>
            <a:ext cx="986458"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Korean</a:t>
            </a:r>
          </a:p>
        </p:txBody>
      </p:sp>
      <p:sp>
        <p:nvSpPr>
          <p:cNvPr id="19" name="Rounded Rectangle 18">
            <a:extLst>
              <a:ext uri="{FF2B5EF4-FFF2-40B4-BE49-F238E27FC236}">
                <a16:creationId xmlns:a16="http://schemas.microsoft.com/office/drawing/2014/main" id="{8390A557-A72D-0A49-98D7-80FFC2856B90}"/>
              </a:ext>
            </a:extLst>
          </p:cNvPr>
          <p:cNvSpPr/>
          <p:nvPr/>
        </p:nvSpPr>
        <p:spPr>
          <a:xfrm>
            <a:off x="6879013" y="4428236"/>
            <a:ext cx="1009483"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Hindi</a:t>
            </a:r>
          </a:p>
        </p:txBody>
      </p:sp>
      <p:sp>
        <p:nvSpPr>
          <p:cNvPr id="23" name="Rounded Rectangle 22">
            <a:extLst>
              <a:ext uri="{FF2B5EF4-FFF2-40B4-BE49-F238E27FC236}">
                <a16:creationId xmlns:a16="http://schemas.microsoft.com/office/drawing/2014/main" id="{62CB6F0F-0EB2-ACD4-B151-A44C6A2287E5}"/>
              </a:ext>
            </a:extLst>
          </p:cNvPr>
          <p:cNvSpPr/>
          <p:nvPr/>
        </p:nvSpPr>
        <p:spPr>
          <a:xfrm>
            <a:off x="10357713" y="4444544"/>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Swahili</a:t>
            </a:r>
          </a:p>
        </p:txBody>
      </p:sp>
      <p:sp>
        <p:nvSpPr>
          <p:cNvPr id="14" name="Rounded Rectangle 13">
            <a:extLst>
              <a:ext uri="{FF2B5EF4-FFF2-40B4-BE49-F238E27FC236}">
                <a16:creationId xmlns:a16="http://schemas.microsoft.com/office/drawing/2014/main" id="{01988C5D-2DEB-8158-C959-D0A0754D5F15}"/>
              </a:ext>
            </a:extLst>
          </p:cNvPr>
          <p:cNvSpPr/>
          <p:nvPr/>
        </p:nvSpPr>
        <p:spPr>
          <a:xfrm>
            <a:off x="2798620" y="5201382"/>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Thai</a:t>
            </a:r>
          </a:p>
        </p:txBody>
      </p:sp>
      <p:sp>
        <p:nvSpPr>
          <p:cNvPr id="20" name="Rounded Rectangle 19">
            <a:extLst>
              <a:ext uri="{FF2B5EF4-FFF2-40B4-BE49-F238E27FC236}">
                <a16:creationId xmlns:a16="http://schemas.microsoft.com/office/drawing/2014/main" id="{93D92E6E-2089-9CDD-34AD-02C015516B78}"/>
              </a:ext>
            </a:extLst>
          </p:cNvPr>
          <p:cNvSpPr/>
          <p:nvPr/>
        </p:nvSpPr>
        <p:spPr>
          <a:xfrm>
            <a:off x="6596065" y="5206475"/>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Polish</a:t>
            </a:r>
          </a:p>
        </p:txBody>
      </p:sp>
      <p:sp>
        <p:nvSpPr>
          <p:cNvPr id="29" name="Rounded Rectangle 28">
            <a:extLst>
              <a:ext uri="{FF2B5EF4-FFF2-40B4-BE49-F238E27FC236}">
                <a16:creationId xmlns:a16="http://schemas.microsoft.com/office/drawing/2014/main" id="{75B194EF-C970-7257-2713-9B0CCDE3436F}"/>
              </a:ext>
            </a:extLst>
          </p:cNvPr>
          <p:cNvSpPr/>
          <p:nvPr/>
        </p:nvSpPr>
        <p:spPr>
          <a:xfrm>
            <a:off x="10764525" y="5201382"/>
            <a:ext cx="941288"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Amharic</a:t>
            </a:r>
          </a:p>
        </p:txBody>
      </p:sp>
      <p:sp>
        <p:nvSpPr>
          <p:cNvPr id="15" name="Rounded Rectangle 14">
            <a:extLst>
              <a:ext uri="{FF2B5EF4-FFF2-40B4-BE49-F238E27FC236}">
                <a16:creationId xmlns:a16="http://schemas.microsoft.com/office/drawing/2014/main" id="{C2FEC1C1-4D98-FBA1-3867-42A69992D35D}"/>
              </a:ext>
            </a:extLst>
          </p:cNvPr>
          <p:cNvSpPr/>
          <p:nvPr/>
        </p:nvSpPr>
        <p:spPr>
          <a:xfrm>
            <a:off x="2784765" y="6057963"/>
            <a:ext cx="1306286"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Armenian</a:t>
            </a:r>
          </a:p>
        </p:txBody>
      </p:sp>
      <p:sp>
        <p:nvSpPr>
          <p:cNvPr id="21" name="Rounded Rectangle 20">
            <a:extLst>
              <a:ext uri="{FF2B5EF4-FFF2-40B4-BE49-F238E27FC236}">
                <a16:creationId xmlns:a16="http://schemas.microsoft.com/office/drawing/2014/main" id="{56A45B1B-F3BF-F4FA-61CC-31234B38EB6A}"/>
              </a:ext>
            </a:extLst>
          </p:cNvPr>
          <p:cNvSpPr/>
          <p:nvPr/>
        </p:nvSpPr>
        <p:spPr>
          <a:xfrm>
            <a:off x="6751780" y="6022408"/>
            <a:ext cx="1178281" cy="435429"/>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Japanese</a:t>
            </a:r>
          </a:p>
        </p:txBody>
      </p:sp>
      <p:sp>
        <p:nvSpPr>
          <p:cNvPr id="55" name="Rounded Rectangle 54">
            <a:extLst>
              <a:ext uri="{FF2B5EF4-FFF2-40B4-BE49-F238E27FC236}">
                <a16:creationId xmlns:a16="http://schemas.microsoft.com/office/drawing/2014/main" id="{70763C93-A755-108D-1191-E61DEE91CB0B}"/>
              </a:ext>
            </a:extLst>
          </p:cNvPr>
          <p:cNvSpPr/>
          <p:nvPr/>
        </p:nvSpPr>
        <p:spPr>
          <a:xfrm>
            <a:off x="10764525" y="6289964"/>
            <a:ext cx="942718" cy="329611"/>
          </a:xfrm>
          <a:prstGeom prst="roundRect">
            <a:avLst/>
          </a:prstGeom>
          <a:solidFill>
            <a:schemeClr val="accent4">
              <a:lumMod val="20000"/>
              <a:lumOff val="8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ysClr val="windowText" lastClr="000000"/>
                </a:solidFill>
              </a:rPr>
              <a:t>Tagalog</a:t>
            </a:r>
          </a:p>
        </p:txBody>
      </p:sp>
    </p:spTree>
    <p:extLst>
      <p:ext uri="{BB962C8B-B14F-4D97-AF65-F5344CB8AC3E}">
        <p14:creationId xmlns:p14="http://schemas.microsoft.com/office/powerpoint/2010/main" val="23253376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062D5-525E-F983-DB4C-468823489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C8631-ABEC-84EF-39B2-E45A5042DF92}"/>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Trying writing</a:t>
            </a:r>
          </a:p>
        </p:txBody>
      </p:sp>
      <p:pic>
        <p:nvPicPr>
          <p:cNvPr id="6" name="Picture 5">
            <a:extLst>
              <a:ext uri="{FF2B5EF4-FFF2-40B4-BE49-F238E27FC236}">
                <a16:creationId xmlns:a16="http://schemas.microsoft.com/office/drawing/2014/main" id="{E90FC8EE-3B7F-2FA4-37FE-D90CEBA1E2C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64241" y="246743"/>
            <a:ext cx="6727759" cy="6080319"/>
          </a:xfrm>
          <a:prstGeom prst="rect">
            <a:avLst/>
          </a:prstGeom>
        </p:spPr>
      </p:pic>
      <p:sp>
        <p:nvSpPr>
          <p:cNvPr id="7" name="TextBox 6">
            <a:extLst>
              <a:ext uri="{FF2B5EF4-FFF2-40B4-BE49-F238E27FC236}">
                <a16:creationId xmlns:a16="http://schemas.microsoft.com/office/drawing/2014/main" id="{3DE4E3B2-C125-FA67-49BB-3A00FD05CEFD}"/>
              </a:ext>
            </a:extLst>
          </p:cNvPr>
          <p:cNvSpPr txBox="1"/>
          <p:nvPr/>
        </p:nvSpPr>
        <p:spPr>
          <a:xfrm>
            <a:off x="508638" y="530938"/>
            <a:ext cx="8533762" cy="2086725"/>
          </a:xfrm>
          <a:prstGeom prst="rect">
            <a:avLst/>
          </a:prstGeom>
          <a:noFill/>
        </p:spPr>
        <p:txBody>
          <a:bodyPr wrap="square">
            <a:spAutoFit/>
          </a:bodyPr>
          <a:lstStyle/>
          <a:p>
            <a:pPr marL="0" marR="0">
              <a:lnSpc>
                <a:spcPct val="90000"/>
              </a:lnSpc>
              <a:spcBef>
                <a:spcPct val="0"/>
              </a:spcBef>
            </a:pPr>
            <a:r>
              <a:rPr lang="en-GB" sz="4800" b="1" dirty="0">
                <a:latin typeface="Arial" panose="020B0604020202020204" pitchFamily="34" charset="0"/>
                <a:ea typeface="+mj-ea"/>
                <a:cs typeface="Arial" panose="020B0604020202020204" pitchFamily="34" charset="0"/>
              </a:rPr>
              <a:t>Now, it’s your turn to try writing in some of these scripts! </a:t>
            </a:r>
          </a:p>
        </p:txBody>
      </p:sp>
      <p:sp>
        <p:nvSpPr>
          <p:cNvPr id="5" name="TextBox 4">
            <a:extLst>
              <a:ext uri="{FF2B5EF4-FFF2-40B4-BE49-F238E27FC236}">
                <a16:creationId xmlns:a16="http://schemas.microsoft.com/office/drawing/2014/main" id="{C3B7C5F1-0885-195D-93FC-BB49B0B2576B}"/>
              </a:ext>
            </a:extLst>
          </p:cNvPr>
          <p:cNvSpPr txBox="1"/>
          <p:nvPr/>
        </p:nvSpPr>
        <p:spPr>
          <a:xfrm>
            <a:off x="508638" y="2901858"/>
            <a:ext cx="6240506" cy="3416320"/>
          </a:xfrm>
          <a:prstGeom prst="rect">
            <a:avLst/>
          </a:prstGeom>
          <a:noFill/>
        </p:spPr>
        <p:txBody>
          <a:bodyPr wrap="square">
            <a:spAutoFit/>
          </a:bodyPr>
          <a:lstStyle/>
          <a:p>
            <a:pPr marL="0" marR="0">
              <a:lnSpc>
                <a:spcPct val="90000"/>
              </a:lnSpc>
              <a:spcBef>
                <a:spcPct val="0"/>
              </a:spcBef>
            </a:pPr>
            <a:r>
              <a:rPr lang="en-GB" sz="4800" dirty="0">
                <a:latin typeface="Arial" panose="020B0604020202020204" pitchFamily="34" charset="0"/>
                <a:ea typeface="+mj-ea"/>
                <a:cs typeface="Arial" panose="020B0604020202020204" pitchFamily="34" charset="0"/>
              </a:rPr>
              <a:t>Choose your three favourite ones and try to write the phrases as accurately as possible.</a:t>
            </a:r>
          </a:p>
        </p:txBody>
      </p:sp>
    </p:spTree>
    <p:extLst>
      <p:ext uri="{BB962C8B-B14F-4D97-AF65-F5344CB8AC3E}">
        <p14:creationId xmlns:p14="http://schemas.microsoft.com/office/powerpoint/2010/main" val="37018669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B9244-B979-3646-452F-35551F5F2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B346EB-1C98-492A-BC6B-E3DB693F1A58}"/>
              </a:ext>
            </a:extLst>
          </p:cNvPr>
          <p:cNvSpPr>
            <a:spLocks noGrp="1"/>
          </p:cNvSpPr>
          <p:nvPr>
            <p:ph type="title"/>
          </p:nvPr>
        </p:nvSpPr>
        <p:spPr>
          <a:xfrm>
            <a:off x="838201" y="-1325563"/>
            <a:ext cx="10515600" cy="1325563"/>
          </a:xfrm>
        </p:spPr>
        <p:txBody>
          <a:bodyPr vert="horz" lIns="91440" tIns="45720" rIns="91440" bIns="45720" rtlCol="0" anchor="b">
            <a:normAutofit/>
          </a:bodyPr>
          <a:lstStyle/>
          <a:p>
            <a:r>
              <a:rPr lang="en-US" sz="100" dirty="0"/>
              <a:t>Activity 4 – exit task</a:t>
            </a:r>
          </a:p>
        </p:txBody>
      </p:sp>
      <p:sp>
        <p:nvSpPr>
          <p:cNvPr id="7" name="Rounded Rectangle 6">
            <a:extLst>
              <a:ext uri="{FF2B5EF4-FFF2-40B4-BE49-F238E27FC236}">
                <a16:creationId xmlns:a16="http://schemas.microsoft.com/office/drawing/2014/main" id="{48D931DB-AA9E-4A2E-8834-62B8549E1BB1}"/>
              </a:ext>
              <a:ext uri="{C183D7F6-B498-43B3-948B-1728B52AA6E4}">
                <adec:decorative xmlns:adec="http://schemas.microsoft.com/office/drawing/2017/decorative" val="1"/>
              </a:ext>
            </a:extLst>
          </p:cNvPr>
          <p:cNvSpPr/>
          <p:nvPr/>
        </p:nvSpPr>
        <p:spPr>
          <a:xfrm>
            <a:off x="304801" y="4368799"/>
            <a:ext cx="7169420" cy="159657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 name="TextBox 4">
            <a:extLst>
              <a:ext uri="{FF2B5EF4-FFF2-40B4-BE49-F238E27FC236}">
                <a16:creationId xmlns:a16="http://schemas.microsoft.com/office/drawing/2014/main" id="{0C9CB44E-FE81-847F-7295-7BECCB7BE74F}"/>
              </a:ext>
            </a:extLst>
          </p:cNvPr>
          <p:cNvSpPr txBox="1"/>
          <p:nvPr/>
        </p:nvSpPr>
        <p:spPr>
          <a:xfrm>
            <a:off x="465095" y="637319"/>
            <a:ext cx="7169419" cy="5857822"/>
          </a:xfrm>
          <a:prstGeom prst="rect">
            <a:avLst/>
          </a:prstGeom>
          <a:noFill/>
        </p:spPr>
        <p:txBody>
          <a:bodyPr wrap="square">
            <a:spAutoFit/>
          </a:bodyPr>
          <a:lstStyle/>
          <a:p>
            <a:pPr marL="0" marR="0">
              <a:lnSpc>
                <a:spcPct val="90000"/>
              </a:lnSpc>
              <a:spcBef>
                <a:spcPct val="0"/>
              </a:spcBef>
            </a:pPr>
            <a:r>
              <a:rPr lang="en-GB" sz="5400" b="1" dirty="0">
                <a:latin typeface="+mj-lt"/>
                <a:ea typeface="+mj-ea"/>
                <a:cs typeface="+mj-cs"/>
              </a:rPr>
              <a:t>What have we learned?</a:t>
            </a:r>
          </a:p>
          <a:p>
            <a:pPr marL="0" marR="0">
              <a:lnSpc>
                <a:spcPct val="90000"/>
              </a:lnSpc>
              <a:spcBef>
                <a:spcPct val="0"/>
              </a:spcBef>
            </a:pPr>
            <a:endParaRPr lang="en-GB" sz="5400" b="1" dirty="0">
              <a:latin typeface="+mj-lt"/>
              <a:ea typeface="+mj-ea"/>
              <a:cs typeface="+mj-cs"/>
            </a:endParaRPr>
          </a:p>
          <a:p>
            <a:pPr marL="0" marR="0">
              <a:lnSpc>
                <a:spcPct val="90000"/>
              </a:lnSpc>
              <a:spcBef>
                <a:spcPct val="0"/>
              </a:spcBef>
            </a:pPr>
            <a:r>
              <a:rPr lang="en-GB" sz="4400" dirty="0">
                <a:latin typeface="+mj-lt"/>
                <a:ea typeface="+mj-ea"/>
                <a:cs typeface="+mj-cs"/>
              </a:rPr>
              <a:t>Try to write the most interesting ending to this sentence:</a:t>
            </a:r>
          </a:p>
          <a:p>
            <a:pPr marL="0" marR="0">
              <a:lnSpc>
                <a:spcPct val="90000"/>
              </a:lnSpc>
              <a:spcBef>
                <a:spcPct val="0"/>
              </a:spcBef>
            </a:pPr>
            <a:endParaRPr lang="en-GB" sz="4400" dirty="0">
              <a:latin typeface="+mj-lt"/>
              <a:ea typeface="+mj-ea"/>
              <a:cs typeface="+mj-cs"/>
            </a:endParaRPr>
          </a:p>
          <a:p>
            <a:pPr marL="0" marR="0">
              <a:lnSpc>
                <a:spcPct val="90000"/>
              </a:lnSpc>
              <a:spcBef>
                <a:spcPct val="0"/>
              </a:spcBef>
            </a:pPr>
            <a:r>
              <a:rPr lang="en-GB" sz="4400" dirty="0">
                <a:latin typeface="+mj-lt"/>
                <a:ea typeface="+mj-ea"/>
                <a:cs typeface="+mj-cs"/>
              </a:rPr>
              <a:t>Today, we noticed that writing systems...</a:t>
            </a:r>
          </a:p>
          <a:p>
            <a:pPr marL="0" marR="0">
              <a:lnSpc>
                <a:spcPct val="90000"/>
              </a:lnSpc>
              <a:spcBef>
                <a:spcPct val="0"/>
              </a:spcBef>
            </a:pPr>
            <a:endParaRPr lang="en-GB" sz="4400" dirty="0">
              <a:latin typeface="+mj-lt"/>
              <a:ea typeface="+mj-ea"/>
              <a:cs typeface="+mj-cs"/>
            </a:endParaRPr>
          </a:p>
        </p:txBody>
      </p:sp>
      <p:pic>
        <p:nvPicPr>
          <p:cNvPr id="6" name="Picture 5">
            <a:extLst>
              <a:ext uri="{FF2B5EF4-FFF2-40B4-BE49-F238E27FC236}">
                <a16:creationId xmlns:a16="http://schemas.microsoft.com/office/drawing/2014/main" id="{D9954DAB-F0B5-7F45-9D8C-BFA18FDC01B4}"/>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961" b="95756" l="1930" r="95965">
                        <a14:foregroundMark x1="50877" y1="6961" x2="50877" y2="6961"/>
                        <a14:foregroundMark x1="8246" y1="38710" x2="8246" y2="38710"/>
                        <a14:foregroundMark x1="1930" y1="38540" x2="1930" y2="38540"/>
                        <a14:foregroundMark x1="23684" y1="91171" x2="23684" y2="91171"/>
                        <a14:foregroundMark x1="19649" y1="95925" x2="19649" y2="95925"/>
                        <a14:foregroundMark x1="95965" y1="41596" x2="95965" y2="41596"/>
                      </a14:backgroundRemoval>
                    </a14:imgEffect>
                  </a14:imgLayer>
                </a14:imgProps>
              </a:ext>
            </a:extLst>
          </a:blip>
          <a:stretch>
            <a:fillRect/>
          </a:stretch>
        </p:blipFill>
        <p:spPr>
          <a:xfrm rot="639318">
            <a:off x="7611850" y="554634"/>
            <a:ext cx="4097500" cy="4234081"/>
          </a:xfrm>
          <a:prstGeom prst="rect">
            <a:avLst/>
          </a:prstGeom>
          <a:effectLst>
            <a:innerShdw blurRad="63500" dist="50800" dir="2700000">
              <a:prstClr val="black">
                <a:alpha val="50000"/>
              </a:prstClr>
            </a:innerShdw>
          </a:effectLst>
        </p:spPr>
      </p:pic>
    </p:spTree>
    <p:extLst>
      <p:ext uri="{BB962C8B-B14F-4D97-AF65-F5344CB8AC3E}">
        <p14:creationId xmlns:p14="http://schemas.microsoft.com/office/powerpoint/2010/main" val="9980824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A4EB4-58DB-A094-FDAE-D6F6EF54258F}"/>
              </a:ext>
            </a:extLst>
          </p:cNvPr>
          <p:cNvSpPr>
            <a:spLocks noGrp="1"/>
          </p:cNvSpPr>
          <p:nvPr>
            <p:ph type="title"/>
          </p:nvPr>
        </p:nvSpPr>
        <p:spPr>
          <a:xfrm>
            <a:off x="460833" y="399143"/>
            <a:ext cx="5784844" cy="1325563"/>
          </a:xfrm>
        </p:spPr>
        <p:txBody>
          <a:bodyPr>
            <a:normAutofit fontScale="90000"/>
          </a:bodyPr>
          <a:lstStyle/>
          <a:p>
            <a:r>
              <a:rPr lang="en-US" sz="5400" b="1" dirty="0">
                <a:latin typeface="Arial" panose="020B0604020202020204" pitchFamily="34" charset="0"/>
                <a:cs typeface="Arial" panose="020B0604020202020204" pitchFamily="34" charset="0"/>
              </a:rPr>
              <a:t>Create a new script for English!</a:t>
            </a:r>
          </a:p>
        </p:txBody>
      </p:sp>
      <p:sp>
        <p:nvSpPr>
          <p:cNvPr id="3" name="Content Placeholder 2">
            <a:extLst>
              <a:ext uri="{FF2B5EF4-FFF2-40B4-BE49-F238E27FC236}">
                <a16:creationId xmlns:a16="http://schemas.microsoft.com/office/drawing/2014/main" id="{212F841A-01A2-B88D-2447-C5C6C89A7248}"/>
              </a:ext>
            </a:extLst>
          </p:cNvPr>
          <p:cNvSpPr>
            <a:spLocks noGrp="1"/>
          </p:cNvSpPr>
          <p:nvPr>
            <p:ph idx="1"/>
          </p:nvPr>
        </p:nvSpPr>
        <p:spPr>
          <a:xfrm>
            <a:off x="508002" y="1815563"/>
            <a:ext cx="5737675" cy="4840738"/>
          </a:xfrm>
        </p:spPr>
        <p:txBody>
          <a:bodyPr>
            <a:normAutofit lnSpcReduction="10000"/>
          </a:bodyPr>
          <a:lstStyle/>
          <a:p>
            <a:pPr marL="0" indent="0">
              <a:lnSpc>
                <a:spcPct val="110000"/>
              </a:lnSpc>
              <a:buNone/>
            </a:pPr>
            <a:r>
              <a:rPr lang="en-GB" sz="3600" dirty="0">
                <a:latin typeface="Arial" panose="020B0604020202020204" pitchFamily="34" charset="0"/>
                <a:cs typeface="Arial" panose="020B0604020202020204" pitchFamily="34" charset="0"/>
              </a:rPr>
              <a:t>For this, you must create </a:t>
            </a:r>
            <a:r>
              <a:rPr lang="en-GB" sz="3600" b="1" dirty="0">
                <a:latin typeface="Arial" panose="020B0604020202020204" pitchFamily="34" charset="0"/>
                <a:cs typeface="Arial" panose="020B0604020202020204" pitchFamily="34" charset="0"/>
              </a:rPr>
              <a:t>one new symbol per sound of English</a:t>
            </a:r>
            <a:r>
              <a:rPr lang="en-GB" sz="3600" dirty="0">
                <a:latin typeface="Arial" panose="020B0604020202020204" pitchFamily="34" charset="0"/>
                <a:cs typeface="Arial" panose="020B0604020202020204" pitchFamily="34" charset="0"/>
              </a:rPr>
              <a:t>. These symbols should be...</a:t>
            </a:r>
          </a:p>
          <a:p>
            <a:pPr marL="0" indent="0">
              <a:lnSpc>
                <a:spcPct val="110000"/>
              </a:lnSpc>
              <a:buNone/>
            </a:pPr>
            <a:endParaRPr lang="en-GB" sz="1200" dirty="0">
              <a:latin typeface="Arial" panose="020B0604020202020204" pitchFamily="34" charset="0"/>
              <a:cs typeface="Arial" panose="020B0604020202020204" pitchFamily="34" charset="0"/>
            </a:endParaRPr>
          </a:p>
          <a:p>
            <a:pPr>
              <a:lnSpc>
                <a:spcPct val="110000"/>
              </a:lnSpc>
            </a:pPr>
            <a:r>
              <a:rPr lang="en-GB" sz="3600" dirty="0">
                <a:latin typeface="Arial" panose="020B0604020202020204" pitchFamily="34" charset="0"/>
                <a:cs typeface="Arial" panose="020B0604020202020204" pitchFamily="34" charset="0"/>
              </a:rPr>
              <a:t>different to English</a:t>
            </a:r>
          </a:p>
          <a:p>
            <a:pPr>
              <a:lnSpc>
                <a:spcPct val="110000"/>
              </a:lnSpc>
            </a:pPr>
            <a:r>
              <a:rPr lang="en-GB" sz="3600" dirty="0">
                <a:latin typeface="Arial" panose="020B0604020202020204" pitchFamily="34" charset="0"/>
                <a:cs typeface="Arial" panose="020B0604020202020204" pitchFamily="34" charset="0"/>
              </a:rPr>
              <a:t>quick to write</a:t>
            </a:r>
          </a:p>
          <a:p>
            <a:pPr>
              <a:lnSpc>
                <a:spcPct val="110000"/>
              </a:lnSpc>
            </a:pPr>
            <a:r>
              <a:rPr lang="en-GB" sz="3600" dirty="0">
                <a:latin typeface="Arial" panose="020B0604020202020204" pitchFamily="34" charset="0"/>
                <a:cs typeface="Arial" panose="020B0604020202020204" pitchFamily="34" charset="0"/>
              </a:rPr>
              <a:t>easy to tell apart.</a:t>
            </a:r>
          </a:p>
          <a:p>
            <a:pPr marL="0" indent="0">
              <a:lnSpc>
                <a:spcPct val="110000"/>
              </a:lnSpc>
              <a:buNone/>
            </a:pPr>
            <a:endParaRPr lang="en-US" sz="3600" dirty="0">
              <a:latin typeface="Arial" panose="020B0604020202020204" pitchFamily="34" charset="0"/>
              <a:cs typeface="Arial" panose="020B0604020202020204" pitchFamily="34" charset="0"/>
            </a:endParaRPr>
          </a:p>
        </p:txBody>
      </p:sp>
      <p:pic>
        <p:nvPicPr>
          <p:cNvPr id="5" name="Picture 4" descr="This diagram presents a visual code mapping letters or letter groups to symbols: a=triangle, l=circle, e=zigzag, s=slash, t=arrow, ch=spiral. Black outlines and labels establish symbol substitutions, with “and so on…” indicating an extended pattern.&#10;">
            <a:extLst>
              <a:ext uri="{FF2B5EF4-FFF2-40B4-BE49-F238E27FC236}">
                <a16:creationId xmlns:a16="http://schemas.microsoft.com/office/drawing/2014/main" id="{D50CFA0D-EBDF-1B01-3C66-8628C063B098}"/>
              </a:ext>
            </a:extLst>
          </p:cNvPr>
          <p:cNvPicPr>
            <a:picLocks noChangeAspect="1"/>
          </p:cNvPicPr>
          <p:nvPr/>
        </p:nvPicPr>
        <p:blipFill>
          <a:blip r:embed="rId2"/>
          <a:stretch>
            <a:fillRect/>
          </a:stretch>
        </p:blipFill>
        <p:spPr>
          <a:xfrm>
            <a:off x="7108372" y="986718"/>
            <a:ext cx="4610100" cy="2781300"/>
          </a:xfrm>
          <a:prstGeom prst="rect">
            <a:avLst/>
          </a:prstGeom>
        </p:spPr>
      </p:pic>
      <p:sp>
        <p:nvSpPr>
          <p:cNvPr id="6" name="Content Placeholder 2">
            <a:extLst>
              <a:ext uri="{FF2B5EF4-FFF2-40B4-BE49-F238E27FC236}">
                <a16:creationId xmlns:a16="http://schemas.microsoft.com/office/drawing/2014/main" id="{6CE6C1A3-9896-67AA-2ED7-4A0AB9E40940}"/>
              </a:ext>
            </a:extLst>
          </p:cNvPr>
          <p:cNvSpPr txBox="1">
            <a:spLocks/>
          </p:cNvSpPr>
          <p:nvPr/>
        </p:nvSpPr>
        <p:spPr>
          <a:xfrm>
            <a:off x="7108372" y="201699"/>
            <a:ext cx="508362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GB" sz="3600" b="1" dirty="0">
                <a:latin typeface="Arial" panose="020B0604020202020204" pitchFamily="34" charset="0"/>
                <a:cs typeface="Arial" panose="020B0604020202020204" pitchFamily="34" charset="0"/>
              </a:rPr>
              <a:t>Create a code sheet:</a:t>
            </a:r>
            <a:endParaRPr lang="en-US" sz="3600" b="1" dirty="0">
              <a:latin typeface="Arial" panose="020B0604020202020204" pitchFamily="34" charset="0"/>
              <a:cs typeface="Arial" panose="020B0604020202020204" pitchFamily="34" charset="0"/>
            </a:endParaRPr>
          </a:p>
        </p:txBody>
      </p:sp>
      <p:pic>
        <p:nvPicPr>
          <p:cNvPr id="8" name="Picture 7" descr="Puzzle graphic uses abstract symbols to encode a phrase or message. Top row shows circle, wavy M-like symbol, right arrow and diagonal line; lower row shows spiral, triangle and right arrow, alongside caption “= ‘Let’s chat’”.&#10;&#10;">
            <a:extLst>
              <a:ext uri="{FF2B5EF4-FFF2-40B4-BE49-F238E27FC236}">
                <a16:creationId xmlns:a16="http://schemas.microsoft.com/office/drawing/2014/main" id="{7B5A21B7-74BA-9206-C3FC-EB80A03EB81C}"/>
              </a:ext>
            </a:extLst>
          </p:cNvPr>
          <p:cNvPicPr>
            <a:picLocks noChangeAspect="1"/>
          </p:cNvPicPr>
          <p:nvPr/>
        </p:nvPicPr>
        <p:blipFill>
          <a:blip r:embed="rId3"/>
          <a:stretch>
            <a:fillRect/>
          </a:stretch>
        </p:blipFill>
        <p:spPr>
          <a:xfrm>
            <a:off x="7906657" y="4541635"/>
            <a:ext cx="3013529" cy="2090567"/>
          </a:xfrm>
          <a:prstGeom prst="rect">
            <a:avLst/>
          </a:prstGeom>
        </p:spPr>
      </p:pic>
      <p:sp>
        <p:nvSpPr>
          <p:cNvPr id="9" name="Content Placeholder 2">
            <a:extLst>
              <a:ext uri="{FF2B5EF4-FFF2-40B4-BE49-F238E27FC236}">
                <a16:creationId xmlns:a16="http://schemas.microsoft.com/office/drawing/2014/main" id="{64FA57C9-582D-79AE-FB88-04653C12B22E}"/>
              </a:ext>
            </a:extLst>
          </p:cNvPr>
          <p:cNvSpPr txBox="1">
            <a:spLocks/>
          </p:cNvSpPr>
          <p:nvPr/>
        </p:nvSpPr>
        <p:spPr>
          <a:xfrm>
            <a:off x="6992257" y="3955054"/>
            <a:ext cx="5083628" cy="1173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GB" sz="2300" b="1" dirty="0">
                <a:latin typeface="Arial" panose="020B0604020202020204" pitchFamily="34" charset="0"/>
                <a:cs typeface="Arial" panose="020B0604020202020204" pitchFamily="34" charset="0"/>
              </a:rPr>
              <a:t>Then write some secret messages:</a:t>
            </a:r>
            <a:endParaRPr lang="en-US" sz="2300" b="1" dirty="0">
              <a:latin typeface="Arial" panose="020B0604020202020204" pitchFamily="34" charset="0"/>
              <a:cs typeface="Arial" panose="020B0604020202020204" pitchFamily="34" charset="0"/>
            </a:endParaRPr>
          </a:p>
        </p:txBody>
      </p:sp>
      <p:cxnSp>
        <p:nvCxnSpPr>
          <p:cNvPr id="11" name="Straight Connector 10">
            <a:extLst>
              <a:ext uri="{FF2B5EF4-FFF2-40B4-BE49-F238E27FC236}">
                <a16:creationId xmlns:a16="http://schemas.microsoft.com/office/drawing/2014/main" id="{C41D8FC3-F416-E04D-5F36-5BD495231DAE}"/>
              </a:ext>
              <a:ext uri="{C183D7F6-B498-43B3-948B-1728B52AA6E4}">
                <adec:decorative xmlns:adec="http://schemas.microsoft.com/office/drawing/2017/decorative" val="1"/>
              </a:ext>
            </a:extLst>
          </p:cNvPr>
          <p:cNvCxnSpPr/>
          <p:nvPr/>
        </p:nvCxnSpPr>
        <p:spPr>
          <a:xfrm>
            <a:off x="6560457" y="0"/>
            <a:ext cx="0" cy="6858000"/>
          </a:xfrm>
          <a:prstGeom prst="line">
            <a:avLst/>
          </a:prstGeom>
          <a:ln w="38100"/>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927990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9F0AF-4BFC-B0E3-E22E-30F0848D19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4FA256-D12E-4A1B-3FEB-06E7F1949135}"/>
              </a:ext>
            </a:extLst>
          </p:cNvPr>
          <p:cNvSpPr>
            <a:spLocks noGrp="1"/>
          </p:cNvSpPr>
          <p:nvPr>
            <p:ph type="title"/>
          </p:nvPr>
        </p:nvSpPr>
        <p:spPr>
          <a:xfrm>
            <a:off x="268357" y="1758380"/>
            <a:ext cx="11638721" cy="5377306"/>
          </a:xfrm>
        </p:spPr>
        <p:txBody>
          <a:bodyPr>
            <a:normAutofit/>
          </a:bodyPr>
          <a:lstStyle/>
          <a:p>
            <a:pPr algn="ctr"/>
            <a:r>
              <a:rPr lang="en-US" sz="8000" b="1" dirty="0">
                <a:latin typeface="Arial" panose="020B0604020202020204" pitchFamily="34" charset="0"/>
                <a:cs typeface="Arial" panose="020B0604020202020204" pitchFamily="34" charset="0"/>
              </a:rPr>
              <a:t>Activity 5</a:t>
            </a:r>
            <a:br>
              <a:rPr lang="en-US" sz="8000" dirty="0">
                <a:latin typeface="Arial" panose="020B0604020202020204" pitchFamily="34" charset="0"/>
                <a:cs typeface="Arial" panose="020B0604020202020204" pitchFamily="34" charset="0"/>
              </a:rPr>
            </a:br>
            <a:r>
              <a:rPr lang="en-US" sz="8000" dirty="0">
                <a:latin typeface="Arial" panose="020B0604020202020204" pitchFamily="34" charset="0"/>
                <a:cs typeface="Arial" panose="020B0604020202020204" pitchFamily="34" charset="0"/>
              </a:rPr>
              <a:t>The Atlas of Languages</a:t>
            </a:r>
          </a:p>
        </p:txBody>
      </p:sp>
      <p:pic>
        <p:nvPicPr>
          <p:cNvPr id="5" name="Picture 4">
            <a:extLst>
              <a:ext uri="{FF2B5EF4-FFF2-40B4-BE49-F238E27FC236}">
                <a16:creationId xmlns:a16="http://schemas.microsoft.com/office/drawing/2014/main" id="{E37F80EB-39BA-BE34-015A-8B57FD5FC48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018065" y="251652"/>
            <a:ext cx="2326556" cy="2200656"/>
          </a:xfrm>
          <a:prstGeom prst="rect">
            <a:avLst/>
          </a:prstGeom>
        </p:spPr>
      </p:pic>
    </p:spTree>
    <p:extLst>
      <p:ext uri="{BB962C8B-B14F-4D97-AF65-F5344CB8AC3E}">
        <p14:creationId xmlns:p14="http://schemas.microsoft.com/office/powerpoint/2010/main" val="4209110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AFBFF-B2D0-2AA7-A32B-005CDDB359BF}"/>
              </a:ext>
            </a:extLst>
          </p:cNvPr>
          <p:cNvSpPr>
            <a:spLocks noGrp="1"/>
          </p:cNvSpPr>
          <p:nvPr>
            <p:ph type="title"/>
          </p:nvPr>
        </p:nvSpPr>
        <p:spPr/>
        <p:txBody>
          <a:bodyPr/>
          <a:lstStyle/>
          <a:p>
            <a:r>
              <a:rPr lang="fr-BE" b="1" dirty="0"/>
              <a:t>The Atlas of Languages</a:t>
            </a:r>
            <a:endParaRPr lang="en-GB" b="1" dirty="0"/>
          </a:p>
        </p:txBody>
      </p:sp>
      <p:sp>
        <p:nvSpPr>
          <p:cNvPr id="3" name="Content Placeholder 2">
            <a:extLst>
              <a:ext uri="{FF2B5EF4-FFF2-40B4-BE49-F238E27FC236}">
                <a16:creationId xmlns:a16="http://schemas.microsoft.com/office/drawing/2014/main" id="{938AEC4B-2711-ED23-2DA7-7ED6B178EB90}"/>
              </a:ext>
            </a:extLst>
          </p:cNvPr>
          <p:cNvSpPr>
            <a:spLocks noGrp="1"/>
          </p:cNvSpPr>
          <p:nvPr>
            <p:ph idx="1"/>
          </p:nvPr>
        </p:nvSpPr>
        <p:spPr>
          <a:xfrm>
            <a:off x="4045225" y="1825625"/>
            <a:ext cx="7308575" cy="4351338"/>
          </a:xfrm>
        </p:spPr>
        <p:txBody>
          <a:bodyPr>
            <a:normAutofit fontScale="92500" lnSpcReduction="10000"/>
          </a:bodyPr>
          <a:lstStyle/>
          <a:p>
            <a:pPr marL="0" indent="0">
              <a:buNone/>
            </a:pPr>
            <a:r>
              <a:rPr lang="en-GB" b="1" dirty="0"/>
              <a:t>How languages travel across the world</a:t>
            </a:r>
          </a:p>
          <a:p>
            <a:r>
              <a:rPr lang="en-GB" dirty="0"/>
              <a:t>Some languages are spoken all over the world, often far away from where they started. Many countries have a history of taking over and ruling others. This is known as </a:t>
            </a:r>
            <a:r>
              <a:rPr lang="en-GB" b="1" dirty="0"/>
              <a:t>colonisation</a:t>
            </a:r>
            <a:r>
              <a:rPr lang="en-GB" dirty="0"/>
              <a:t>. When the powerful languages of colonisers are introduced in a country, smaller languages can fade away. </a:t>
            </a:r>
          </a:p>
          <a:p>
            <a:r>
              <a:rPr lang="en-GB" b="1" dirty="0"/>
              <a:t>Find a language in the book </a:t>
            </a:r>
            <a:r>
              <a:rPr lang="en-GB" dirty="0"/>
              <a:t>that has spread this way, plus one that only has very few speakers left. </a:t>
            </a:r>
          </a:p>
          <a:p>
            <a:r>
              <a:rPr lang="en-GB" b="1" dirty="0"/>
              <a:t>What reasons </a:t>
            </a:r>
            <a:r>
              <a:rPr lang="en-GB" dirty="0"/>
              <a:t>can you think of for trying to keep a language alive?</a:t>
            </a:r>
          </a:p>
        </p:txBody>
      </p:sp>
      <p:pic>
        <p:nvPicPr>
          <p:cNvPr id="4" name="Picture 3">
            <a:extLst>
              <a:ext uri="{FF2B5EF4-FFF2-40B4-BE49-F238E27FC236}">
                <a16:creationId xmlns:a16="http://schemas.microsoft.com/office/drawing/2014/main" id="{D08D3825-D0C7-1742-50EC-3300E355DB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31185"/>
            <a:ext cx="2911035" cy="3566975"/>
          </a:xfrm>
          <a:prstGeom prst="rect">
            <a:avLst/>
          </a:prstGeom>
          <a:noFill/>
          <a:ln>
            <a:noFill/>
          </a:ln>
        </p:spPr>
      </p:pic>
    </p:spTree>
    <p:extLst>
      <p:ext uri="{BB962C8B-B14F-4D97-AF65-F5344CB8AC3E}">
        <p14:creationId xmlns:p14="http://schemas.microsoft.com/office/powerpoint/2010/main" val="37598634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76A73-59C8-6795-E4BB-8F932B428531}"/>
              </a:ext>
            </a:extLst>
          </p:cNvPr>
          <p:cNvSpPr>
            <a:spLocks noGrp="1"/>
          </p:cNvSpPr>
          <p:nvPr>
            <p:ph type="title"/>
          </p:nvPr>
        </p:nvSpPr>
        <p:spPr/>
        <p:txBody>
          <a:bodyPr/>
          <a:lstStyle/>
          <a:p>
            <a:r>
              <a:rPr lang="fr-BE" b="1" dirty="0"/>
              <a:t>The Atlas of Languages</a:t>
            </a:r>
            <a:endParaRPr lang="en-GB" dirty="0"/>
          </a:p>
        </p:txBody>
      </p:sp>
      <p:sp>
        <p:nvSpPr>
          <p:cNvPr id="3" name="Content Placeholder 2">
            <a:extLst>
              <a:ext uri="{FF2B5EF4-FFF2-40B4-BE49-F238E27FC236}">
                <a16:creationId xmlns:a16="http://schemas.microsoft.com/office/drawing/2014/main" id="{6EC12C1C-45EC-B13E-7B07-96770BDC71DF}"/>
              </a:ext>
            </a:extLst>
          </p:cNvPr>
          <p:cNvSpPr>
            <a:spLocks noGrp="1"/>
          </p:cNvSpPr>
          <p:nvPr>
            <p:ph idx="1"/>
          </p:nvPr>
        </p:nvSpPr>
        <p:spPr>
          <a:xfrm>
            <a:off x="4175760" y="1439545"/>
            <a:ext cx="7010400" cy="4351338"/>
          </a:xfrm>
        </p:spPr>
        <p:txBody>
          <a:bodyPr>
            <a:normAutofit/>
          </a:bodyPr>
          <a:lstStyle/>
          <a:p>
            <a:endParaRPr lang="en-GB" dirty="0"/>
          </a:p>
          <a:p>
            <a:pPr marL="0" indent="0">
              <a:buNone/>
            </a:pPr>
            <a:r>
              <a:rPr lang="en-GB" b="1" dirty="0"/>
              <a:t>Children are language learning superstars</a:t>
            </a:r>
          </a:p>
          <a:p>
            <a:pPr marL="0" indent="0">
              <a:buNone/>
            </a:pPr>
            <a:r>
              <a:rPr lang="en-GB" dirty="0"/>
              <a:t>Did you know that children are great when it comes to learning new languages and often learn faster than grown-ups? </a:t>
            </a:r>
            <a:r>
              <a:rPr lang="en-GB" b="1" dirty="0"/>
              <a:t>Find out what the book says about this.</a:t>
            </a:r>
            <a:r>
              <a:rPr lang="en-GB" dirty="0"/>
              <a:t> </a:t>
            </a:r>
          </a:p>
          <a:p>
            <a:pPr marL="0" indent="0">
              <a:buNone/>
            </a:pPr>
            <a:r>
              <a:rPr lang="en-GB" b="1" dirty="0"/>
              <a:t>Why do you think it might be easier for you </a:t>
            </a:r>
            <a:r>
              <a:rPr lang="en-GB" dirty="0"/>
              <a:t>to pick up a language than it might be for an adult to learn one?</a:t>
            </a:r>
          </a:p>
          <a:p>
            <a:endParaRPr lang="en-GB" dirty="0"/>
          </a:p>
        </p:txBody>
      </p:sp>
      <p:pic>
        <p:nvPicPr>
          <p:cNvPr id="5" name="Picture 4">
            <a:extLst>
              <a:ext uri="{FF2B5EF4-FFF2-40B4-BE49-F238E27FC236}">
                <a16:creationId xmlns:a16="http://schemas.microsoft.com/office/drawing/2014/main" id="{CACA7415-A903-11DD-1C19-DB25F67CE467}"/>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961" b="95756" l="1930" r="95965">
                        <a14:foregroundMark x1="50877" y1="6961" x2="50877" y2="6961"/>
                        <a14:foregroundMark x1="8246" y1="38710" x2="8246" y2="38710"/>
                        <a14:foregroundMark x1="1930" y1="38540" x2="1930" y2="38540"/>
                        <a14:foregroundMark x1="23684" y1="91171" x2="23684" y2="91171"/>
                        <a14:foregroundMark x1="19649" y1="95925" x2="19649" y2="95925"/>
                        <a14:foregroundMark x1="95965" y1="41596" x2="95965" y2="41596"/>
                      </a14:backgroundRemoval>
                    </a14:imgEffect>
                  </a14:imgLayer>
                </a14:imgProps>
              </a:ext>
            </a:extLst>
          </a:blip>
          <a:stretch>
            <a:fillRect/>
          </a:stretch>
        </p:blipFill>
        <p:spPr>
          <a:xfrm rot="639318">
            <a:off x="9821397" y="4506676"/>
            <a:ext cx="2112549" cy="2182966"/>
          </a:xfrm>
          <a:prstGeom prst="rect">
            <a:avLst/>
          </a:prstGeom>
          <a:effectLst>
            <a:innerShdw blurRad="63500" dist="50800" dir="2700000">
              <a:prstClr val="black">
                <a:alpha val="50000"/>
              </a:prstClr>
            </a:innerShdw>
          </a:effectLst>
        </p:spPr>
      </p:pic>
      <p:pic>
        <p:nvPicPr>
          <p:cNvPr id="6" name="Picture 5">
            <a:extLst>
              <a:ext uri="{FF2B5EF4-FFF2-40B4-BE49-F238E27FC236}">
                <a16:creationId xmlns:a16="http://schemas.microsoft.com/office/drawing/2014/main" id="{1982DD74-21BF-D507-8544-EC6D15C42F2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031185"/>
            <a:ext cx="2911035" cy="3566975"/>
          </a:xfrm>
          <a:prstGeom prst="rect">
            <a:avLst/>
          </a:prstGeom>
          <a:noFill/>
          <a:ln>
            <a:noFill/>
          </a:ln>
        </p:spPr>
      </p:pic>
    </p:spTree>
    <p:extLst>
      <p:ext uri="{BB962C8B-B14F-4D97-AF65-F5344CB8AC3E}">
        <p14:creationId xmlns:p14="http://schemas.microsoft.com/office/powerpoint/2010/main" val="29121350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FB763-2117-1948-0DF6-E51DED1B8929}"/>
              </a:ext>
            </a:extLst>
          </p:cNvPr>
          <p:cNvSpPr>
            <a:spLocks noGrp="1"/>
          </p:cNvSpPr>
          <p:nvPr>
            <p:ph type="title"/>
          </p:nvPr>
        </p:nvSpPr>
        <p:spPr/>
        <p:txBody>
          <a:bodyPr/>
          <a:lstStyle/>
          <a:p>
            <a:r>
              <a:rPr lang="fr-BE" b="1" dirty="0"/>
              <a:t>The Atlas of Languages</a:t>
            </a:r>
            <a:endParaRPr lang="en-GB" dirty="0"/>
          </a:p>
        </p:txBody>
      </p:sp>
      <p:sp>
        <p:nvSpPr>
          <p:cNvPr id="3" name="Content Placeholder 2">
            <a:extLst>
              <a:ext uri="{FF2B5EF4-FFF2-40B4-BE49-F238E27FC236}">
                <a16:creationId xmlns:a16="http://schemas.microsoft.com/office/drawing/2014/main" id="{D6098B49-F458-190F-D259-10AF23E8B1C2}"/>
              </a:ext>
            </a:extLst>
          </p:cNvPr>
          <p:cNvSpPr>
            <a:spLocks noGrp="1"/>
          </p:cNvSpPr>
          <p:nvPr>
            <p:ph idx="1"/>
          </p:nvPr>
        </p:nvSpPr>
        <p:spPr>
          <a:xfrm>
            <a:off x="4317999" y="1825625"/>
            <a:ext cx="7035801" cy="4351338"/>
          </a:xfrm>
        </p:spPr>
        <p:txBody>
          <a:bodyPr/>
          <a:lstStyle/>
          <a:p>
            <a:pPr marL="0" indent="0">
              <a:buNone/>
            </a:pPr>
            <a:r>
              <a:rPr lang="en-GB" b="1" dirty="0"/>
              <a:t>Finding the language family</a:t>
            </a:r>
          </a:p>
          <a:p>
            <a:r>
              <a:rPr lang="en-GB" dirty="0"/>
              <a:t>Languages can be thought of as belonging to </a:t>
            </a:r>
            <a:r>
              <a:rPr lang="en-GB" b="1" dirty="0"/>
              <a:t>language families</a:t>
            </a:r>
            <a:r>
              <a:rPr lang="en-GB" dirty="0"/>
              <a:t>. These are drawn as a </a:t>
            </a:r>
            <a:r>
              <a:rPr lang="en-GB" b="1" dirty="0"/>
              <a:t>language tree </a:t>
            </a:r>
            <a:r>
              <a:rPr lang="en-GB" dirty="0"/>
              <a:t>in the book. </a:t>
            </a:r>
          </a:p>
          <a:p>
            <a:r>
              <a:rPr lang="en-GB" dirty="0"/>
              <a:t>Choose some languages from the Aberlangs videos or posters online, or ones spoken in your class. </a:t>
            </a:r>
          </a:p>
          <a:p>
            <a:r>
              <a:rPr lang="en-GB" dirty="0"/>
              <a:t>Then find which tree and which part of the world each one comes from.</a:t>
            </a:r>
          </a:p>
        </p:txBody>
      </p:sp>
      <p:pic>
        <p:nvPicPr>
          <p:cNvPr id="5" name="Picture 4">
            <a:extLst>
              <a:ext uri="{FF2B5EF4-FFF2-40B4-BE49-F238E27FC236}">
                <a16:creationId xmlns:a16="http://schemas.microsoft.com/office/drawing/2014/main" id="{BF8F06B9-F830-9D60-D923-1E138A02EC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31185"/>
            <a:ext cx="2911035" cy="3566975"/>
          </a:xfrm>
          <a:prstGeom prst="rect">
            <a:avLst/>
          </a:prstGeom>
          <a:noFill/>
          <a:ln>
            <a:noFill/>
          </a:ln>
        </p:spPr>
      </p:pic>
    </p:spTree>
    <p:extLst>
      <p:ext uri="{BB962C8B-B14F-4D97-AF65-F5344CB8AC3E}">
        <p14:creationId xmlns:p14="http://schemas.microsoft.com/office/powerpoint/2010/main" val="38271705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9D756-71FE-0431-6069-C22B619D51C0}"/>
              </a:ext>
            </a:extLst>
          </p:cNvPr>
          <p:cNvSpPr>
            <a:spLocks noGrp="1"/>
          </p:cNvSpPr>
          <p:nvPr>
            <p:ph type="title"/>
          </p:nvPr>
        </p:nvSpPr>
        <p:spPr/>
        <p:txBody>
          <a:bodyPr/>
          <a:lstStyle/>
          <a:p>
            <a:r>
              <a:rPr lang="fr-BE" b="1" dirty="0"/>
              <a:t>The Atlas of Languages</a:t>
            </a:r>
            <a:endParaRPr lang="en-GB" dirty="0"/>
          </a:p>
        </p:txBody>
      </p:sp>
      <p:sp>
        <p:nvSpPr>
          <p:cNvPr id="3" name="Content Placeholder 2">
            <a:extLst>
              <a:ext uri="{FF2B5EF4-FFF2-40B4-BE49-F238E27FC236}">
                <a16:creationId xmlns:a16="http://schemas.microsoft.com/office/drawing/2014/main" id="{C6DEBCA8-711F-76F1-6091-92B62EF87ED2}"/>
              </a:ext>
            </a:extLst>
          </p:cNvPr>
          <p:cNvSpPr>
            <a:spLocks noGrp="1"/>
          </p:cNvSpPr>
          <p:nvPr>
            <p:ph idx="1"/>
          </p:nvPr>
        </p:nvSpPr>
        <p:spPr>
          <a:xfrm>
            <a:off x="4257041" y="1825625"/>
            <a:ext cx="7096760" cy="4351338"/>
          </a:xfrm>
        </p:spPr>
        <p:txBody>
          <a:bodyPr>
            <a:normAutofit lnSpcReduction="10000"/>
          </a:bodyPr>
          <a:lstStyle/>
          <a:p>
            <a:pPr marL="0" indent="0">
              <a:buNone/>
            </a:pPr>
            <a:r>
              <a:rPr lang="en-GB" b="1" dirty="0"/>
              <a:t>Words that don't translate</a:t>
            </a:r>
          </a:p>
          <a:p>
            <a:r>
              <a:rPr lang="en-GB" dirty="0"/>
              <a:t>The book shares lots of words from </a:t>
            </a:r>
            <a:r>
              <a:rPr lang="en-GB" b="1" dirty="0"/>
              <a:t>different languages</a:t>
            </a:r>
            <a:r>
              <a:rPr lang="en-GB" dirty="0"/>
              <a:t>, including some that are </a:t>
            </a:r>
            <a:r>
              <a:rPr lang="en-GB" b="1" dirty="0"/>
              <a:t>difficult to translate </a:t>
            </a:r>
            <a:r>
              <a:rPr lang="en-GB" dirty="0"/>
              <a:t>into English.</a:t>
            </a:r>
          </a:p>
          <a:p>
            <a:r>
              <a:rPr lang="en-GB" b="1" dirty="0"/>
              <a:t>Choose your favourite one</a:t>
            </a:r>
            <a:r>
              <a:rPr lang="en-GB" dirty="0"/>
              <a:t>. What does it tell you about the people who use it, or about the way they see the world? </a:t>
            </a:r>
          </a:p>
          <a:p>
            <a:r>
              <a:rPr lang="en-GB" dirty="0"/>
              <a:t>Can you think of any </a:t>
            </a:r>
            <a:r>
              <a:rPr lang="en-GB" b="1" dirty="0"/>
              <a:t>local</a:t>
            </a:r>
            <a:r>
              <a:rPr lang="en-GB" dirty="0"/>
              <a:t> Aberdeen (Doric/Scots) words that English does not really have? What’s your favourite difference between English and Doric?</a:t>
            </a:r>
          </a:p>
        </p:txBody>
      </p:sp>
      <p:pic>
        <p:nvPicPr>
          <p:cNvPr id="5" name="Picture 4">
            <a:extLst>
              <a:ext uri="{FF2B5EF4-FFF2-40B4-BE49-F238E27FC236}">
                <a16:creationId xmlns:a16="http://schemas.microsoft.com/office/drawing/2014/main" id="{3D11F355-FB89-8FD6-0F9C-81A7CD3561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31185"/>
            <a:ext cx="2911035" cy="3566975"/>
          </a:xfrm>
          <a:prstGeom prst="rect">
            <a:avLst/>
          </a:prstGeom>
          <a:noFill/>
          <a:ln>
            <a:noFill/>
          </a:ln>
        </p:spPr>
      </p:pic>
    </p:spTree>
    <p:extLst>
      <p:ext uri="{BB962C8B-B14F-4D97-AF65-F5344CB8AC3E}">
        <p14:creationId xmlns:p14="http://schemas.microsoft.com/office/powerpoint/2010/main" val="1412214532"/>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262</TotalTime>
  <Words>2451</Words>
  <Application>Microsoft Office PowerPoint</Application>
  <PresentationFormat>Widescreen</PresentationFormat>
  <Paragraphs>461</Paragraphs>
  <Slides>60</Slides>
  <Notes>15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Aptos</vt:lpstr>
      <vt:lpstr>Aptos Display</vt:lpstr>
      <vt:lpstr>Arial</vt:lpstr>
      <vt:lpstr>1_Office Theme</vt:lpstr>
      <vt:lpstr>Activity 1 Global Greetings – Say ‘Hello’</vt:lpstr>
      <vt:lpstr>We are learning to:</vt:lpstr>
      <vt:lpstr>Hello</vt:lpstr>
      <vt:lpstr>Different ways to greet someone</vt:lpstr>
      <vt:lpstr>Greeting by person/situation</vt:lpstr>
      <vt:lpstr>Our hellos</vt:lpstr>
      <vt:lpstr>A whole word of hellos</vt:lpstr>
      <vt:lpstr>Saying hello</vt:lpstr>
      <vt:lpstr>Guess language</vt:lpstr>
      <vt:lpstr>Reverse remembering</vt:lpstr>
      <vt:lpstr>Difficulty line up - 1</vt:lpstr>
      <vt:lpstr>Difficulty line up - 2</vt:lpstr>
      <vt:lpstr>Difficulty line up - 3</vt:lpstr>
      <vt:lpstr>Difficulty line up - 4</vt:lpstr>
      <vt:lpstr>Difficulty line up – 5</vt:lpstr>
      <vt:lpstr>Difficulty line up - 6</vt:lpstr>
      <vt:lpstr>Activity 1 – exit task</vt:lpstr>
      <vt:lpstr>Activity 2 Tell your own language story…</vt:lpstr>
      <vt:lpstr>We are learning to:</vt:lpstr>
      <vt:lpstr>Activity 2 - hook</vt:lpstr>
      <vt:lpstr>Meet Andrada (Andra for short!)…</vt:lpstr>
      <vt:lpstr>Take a look at some of the videos and posters she put together for the Aberlangs online exhibition….  https://abdn.site/aberlangsdigitalexhibition    You also have two paper copies of Andra’s Cartonera to look at.</vt:lpstr>
      <vt:lpstr>From looking at the online exhibition, what kind of things have Andra and the participants chosen to share about themselves and their languages? </vt:lpstr>
      <vt:lpstr>Our languages</vt:lpstr>
      <vt:lpstr>Words you love</vt:lpstr>
      <vt:lpstr>Celebrations</vt:lpstr>
      <vt:lpstr>Looking ahead</vt:lpstr>
      <vt:lpstr>Time to create</vt:lpstr>
      <vt:lpstr>Option 1: Create a Cartonera</vt:lpstr>
      <vt:lpstr>Option 2: Make your own poster</vt:lpstr>
      <vt:lpstr>Option 3: Interview each other</vt:lpstr>
      <vt:lpstr>Share</vt:lpstr>
      <vt:lpstr>Activity 3 Spin the Wheel</vt:lpstr>
      <vt:lpstr>We are learning to:</vt:lpstr>
      <vt:lpstr>Activity 3 - hook</vt:lpstr>
      <vt:lpstr>Finding translations</vt:lpstr>
      <vt:lpstr>Remembering translations</vt:lpstr>
      <vt:lpstr>Filling suitcase</vt:lpstr>
      <vt:lpstr>Play the game</vt:lpstr>
      <vt:lpstr>Make your own</vt:lpstr>
      <vt:lpstr>Activity 4 Different Scripts, Different Styles</vt:lpstr>
      <vt:lpstr>We are learning to:</vt:lpstr>
      <vt:lpstr>Crack the code</vt:lpstr>
      <vt:lpstr>Phrase Detectives</vt:lpstr>
      <vt:lpstr>Phrase Detectives 2</vt:lpstr>
      <vt:lpstr>Phrase Detectives 3</vt:lpstr>
      <vt:lpstr>Grid answers</vt:lpstr>
      <vt:lpstr>Make two columns in your jotter/on a piece of paper and sort out the examples into what is familiar and unfamiliar:</vt:lpstr>
      <vt:lpstr>Similar to English</vt:lpstr>
      <vt:lpstr>Direction</vt:lpstr>
      <vt:lpstr>Joined-up</vt:lpstr>
      <vt:lpstr>Sound or word or syllable</vt:lpstr>
      <vt:lpstr>Trying writing</vt:lpstr>
      <vt:lpstr>Activity 4 – exit task</vt:lpstr>
      <vt:lpstr>Create a new script for English!</vt:lpstr>
      <vt:lpstr>Activity 5 The Atlas of Languages</vt:lpstr>
      <vt:lpstr>The Atlas of Languages</vt:lpstr>
      <vt:lpstr>The Atlas of Languages</vt:lpstr>
      <vt:lpstr>The Atlas of Languages</vt:lpstr>
      <vt:lpstr>The Atlas of Languages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Dawn Leslie</dc:creator>
  <cp:lastModifiedBy>Louwagie, Fransiska</cp:lastModifiedBy>
  <cp:revision>6</cp:revision>
  <dcterms:created xsi:type="dcterms:W3CDTF">2026-09-18T11:47:47Z</dcterms:created>
  <dcterms:modified xsi:type="dcterms:W3CDTF">2026-09-21T11:05:41Z</dcterms:modified>
</cp:coreProperties>
</file>