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5295900" cy="7581900"/>
  <p:notesSz cx="6858000" cy="9144000"/>
  <p:embeddedFontLst>
    <p:embeddedFont>
      <p:font typeface="Handsome" panose="020B0604020202020204" charset="0"/>
      <p:regular r:id="rId10"/>
    </p:embeddedFont>
    <p:embeddedFont>
      <p:font typeface="Handsome Bold" panose="020B0604020202020204" charset="0"/>
      <p:regular r:id="rId11"/>
    </p:embeddedFont>
    <p:embeddedFont>
      <p:font typeface="ITC Benguiat Condensed" panose="020B0604020202020204" charset="0"/>
      <p:regular r:id="rId12"/>
    </p:embeddedFont>
    <p:embeddedFont>
      <p:font typeface="Montserrat" panose="00000500000000000000" pitchFamily="2" charset="0"/>
      <p:regular r:id="rId13"/>
      <p:bold r:id="rId14"/>
      <p:italic r:id="rId15"/>
      <p:boldItalic r:id="rId16"/>
    </p:embeddedFont>
    <p:embeddedFont>
      <p:font typeface="Montserrat Bold" panose="00000800000000000000" pitchFamily="2" charset="0"/>
      <p:regular r:id="rId17"/>
      <p:bold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9D1006-2479-44FC-91BD-0A4370EF9972}" v="86" dt="2026-05-21T11:32:38.4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375" autoAdjust="0"/>
  </p:normalViewPr>
  <p:slideViewPr>
    <p:cSldViewPr>
      <p:cViewPr>
        <p:scale>
          <a:sx n="66" d="100"/>
          <a:sy n="66" d="100"/>
        </p:scale>
        <p:origin x="836" y="-5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23" Type="http://schemas.microsoft.com/office/2015/10/relationships/revisionInfo" Target="revisionInfo.xml"/><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sv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jpeg"/><Relationship Id="rId10" Type="http://schemas.openxmlformats.org/officeDocument/2006/relationships/image" Target="../media/image29.png"/><Relationship Id="rId4" Type="http://schemas.openxmlformats.org/officeDocument/2006/relationships/image" Target="../media/image23.jpe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sv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12.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5400000">
            <a:off x="-1167982" y="967816"/>
            <a:ext cx="7790619" cy="5854987"/>
          </a:xfrm>
          <a:custGeom>
            <a:avLst/>
            <a:gdLst/>
            <a:ahLst/>
            <a:cxnLst/>
            <a:rect l="l" t="t" r="r" b="b"/>
            <a:pathLst>
              <a:path w="7790619" h="5854987">
                <a:moveTo>
                  <a:pt x="0" y="0"/>
                </a:moveTo>
                <a:lnTo>
                  <a:pt x="7790618" y="0"/>
                </a:lnTo>
                <a:lnTo>
                  <a:pt x="7790618" y="5854987"/>
                </a:lnTo>
                <a:lnTo>
                  <a:pt x="0" y="5854987"/>
                </a:lnTo>
                <a:lnTo>
                  <a:pt x="0" y="0"/>
                </a:lnTo>
                <a:close/>
              </a:path>
            </a:pathLst>
          </a:custGeom>
          <a:blipFill>
            <a:blip r:embed="rId2"/>
            <a:stretch>
              <a:fillRect/>
            </a:stretch>
          </a:blipFill>
          <a:ln cap="sq">
            <a:noFill/>
            <a:prstDash val="dash"/>
            <a:miter/>
          </a:ln>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3145959" y="5530575"/>
            <a:ext cx="2157561" cy="1623565"/>
          </a:xfrm>
          <a:custGeom>
            <a:avLst/>
            <a:gdLst/>
            <a:ahLst/>
            <a:cxnLst/>
            <a:rect l="l" t="t" r="r" b="b"/>
            <a:pathLst>
              <a:path w="2157561" h="1623565">
                <a:moveTo>
                  <a:pt x="0" y="0"/>
                </a:moveTo>
                <a:lnTo>
                  <a:pt x="2157561" y="0"/>
                </a:lnTo>
                <a:lnTo>
                  <a:pt x="2157561" y="1623565"/>
                </a:lnTo>
                <a:lnTo>
                  <a:pt x="0" y="1623565"/>
                </a:lnTo>
                <a:lnTo>
                  <a:pt x="0" y="0"/>
                </a:lnTo>
                <a:close/>
              </a:path>
            </a:pathLst>
          </a:custGeom>
          <a:blipFill>
            <a:blip r:embed="rId3"/>
            <a:stretch>
              <a:fillRect/>
            </a:stretch>
          </a:blipFill>
        </p:spPr>
        <p:txBody>
          <a:bodyPr/>
          <a:lstStyle/>
          <a:p>
            <a:endParaRPr lang="en-GB"/>
          </a:p>
        </p:txBody>
      </p:sp>
      <p:sp>
        <p:nvSpPr>
          <p:cNvPr id="7" name="Freeform 7">
            <a:extLst>
              <a:ext uri="{C183D7F6-B498-43B3-948B-1728B52AA6E4}">
                <adec:decorative xmlns:adec="http://schemas.microsoft.com/office/drawing/2017/decorative" val="1"/>
              </a:ext>
            </a:extLst>
          </p:cNvPr>
          <p:cNvSpPr/>
          <p:nvPr/>
        </p:nvSpPr>
        <p:spPr>
          <a:xfrm rot="6695572">
            <a:off x="422912" y="2130853"/>
            <a:ext cx="3767776" cy="3089576"/>
          </a:xfrm>
          <a:custGeom>
            <a:avLst/>
            <a:gdLst/>
            <a:ahLst/>
            <a:cxnLst/>
            <a:rect l="l" t="t" r="r" b="b"/>
            <a:pathLst>
              <a:path w="3767776" h="3089576">
                <a:moveTo>
                  <a:pt x="0" y="0"/>
                </a:moveTo>
                <a:lnTo>
                  <a:pt x="3767777" y="0"/>
                </a:lnTo>
                <a:lnTo>
                  <a:pt x="3767777" y="3089577"/>
                </a:lnTo>
                <a:lnTo>
                  <a:pt x="0" y="308957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8" name="Freeform 8">
            <a:extLst>
              <a:ext uri="{C183D7F6-B498-43B3-948B-1728B52AA6E4}">
                <adec:decorative xmlns:adec="http://schemas.microsoft.com/office/drawing/2017/decorative" val="1"/>
              </a:ext>
            </a:extLst>
          </p:cNvPr>
          <p:cNvSpPr/>
          <p:nvPr/>
        </p:nvSpPr>
        <p:spPr>
          <a:xfrm rot="1028977">
            <a:off x="128983" y="-75689"/>
            <a:ext cx="1660434" cy="2482892"/>
          </a:xfrm>
          <a:custGeom>
            <a:avLst/>
            <a:gdLst/>
            <a:ahLst/>
            <a:cxnLst/>
            <a:rect l="l" t="t" r="r" b="b"/>
            <a:pathLst>
              <a:path w="1660434" h="2482892">
                <a:moveTo>
                  <a:pt x="0" y="0"/>
                </a:moveTo>
                <a:lnTo>
                  <a:pt x="1660434" y="0"/>
                </a:lnTo>
                <a:lnTo>
                  <a:pt x="1660434" y="2482892"/>
                </a:lnTo>
                <a:lnTo>
                  <a:pt x="0" y="2482892"/>
                </a:lnTo>
                <a:lnTo>
                  <a:pt x="0" y="0"/>
                </a:lnTo>
                <a:close/>
              </a:path>
            </a:pathLst>
          </a:custGeom>
          <a:blipFill>
            <a:blip r:embed="rId5"/>
            <a:stretch>
              <a:fillRect/>
            </a:stretch>
          </a:blipFill>
        </p:spPr>
        <p:txBody>
          <a:bodyPr/>
          <a:lstStyle/>
          <a:p>
            <a:endParaRPr lang="en-GB"/>
          </a:p>
        </p:txBody>
      </p:sp>
      <p:sp>
        <p:nvSpPr>
          <p:cNvPr id="20" name="Freeform 20">
            <a:extLst>
              <a:ext uri="{C183D7F6-B498-43B3-948B-1728B52AA6E4}">
                <adec:decorative xmlns:adec="http://schemas.microsoft.com/office/drawing/2017/decorative" val="1"/>
              </a:ext>
            </a:extLst>
          </p:cNvPr>
          <p:cNvSpPr/>
          <p:nvPr/>
        </p:nvSpPr>
        <p:spPr>
          <a:xfrm rot="317452">
            <a:off x="1467209" y="1309748"/>
            <a:ext cx="322426" cy="172498"/>
          </a:xfrm>
          <a:custGeom>
            <a:avLst/>
            <a:gdLst/>
            <a:ahLst/>
            <a:cxnLst/>
            <a:rect l="l" t="t" r="r" b="b"/>
            <a:pathLst>
              <a:path w="322426" h="172498">
                <a:moveTo>
                  <a:pt x="0" y="0"/>
                </a:moveTo>
                <a:lnTo>
                  <a:pt x="322426" y="0"/>
                </a:lnTo>
                <a:lnTo>
                  <a:pt x="322426" y="172498"/>
                </a:lnTo>
                <a:lnTo>
                  <a:pt x="0" y="17249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9" name="Freeform 19">
            <a:extLst>
              <a:ext uri="{C183D7F6-B498-43B3-948B-1728B52AA6E4}">
                <adec:decorative xmlns:adec="http://schemas.microsoft.com/office/drawing/2017/decorative" val="1"/>
              </a:ext>
            </a:extLst>
          </p:cNvPr>
          <p:cNvSpPr/>
          <p:nvPr/>
        </p:nvSpPr>
        <p:spPr>
          <a:xfrm rot="7618181">
            <a:off x="1574746" y="2320373"/>
            <a:ext cx="333922" cy="178649"/>
          </a:xfrm>
          <a:custGeom>
            <a:avLst/>
            <a:gdLst/>
            <a:ahLst/>
            <a:cxnLst/>
            <a:rect l="l" t="t" r="r" b="b"/>
            <a:pathLst>
              <a:path w="333922" h="178649">
                <a:moveTo>
                  <a:pt x="0" y="0"/>
                </a:moveTo>
                <a:lnTo>
                  <a:pt x="333922" y="0"/>
                </a:lnTo>
                <a:lnTo>
                  <a:pt x="333922" y="178648"/>
                </a:lnTo>
                <a:lnTo>
                  <a:pt x="0" y="1786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4" name="Group 4">
            <a:extLst>
              <a:ext uri="{C183D7F6-B498-43B3-948B-1728B52AA6E4}">
                <adec:decorative xmlns:adec="http://schemas.microsoft.com/office/drawing/2017/decorative" val="1"/>
              </a:ext>
            </a:extLst>
          </p:cNvPr>
          <p:cNvGrpSpPr/>
          <p:nvPr/>
        </p:nvGrpSpPr>
        <p:grpSpPr>
          <a:xfrm>
            <a:off x="530352" y="2885869"/>
            <a:ext cx="4207006" cy="1579545"/>
            <a:chOff x="0" y="0"/>
            <a:chExt cx="5609341" cy="2106060"/>
          </a:xfrm>
        </p:grpSpPr>
        <p:sp>
          <p:nvSpPr>
            <p:cNvPr id="5" name="TextBox 5"/>
            <p:cNvSpPr txBox="1"/>
            <p:nvPr/>
          </p:nvSpPr>
          <p:spPr>
            <a:xfrm rot="-198920">
              <a:off x="33563" y="329381"/>
              <a:ext cx="5499946" cy="976989"/>
            </a:xfrm>
            <a:prstGeom prst="rect">
              <a:avLst/>
            </a:prstGeom>
          </p:spPr>
          <p:txBody>
            <a:bodyPr lIns="0" tIns="0" rIns="0" bIns="0" rtlCol="0" anchor="t">
              <a:spAutoFit/>
            </a:bodyPr>
            <a:lstStyle/>
            <a:p>
              <a:pPr algn="ctr">
                <a:lnSpc>
                  <a:spcPts val="4811"/>
                </a:lnSpc>
              </a:pPr>
              <a:endParaRPr/>
            </a:p>
          </p:txBody>
        </p:sp>
        <p:sp>
          <p:nvSpPr>
            <p:cNvPr id="6" name="TextBox 6"/>
            <p:cNvSpPr txBox="1"/>
            <p:nvPr/>
          </p:nvSpPr>
          <p:spPr>
            <a:xfrm>
              <a:off x="48528" y="1129071"/>
              <a:ext cx="5560813" cy="976989"/>
            </a:xfrm>
            <a:prstGeom prst="rect">
              <a:avLst/>
            </a:prstGeom>
          </p:spPr>
          <p:txBody>
            <a:bodyPr lIns="0" tIns="0" rIns="0" bIns="0" rtlCol="0" anchor="t">
              <a:spAutoFit/>
            </a:bodyPr>
            <a:lstStyle/>
            <a:p>
              <a:pPr algn="ctr">
                <a:lnSpc>
                  <a:spcPts val="4811"/>
                </a:lnSpc>
              </a:pPr>
              <a:endParaRPr/>
            </a:p>
          </p:txBody>
        </p:sp>
      </p:grpSp>
      <p:sp>
        <p:nvSpPr>
          <p:cNvPr id="15" name="Freeform 15">
            <a:extLst>
              <a:ext uri="{C183D7F6-B498-43B3-948B-1728B52AA6E4}">
                <adec:decorative xmlns:adec="http://schemas.microsoft.com/office/drawing/2017/decorative" val="1"/>
              </a:ext>
            </a:extLst>
          </p:cNvPr>
          <p:cNvSpPr/>
          <p:nvPr/>
        </p:nvSpPr>
        <p:spPr>
          <a:xfrm rot="3789670">
            <a:off x="1394550" y="4447577"/>
            <a:ext cx="375192" cy="200727"/>
          </a:xfrm>
          <a:custGeom>
            <a:avLst/>
            <a:gdLst/>
            <a:ahLst/>
            <a:cxnLst/>
            <a:rect l="l" t="t" r="r" b="b"/>
            <a:pathLst>
              <a:path w="375192" h="200727">
                <a:moveTo>
                  <a:pt x="0" y="0"/>
                </a:moveTo>
                <a:lnTo>
                  <a:pt x="375192" y="0"/>
                </a:lnTo>
                <a:lnTo>
                  <a:pt x="375192" y="200727"/>
                </a:lnTo>
                <a:lnTo>
                  <a:pt x="0" y="20072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6" name="Freeform 16">
            <a:extLst>
              <a:ext uri="{C183D7F6-B498-43B3-948B-1728B52AA6E4}">
                <adec:decorative xmlns:adec="http://schemas.microsoft.com/office/drawing/2017/decorative" val="1"/>
              </a:ext>
            </a:extLst>
          </p:cNvPr>
          <p:cNvSpPr/>
          <p:nvPr/>
        </p:nvSpPr>
        <p:spPr>
          <a:xfrm rot="703620">
            <a:off x="1855015" y="3151037"/>
            <a:ext cx="617195" cy="466754"/>
          </a:xfrm>
          <a:custGeom>
            <a:avLst/>
            <a:gdLst/>
            <a:ahLst/>
            <a:cxnLst/>
            <a:rect l="l" t="t" r="r" b="b"/>
            <a:pathLst>
              <a:path w="617195" h="466754">
                <a:moveTo>
                  <a:pt x="0" y="0"/>
                </a:moveTo>
                <a:lnTo>
                  <a:pt x="617195" y="0"/>
                </a:lnTo>
                <a:lnTo>
                  <a:pt x="617195" y="466754"/>
                </a:lnTo>
                <a:lnTo>
                  <a:pt x="0" y="46675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7" name="Freeform 17">
            <a:extLst>
              <a:ext uri="{C183D7F6-B498-43B3-948B-1728B52AA6E4}">
                <adec:decorative xmlns:adec="http://schemas.microsoft.com/office/drawing/2017/decorative" val="1"/>
              </a:ext>
            </a:extLst>
          </p:cNvPr>
          <p:cNvSpPr/>
          <p:nvPr/>
        </p:nvSpPr>
        <p:spPr>
          <a:xfrm rot="-3027770" flipH="1">
            <a:off x="2679075" y="3931378"/>
            <a:ext cx="654800" cy="184981"/>
          </a:xfrm>
          <a:custGeom>
            <a:avLst/>
            <a:gdLst/>
            <a:ahLst/>
            <a:cxnLst/>
            <a:rect l="l" t="t" r="r" b="b"/>
            <a:pathLst>
              <a:path w="654800" h="184981">
                <a:moveTo>
                  <a:pt x="654800" y="0"/>
                </a:moveTo>
                <a:lnTo>
                  <a:pt x="0" y="0"/>
                </a:lnTo>
                <a:lnTo>
                  <a:pt x="0" y="184980"/>
                </a:lnTo>
                <a:lnTo>
                  <a:pt x="654800" y="184980"/>
                </a:lnTo>
                <a:lnTo>
                  <a:pt x="65480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8" name="Freeform 18">
            <a:extLst>
              <a:ext uri="{C183D7F6-B498-43B3-948B-1728B52AA6E4}">
                <adec:decorative xmlns:adec="http://schemas.microsoft.com/office/drawing/2017/decorative" val="1"/>
              </a:ext>
            </a:extLst>
          </p:cNvPr>
          <p:cNvSpPr/>
          <p:nvPr/>
        </p:nvSpPr>
        <p:spPr>
          <a:xfrm rot="3136341">
            <a:off x="1194841" y="3508689"/>
            <a:ext cx="426112" cy="227970"/>
          </a:xfrm>
          <a:custGeom>
            <a:avLst/>
            <a:gdLst/>
            <a:ahLst/>
            <a:cxnLst/>
            <a:rect l="l" t="t" r="r" b="b"/>
            <a:pathLst>
              <a:path w="426112" h="227970">
                <a:moveTo>
                  <a:pt x="0" y="0"/>
                </a:moveTo>
                <a:lnTo>
                  <a:pt x="426113" y="0"/>
                </a:lnTo>
                <a:lnTo>
                  <a:pt x="426113" y="227970"/>
                </a:lnTo>
                <a:lnTo>
                  <a:pt x="0" y="2279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0" name="TextBox 30">
            <a:extLst>
              <a:ext uri="{C183D7F6-B498-43B3-948B-1728B52AA6E4}">
                <adec:decorative xmlns:adec="http://schemas.microsoft.com/office/drawing/2017/decorative" val="1"/>
              </a:ext>
            </a:extLst>
          </p:cNvPr>
          <p:cNvSpPr txBox="1"/>
          <p:nvPr/>
        </p:nvSpPr>
        <p:spPr>
          <a:xfrm rot="-2107975">
            <a:off x="2281966" y="5828925"/>
            <a:ext cx="201067" cy="695979"/>
          </a:xfrm>
          <a:prstGeom prst="rect">
            <a:avLst/>
          </a:prstGeom>
        </p:spPr>
        <p:txBody>
          <a:bodyPr lIns="0" tIns="0" rIns="0" bIns="0" rtlCol="0" anchor="t">
            <a:spAutoFit/>
          </a:bodyPr>
          <a:lstStyle/>
          <a:p>
            <a:pPr algn="ctr">
              <a:lnSpc>
                <a:spcPts val="5738"/>
              </a:lnSpc>
              <a:spcBef>
                <a:spcPct val="0"/>
              </a:spcBef>
            </a:pPr>
            <a:r>
              <a:rPr lang="en-US" sz="4099" b="1">
                <a:solidFill>
                  <a:srgbClr val="545454"/>
                </a:solidFill>
                <a:latin typeface="Montserrat Bold"/>
                <a:ea typeface="Montserrat Bold"/>
                <a:cs typeface="Montserrat Bold"/>
                <a:sym typeface="Montserrat Bold"/>
              </a:rPr>
              <a:t>-</a:t>
            </a:r>
          </a:p>
        </p:txBody>
      </p:sp>
      <p:sp>
        <p:nvSpPr>
          <p:cNvPr id="31" name="TextBox 31">
            <a:extLst>
              <a:ext uri="{C183D7F6-B498-43B3-948B-1728B52AA6E4}">
                <adec:decorative xmlns:adec="http://schemas.microsoft.com/office/drawing/2017/decorative" val="1"/>
              </a:ext>
            </a:extLst>
          </p:cNvPr>
          <p:cNvSpPr txBox="1"/>
          <p:nvPr/>
        </p:nvSpPr>
        <p:spPr>
          <a:xfrm rot="-1603136">
            <a:off x="2516530" y="5690181"/>
            <a:ext cx="200389" cy="698662"/>
          </a:xfrm>
          <a:prstGeom prst="rect">
            <a:avLst/>
          </a:prstGeom>
        </p:spPr>
        <p:txBody>
          <a:bodyPr lIns="0" tIns="0" rIns="0" bIns="0" rtlCol="0" anchor="t">
            <a:spAutoFit/>
          </a:bodyPr>
          <a:lstStyle/>
          <a:p>
            <a:pPr algn="ctr">
              <a:lnSpc>
                <a:spcPts val="5720"/>
              </a:lnSpc>
              <a:spcBef>
                <a:spcPct val="0"/>
              </a:spcBef>
            </a:pPr>
            <a:r>
              <a:rPr lang="en-US" sz="4086" b="1">
                <a:solidFill>
                  <a:srgbClr val="545454"/>
                </a:solidFill>
                <a:latin typeface="Montserrat Bold"/>
                <a:ea typeface="Montserrat Bold"/>
                <a:cs typeface="Montserrat Bold"/>
                <a:sym typeface="Montserrat Bold"/>
              </a:rPr>
              <a:t>-</a:t>
            </a:r>
          </a:p>
        </p:txBody>
      </p:sp>
      <p:sp>
        <p:nvSpPr>
          <p:cNvPr id="11" name="Freeform 11">
            <a:extLst>
              <a:ext uri="{C183D7F6-B498-43B3-948B-1728B52AA6E4}">
                <adec:decorative xmlns:adec="http://schemas.microsoft.com/office/drawing/2017/decorative" val="1"/>
              </a:ext>
            </a:extLst>
          </p:cNvPr>
          <p:cNvSpPr/>
          <p:nvPr/>
        </p:nvSpPr>
        <p:spPr>
          <a:xfrm rot="-3001310">
            <a:off x="2031053" y="6349167"/>
            <a:ext cx="357466" cy="191244"/>
          </a:xfrm>
          <a:custGeom>
            <a:avLst/>
            <a:gdLst/>
            <a:ahLst/>
            <a:cxnLst/>
            <a:rect l="l" t="t" r="r" b="b"/>
            <a:pathLst>
              <a:path w="357466" h="191244">
                <a:moveTo>
                  <a:pt x="0" y="0"/>
                </a:moveTo>
                <a:lnTo>
                  <a:pt x="357466" y="0"/>
                </a:lnTo>
                <a:lnTo>
                  <a:pt x="357466" y="191244"/>
                </a:lnTo>
                <a:lnTo>
                  <a:pt x="0" y="191244"/>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GB"/>
          </a:p>
        </p:txBody>
      </p:sp>
      <p:sp>
        <p:nvSpPr>
          <p:cNvPr id="32" name="TextBox 32">
            <a:extLst>
              <a:ext uri="{C183D7F6-B498-43B3-948B-1728B52AA6E4}">
                <adec:decorative xmlns:adec="http://schemas.microsoft.com/office/drawing/2017/decorative" val="1"/>
              </a:ext>
            </a:extLst>
          </p:cNvPr>
          <p:cNvSpPr txBox="1"/>
          <p:nvPr/>
        </p:nvSpPr>
        <p:spPr>
          <a:xfrm rot="-1234769">
            <a:off x="2783932" y="5640663"/>
            <a:ext cx="113876" cy="638972"/>
          </a:xfrm>
          <a:prstGeom prst="rect">
            <a:avLst/>
          </a:prstGeom>
        </p:spPr>
        <p:txBody>
          <a:bodyPr lIns="0" tIns="0" rIns="0" bIns="0" rtlCol="0" anchor="t">
            <a:spAutoFit/>
          </a:bodyPr>
          <a:lstStyle/>
          <a:p>
            <a:pPr algn="ctr">
              <a:lnSpc>
                <a:spcPts val="5206"/>
              </a:lnSpc>
              <a:spcBef>
                <a:spcPct val="0"/>
              </a:spcBef>
            </a:pPr>
            <a:r>
              <a:rPr lang="en-US" sz="3718" b="1">
                <a:solidFill>
                  <a:srgbClr val="545454"/>
                </a:solidFill>
                <a:latin typeface="Montserrat Bold"/>
                <a:ea typeface="Montserrat Bold"/>
                <a:cs typeface="Montserrat Bold"/>
                <a:sym typeface="Montserrat Bold"/>
              </a:rPr>
              <a:t>-</a:t>
            </a:r>
          </a:p>
        </p:txBody>
      </p:sp>
      <p:sp>
        <p:nvSpPr>
          <p:cNvPr id="26" name="TextBox 26">
            <a:extLst>
              <a:ext uri="{C183D7F6-B498-43B3-948B-1728B52AA6E4}">
                <adec:decorative xmlns:adec="http://schemas.microsoft.com/office/drawing/2017/decorative" val="1"/>
              </a:ext>
            </a:extLst>
          </p:cNvPr>
          <p:cNvSpPr txBox="1"/>
          <p:nvPr/>
        </p:nvSpPr>
        <p:spPr>
          <a:xfrm rot="5186426">
            <a:off x="3045818" y="5869997"/>
            <a:ext cx="181783" cy="654765"/>
          </a:xfrm>
          <a:prstGeom prst="rect">
            <a:avLst/>
          </a:prstGeom>
        </p:spPr>
        <p:txBody>
          <a:bodyPr lIns="0" tIns="0" rIns="0" bIns="0" rtlCol="0" anchor="t">
            <a:spAutoFit/>
          </a:bodyPr>
          <a:lstStyle/>
          <a:p>
            <a:pPr algn="ctr">
              <a:lnSpc>
                <a:spcPts val="5319"/>
              </a:lnSpc>
              <a:spcBef>
                <a:spcPct val="0"/>
              </a:spcBef>
            </a:pPr>
            <a:r>
              <a:rPr lang="en-US" sz="3799" b="1">
                <a:solidFill>
                  <a:srgbClr val="545454"/>
                </a:solidFill>
                <a:latin typeface="Montserrat Bold"/>
                <a:ea typeface="Montserrat Bold"/>
                <a:cs typeface="Montserrat Bold"/>
                <a:sym typeface="Montserrat Bold"/>
              </a:rPr>
              <a:t>-</a:t>
            </a:r>
          </a:p>
        </p:txBody>
      </p:sp>
      <p:sp>
        <p:nvSpPr>
          <p:cNvPr id="29" name="TextBox 29">
            <a:extLst>
              <a:ext uri="{C183D7F6-B498-43B3-948B-1728B52AA6E4}">
                <adec:decorative xmlns:adec="http://schemas.microsoft.com/office/drawing/2017/decorative" val="1"/>
              </a:ext>
            </a:extLst>
          </p:cNvPr>
          <p:cNvSpPr txBox="1"/>
          <p:nvPr/>
        </p:nvSpPr>
        <p:spPr>
          <a:xfrm rot="5618199">
            <a:off x="2105962" y="6453268"/>
            <a:ext cx="168735" cy="585362"/>
          </a:xfrm>
          <a:prstGeom prst="rect">
            <a:avLst/>
          </a:prstGeom>
        </p:spPr>
        <p:txBody>
          <a:bodyPr lIns="0" tIns="0" rIns="0" bIns="0" rtlCol="0" anchor="t">
            <a:spAutoFit/>
          </a:bodyPr>
          <a:lstStyle/>
          <a:p>
            <a:pPr algn="ctr">
              <a:lnSpc>
                <a:spcPts val="4816"/>
              </a:lnSpc>
              <a:spcBef>
                <a:spcPct val="0"/>
              </a:spcBef>
            </a:pPr>
            <a:r>
              <a:rPr lang="en-US" sz="3440" b="1">
                <a:solidFill>
                  <a:srgbClr val="545454"/>
                </a:solidFill>
                <a:latin typeface="Montserrat Bold"/>
                <a:ea typeface="Montserrat Bold"/>
                <a:cs typeface="Montserrat Bold"/>
                <a:sym typeface="Montserrat Bold"/>
              </a:rPr>
              <a:t>-</a:t>
            </a:r>
          </a:p>
        </p:txBody>
      </p:sp>
      <p:sp>
        <p:nvSpPr>
          <p:cNvPr id="14" name="Freeform 14">
            <a:extLst>
              <a:ext uri="{C183D7F6-B498-43B3-948B-1728B52AA6E4}">
                <adec:decorative xmlns:adec="http://schemas.microsoft.com/office/drawing/2017/decorative" val="1"/>
              </a:ext>
            </a:extLst>
          </p:cNvPr>
          <p:cNvSpPr/>
          <p:nvPr/>
        </p:nvSpPr>
        <p:spPr>
          <a:xfrm rot="2531976">
            <a:off x="2490659" y="5246154"/>
            <a:ext cx="354851" cy="189845"/>
          </a:xfrm>
          <a:custGeom>
            <a:avLst/>
            <a:gdLst/>
            <a:ahLst/>
            <a:cxnLst/>
            <a:rect l="l" t="t" r="r" b="b"/>
            <a:pathLst>
              <a:path w="354851" h="189845">
                <a:moveTo>
                  <a:pt x="0" y="0"/>
                </a:moveTo>
                <a:lnTo>
                  <a:pt x="354852" y="0"/>
                </a:lnTo>
                <a:lnTo>
                  <a:pt x="354852" y="189845"/>
                </a:lnTo>
                <a:lnTo>
                  <a:pt x="0" y="18984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 name="Freeform 12">
            <a:extLst>
              <a:ext uri="{C183D7F6-B498-43B3-948B-1728B52AA6E4}">
                <adec:decorative xmlns:adec="http://schemas.microsoft.com/office/drawing/2017/decorative" val="1"/>
              </a:ext>
            </a:extLst>
          </p:cNvPr>
          <p:cNvSpPr/>
          <p:nvPr/>
        </p:nvSpPr>
        <p:spPr>
          <a:xfrm rot="6031156">
            <a:off x="2893238" y="6506601"/>
            <a:ext cx="226473" cy="121163"/>
          </a:xfrm>
          <a:custGeom>
            <a:avLst/>
            <a:gdLst/>
            <a:ahLst/>
            <a:cxnLst/>
            <a:rect l="l" t="t" r="r" b="b"/>
            <a:pathLst>
              <a:path w="226473" h="121163">
                <a:moveTo>
                  <a:pt x="0" y="0"/>
                </a:moveTo>
                <a:lnTo>
                  <a:pt x="226474" y="0"/>
                </a:lnTo>
                <a:lnTo>
                  <a:pt x="226474" y="121163"/>
                </a:lnTo>
                <a:lnTo>
                  <a:pt x="0" y="1211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7" name="TextBox 27">
            <a:extLst>
              <a:ext uri="{C183D7F6-B498-43B3-948B-1728B52AA6E4}">
                <adec:decorative xmlns:adec="http://schemas.microsoft.com/office/drawing/2017/decorative" val="1"/>
              </a:ext>
            </a:extLst>
          </p:cNvPr>
          <p:cNvSpPr txBox="1"/>
          <p:nvPr/>
        </p:nvSpPr>
        <p:spPr>
          <a:xfrm rot="-3144618">
            <a:off x="2759580" y="6488662"/>
            <a:ext cx="136529" cy="590524"/>
          </a:xfrm>
          <a:prstGeom prst="rect">
            <a:avLst/>
          </a:prstGeom>
        </p:spPr>
        <p:txBody>
          <a:bodyPr lIns="0" tIns="0" rIns="0" bIns="0" rtlCol="0" anchor="t">
            <a:spAutoFit/>
          </a:bodyPr>
          <a:lstStyle/>
          <a:p>
            <a:pPr algn="ctr">
              <a:lnSpc>
                <a:spcPts val="4816"/>
              </a:lnSpc>
              <a:spcBef>
                <a:spcPct val="0"/>
              </a:spcBef>
            </a:pPr>
            <a:r>
              <a:rPr lang="en-US" sz="3440" b="1">
                <a:solidFill>
                  <a:srgbClr val="545454"/>
                </a:solidFill>
                <a:latin typeface="Montserrat Bold"/>
                <a:ea typeface="Montserrat Bold"/>
                <a:cs typeface="Montserrat Bold"/>
                <a:sym typeface="Montserrat Bold"/>
              </a:rPr>
              <a:t>-</a:t>
            </a:r>
          </a:p>
        </p:txBody>
      </p:sp>
      <p:sp>
        <p:nvSpPr>
          <p:cNvPr id="28" name="TextBox 28">
            <a:extLst>
              <a:ext uri="{C183D7F6-B498-43B3-948B-1728B52AA6E4}">
                <adec:decorative xmlns:adec="http://schemas.microsoft.com/office/drawing/2017/decorative" val="1"/>
              </a:ext>
            </a:extLst>
          </p:cNvPr>
          <p:cNvSpPr txBox="1"/>
          <p:nvPr/>
        </p:nvSpPr>
        <p:spPr>
          <a:xfrm rot="-1763683">
            <a:off x="2551208" y="6669384"/>
            <a:ext cx="170461" cy="592038"/>
          </a:xfrm>
          <a:prstGeom prst="rect">
            <a:avLst/>
          </a:prstGeom>
        </p:spPr>
        <p:txBody>
          <a:bodyPr lIns="0" tIns="0" rIns="0" bIns="0" rtlCol="0" anchor="t">
            <a:spAutoFit/>
          </a:bodyPr>
          <a:lstStyle/>
          <a:p>
            <a:pPr algn="ctr">
              <a:lnSpc>
                <a:spcPts val="4866"/>
              </a:lnSpc>
              <a:spcBef>
                <a:spcPct val="0"/>
              </a:spcBef>
            </a:pPr>
            <a:r>
              <a:rPr lang="en-US" sz="3476" b="1">
                <a:solidFill>
                  <a:srgbClr val="545454"/>
                </a:solidFill>
                <a:latin typeface="Montserrat Bold"/>
                <a:ea typeface="Montserrat Bold"/>
                <a:cs typeface="Montserrat Bold"/>
                <a:sym typeface="Montserrat Bold"/>
              </a:rPr>
              <a:t>-</a:t>
            </a:r>
          </a:p>
        </p:txBody>
      </p:sp>
      <p:sp>
        <p:nvSpPr>
          <p:cNvPr id="9" name="Freeform 9">
            <a:extLst>
              <a:ext uri="{C183D7F6-B498-43B3-948B-1728B52AA6E4}">
                <adec:decorative xmlns:adec="http://schemas.microsoft.com/office/drawing/2017/decorative" val="1"/>
              </a:ext>
            </a:extLst>
          </p:cNvPr>
          <p:cNvSpPr/>
          <p:nvPr/>
        </p:nvSpPr>
        <p:spPr>
          <a:xfrm rot="6066367">
            <a:off x="3770898" y="5736770"/>
            <a:ext cx="102810" cy="320031"/>
          </a:xfrm>
          <a:custGeom>
            <a:avLst/>
            <a:gdLst/>
            <a:ahLst/>
            <a:cxnLst/>
            <a:rect l="l" t="t" r="r" b="b"/>
            <a:pathLst>
              <a:path w="102810" h="320031">
                <a:moveTo>
                  <a:pt x="0" y="0"/>
                </a:moveTo>
                <a:lnTo>
                  <a:pt x="102810" y="0"/>
                </a:lnTo>
                <a:lnTo>
                  <a:pt x="102810" y="320031"/>
                </a:lnTo>
                <a:lnTo>
                  <a:pt x="0" y="32003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sp>
        <p:nvSpPr>
          <p:cNvPr id="25" name="TextBox 25">
            <a:extLst>
              <a:ext uri="{C183D7F6-B498-43B3-948B-1728B52AA6E4}">
                <adec:decorative xmlns:adec="http://schemas.microsoft.com/office/drawing/2017/decorative" val="1"/>
              </a:ext>
            </a:extLst>
          </p:cNvPr>
          <p:cNvSpPr txBox="1">
            <a:spLocks noGrp="1"/>
          </p:cNvSpPr>
          <p:nvPr>
            <p:ph type="title" idx="4294967295"/>
          </p:nvPr>
        </p:nvSpPr>
        <p:spPr>
          <a:xfrm rot="234568">
            <a:off x="3447393" y="5319578"/>
            <a:ext cx="267295" cy="94595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710"/>
              </a:lnSpc>
              <a:spcBef>
                <a:spcPct val="0"/>
              </a:spcBef>
              <a:spcAft>
                <a:spcPts val="0"/>
              </a:spcAft>
              <a:buClrTx/>
              <a:buSzTx/>
              <a:buFontTx/>
              <a:buNone/>
              <a:tabLst/>
              <a:defRPr/>
            </a:pPr>
            <a:r>
              <a:rPr kumimoji="0" lang="en-US" sz="5507" b="0" i="0" u="none" strike="noStrike" kern="1200" cap="none" spc="0" normalizeH="0" baseline="0" noProof="0" dirty="0">
                <a:ln>
                  <a:noFill/>
                </a:ln>
                <a:solidFill>
                  <a:srgbClr val="545454"/>
                </a:solidFill>
                <a:effectLst/>
                <a:uLnTx/>
                <a:uFillTx/>
                <a:latin typeface="Montserrat"/>
                <a:ea typeface="Montserrat"/>
                <a:cs typeface="Montserrat"/>
                <a:sym typeface="Montserrat"/>
              </a:rPr>
              <a:t>-</a:t>
            </a:r>
          </a:p>
        </p:txBody>
      </p:sp>
      <p:sp>
        <p:nvSpPr>
          <p:cNvPr id="10" name="Freeform 10">
            <a:extLst>
              <a:ext uri="{C183D7F6-B498-43B3-948B-1728B52AA6E4}">
                <adec:decorative xmlns:adec="http://schemas.microsoft.com/office/drawing/2017/decorative" val="1"/>
              </a:ext>
            </a:extLst>
          </p:cNvPr>
          <p:cNvSpPr/>
          <p:nvPr/>
        </p:nvSpPr>
        <p:spPr>
          <a:xfrm rot="-801505">
            <a:off x="3074640" y="5809815"/>
            <a:ext cx="325121" cy="173940"/>
          </a:xfrm>
          <a:custGeom>
            <a:avLst/>
            <a:gdLst/>
            <a:ahLst/>
            <a:cxnLst/>
            <a:rect l="l" t="t" r="r" b="b"/>
            <a:pathLst>
              <a:path w="325121" h="173940">
                <a:moveTo>
                  <a:pt x="0" y="0"/>
                </a:moveTo>
                <a:lnTo>
                  <a:pt x="325122" y="0"/>
                </a:lnTo>
                <a:lnTo>
                  <a:pt x="325122" y="173940"/>
                </a:lnTo>
                <a:lnTo>
                  <a:pt x="0" y="17394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3" name="Freeform 13">
            <a:extLst>
              <a:ext uri="{C183D7F6-B498-43B3-948B-1728B52AA6E4}">
                <adec:decorative xmlns:adec="http://schemas.microsoft.com/office/drawing/2017/decorative" val="1"/>
              </a:ext>
            </a:extLst>
          </p:cNvPr>
          <p:cNvSpPr/>
          <p:nvPr/>
        </p:nvSpPr>
        <p:spPr>
          <a:xfrm rot="-10142379" flipH="1">
            <a:off x="2118586" y="6904413"/>
            <a:ext cx="376430" cy="227426"/>
          </a:xfrm>
          <a:custGeom>
            <a:avLst/>
            <a:gdLst/>
            <a:ahLst/>
            <a:cxnLst/>
            <a:rect l="l" t="t" r="r" b="b"/>
            <a:pathLst>
              <a:path w="376430" h="227426">
                <a:moveTo>
                  <a:pt x="376429" y="0"/>
                </a:moveTo>
                <a:lnTo>
                  <a:pt x="0" y="0"/>
                </a:lnTo>
                <a:lnTo>
                  <a:pt x="0" y="227427"/>
                </a:lnTo>
                <a:lnTo>
                  <a:pt x="376429" y="227427"/>
                </a:lnTo>
                <a:lnTo>
                  <a:pt x="376429"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21" name="TextBox 21"/>
          <p:cNvSpPr txBox="1"/>
          <p:nvPr/>
        </p:nvSpPr>
        <p:spPr>
          <a:xfrm>
            <a:off x="1955509" y="1761621"/>
            <a:ext cx="3733588" cy="630527"/>
          </a:xfrm>
          <a:prstGeom prst="rect">
            <a:avLst/>
          </a:prstGeom>
        </p:spPr>
        <p:txBody>
          <a:bodyPr lIns="0" tIns="0" rIns="0" bIns="0" rtlCol="0" anchor="t">
            <a:spAutoFit/>
          </a:bodyPr>
          <a:lstStyle/>
          <a:p>
            <a:pPr marL="0" lvl="0" indent="0" algn="ctr">
              <a:lnSpc>
                <a:spcPts val="5146"/>
              </a:lnSpc>
              <a:spcBef>
                <a:spcPct val="0"/>
              </a:spcBef>
            </a:pPr>
            <a:r>
              <a:rPr lang="en-US" sz="3676" b="1" dirty="0">
                <a:solidFill>
                  <a:srgbClr val="000000"/>
                </a:solidFill>
                <a:latin typeface="Handsome Bold"/>
                <a:ea typeface="Handsome Bold"/>
                <a:cs typeface="Handsome Bold"/>
                <a:sym typeface="Handsome Bold"/>
              </a:rPr>
              <a:t>A journey from </a:t>
            </a:r>
          </a:p>
        </p:txBody>
      </p:sp>
      <p:sp>
        <p:nvSpPr>
          <p:cNvPr id="22" name="TextBox 22"/>
          <p:cNvSpPr txBox="1"/>
          <p:nvPr/>
        </p:nvSpPr>
        <p:spPr>
          <a:xfrm>
            <a:off x="1814022" y="2468118"/>
            <a:ext cx="3115553" cy="679800"/>
          </a:xfrm>
          <a:prstGeom prst="rect">
            <a:avLst/>
          </a:prstGeom>
        </p:spPr>
        <p:txBody>
          <a:bodyPr lIns="0" tIns="0" rIns="0" bIns="0" rtlCol="0" anchor="t">
            <a:spAutoFit/>
          </a:bodyPr>
          <a:lstStyle/>
          <a:p>
            <a:pPr marL="0" lvl="0" indent="0" algn="ctr">
              <a:lnSpc>
                <a:spcPts val="5577"/>
              </a:lnSpc>
              <a:spcBef>
                <a:spcPct val="0"/>
              </a:spcBef>
            </a:pPr>
            <a:r>
              <a:rPr lang="en-US" sz="3984" b="1" dirty="0">
                <a:solidFill>
                  <a:srgbClr val="000000"/>
                </a:solidFill>
                <a:latin typeface="Handsome Bold"/>
                <a:ea typeface="Handsome Bold"/>
                <a:cs typeface="Handsome Bold"/>
                <a:sym typeface="Handsome Bold"/>
              </a:rPr>
              <a:t>the Carpathians </a:t>
            </a:r>
          </a:p>
        </p:txBody>
      </p:sp>
      <p:sp>
        <p:nvSpPr>
          <p:cNvPr id="23" name="TextBox 23">
            <a:extLst>
              <a:ext uri="{C183D7F6-B498-43B3-948B-1728B52AA6E4}">
                <adec:decorative xmlns:adec="http://schemas.microsoft.com/office/drawing/2017/decorative" val="0"/>
              </a:ext>
            </a:extLst>
          </p:cNvPr>
          <p:cNvSpPr txBox="1"/>
          <p:nvPr/>
        </p:nvSpPr>
        <p:spPr>
          <a:xfrm>
            <a:off x="2278602" y="3300380"/>
            <a:ext cx="389483" cy="738507"/>
          </a:xfrm>
          <a:prstGeom prst="rect">
            <a:avLst/>
          </a:prstGeom>
        </p:spPr>
        <p:txBody>
          <a:bodyPr lIns="0" tIns="0" rIns="0" bIns="0" rtlCol="0" anchor="t">
            <a:spAutoFit/>
          </a:bodyPr>
          <a:lstStyle/>
          <a:p>
            <a:pPr marL="0" lvl="0" indent="0" algn="ctr">
              <a:lnSpc>
                <a:spcPts val="6019"/>
              </a:lnSpc>
              <a:spcBef>
                <a:spcPct val="0"/>
              </a:spcBef>
            </a:pPr>
            <a:r>
              <a:rPr lang="en-US" sz="4299" b="1">
                <a:solidFill>
                  <a:srgbClr val="000000"/>
                </a:solidFill>
                <a:latin typeface="Handsome Bold"/>
                <a:ea typeface="Handsome Bold"/>
                <a:cs typeface="Handsome Bold"/>
                <a:sym typeface="Handsome Bold"/>
              </a:rPr>
              <a:t>to</a:t>
            </a:r>
          </a:p>
        </p:txBody>
      </p:sp>
      <p:sp>
        <p:nvSpPr>
          <p:cNvPr id="24" name="TextBox 24">
            <a:extLst>
              <a:ext uri="{C183D7F6-B498-43B3-948B-1728B52AA6E4}">
                <adec:decorative xmlns:adec="http://schemas.microsoft.com/office/drawing/2017/decorative" val="0"/>
              </a:ext>
            </a:extLst>
          </p:cNvPr>
          <p:cNvSpPr txBox="1"/>
          <p:nvPr/>
        </p:nvSpPr>
        <p:spPr>
          <a:xfrm>
            <a:off x="2732196" y="4362905"/>
            <a:ext cx="2005161" cy="712472"/>
          </a:xfrm>
          <a:prstGeom prst="rect">
            <a:avLst/>
          </a:prstGeom>
        </p:spPr>
        <p:txBody>
          <a:bodyPr lIns="0" tIns="0" rIns="0" bIns="0" rtlCol="0" anchor="t">
            <a:spAutoFit/>
          </a:bodyPr>
          <a:lstStyle/>
          <a:p>
            <a:pPr marL="0" lvl="0" indent="0" algn="ctr">
              <a:lnSpc>
                <a:spcPts val="5879"/>
              </a:lnSpc>
              <a:spcBef>
                <a:spcPct val="0"/>
              </a:spcBef>
            </a:pPr>
            <a:r>
              <a:rPr lang="en-US" sz="4199" b="1" dirty="0">
                <a:solidFill>
                  <a:srgbClr val="000000"/>
                </a:solidFill>
                <a:latin typeface="Handsome Bold"/>
                <a:ea typeface="Handsome Bold"/>
                <a:cs typeface="Handsome Bold"/>
                <a:sym typeface="Handsome Bold"/>
              </a:rPr>
              <a:t>Aberlangs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782139" y="-156911"/>
            <a:ext cx="8052622" cy="8191979"/>
          </a:xfrm>
          <a:custGeom>
            <a:avLst/>
            <a:gdLst/>
            <a:ahLst/>
            <a:cxnLst/>
            <a:rect l="l" t="t" r="r" b="b"/>
            <a:pathLst>
              <a:path w="8052622" h="8191979">
                <a:moveTo>
                  <a:pt x="0" y="0"/>
                </a:moveTo>
                <a:lnTo>
                  <a:pt x="8052622" y="0"/>
                </a:lnTo>
                <a:lnTo>
                  <a:pt x="8052622" y="8191978"/>
                </a:lnTo>
                <a:lnTo>
                  <a:pt x="0" y="8191978"/>
                </a:lnTo>
                <a:lnTo>
                  <a:pt x="0" y="0"/>
                </a:lnTo>
                <a:close/>
              </a:path>
            </a:pathLst>
          </a:custGeom>
          <a:blipFill>
            <a:blip r:embed="rId2"/>
            <a:stretch>
              <a:fillRect l="-26345" r="-26345"/>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699819" y="2399123"/>
            <a:ext cx="3903881" cy="2791275"/>
          </a:xfrm>
          <a:custGeom>
            <a:avLst/>
            <a:gdLst/>
            <a:ahLst/>
            <a:cxnLst/>
            <a:rect l="l" t="t" r="r" b="b"/>
            <a:pathLst>
              <a:path w="3903881" h="2791275">
                <a:moveTo>
                  <a:pt x="0" y="0"/>
                </a:moveTo>
                <a:lnTo>
                  <a:pt x="3903882" y="0"/>
                </a:lnTo>
                <a:lnTo>
                  <a:pt x="3903882" y="2791274"/>
                </a:lnTo>
                <a:lnTo>
                  <a:pt x="0" y="2791274"/>
                </a:lnTo>
                <a:lnTo>
                  <a:pt x="0" y="0"/>
                </a:lnTo>
                <a:close/>
              </a:path>
            </a:pathLst>
          </a:custGeom>
          <a:blipFill>
            <a:blip r:embed="rId3"/>
            <a:stretch>
              <a:fillRect/>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2011941" y="2492867"/>
            <a:ext cx="259362" cy="438667"/>
          </a:xfrm>
          <a:custGeom>
            <a:avLst/>
            <a:gdLst/>
            <a:ahLst/>
            <a:cxnLst/>
            <a:rect l="l" t="t" r="r" b="b"/>
            <a:pathLst>
              <a:path w="259362" h="438667">
                <a:moveTo>
                  <a:pt x="0" y="0"/>
                </a:moveTo>
                <a:lnTo>
                  <a:pt x="259362" y="0"/>
                </a:lnTo>
                <a:lnTo>
                  <a:pt x="259362" y="438667"/>
                </a:lnTo>
                <a:lnTo>
                  <a:pt x="0" y="438667"/>
                </a:lnTo>
                <a:lnTo>
                  <a:pt x="0" y="0"/>
                </a:lnTo>
                <a:close/>
              </a:path>
            </a:pathLst>
          </a:custGeom>
          <a:blipFill>
            <a:blip r:embed="rId4"/>
            <a:stretch>
              <a:fillRect/>
            </a:stretch>
          </a:blipFill>
        </p:spPr>
        <p:txBody>
          <a:bodyPr/>
          <a:lstStyle/>
          <a:p>
            <a:endParaRPr lang="en-GB"/>
          </a:p>
        </p:txBody>
      </p:sp>
      <p:sp>
        <p:nvSpPr>
          <p:cNvPr id="5" name="Freeform 5">
            <a:extLst>
              <a:ext uri="{C183D7F6-B498-43B3-948B-1728B52AA6E4}">
                <adec:decorative xmlns:adec="http://schemas.microsoft.com/office/drawing/2017/decorative" val="1"/>
              </a:ext>
            </a:extLst>
          </p:cNvPr>
          <p:cNvSpPr/>
          <p:nvPr/>
        </p:nvSpPr>
        <p:spPr>
          <a:xfrm>
            <a:off x="2893348" y="3075641"/>
            <a:ext cx="259362" cy="438667"/>
          </a:xfrm>
          <a:custGeom>
            <a:avLst/>
            <a:gdLst/>
            <a:ahLst/>
            <a:cxnLst/>
            <a:rect l="l" t="t" r="r" b="b"/>
            <a:pathLst>
              <a:path w="259362" h="438667">
                <a:moveTo>
                  <a:pt x="0" y="0"/>
                </a:moveTo>
                <a:lnTo>
                  <a:pt x="259362" y="0"/>
                </a:lnTo>
                <a:lnTo>
                  <a:pt x="259362" y="438668"/>
                </a:lnTo>
                <a:lnTo>
                  <a:pt x="0" y="438668"/>
                </a:lnTo>
                <a:lnTo>
                  <a:pt x="0" y="0"/>
                </a:lnTo>
                <a:close/>
              </a:path>
            </a:pathLst>
          </a:custGeom>
          <a:blipFill>
            <a:blip r:embed="rId4"/>
            <a:stretch>
              <a:fillRect/>
            </a:stretch>
          </a:blipFill>
        </p:spPr>
        <p:txBody>
          <a:bodyPr/>
          <a:lstStyle/>
          <a:p>
            <a:endParaRPr lang="en-GB"/>
          </a:p>
        </p:txBody>
      </p:sp>
      <p:sp>
        <p:nvSpPr>
          <p:cNvPr id="6" name="Freeform 6">
            <a:extLst>
              <a:ext uri="{C183D7F6-B498-43B3-948B-1728B52AA6E4}">
                <adec:decorative xmlns:adec="http://schemas.microsoft.com/office/drawing/2017/decorative" val="1"/>
              </a:ext>
            </a:extLst>
          </p:cNvPr>
          <p:cNvSpPr/>
          <p:nvPr/>
        </p:nvSpPr>
        <p:spPr>
          <a:xfrm rot="-1384370">
            <a:off x="1619744" y="2222703"/>
            <a:ext cx="409992" cy="654678"/>
          </a:xfrm>
          <a:custGeom>
            <a:avLst/>
            <a:gdLst/>
            <a:ahLst/>
            <a:cxnLst/>
            <a:rect l="l" t="t" r="r" b="b"/>
            <a:pathLst>
              <a:path w="409992" h="654678">
                <a:moveTo>
                  <a:pt x="0" y="0"/>
                </a:moveTo>
                <a:lnTo>
                  <a:pt x="409992" y="0"/>
                </a:lnTo>
                <a:lnTo>
                  <a:pt x="409992" y="654678"/>
                </a:lnTo>
                <a:lnTo>
                  <a:pt x="0" y="65467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a:extLst>
              <a:ext uri="{C183D7F6-B498-43B3-948B-1728B52AA6E4}">
                <adec:decorative xmlns:adec="http://schemas.microsoft.com/office/drawing/2017/decorative" val="1"/>
              </a:ext>
            </a:extLst>
          </p:cNvPr>
          <p:cNvSpPr/>
          <p:nvPr/>
        </p:nvSpPr>
        <p:spPr>
          <a:xfrm rot="1970382" flipH="1">
            <a:off x="3247744" y="2584235"/>
            <a:ext cx="636476" cy="1016329"/>
          </a:xfrm>
          <a:custGeom>
            <a:avLst/>
            <a:gdLst/>
            <a:ahLst/>
            <a:cxnLst/>
            <a:rect l="l" t="t" r="r" b="b"/>
            <a:pathLst>
              <a:path w="636476" h="1016329">
                <a:moveTo>
                  <a:pt x="636476" y="0"/>
                </a:moveTo>
                <a:lnTo>
                  <a:pt x="0" y="0"/>
                </a:lnTo>
                <a:lnTo>
                  <a:pt x="0" y="1016329"/>
                </a:lnTo>
                <a:lnTo>
                  <a:pt x="636476" y="1016329"/>
                </a:lnTo>
                <a:lnTo>
                  <a:pt x="636476"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8" name="Freeform 8">
            <a:extLst>
              <a:ext uri="{C183D7F6-B498-43B3-948B-1728B52AA6E4}">
                <adec:decorative xmlns:adec="http://schemas.microsoft.com/office/drawing/2017/decorative" val="1"/>
              </a:ext>
            </a:extLst>
          </p:cNvPr>
          <p:cNvSpPr/>
          <p:nvPr/>
        </p:nvSpPr>
        <p:spPr>
          <a:xfrm>
            <a:off x="2984809" y="4353112"/>
            <a:ext cx="167900" cy="283975"/>
          </a:xfrm>
          <a:custGeom>
            <a:avLst/>
            <a:gdLst/>
            <a:ahLst/>
            <a:cxnLst/>
            <a:rect l="l" t="t" r="r" b="b"/>
            <a:pathLst>
              <a:path w="167900" h="283975">
                <a:moveTo>
                  <a:pt x="0" y="0"/>
                </a:moveTo>
                <a:lnTo>
                  <a:pt x="167901" y="0"/>
                </a:lnTo>
                <a:lnTo>
                  <a:pt x="167901" y="283976"/>
                </a:lnTo>
                <a:lnTo>
                  <a:pt x="0" y="283976"/>
                </a:lnTo>
                <a:lnTo>
                  <a:pt x="0" y="0"/>
                </a:lnTo>
                <a:close/>
              </a:path>
            </a:pathLst>
          </a:custGeom>
          <a:blipFill>
            <a:blip r:embed="rId4"/>
            <a:stretch>
              <a:fillRect/>
            </a:stretch>
          </a:blipFill>
        </p:spPr>
        <p:txBody>
          <a:bodyPr/>
          <a:lstStyle/>
          <a:p>
            <a:endParaRPr lang="en-GB"/>
          </a:p>
        </p:txBody>
      </p:sp>
      <p:sp>
        <p:nvSpPr>
          <p:cNvPr id="9" name="Freeform 9">
            <a:extLst>
              <a:ext uri="{C183D7F6-B498-43B3-948B-1728B52AA6E4}">
                <adec:decorative xmlns:adec="http://schemas.microsoft.com/office/drawing/2017/decorative" val="1"/>
              </a:ext>
            </a:extLst>
          </p:cNvPr>
          <p:cNvSpPr/>
          <p:nvPr/>
        </p:nvSpPr>
        <p:spPr>
          <a:xfrm rot="-1449028" flipH="1">
            <a:off x="1810459" y="4682106"/>
            <a:ext cx="1329382" cy="347301"/>
          </a:xfrm>
          <a:custGeom>
            <a:avLst/>
            <a:gdLst/>
            <a:ahLst/>
            <a:cxnLst/>
            <a:rect l="l" t="t" r="r" b="b"/>
            <a:pathLst>
              <a:path w="1329382" h="347301">
                <a:moveTo>
                  <a:pt x="1329382" y="0"/>
                </a:moveTo>
                <a:lnTo>
                  <a:pt x="0" y="0"/>
                </a:lnTo>
                <a:lnTo>
                  <a:pt x="0" y="347301"/>
                </a:lnTo>
                <a:lnTo>
                  <a:pt x="1329382" y="347301"/>
                </a:lnTo>
                <a:lnTo>
                  <a:pt x="132938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TextBox 10"/>
          <p:cNvSpPr txBox="1">
            <a:spLocks noGrp="1"/>
          </p:cNvSpPr>
          <p:nvPr>
            <p:ph type="title" idx="4294967295"/>
          </p:nvPr>
        </p:nvSpPr>
        <p:spPr>
          <a:xfrm>
            <a:off x="372864" y="549304"/>
            <a:ext cx="4557792" cy="70612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5821"/>
              </a:lnSpc>
              <a:spcBef>
                <a:spcPct val="0"/>
              </a:spcBef>
              <a:spcAft>
                <a:spcPts val="0"/>
              </a:spcAft>
              <a:buClrTx/>
              <a:buSzTx/>
              <a:buFontTx/>
              <a:buNone/>
              <a:tabLst/>
              <a:defRPr/>
            </a:pPr>
            <a:r>
              <a:rPr kumimoji="0" lang="en-US" sz="4158" b="1" i="0" u="none" strike="noStrike" kern="1200" cap="none" spc="0" normalizeH="0" baseline="0" noProof="0" dirty="0">
                <a:ln>
                  <a:noFill/>
                </a:ln>
                <a:solidFill>
                  <a:srgbClr val="000000"/>
                </a:solidFill>
                <a:effectLst/>
                <a:uLnTx/>
                <a:uFillTx/>
                <a:latin typeface="Handsome Bold"/>
                <a:ea typeface="Handsome Bold"/>
                <a:cs typeface="Handsome Bold"/>
                <a:sym typeface="Handsome Bold"/>
              </a:rPr>
              <a:t>The Map of Romania</a:t>
            </a:r>
          </a:p>
        </p:txBody>
      </p:sp>
      <p:sp>
        <p:nvSpPr>
          <p:cNvPr id="11" name="TextBox 11"/>
          <p:cNvSpPr txBox="1"/>
          <p:nvPr/>
        </p:nvSpPr>
        <p:spPr>
          <a:xfrm rot="-224011">
            <a:off x="472799" y="1853990"/>
            <a:ext cx="2068256" cy="478301"/>
          </a:xfrm>
          <a:prstGeom prst="rect">
            <a:avLst/>
          </a:prstGeom>
        </p:spPr>
        <p:txBody>
          <a:bodyPr lIns="0" tIns="0" rIns="0" bIns="0" rtlCol="0" anchor="t">
            <a:spAutoFit/>
          </a:bodyPr>
          <a:lstStyle/>
          <a:p>
            <a:pPr algn="ctr">
              <a:lnSpc>
                <a:spcPts val="1944"/>
              </a:lnSpc>
            </a:pPr>
            <a:r>
              <a:rPr lang="en-US" sz="1388">
                <a:solidFill>
                  <a:srgbClr val="000000"/>
                </a:solidFill>
                <a:latin typeface="Montserrat"/>
                <a:ea typeface="Montserrat"/>
                <a:cs typeface="Montserrat"/>
                <a:sym typeface="Montserrat"/>
              </a:rPr>
              <a:t>Maramureș</a:t>
            </a:r>
          </a:p>
          <a:p>
            <a:pPr algn="ctr">
              <a:lnSpc>
                <a:spcPts val="1944"/>
              </a:lnSpc>
              <a:spcBef>
                <a:spcPct val="0"/>
              </a:spcBef>
            </a:pPr>
            <a:r>
              <a:rPr lang="en-US" sz="1388">
                <a:solidFill>
                  <a:srgbClr val="000000"/>
                </a:solidFill>
                <a:latin typeface="Montserrat"/>
                <a:ea typeface="Montserrat"/>
                <a:cs typeface="Montserrat"/>
                <a:sym typeface="Montserrat"/>
              </a:rPr>
              <a:t>(where Andra’s from)</a:t>
            </a:r>
          </a:p>
        </p:txBody>
      </p:sp>
      <p:sp>
        <p:nvSpPr>
          <p:cNvPr id="12" name="TextBox 12"/>
          <p:cNvSpPr txBox="1"/>
          <p:nvPr/>
        </p:nvSpPr>
        <p:spPr>
          <a:xfrm rot="900451">
            <a:off x="3014054" y="2441782"/>
            <a:ext cx="2030313"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Montserrat"/>
                <a:ea typeface="Montserrat"/>
                <a:cs typeface="Montserrat"/>
                <a:sym typeface="Montserrat"/>
              </a:rPr>
              <a:t>The Carpathian Mountains</a:t>
            </a:r>
          </a:p>
        </p:txBody>
      </p:sp>
      <p:sp>
        <p:nvSpPr>
          <p:cNvPr id="13" name="TextBox 13"/>
          <p:cNvSpPr txBox="1"/>
          <p:nvPr/>
        </p:nvSpPr>
        <p:spPr>
          <a:xfrm>
            <a:off x="412835" y="4977037"/>
            <a:ext cx="1728788" cy="407670"/>
          </a:xfrm>
          <a:prstGeom prst="rect">
            <a:avLst/>
          </a:prstGeom>
        </p:spPr>
        <p:txBody>
          <a:bodyPr lIns="0" tIns="0" rIns="0" bIns="0" rtlCol="0" anchor="t">
            <a:spAutoFit/>
          </a:bodyPr>
          <a:lstStyle/>
          <a:p>
            <a:pPr algn="ctr">
              <a:lnSpc>
                <a:spcPts val="1679"/>
              </a:lnSpc>
            </a:pPr>
            <a:r>
              <a:rPr lang="en-US" sz="1200">
                <a:solidFill>
                  <a:srgbClr val="000000"/>
                </a:solidFill>
                <a:latin typeface="Montserrat"/>
                <a:ea typeface="Montserrat"/>
                <a:cs typeface="Montserrat"/>
                <a:sym typeface="Montserrat"/>
              </a:rPr>
              <a:t>Bucharest</a:t>
            </a:r>
          </a:p>
          <a:p>
            <a:pPr algn="ctr">
              <a:lnSpc>
                <a:spcPts val="1679"/>
              </a:lnSpc>
              <a:spcBef>
                <a:spcPct val="0"/>
              </a:spcBef>
            </a:pPr>
            <a:r>
              <a:rPr lang="en-US" sz="1200">
                <a:solidFill>
                  <a:srgbClr val="000000"/>
                </a:solidFill>
                <a:latin typeface="Montserrat"/>
                <a:ea typeface="Montserrat"/>
                <a:cs typeface="Montserrat"/>
                <a:sym typeface="Montserrat"/>
              </a:rPr>
              <a:t>the capital of Romania</a:t>
            </a:r>
          </a:p>
        </p:txBody>
      </p:sp>
      <p:sp>
        <p:nvSpPr>
          <p:cNvPr id="14" name="TextBox 14"/>
          <p:cNvSpPr txBox="1"/>
          <p:nvPr/>
        </p:nvSpPr>
        <p:spPr>
          <a:xfrm>
            <a:off x="4130465" y="4608513"/>
            <a:ext cx="946472" cy="188676"/>
          </a:xfrm>
          <a:prstGeom prst="rect">
            <a:avLst/>
          </a:prstGeom>
        </p:spPr>
        <p:txBody>
          <a:bodyPr lIns="0" tIns="0" rIns="0" bIns="0" rtlCol="0" anchor="t">
            <a:spAutoFit/>
          </a:bodyPr>
          <a:lstStyle/>
          <a:p>
            <a:pPr algn="ctr">
              <a:lnSpc>
                <a:spcPts val="1502"/>
              </a:lnSpc>
              <a:spcBef>
                <a:spcPct val="0"/>
              </a:spcBef>
            </a:pPr>
            <a:r>
              <a:rPr lang="en-US" sz="1072">
                <a:solidFill>
                  <a:srgbClr val="000000"/>
                </a:solidFill>
                <a:latin typeface="Montserrat"/>
                <a:ea typeface="Montserrat"/>
                <a:cs typeface="Montserrat"/>
                <a:sym typeface="Montserrat"/>
              </a:rPr>
              <a:t>The Black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3968645" y="0"/>
            <a:ext cx="9272165" cy="8820842"/>
          </a:xfrm>
          <a:custGeom>
            <a:avLst/>
            <a:gdLst/>
            <a:ahLst/>
            <a:cxnLst/>
            <a:rect l="l" t="t" r="r" b="b"/>
            <a:pathLst>
              <a:path w="9272165" h="8820842">
                <a:moveTo>
                  <a:pt x="0" y="0"/>
                </a:moveTo>
                <a:lnTo>
                  <a:pt x="9272165" y="0"/>
                </a:lnTo>
                <a:lnTo>
                  <a:pt x="9272165" y="8820842"/>
                </a:lnTo>
                <a:lnTo>
                  <a:pt x="0" y="8820842"/>
                </a:lnTo>
                <a:lnTo>
                  <a:pt x="0" y="0"/>
                </a:lnTo>
                <a:close/>
              </a:path>
            </a:pathLst>
          </a:custGeom>
          <a:blipFill>
            <a:blip r:embed="rId2"/>
            <a:stretch>
              <a:fillRect l="-21393" r="-21393"/>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43702" y="530352"/>
            <a:ext cx="5224901" cy="4652100"/>
          </a:xfrm>
          <a:custGeom>
            <a:avLst/>
            <a:gdLst/>
            <a:ahLst/>
            <a:cxnLst/>
            <a:rect l="l" t="t" r="r" b="b"/>
            <a:pathLst>
              <a:path w="5224901" h="4652100">
                <a:moveTo>
                  <a:pt x="0" y="0"/>
                </a:moveTo>
                <a:lnTo>
                  <a:pt x="5224901" y="0"/>
                </a:lnTo>
                <a:lnTo>
                  <a:pt x="5224901" y="4652100"/>
                </a:lnTo>
                <a:lnTo>
                  <a:pt x="0" y="46521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317543" y="4565005"/>
            <a:ext cx="4620786" cy="3402579"/>
          </a:xfrm>
          <a:custGeom>
            <a:avLst/>
            <a:gdLst/>
            <a:ahLst/>
            <a:cxnLst/>
            <a:rect l="l" t="t" r="r" b="b"/>
            <a:pathLst>
              <a:path w="4620786" h="3402579">
                <a:moveTo>
                  <a:pt x="0" y="0"/>
                </a:moveTo>
                <a:lnTo>
                  <a:pt x="4620786" y="0"/>
                </a:lnTo>
                <a:lnTo>
                  <a:pt x="4620786" y="3402579"/>
                </a:lnTo>
                <a:lnTo>
                  <a:pt x="0" y="340257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a:extLst>
              <a:ext uri="{C183D7F6-B498-43B3-948B-1728B52AA6E4}">
                <adec:decorative xmlns:adec="http://schemas.microsoft.com/office/drawing/2017/decorative" val="1"/>
              </a:ext>
            </a:extLst>
          </p:cNvPr>
          <p:cNvSpPr/>
          <p:nvPr/>
        </p:nvSpPr>
        <p:spPr>
          <a:xfrm>
            <a:off x="2459827" y="4943069"/>
            <a:ext cx="3175742" cy="2646451"/>
          </a:xfrm>
          <a:custGeom>
            <a:avLst/>
            <a:gdLst/>
            <a:ahLst/>
            <a:cxnLst/>
            <a:rect l="l" t="t" r="r" b="b"/>
            <a:pathLst>
              <a:path w="3175742" h="2646451">
                <a:moveTo>
                  <a:pt x="0" y="0"/>
                </a:moveTo>
                <a:lnTo>
                  <a:pt x="3175741" y="0"/>
                </a:lnTo>
                <a:lnTo>
                  <a:pt x="3175741" y="2646451"/>
                </a:lnTo>
                <a:lnTo>
                  <a:pt x="0" y="2646451"/>
                </a:lnTo>
                <a:lnTo>
                  <a:pt x="0" y="0"/>
                </a:lnTo>
                <a:close/>
              </a:path>
            </a:pathLst>
          </a:custGeom>
          <a:blipFill>
            <a:blip r:embed="rId5"/>
            <a:stretch>
              <a:fillRect/>
            </a:stretch>
          </a:blipFill>
        </p:spPr>
        <p:txBody>
          <a:bodyPr/>
          <a:lstStyle/>
          <a:p>
            <a:endParaRPr lang="en-GB"/>
          </a:p>
        </p:txBody>
      </p:sp>
      <p:sp>
        <p:nvSpPr>
          <p:cNvPr id="6" name="TextBox 6"/>
          <p:cNvSpPr txBox="1">
            <a:spLocks noGrp="1"/>
          </p:cNvSpPr>
          <p:nvPr>
            <p:ph type="title" idx="4294967295"/>
          </p:nvPr>
        </p:nvSpPr>
        <p:spPr>
          <a:xfrm>
            <a:off x="250698" y="51650"/>
            <a:ext cx="1953071" cy="389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219"/>
              </a:lnSpc>
              <a:spcBef>
                <a:spcPct val="0"/>
              </a:spcBef>
              <a:spcAft>
                <a:spcPts val="0"/>
              </a:spcAft>
              <a:buClrTx/>
              <a:buSzTx/>
              <a:buFontTx/>
              <a:buNone/>
              <a:tabLst/>
              <a:defRPr/>
            </a:pPr>
            <a:r>
              <a:rPr kumimoji="0" lang="en-US" sz="2299" b="1" i="0" u="none" strike="noStrike" kern="1200" cap="none" spc="0" normalizeH="0" baseline="0" noProof="0" dirty="0">
                <a:ln>
                  <a:noFill/>
                </a:ln>
                <a:solidFill>
                  <a:srgbClr val="000000"/>
                </a:solidFill>
                <a:effectLst/>
                <a:uLnTx/>
                <a:uFillTx/>
                <a:latin typeface="Handsome Bold"/>
                <a:ea typeface="Handsome Bold"/>
                <a:cs typeface="Handsome Bold"/>
                <a:sym typeface="Handsome Bold"/>
              </a:rPr>
              <a:t>Aberlangs and me</a:t>
            </a:r>
          </a:p>
        </p:txBody>
      </p:sp>
      <p:sp>
        <p:nvSpPr>
          <p:cNvPr id="7" name="TextBox 7"/>
          <p:cNvSpPr txBox="1"/>
          <p:nvPr/>
        </p:nvSpPr>
        <p:spPr>
          <a:xfrm>
            <a:off x="530352" y="769547"/>
            <a:ext cx="4242816" cy="3195403"/>
          </a:xfrm>
          <a:prstGeom prst="rect">
            <a:avLst/>
          </a:prstGeom>
        </p:spPr>
        <p:txBody>
          <a:bodyPr lIns="0" tIns="0" rIns="0" bIns="0" rtlCol="0" anchor="t">
            <a:spAutoFit/>
          </a:bodyPr>
          <a:lstStyle/>
          <a:p>
            <a:pPr algn="just">
              <a:lnSpc>
                <a:spcPts val="1848"/>
              </a:lnSpc>
            </a:pPr>
            <a:r>
              <a:rPr lang="en-US" sz="1320">
                <a:solidFill>
                  <a:srgbClr val="000000"/>
                </a:solidFill>
                <a:latin typeface="Montserrat"/>
                <a:ea typeface="Montserrat"/>
                <a:cs typeface="Montserrat"/>
                <a:sym typeface="Montserrat"/>
              </a:rPr>
              <a:t>Bună! Numele meu este Andra Mărieș și sunt asistent cercetător în cadrul proiectului Aberlangs!</a:t>
            </a:r>
          </a:p>
          <a:p>
            <a:pPr algn="just">
              <a:lnSpc>
                <a:spcPts val="1848"/>
              </a:lnSpc>
            </a:pPr>
            <a:endParaRPr lang="en-US" sz="1320">
              <a:solidFill>
                <a:srgbClr val="000000"/>
              </a:solidFill>
              <a:latin typeface="Montserrat"/>
              <a:ea typeface="Montserrat"/>
              <a:cs typeface="Montserrat"/>
              <a:sym typeface="Montserrat"/>
            </a:endParaRPr>
          </a:p>
          <a:p>
            <a:pPr algn="just">
              <a:lnSpc>
                <a:spcPts val="1848"/>
              </a:lnSpc>
            </a:pPr>
            <a:r>
              <a:rPr lang="en-US" sz="1320">
                <a:solidFill>
                  <a:srgbClr val="000000"/>
                </a:solidFill>
                <a:latin typeface="Montserrat"/>
                <a:ea typeface="Montserrat"/>
                <a:cs typeface="Montserrat"/>
                <a:sym typeface="Montserrat"/>
              </a:rPr>
              <a:t>Hello! My name is Andra Mărieș and I am the research assistant for Aberlangs! </a:t>
            </a:r>
          </a:p>
          <a:p>
            <a:pPr algn="just">
              <a:lnSpc>
                <a:spcPts val="1852"/>
              </a:lnSpc>
            </a:pPr>
            <a:endParaRPr lang="en-US" sz="1320">
              <a:solidFill>
                <a:srgbClr val="000000"/>
              </a:solidFill>
              <a:latin typeface="Montserrat"/>
              <a:ea typeface="Montserrat"/>
              <a:cs typeface="Montserrat"/>
              <a:sym typeface="Montserrat"/>
            </a:endParaRPr>
          </a:p>
          <a:p>
            <a:pPr algn="just">
              <a:lnSpc>
                <a:spcPts val="1852"/>
              </a:lnSpc>
            </a:pPr>
            <a:r>
              <a:rPr lang="en-US" sz="1323">
                <a:solidFill>
                  <a:srgbClr val="000000"/>
                </a:solidFill>
                <a:latin typeface="Montserrat"/>
                <a:ea typeface="Montserrat"/>
                <a:cs typeface="Montserrat"/>
                <a:sym typeface="Montserrat"/>
              </a:rPr>
              <a:t>Aberlangs is a project from the University of Aberdeen, that helps people learn about different languages and cultures. It is run by people from the University who work with local communities. The project shows why languages are important and celebrates Aberdeen as a city of languages.</a:t>
            </a:r>
          </a:p>
          <a:p>
            <a:pPr marL="0" lvl="0" indent="0" algn="just">
              <a:lnSpc>
                <a:spcPts val="1852"/>
              </a:lnSpc>
              <a:spcBef>
                <a:spcPct val="0"/>
              </a:spcBef>
            </a:pPr>
            <a:endParaRPr lang="en-US" sz="1323">
              <a:solidFill>
                <a:srgbClr val="000000"/>
              </a:solidFill>
              <a:latin typeface="Montserrat"/>
              <a:ea typeface="Montserrat"/>
              <a:cs typeface="Montserrat"/>
              <a:sym typeface="Montserrat"/>
            </a:endParaRPr>
          </a:p>
        </p:txBody>
      </p:sp>
      <p:sp>
        <p:nvSpPr>
          <p:cNvPr id="8" name="TextBox 8"/>
          <p:cNvSpPr txBox="1"/>
          <p:nvPr/>
        </p:nvSpPr>
        <p:spPr>
          <a:xfrm>
            <a:off x="424803" y="4685971"/>
            <a:ext cx="3248781" cy="1777972"/>
          </a:xfrm>
          <a:prstGeom prst="rect">
            <a:avLst/>
          </a:prstGeom>
        </p:spPr>
        <p:txBody>
          <a:bodyPr lIns="0" tIns="0" rIns="0" bIns="0" rtlCol="0" anchor="t">
            <a:spAutoFit/>
          </a:bodyPr>
          <a:lstStyle/>
          <a:p>
            <a:pPr algn="l">
              <a:lnSpc>
                <a:spcPts val="1576"/>
              </a:lnSpc>
            </a:pPr>
            <a:r>
              <a:rPr lang="en-US" sz="1126">
                <a:solidFill>
                  <a:srgbClr val="000000"/>
                </a:solidFill>
                <a:latin typeface="Montserrat"/>
                <a:ea typeface="Montserrat"/>
                <a:cs typeface="Montserrat"/>
                <a:sym typeface="Montserrat"/>
              </a:rPr>
              <a:t>This cardboard book project aims to promote </a:t>
            </a:r>
          </a:p>
          <a:p>
            <a:pPr algn="l">
              <a:lnSpc>
                <a:spcPts val="1576"/>
              </a:lnSpc>
            </a:pPr>
            <a:r>
              <a:rPr lang="en-US" sz="1126">
                <a:solidFill>
                  <a:srgbClr val="000000"/>
                </a:solidFill>
                <a:latin typeface="Montserrat"/>
                <a:ea typeface="Montserrat"/>
                <a:cs typeface="Montserrat"/>
                <a:sym typeface="Montserrat"/>
              </a:rPr>
              <a:t>not only multiculturalism and multilingualism, </a:t>
            </a:r>
          </a:p>
          <a:p>
            <a:pPr algn="l">
              <a:lnSpc>
                <a:spcPts val="1576"/>
              </a:lnSpc>
            </a:pPr>
            <a:r>
              <a:rPr lang="en-US" sz="1126">
                <a:solidFill>
                  <a:srgbClr val="000000"/>
                </a:solidFill>
                <a:latin typeface="Montserrat"/>
                <a:ea typeface="Montserrat"/>
                <a:cs typeface="Montserrat"/>
                <a:sym typeface="Montserrat"/>
              </a:rPr>
              <a:t>but also the creativity and freedom that </a:t>
            </a:r>
          </a:p>
          <a:p>
            <a:pPr algn="l">
              <a:lnSpc>
                <a:spcPts val="1576"/>
              </a:lnSpc>
            </a:pPr>
            <a:r>
              <a:rPr lang="en-US" sz="1126">
                <a:solidFill>
                  <a:srgbClr val="000000"/>
                </a:solidFill>
                <a:latin typeface="Montserrat"/>
                <a:ea typeface="Montserrat"/>
                <a:cs typeface="Montserrat"/>
                <a:sym typeface="Montserrat"/>
              </a:rPr>
              <a:t>comes along with it!  </a:t>
            </a:r>
          </a:p>
          <a:p>
            <a:pPr algn="l">
              <a:lnSpc>
                <a:spcPts val="1576"/>
              </a:lnSpc>
            </a:pPr>
            <a:endParaRPr lang="en-US" sz="1126">
              <a:solidFill>
                <a:srgbClr val="000000"/>
              </a:solidFill>
              <a:latin typeface="Montserrat"/>
              <a:ea typeface="Montserrat"/>
              <a:cs typeface="Montserrat"/>
              <a:sym typeface="Montserrat"/>
            </a:endParaRPr>
          </a:p>
          <a:p>
            <a:pPr algn="l">
              <a:lnSpc>
                <a:spcPts val="1576"/>
              </a:lnSpc>
            </a:pPr>
            <a:r>
              <a:rPr lang="en-US" sz="1126">
                <a:solidFill>
                  <a:srgbClr val="000000"/>
                </a:solidFill>
                <a:latin typeface="Montserrat"/>
                <a:ea typeface="Montserrat"/>
                <a:cs typeface="Montserrat"/>
                <a:sym typeface="Montserrat"/>
              </a:rPr>
              <a:t>This cardboard book will introduce you to my </a:t>
            </a:r>
          </a:p>
          <a:p>
            <a:pPr algn="l">
              <a:lnSpc>
                <a:spcPts val="1576"/>
              </a:lnSpc>
            </a:pPr>
            <a:r>
              <a:rPr lang="en-US" sz="1126">
                <a:solidFill>
                  <a:srgbClr val="000000"/>
                </a:solidFill>
                <a:latin typeface="Montserrat"/>
                <a:ea typeface="Montserrat"/>
                <a:cs typeface="Montserrat"/>
                <a:sym typeface="Montserrat"/>
              </a:rPr>
              <a:t>background and heritage, but also to the </a:t>
            </a:r>
          </a:p>
          <a:p>
            <a:pPr marL="0" lvl="0" indent="0" algn="l">
              <a:lnSpc>
                <a:spcPts val="1576"/>
              </a:lnSpc>
              <a:spcBef>
                <a:spcPct val="0"/>
              </a:spcBef>
            </a:pPr>
            <a:r>
              <a:rPr lang="en-US" sz="1126">
                <a:solidFill>
                  <a:srgbClr val="000000"/>
                </a:solidFill>
                <a:latin typeface="Montserrat"/>
                <a:ea typeface="Montserrat"/>
                <a:cs typeface="Montserrat"/>
                <a:sym typeface="Montserrat"/>
              </a:rPr>
              <a:t>project  and some contributors.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5400000">
            <a:off x="-1328368" y="1143000"/>
            <a:ext cx="7960255" cy="5303520"/>
          </a:xfrm>
          <a:custGeom>
            <a:avLst/>
            <a:gdLst/>
            <a:ahLst/>
            <a:cxnLst/>
            <a:rect l="l" t="t" r="r" b="b"/>
            <a:pathLst>
              <a:path w="7960255" h="5303520">
                <a:moveTo>
                  <a:pt x="0" y="0"/>
                </a:moveTo>
                <a:lnTo>
                  <a:pt x="7960256" y="0"/>
                </a:lnTo>
                <a:lnTo>
                  <a:pt x="7960256" y="5303520"/>
                </a:lnTo>
                <a:lnTo>
                  <a:pt x="0" y="5303520"/>
                </a:lnTo>
                <a:lnTo>
                  <a:pt x="0" y="0"/>
                </a:lnTo>
                <a:close/>
              </a:path>
            </a:pathLst>
          </a:custGeom>
          <a:blipFill>
            <a:blip r:embed="rId2"/>
            <a:stretch>
              <a:fillRect/>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0" y="501314"/>
            <a:ext cx="1148821" cy="1447514"/>
          </a:xfrm>
          <a:custGeom>
            <a:avLst/>
            <a:gdLst/>
            <a:ahLst/>
            <a:cxnLst/>
            <a:rect l="l" t="t" r="r" b="b"/>
            <a:pathLst>
              <a:path w="1148821" h="1447514">
                <a:moveTo>
                  <a:pt x="0" y="0"/>
                </a:moveTo>
                <a:lnTo>
                  <a:pt x="1148821" y="0"/>
                </a:lnTo>
                <a:lnTo>
                  <a:pt x="1148821" y="1447513"/>
                </a:lnTo>
                <a:lnTo>
                  <a:pt x="0" y="1447513"/>
                </a:lnTo>
                <a:lnTo>
                  <a:pt x="0" y="0"/>
                </a:lnTo>
                <a:close/>
              </a:path>
            </a:pathLst>
          </a:custGeom>
          <a:blipFill>
            <a:blip r:embed="rId3"/>
            <a:stretch>
              <a:fillRect/>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4031275" y="2005536"/>
            <a:ext cx="1186926" cy="1407777"/>
          </a:xfrm>
          <a:custGeom>
            <a:avLst/>
            <a:gdLst/>
            <a:ahLst/>
            <a:cxnLst/>
            <a:rect l="l" t="t" r="r" b="b"/>
            <a:pathLst>
              <a:path w="1186926" h="1407777">
                <a:moveTo>
                  <a:pt x="0" y="0"/>
                </a:moveTo>
                <a:lnTo>
                  <a:pt x="1186926" y="0"/>
                </a:lnTo>
                <a:lnTo>
                  <a:pt x="1186926" y="1407777"/>
                </a:lnTo>
                <a:lnTo>
                  <a:pt x="0" y="1407777"/>
                </a:lnTo>
                <a:lnTo>
                  <a:pt x="0" y="0"/>
                </a:lnTo>
                <a:close/>
              </a:path>
            </a:pathLst>
          </a:custGeom>
          <a:blipFill>
            <a:blip r:embed="rId4"/>
            <a:stretch>
              <a:fillRect t="-3116" b="-3116"/>
            </a:stretch>
          </a:blipFill>
        </p:spPr>
        <p:txBody>
          <a:bodyPr/>
          <a:lstStyle/>
          <a:p>
            <a:endParaRPr lang="en-GB"/>
          </a:p>
        </p:txBody>
      </p:sp>
      <p:sp>
        <p:nvSpPr>
          <p:cNvPr id="5" name="Freeform 5">
            <a:extLst>
              <a:ext uri="{C183D7F6-B498-43B3-948B-1728B52AA6E4}">
                <adec:decorative xmlns:adec="http://schemas.microsoft.com/office/drawing/2017/decorative" val="1"/>
              </a:ext>
            </a:extLst>
          </p:cNvPr>
          <p:cNvSpPr/>
          <p:nvPr/>
        </p:nvSpPr>
        <p:spPr>
          <a:xfrm>
            <a:off x="25142" y="3413313"/>
            <a:ext cx="1043265" cy="1314514"/>
          </a:xfrm>
          <a:custGeom>
            <a:avLst/>
            <a:gdLst/>
            <a:ahLst/>
            <a:cxnLst/>
            <a:rect l="l" t="t" r="r" b="b"/>
            <a:pathLst>
              <a:path w="1043265" h="1314514">
                <a:moveTo>
                  <a:pt x="0" y="0"/>
                </a:moveTo>
                <a:lnTo>
                  <a:pt x="1043265" y="0"/>
                </a:lnTo>
                <a:lnTo>
                  <a:pt x="1043265" y="1314514"/>
                </a:lnTo>
                <a:lnTo>
                  <a:pt x="0" y="1314514"/>
                </a:lnTo>
                <a:lnTo>
                  <a:pt x="0" y="0"/>
                </a:lnTo>
                <a:close/>
              </a:path>
            </a:pathLst>
          </a:custGeom>
          <a:blipFill>
            <a:blip r:embed="rId5"/>
            <a:stretch>
              <a:fillRect/>
            </a:stretch>
          </a:blipFill>
        </p:spPr>
        <p:txBody>
          <a:bodyPr/>
          <a:lstStyle/>
          <a:p>
            <a:endParaRPr lang="en-GB"/>
          </a:p>
        </p:txBody>
      </p:sp>
      <p:sp>
        <p:nvSpPr>
          <p:cNvPr id="6" name="TextBox 6"/>
          <p:cNvSpPr txBox="1">
            <a:spLocks noGrp="1"/>
          </p:cNvSpPr>
          <p:nvPr>
            <p:ph type="title" idx="4294967295"/>
          </p:nvPr>
        </p:nvSpPr>
        <p:spPr>
          <a:xfrm>
            <a:off x="546774" y="157606"/>
            <a:ext cx="3954661" cy="37274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079"/>
              </a:lnSpc>
              <a:spcBef>
                <a:spcPct val="0"/>
              </a:spcBef>
              <a:spcAft>
                <a:spcPts val="0"/>
              </a:spcAft>
              <a:buClrTx/>
              <a:buSzTx/>
              <a:buFontTx/>
              <a:buNone/>
              <a:tabLst/>
              <a:defRPr/>
            </a:pPr>
            <a:r>
              <a:rPr kumimoji="0" lang="en-US" sz="2199" b="1" i="0" u="none" strike="noStrike" kern="1200" cap="none" spc="0" normalizeH="0" baseline="0" noProof="0" dirty="0">
                <a:ln>
                  <a:noFill/>
                </a:ln>
                <a:solidFill>
                  <a:srgbClr val="000000"/>
                </a:solidFill>
                <a:effectLst/>
                <a:uLnTx/>
                <a:uFillTx/>
                <a:latin typeface="Handsome Bold"/>
                <a:ea typeface="Handsome Bold"/>
                <a:cs typeface="Handsome Bold"/>
                <a:sym typeface="Handsome Bold"/>
              </a:rPr>
              <a:t>More about me and my background...</a:t>
            </a:r>
          </a:p>
        </p:txBody>
      </p:sp>
      <p:sp>
        <p:nvSpPr>
          <p:cNvPr id="7" name="TextBox 7"/>
          <p:cNvSpPr txBox="1"/>
          <p:nvPr/>
        </p:nvSpPr>
        <p:spPr>
          <a:xfrm>
            <a:off x="1148821" y="704381"/>
            <a:ext cx="3803317" cy="1513320"/>
          </a:xfrm>
          <a:prstGeom prst="rect">
            <a:avLst/>
          </a:prstGeom>
        </p:spPr>
        <p:txBody>
          <a:bodyPr lIns="0" tIns="0" rIns="0" bIns="0" rtlCol="0" anchor="t">
            <a:spAutoFit/>
          </a:bodyPr>
          <a:lstStyle/>
          <a:p>
            <a:pPr algn="l">
              <a:lnSpc>
                <a:spcPts val="1812"/>
              </a:lnSpc>
            </a:pPr>
            <a:r>
              <a:rPr lang="en-US" sz="1294">
                <a:solidFill>
                  <a:srgbClr val="000000"/>
                </a:solidFill>
                <a:latin typeface="Montserrat"/>
                <a:ea typeface="Montserrat"/>
                <a:cs typeface="Montserrat"/>
                <a:sym typeface="Montserrat"/>
              </a:rPr>
              <a:t>I am originally from the North of Romania. Growing up,  I spent my summers in the countryside with my grandparents, where we celebrated all holidays and held onto every tradition. Here are some of my favourite ones... </a:t>
            </a:r>
          </a:p>
          <a:p>
            <a:pPr algn="ctr">
              <a:lnSpc>
                <a:spcPts val="516"/>
              </a:lnSpc>
            </a:pPr>
            <a:endParaRPr lang="en-US" sz="1294">
              <a:solidFill>
                <a:srgbClr val="000000"/>
              </a:solidFill>
              <a:latin typeface="Montserrat"/>
              <a:ea typeface="Montserrat"/>
              <a:cs typeface="Montserrat"/>
              <a:sym typeface="Montserrat"/>
            </a:endParaRPr>
          </a:p>
          <a:p>
            <a:pPr marL="0" lvl="0" indent="0" algn="ctr">
              <a:lnSpc>
                <a:spcPts val="516"/>
              </a:lnSpc>
              <a:spcBef>
                <a:spcPct val="0"/>
              </a:spcBef>
            </a:pPr>
            <a:r>
              <a:rPr lang="en-US" sz="368">
                <a:solidFill>
                  <a:srgbClr val="000000"/>
                </a:solidFill>
                <a:latin typeface="Handsome"/>
                <a:ea typeface="Handsome"/>
                <a:cs typeface="Handsome"/>
                <a:sym typeface="Handsome"/>
              </a:rPr>
              <a:t>.</a:t>
            </a:r>
          </a:p>
        </p:txBody>
      </p:sp>
      <p:sp>
        <p:nvSpPr>
          <p:cNvPr id="8" name="TextBox 8"/>
          <p:cNvSpPr txBox="1"/>
          <p:nvPr/>
        </p:nvSpPr>
        <p:spPr>
          <a:xfrm>
            <a:off x="115926" y="2094045"/>
            <a:ext cx="3984991" cy="1384164"/>
          </a:xfrm>
          <a:prstGeom prst="rect">
            <a:avLst/>
          </a:prstGeom>
        </p:spPr>
        <p:txBody>
          <a:bodyPr lIns="0" tIns="0" rIns="0" bIns="0" rtlCol="0" anchor="t">
            <a:spAutoFit/>
          </a:bodyPr>
          <a:lstStyle/>
          <a:p>
            <a:pPr algn="ctr">
              <a:lnSpc>
                <a:spcPts val="1879"/>
              </a:lnSpc>
            </a:pPr>
            <a:r>
              <a:rPr lang="en-US" sz="1342">
                <a:solidFill>
                  <a:srgbClr val="000000"/>
                </a:solidFill>
                <a:latin typeface="Montserrat"/>
                <a:ea typeface="Montserrat"/>
                <a:cs typeface="Montserrat"/>
                <a:sym typeface="Montserrat"/>
              </a:rPr>
              <a:t>Decorating Easter eggs was an important childhood tradition, involving placing small leaves and flowers on eggs to create natural patterns, while some regions use beads for more elaborate designs. </a:t>
            </a:r>
          </a:p>
          <a:p>
            <a:pPr marL="0" lvl="0" indent="0" algn="ctr">
              <a:lnSpc>
                <a:spcPts val="1879"/>
              </a:lnSpc>
              <a:spcBef>
                <a:spcPct val="0"/>
              </a:spcBef>
            </a:pPr>
            <a:endParaRPr lang="en-US" sz="1342">
              <a:solidFill>
                <a:srgbClr val="000000"/>
              </a:solidFill>
              <a:latin typeface="Montserrat"/>
              <a:ea typeface="Montserrat"/>
              <a:cs typeface="Montserrat"/>
              <a:sym typeface="Montserrat"/>
            </a:endParaRPr>
          </a:p>
        </p:txBody>
      </p:sp>
      <p:sp>
        <p:nvSpPr>
          <p:cNvPr id="9" name="TextBox 9"/>
          <p:cNvSpPr txBox="1"/>
          <p:nvPr/>
        </p:nvSpPr>
        <p:spPr>
          <a:xfrm>
            <a:off x="992224" y="3594250"/>
            <a:ext cx="4073082" cy="1721986"/>
          </a:xfrm>
          <a:prstGeom prst="rect">
            <a:avLst/>
          </a:prstGeom>
        </p:spPr>
        <p:txBody>
          <a:bodyPr lIns="0" tIns="0" rIns="0" bIns="0" rtlCol="0" anchor="t">
            <a:spAutoFit/>
          </a:bodyPr>
          <a:lstStyle/>
          <a:p>
            <a:pPr algn="ctr">
              <a:lnSpc>
                <a:spcPts val="1757"/>
              </a:lnSpc>
            </a:pPr>
            <a:r>
              <a:rPr lang="en-US" sz="1255">
                <a:solidFill>
                  <a:srgbClr val="000000"/>
                </a:solidFill>
                <a:latin typeface="Montserrat"/>
                <a:ea typeface="Montserrat"/>
                <a:cs typeface="Montserrat"/>
                <a:sym typeface="Montserrat"/>
              </a:rPr>
              <a:t>Lady’s Bedstraw flowers are gathered to braid a crown and then throw it over the house roof to predict good fortune or marriage in the coming year. Lady’s Bedstraw is linked to the Sânziene celebration on 24 June, associated with fairy-like women said to dance in meadows on St John the Baptist’s eve. </a:t>
            </a:r>
          </a:p>
          <a:p>
            <a:pPr marL="0" lvl="0" indent="0" algn="ctr">
              <a:lnSpc>
                <a:spcPts val="1617"/>
              </a:lnSpc>
              <a:spcBef>
                <a:spcPct val="0"/>
              </a:spcBef>
            </a:pPr>
            <a:endParaRPr lang="en-US" sz="1255">
              <a:solidFill>
                <a:srgbClr val="000000"/>
              </a:solidFill>
              <a:latin typeface="Montserrat"/>
              <a:ea typeface="Montserrat"/>
              <a:cs typeface="Montserrat"/>
              <a:sym typeface="Montserrat"/>
            </a:endParaRPr>
          </a:p>
        </p:txBody>
      </p:sp>
      <p:sp>
        <p:nvSpPr>
          <p:cNvPr id="10" name="TextBox 10"/>
          <p:cNvSpPr txBox="1"/>
          <p:nvPr/>
        </p:nvSpPr>
        <p:spPr>
          <a:xfrm>
            <a:off x="242573" y="5373387"/>
            <a:ext cx="4822734" cy="1824351"/>
          </a:xfrm>
          <a:prstGeom prst="rect">
            <a:avLst/>
          </a:prstGeom>
        </p:spPr>
        <p:txBody>
          <a:bodyPr lIns="0" tIns="0" rIns="0" bIns="0" rtlCol="0" anchor="t">
            <a:spAutoFit/>
          </a:bodyPr>
          <a:lstStyle/>
          <a:p>
            <a:pPr algn="ctr">
              <a:lnSpc>
                <a:spcPts val="1820"/>
              </a:lnSpc>
            </a:pPr>
            <a:r>
              <a:rPr lang="en-US" sz="1300">
                <a:solidFill>
                  <a:srgbClr val="000000"/>
                </a:solidFill>
                <a:latin typeface="Montserrat"/>
                <a:ea typeface="Montserrat"/>
                <a:cs typeface="Montserrat"/>
                <a:sym typeface="Montserrat"/>
              </a:rPr>
              <a:t>A few fun facts about Romania.... </a:t>
            </a:r>
          </a:p>
          <a:p>
            <a:pPr algn="ctr">
              <a:lnSpc>
                <a:spcPts val="1820"/>
              </a:lnSpc>
            </a:pPr>
            <a:endParaRPr lang="en-US" sz="1300">
              <a:solidFill>
                <a:srgbClr val="000000"/>
              </a:solidFill>
              <a:latin typeface="Montserrat"/>
              <a:ea typeface="Montserrat"/>
              <a:cs typeface="Montserrat"/>
              <a:sym typeface="Montserrat"/>
            </a:endParaRPr>
          </a:p>
          <a:p>
            <a:pPr algn="ctr">
              <a:lnSpc>
                <a:spcPts val="1820"/>
              </a:lnSpc>
            </a:pPr>
            <a:r>
              <a:rPr lang="en-US" sz="1300">
                <a:solidFill>
                  <a:srgbClr val="000000"/>
                </a:solidFill>
                <a:latin typeface="Montserrat"/>
                <a:ea typeface="Montserrat"/>
                <a:cs typeface="Montserrat"/>
                <a:sym typeface="Montserrat"/>
              </a:rPr>
              <a:t>Just like in Scotland, we also wear our traditional clothing during important events or religious holidays. </a:t>
            </a:r>
          </a:p>
          <a:p>
            <a:pPr algn="ctr">
              <a:lnSpc>
                <a:spcPts val="1820"/>
              </a:lnSpc>
            </a:pPr>
            <a:endParaRPr lang="en-US" sz="1300">
              <a:solidFill>
                <a:srgbClr val="000000"/>
              </a:solidFill>
              <a:latin typeface="Montserrat"/>
              <a:ea typeface="Montserrat"/>
              <a:cs typeface="Montserrat"/>
              <a:sym typeface="Montserrat"/>
            </a:endParaRPr>
          </a:p>
          <a:p>
            <a:pPr marL="0" lvl="0" indent="0" algn="ctr">
              <a:lnSpc>
                <a:spcPts val="1820"/>
              </a:lnSpc>
              <a:spcBef>
                <a:spcPct val="0"/>
              </a:spcBef>
            </a:pPr>
            <a:r>
              <a:rPr lang="en-US" sz="1300">
                <a:solidFill>
                  <a:srgbClr val="000000"/>
                </a:solidFill>
                <a:latin typeface="Montserrat"/>
                <a:ea typeface="Montserrat"/>
                <a:cs typeface="Montserrat"/>
                <a:sym typeface="Montserrat"/>
              </a:rPr>
              <a:t>We collect our own heritage! Antique shops and car boot sales have varieties of traditional pottery which we collect, not to use, but to display in our homes!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3182052" y="-92017"/>
            <a:ext cx="12391946" cy="8256134"/>
          </a:xfrm>
          <a:custGeom>
            <a:avLst/>
            <a:gdLst/>
            <a:ahLst/>
            <a:cxnLst/>
            <a:rect l="l" t="t" r="r" b="b"/>
            <a:pathLst>
              <a:path w="12391946" h="8256134">
                <a:moveTo>
                  <a:pt x="0" y="0"/>
                </a:moveTo>
                <a:lnTo>
                  <a:pt x="12391946" y="0"/>
                </a:lnTo>
                <a:lnTo>
                  <a:pt x="12391946" y="8256134"/>
                </a:lnTo>
                <a:lnTo>
                  <a:pt x="0" y="8256134"/>
                </a:lnTo>
                <a:lnTo>
                  <a:pt x="0" y="0"/>
                </a:lnTo>
                <a:close/>
              </a:path>
            </a:pathLst>
          </a:custGeom>
          <a:blipFill>
            <a:blip r:embed="rId2"/>
            <a:stretch>
              <a:fillRect/>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264359" y="369374"/>
            <a:ext cx="2121408" cy="2485542"/>
          </a:xfrm>
          <a:custGeom>
            <a:avLst/>
            <a:gdLst/>
            <a:ahLst/>
            <a:cxnLst/>
            <a:rect l="l" t="t" r="r" b="b"/>
            <a:pathLst>
              <a:path w="2121408" h="2485542">
                <a:moveTo>
                  <a:pt x="0" y="0"/>
                </a:moveTo>
                <a:lnTo>
                  <a:pt x="2121408" y="0"/>
                </a:lnTo>
                <a:lnTo>
                  <a:pt x="2121408" y="2485543"/>
                </a:lnTo>
                <a:lnTo>
                  <a:pt x="0" y="2485543"/>
                </a:lnTo>
                <a:lnTo>
                  <a:pt x="0" y="0"/>
                </a:lnTo>
                <a:close/>
              </a:path>
            </a:pathLst>
          </a:custGeom>
          <a:blipFill>
            <a:blip r:embed="rId3"/>
            <a:stretch>
              <a:fillRect t="-1338" b="-1338"/>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2651760" y="302847"/>
            <a:ext cx="2121408" cy="2552070"/>
          </a:xfrm>
          <a:custGeom>
            <a:avLst/>
            <a:gdLst/>
            <a:ahLst/>
            <a:cxnLst/>
            <a:rect l="l" t="t" r="r" b="b"/>
            <a:pathLst>
              <a:path w="2121408" h="2552070">
                <a:moveTo>
                  <a:pt x="0" y="0"/>
                </a:moveTo>
                <a:lnTo>
                  <a:pt x="2121408" y="0"/>
                </a:lnTo>
                <a:lnTo>
                  <a:pt x="2121408" y="2552070"/>
                </a:lnTo>
                <a:lnTo>
                  <a:pt x="0" y="2552070"/>
                </a:lnTo>
                <a:lnTo>
                  <a:pt x="0" y="0"/>
                </a:lnTo>
                <a:close/>
              </a:path>
            </a:pathLst>
          </a:custGeom>
          <a:blipFill>
            <a:blip r:embed="rId3"/>
            <a:stretch>
              <a:fillRect/>
            </a:stretch>
          </a:blipFill>
        </p:spPr>
        <p:txBody>
          <a:bodyPr/>
          <a:lstStyle/>
          <a:p>
            <a:endParaRPr lang="en-GB"/>
          </a:p>
        </p:txBody>
      </p:sp>
      <p:sp>
        <p:nvSpPr>
          <p:cNvPr id="5" name="Freeform 5">
            <a:extLst>
              <a:ext uri="{C183D7F6-B498-43B3-948B-1728B52AA6E4}">
                <adec:decorative xmlns:adec="http://schemas.microsoft.com/office/drawing/2017/decorative" val="1"/>
              </a:ext>
            </a:extLst>
          </p:cNvPr>
          <p:cNvSpPr/>
          <p:nvPr/>
        </p:nvSpPr>
        <p:spPr>
          <a:xfrm>
            <a:off x="264359" y="3263507"/>
            <a:ext cx="2121408" cy="2552070"/>
          </a:xfrm>
          <a:custGeom>
            <a:avLst/>
            <a:gdLst/>
            <a:ahLst/>
            <a:cxnLst/>
            <a:rect l="l" t="t" r="r" b="b"/>
            <a:pathLst>
              <a:path w="2121408" h="2552070">
                <a:moveTo>
                  <a:pt x="0" y="0"/>
                </a:moveTo>
                <a:lnTo>
                  <a:pt x="2121408" y="0"/>
                </a:lnTo>
                <a:lnTo>
                  <a:pt x="2121408" y="2552069"/>
                </a:lnTo>
                <a:lnTo>
                  <a:pt x="0" y="2552069"/>
                </a:lnTo>
                <a:lnTo>
                  <a:pt x="0" y="0"/>
                </a:lnTo>
                <a:close/>
              </a:path>
            </a:pathLst>
          </a:custGeom>
          <a:blipFill>
            <a:blip r:embed="rId3"/>
            <a:stretch>
              <a:fillRect/>
            </a:stretch>
          </a:blipFill>
        </p:spPr>
        <p:txBody>
          <a:bodyPr/>
          <a:lstStyle/>
          <a:p>
            <a:endParaRPr lang="en-GB"/>
          </a:p>
        </p:txBody>
      </p:sp>
      <p:sp>
        <p:nvSpPr>
          <p:cNvPr id="6" name="Freeform 6">
            <a:extLst>
              <a:ext uri="{C183D7F6-B498-43B3-948B-1728B52AA6E4}">
                <adec:decorative xmlns:adec="http://schemas.microsoft.com/office/drawing/2017/decorative" val="1"/>
              </a:ext>
            </a:extLst>
          </p:cNvPr>
          <p:cNvSpPr/>
          <p:nvPr/>
        </p:nvSpPr>
        <p:spPr>
          <a:xfrm>
            <a:off x="2651760" y="3263507"/>
            <a:ext cx="2121408" cy="2552070"/>
          </a:xfrm>
          <a:custGeom>
            <a:avLst/>
            <a:gdLst/>
            <a:ahLst/>
            <a:cxnLst/>
            <a:rect l="l" t="t" r="r" b="b"/>
            <a:pathLst>
              <a:path w="2121408" h="2552070">
                <a:moveTo>
                  <a:pt x="0" y="0"/>
                </a:moveTo>
                <a:lnTo>
                  <a:pt x="2121408" y="0"/>
                </a:lnTo>
                <a:lnTo>
                  <a:pt x="2121408" y="2552069"/>
                </a:lnTo>
                <a:lnTo>
                  <a:pt x="0" y="2552069"/>
                </a:lnTo>
                <a:lnTo>
                  <a:pt x="0" y="0"/>
                </a:lnTo>
                <a:close/>
              </a:path>
            </a:pathLst>
          </a:custGeom>
          <a:blipFill>
            <a:blip r:embed="rId3"/>
            <a:stretch>
              <a:fillRect/>
            </a:stretch>
          </a:blipFill>
        </p:spPr>
        <p:txBody>
          <a:bodyPr/>
          <a:lstStyle/>
          <a:p>
            <a:endParaRPr lang="en-GB"/>
          </a:p>
        </p:txBody>
      </p:sp>
      <p:sp>
        <p:nvSpPr>
          <p:cNvPr id="7" name="Freeform 7">
            <a:extLst>
              <a:ext uri="{C183D7F6-B498-43B3-948B-1728B52AA6E4}">
                <adec:decorative xmlns:adec="http://schemas.microsoft.com/office/drawing/2017/decorative" val="1"/>
              </a:ext>
            </a:extLst>
          </p:cNvPr>
          <p:cNvSpPr/>
          <p:nvPr/>
        </p:nvSpPr>
        <p:spPr>
          <a:xfrm>
            <a:off x="383105" y="530352"/>
            <a:ext cx="1866183" cy="1894259"/>
          </a:xfrm>
          <a:custGeom>
            <a:avLst/>
            <a:gdLst/>
            <a:ahLst/>
            <a:cxnLst/>
            <a:rect l="l" t="t" r="r" b="b"/>
            <a:pathLst>
              <a:path w="1866183" h="1894259">
                <a:moveTo>
                  <a:pt x="0" y="0"/>
                </a:moveTo>
                <a:lnTo>
                  <a:pt x="1866182" y="0"/>
                </a:lnTo>
                <a:lnTo>
                  <a:pt x="1866182" y="1894259"/>
                </a:lnTo>
                <a:lnTo>
                  <a:pt x="0" y="1894259"/>
                </a:lnTo>
                <a:lnTo>
                  <a:pt x="0" y="0"/>
                </a:lnTo>
                <a:close/>
              </a:path>
            </a:pathLst>
          </a:custGeom>
          <a:blipFill>
            <a:blip r:embed="rId4"/>
            <a:stretch>
              <a:fillRect l="-2850" t="-12010" r="-3800" b="-28084"/>
            </a:stretch>
          </a:blipFill>
        </p:spPr>
        <p:txBody>
          <a:bodyPr/>
          <a:lstStyle/>
          <a:p>
            <a:endParaRPr lang="en-GB"/>
          </a:p>
        </p:txBody>
      </p:sp>
      <p:sp>
        <p:nvSpPr>
          <p:cNvPr id="8" name="Freeform 8">
            <a:extLst>
              <a:ext uri="{C183D7F6-B498-43B3-948B-1728B52AA6E4}">
                <adec:decorative xmlns:adec="http://schemas.microsoft.com/office/drawing/2017/decorative" val="1"/>
              </a:ext>
            </a:extLst>
          </p:cNvPr>
          <p:cNvSpPr/>
          <p:nvPr/>
        </p:nvSpPr>
        <p:spPr>
          <a:xfrm>
            <a:off x="2777690" y="479951"/>
            <a:ext cx="1843458" cy="1790004"/>
          </a:xfrm>
          <a:custGeom>
            <a:avLst/>
            <a:gdLst/>
            <a:ahLst/>
            <a:cxnLst/>
            <a:rect l="l" t="t" r="r" b="b"/>
            <a:pathLst>
              <a:path w="1843458" h="1790004">
                <a:moveTo>
                  <a:pt x="0" y="0"/>
                </a:moveTo>
                <a:lnTo>
                  <a:pt x="1843458" y="0"/>
                </a:lnTo>
                <a:lnTo>
                  <a:pt x="1843458" y="1790005"/>
                </a:lnTo>
                <a:lnTo>
                  <a:pt x="0" y="1790005"/>
                </a:lnTo>
                <a:lnTo>
                  <a:pt x="0" y="0"/>
                </a:lnTo>
                <a:close/>
              </a:path>
            </a:pathLst>
          </a:custGeom>
          <a:blipFill>
            <a:blip r:embed="rId5"/>
            <a:stretch>
              <a:fillRect t="-5916" b="-31398"/>
            </a:stretch>
          </a:blipFill>
        </p:spPr>
        <p:txBody>
          <a:bodyPr/>
          <a:lstStyle/>
          <a:p>
            <a:endParaRPr lang="en-GB"/>
          </a:p>
        </p:txBody>
      </p:sp>
      <p:sp>
        <p:nvSpPr>
          <p:cNvPr id="9" name="Freeform 9">
            <a:extLst>
              <a:ext uri="{C183D7F6-B498-43B3-948B-1728B52AA6E4}">
                <adec:decorative xmlns:adec="http://schemas.microsoft.com/office/drawing/2017/decorative" val="1"/>
              </a:ext>
            </a:extLst>
          </p:cNvPr>
          <p:cNvSpPr/>
          <p:nvPr/>
        </p:nvSpPr>
        <p:spPr>
          <a:xfrm>
            <a:off x="383105" y="3440102"/>
            <a:ext cx="1866183" cy="1761191"/>
          </a:xfrm>
          <a:custGeom>
            <a:avLst/>
            <a:gdLst/>
            <a:ahLst/>
            <a:cxnLst/>
            <a:rect l="l" t="t" r="r" b="b"/>
            <a:pathLst>
              <a:path w="1866183" h="1761191">
                <a:moveTo>
                  <a:pt x="0" y="0"/>
                </a:moveTo>
                <a:lnTo>
                  <a:pt x="1866182" y="0"/>
                </a:lnTo>
                <a:lnTo>
                  <a:pt x="1866182" y="1761191"/>
                </a:lnTo>
                <a:lnTo>
                  <a:pt x="0" y="1761191"/>
                </a:lnTo>
                <a:lnTo>
                  <a:pt x="0" y="0"/>
                </a:lnTo>
                <a:close/>
              </a:path>
            </a:pathLst>
          </a:custGeom>
          <a:blipFill>
            <a:blip r:embed="rId6"/>
            <a:stretch>
              <a:fillRect t="-3026" b="-13704"/>
            </a:stretch>
          </a:blipFill>
        </p:spPr>
        <p:txBody>
          <a:bodyPr/>
          <a:lstStyle/>
          <a:p>
            <a:endParaRPr lang="en-GB"/>
          </a:p>
        </p:txBody>
      </p:sp>
      <p:sp>
        <p:nvSpPr>
          <p:cNvPr id="10" name="Freeform 10">
            <a:extLst>
              <a:ext uri="{C183D7F6-B498-43B3-948B-1728B52AA6E4}">
                <adec:decorative xmlns:adec="http://schemas.microsoft.com/office/drawing/2017/decorative" val="1"/>
              </a:ext>
            </a:extLst>
          </p:cNvPr>
          <p:cNvSpPr/>
          <p:nvPr/>
        </p:nvSpPr>
        <p:spPr>
          <a:xfrm>
            <a:off x="2777690" y="3440102"/>
            <a:ext cx="1843458" cy="1761191"/>
          </a:xfrm>
          <a:custGeom>
            <a:avLst/>
            <a:gdLst/>
            <a:ahLst/>
            <a:cxnLst/>
            <a:rect l="l" t="t" r="r" b="b"/>
            <a:pathLst>
              <a:path w="1843458" h="1761191">
                <a:moveTo>
                  <a:pt x="0" y="0"/>
                </a:moveTo>
                <a:lnTo>
                  <a:pt x="1843458" y="0"/>
                </a:lnTo>
                <a:lnTo>
                  <a:pt x="1843458" y="1761191"/>
                </a:lnTo>
                <a:lnTo>
                  <a:pt x="0" y="1761191"/>
                </a:lnTo>
                <a:lnTo>
                  <a:pt x="0" y="0"/>
                </a:lnTo>
                <a:close/>
              </a:path>
            </a:pathLst>
          </a:custGeom>
          <a:blipFill>
            <a:blip r:embed="rId7"/>
            <a:stretch>
              <a:fillRect t="-7354" b="-32206"/>
            </a:stretch>
          </a:blipFill>
        </p:spPr>
        <p:txBody>
          <a:bodyPr/>
          <a:lstStyle/>
          <a:p>
            <a:endParaRPr lang="en-GB"/>
          </a:p>
        </p:txBody>
      </p:sp>
      <p:sp>
        <p:nvSpPr>
          <p:cNvPr id="11" name="Freeform 11">
            <a:extLst>
              <a:ext uri="{C183D7F6-B498-43B3-948B-1728B52AA6E4}">
                <adec:decorative xmlns:adec="http://schemas.microsoft.com/office/drawing/2017/decorative" val="1"/>
              </a:ext>
            </a:extLst>
          </p:cNvPr>
          <p:cNvSpPr/>
          <p:nvPr/>
        </p:nvSpPr>
        <p:spPr>
          <a:xfrm rot="-761624">
            <a:off x="-301154" y="1823888"/>
            <a:ext cx="1131026" cy="1450912"/>
          </a:xfrm>
          <a:custGeom>
            <a:avLst/>
            <a:gdLst/>
            <a:ahLst/>
            <a:cxnLst/>
            <a:rect l="l" t="t" r="r" b="b"/>
            <a:pathLst>
              <a:path w="1131026" h="1450912">
                <a:moveTo>
                  <a:pt x="0" y="0"/>
                </a:moveTo>
                <a:lnTo>
                  <a:pt x="1131025" y="0"/>
                </a:lnTo>
                <a:lnTo>
                  <a:pt x="1131025" y="1450912"/>
                </a:lnTo>
                <a:lnTo>
                  <a:pt x="0" y="1450912"/>
                </a:lnTo>
                <a:lnTo>
                  <a:pt x="0" y="0"/>
                </a:lnTo>
                <a:close/>
              </a:path>
            </a:pathLst>
          </a:custGeom>
          <a:blipFill>
            <a:blip r:embed="rId8"/>
            <a:stretch>
              <a:fillRect/>
            </a:stretch>
          </a:blipFill>
        </p:spPr>
        <p:txBody>
          <a:bodyPr/>
          <a:lstStyle/>
          <a:p>
            <a:endParaRPr lang="en-GB"/>
          </a:p>
        </p:txBody>
      </p:sp>
      <p:sp>
        <p:nvSpPr>
          <p:cNvPr id="12" name="Freeform 12">
            <a:extLst>
              <a:ext uri="{C183D7F6-B498-43B3-948B-1728B52AA6E4}">
                <adec:decorative xmlns:adec="http://schemas.microsoft.com/office/drawing/2017/decorative" val="1"/>
              </a:ext>
            </a:extLst>
          </p:cNvPr>
          <p:cNvSpPr/>
          <p:nvPr/>
        </p:nvSpPr>
        <p:spPr>
          <a:xfrm>
            <a:off x="-973049" y="3919082"/>
            <a:ext cx="3897019" cy="5196025"/>
          </a:xfrm>
          <a:custGeom>
            <a:avLst/>
            <a:gdLst/>
            <a:ahLst/>
            <a:cxnLst/>
            <a:rect l="l" t="t" r="r" b="b"/>
            <a:pathLst>
              <a:path w="3897019" h="5196025">
                <a:moveTo>
                  <a:pt x="0" y="0"/>
                </a:moveTo>
                <a:lnTo>
                  <a:pt x="3897019" y="0"/>
                </a:lnTo>
                <a:lnTo>
                  <a:pt x="3897019" y="5196025"/>
                </a:lnTo>
                <a:lnTo>
                  <a:pt x="0" y="5196025"/>
                </a:lnTo>
                <a:lnTo>
                  <a:pt x="0" y="0"/>
                </a:lnTo>
                <a:close/>
              </a:path>
            </a:pathLst>
          </a:custGeom>
          <a:blipFill>
            <a:blip r:embed="rId9"/>
            <a:stretch>
              <a:fillRect/>
            </a:stretch>
          </a:blipFill>
        </p:spPr>
        <p:txBody>
          <a:bodyPr/>
          <a:lstStyle/>
          <a:p>
            <a:endParaRPr lang="en-GB"/>
          </a:p>
        </p:txBody>
      </p:sp>
      <p:sp>
        <p:nvSpPr>
          <p:cNvPr id="13" name="Freeform 13">
            <a:extLst>
              <a:ext uri="{C183D7F6-B498-43B3-948B-1728B52AA6E4}">
                <adec:decorative xmlns:adec="http://schemas.microsoft.com/office/drawing/2017/decorative" val="1"/>
              </a:ext>
            </a:extLst>
          </p:cNvPr>
          <p:cNvSpPr/>
          <p:nvPr/>
        </p:nvSpPr>
        <p:spPr>
          <a:xfrm>
            <a:off x="1917268" y="3142386"/>
            <a:ext cx="4323474" cy="5764633"/>
          </a:xfrm>
          <a:custGeom>
            <a:avLst/>
            <a:gdLst/>
            <a:ahLst/>
            <a:cxnLst/>
            <a:rect l="l" t="t" r="r" b="b"/>
            <a:pathLst>
              <a:path w="4323474" h="5764633">
                <a:moveTo>
                  <a:pt x="0" y="0"/>
                </a:moveTo>
                <a:lnTo>
                  <a:pt x="4323475" y="0"/>
                </a:lnTo>
                <a:lnTo>
                  <a:pt x="4323475" y="5764633"/>
                </a:lnTo>
                <a:lnTo>
                  <a:pt x="0" y="5764633"/>
                </a:lnTo>
                <a:lnTo>
                  <a:pt x="0" y="0"/>
                </a:lnTo>
                <a:close/>
              </a:path>
            </a:pathLst>
          </a:custGeom>
          <a:blipFill>
            <a:blip r:embed="rId10"/>
            <a:stretch>
              <a:fillRect/>
            </a:stretch>
          </a:blipFill>
        </p:spPr>
        <p:txBody>
          <a:bodyPr/>
          <a:lstStyle/>
          <a:p>
            <a:endParaRPr lang="en-GB"/>
          </a:p>
        </p:txBody>
      </p:sp>
      <p:sp>
        <p:nvSpPr>
          <p:cNvPr id="18" name="Title 17">
            <a:extLst>
              <a:ext uri="{FF2B5EF4-FFF2-40B4-BE49-F238E27FC236}">
                <a16:creationId xmlns:a16="http://schemas.microsoft.com/office/drawing/2014/main" id="{CC27388B-775E-B384-71E6-06122D278C91}"/>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fr-BE" dirty="0" err="1"/>
              <a:t>Romanian</a:t>
            </a:r>
            <a:r>
              <a:rPr lang="fr-BE" dirty="0"/>
              <a:t> cultural artefacts</a:t>
            </a:r>
            <a:endParaRPr lang="en-GB" dirty="0"/>
          </a:p>
        </p:txBody>
      </p:sp>
      <p:sp>
        <p:nvSpPr>
          <p:cNvPr id="14" name="TextBox 14"/>
          <p:cNvSpPr txBox="1"/>
          <p:nvPr/>
        </p:nvSpPr>
        <p:spPr>
          <a:xfrm>
            <a:off x="530352" y="2476937"/>
            <a:ext cx="1718935" cy="190083"/>
          </a:xfrm>
          <a:prstGeom prst="rect">
            <a:avLst/>
          </a:prstGeom>
        </p:spPr>
        <p:txBody>
          <a:bodyPr lIns="0" tIns="0" rIns="0" bIns="0" rtlCol="0" anchor="t">
            <a:spAutoFit/>
          </a:bodyPr>
          <a:lstStyle/>
          <a:p>
            <a:pPr marL="0" lvl="0" indent="0" algn="ctr">
              <a:lnSpc>
                <a:spcPts val="1597"/>
              </a:lnSpc>
              <a:spcBef>
                <a:spcPct val="0"/>
              </a:spcBef>
            </a:pPr>
            <a:r>
              <a:rPr lang="en-US" sz="1141">
                <a:solidFill>
                  <a:srgbClr val="000000"/>
                </a:solidFill>
                <a:latin typeface="Montserrat"/>
                <a:ea typeface="Montserrat"/>
                <a:cs typeface="Montserrat"/>
                <a:sym typeface="Montserrat"/>
              </a:rPr>
              <a:t>Easter Eggs </a:t>
            </a:r>
          </a:p>
        </p:txBody>
      </p:sp>
      <p:sp>
        <p:nvSpPr>
          <p:cNvPr id="15" name="TextBox 15"/>
          <p:cNvSpPr txBox="1"/>
          <p:nvPr/>
        </p:nvSpPr>
        <p:spPr>
          <a:xfrm>
            <a:off x="2670435" y="2440759"/>
            <a:ext cx="2057969" cy="198120"/>
          </a:xfrm>
          <a:prstGeom prst="rect">
            <a:avLst/>
          </a:prstGeom>
        </p:spPr>
        <p:txBody>
          <a:bodyPr lIns="0" tIns="0" rIns="0" bIns="0" rtlCol="0" anchor="t">
            <a:spAutoFit/>
          </a:bodyPr>
          <a:lstStyle/>
          <a:p>
            <a:pPr marL="0" lvl="0" indent="0" algn="ctr">
              <a:lnSpc>
                <a:spcPts val="1679"/>
              </a:lnSpc>
              <a:spcBef>
                <a:spcPct val="0"/>
              </a:spcBef>
            </a:pPr>
            <a:r>
              <a:rPr lang="en-US" sz="1199">
                <a:solidFill>
                  <a:srgbClr val="000000"/>
                </a:solidFill>
                <a:latin typeface="Montserrat"/>
                <a:ea typeface="Montserrat"/>
                <a:cs typeface="Montserrat"/>
                <a:sym typeface="Montserrat"/>
              </a:rPr>
              <a:t>Lady’s Bedstraw flowers</a:t>
            </a:r>
          </a:p>
        </p:txBody>
      </p:sp>
      <p:sp>
        <p:nvSpPr>
          <p:cNvPr id="16" name="TextBox 16"/>
          <p:cNvSpPr txBox="1"/>
          <p:nvPr/>
        </p:nvSpPr>
        <p:spPr>
          <a:xfrm>
            <a:off x="169758" y="5287383"/>
            <a:ext cx="2310609" cy="373282"/>
          </a:xfrm>
          <a:prstGeom prst="rect">
            <a:avLst/>
          </a:prstGeom>
        </p:spPr>
        <p:txBody>
          <a:bodyPr lIns="0" tIns="0" rIns="0" bIns="0" rtlCol="0" anchor="t">
            <a:spAutoFit/>
          </a:bodyPr>
          <a:lstStyle/>
          <a:p>
            <a:pPr marL="0" lvl="0" indent="0" algn="ctr">
              <a:lnSpc>
                <a:spcPts val="1503"/>
              </a:lnSpc>
              <a:spcBef>
                <a:spcPct val="0"/>
              </a:spcBef>
            </a:pPr>
            <a:r>
              <a:rPr lang="en-US" sz="1073">
                <a:solidFill>
                  <a:srgbClr val="000000"/>
                </a:solidFill>
                <a:latin typeface="Montserrat"/>
                <a:ea typeface="Montserrat"/>
                <a:cs typeface="Montserrat"/>
                <a:sym typeface="Montserrat"/>
              </a:rPr>
              <a:t>The village church with its traditional wooden gate</a:t>
            </a:r>
          </a:p>
        </p:txBody>
      </p:sp>
      <p:sp>
        <p:nvSpPr>
          <p:cNvPr id="17" name="TextBox 17"/>
          <p:cNvSpPr txBox="1"/>
          <p:nvPr/>
        </p:nvSpPr>
        <p:spPr>
          <a:xfrm>
            <a:off x="2724751" y="5262169"/>
            <a:ext cx="1975426" cy="398497"/>
          </a:xfrm>
          <a:prstGeom prst="rect">
            <a:avLst/>
          </a:prstGeom>
        </p:spPr>
        <p:txBody>
          <a:bodyPr lIns="0" tIns="0" rIns="0" bIns="0" rtlCol="0" anchor="t">
            <a:spAutoFit/>
          </a:bodyPr>
          <a:lstStyle/>
          <a:p>
            <a:pPr marL="0" lvl="0" indent="0" algn="ctr">
              <a:lnSpc>
                <a:spcPts val="1589"/>
              </a:lnSpc>
              <a:spcBef>
                <a:spcPct val="0"/>
              </a:spcBef>
            </a:pPr>
            <a:r>
              <a:rPr lang="en-US" sz="1135">
                <a:solidFill>
                  <a:srgbClr val="000000"/>
                </a:solidFill>
                <a:latin typeface="Montserrat"/>
                <a:ea typeface="Montserrat"/>
                <a:cs typeface="Montserrat"/>
                <a:sym typeface="Montserrat"/>
              </a:rPr>
              <a:t>My mother and I wearing traditional clothing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3296775" y="-168451"/>
            <a:ext cx="11790759" cy="7855593"/>
          </a:xfrm>
          <a:custGeom>
            <a:avLst/>
            <a:gdLst/>
            <a:ahLst/>
            <a:cxnLst/>
            <a:rect l="l" t="t" r="r" b="b"/>
            <a:pathLst>
              <a:path w="11790759" h="7855593">
                <a:moveTo>
                  <a:pt x="0" y="0"/>
                </a:moveTo>
                <a:lnTo>
                  <a:pt x="11790759" y="0"/>
                </a:lnTo>
                <a:lnTo>
                  <a:pt x="11790759" y="7855593"/>
                </a:lnTo>
                <a:lnTo>
                  <a:pt x="0" y="7855593"/>
                </a:lnTo>
                <a:lnTo>
                  <a:pt x="0" y="0"/>
                </a:lnTo>
                <a:close/>
              </a:path>
            </a:pathLst>
          </a:custGeom>
          <a:blipFill>
            <a:blip r:embed="rId2"/>
            <a:stretch>
              <a:fillRect/>
            </a:stretch>
          </a:blipFill>
        </p:spPr>
        <p:txBody>
          <a:bodyPr/>
          <a:lstStyle/>
          <a:p>
            <a:endParaRPr lang="en-GB" dirty="0"/>
          </a:p>
        </p:txBody>
      </p:sp>
      <p:sp>
        <p:nvSpPr>
          <p:cNvPr id="5" name="Freeform 5">
            <a:extLst>
              <a:ext uri="{C183D7F6-B498-43B3-948B-1728B52AA6E4}">
                <adec:decorative xmlns:adec="http://schemas.microsoft.com/office/drawing/2017/decorative" val="1"/>
              </a:ext>
            </a:extLst>
          </p:cNvPr>
          <p:cNvSpPr/>
          <p:nvPr/>
        </p:nvSpPr>
        <p:spPr>
          <a:xfrm>
            <a:off x="321495" y="1177191"/>
            <a:ext cx="1788951" cy="1758436"/>
          </a:xfrm>
          <a:custGeom>
            <a:avLst/>
            <a:gdLst/>
            <a:ahLst/>
            <a:cxnLst/>
            <a:rect l="l" t="t" r="r" b="b"/>
            <a:pathLst>
              <a:path w="1788951" h="1758436">
                <a:moveTo>
                  <a:pt x="0" y="0"/>
                </a:moveTo>
                <a:lnTo>
                  <a:pt x="1788950" y="0"/>
                </a:lnTo>
                <a:lnTo>
                  <a:pt x="1788950" y="1758436"/>
                </a:lnTo>
                <a:lnTo>
                  <a:pt x="0" y="1758436"/>
                </a:lnTo>
                <a:lnTo>
                  <a:pt x="0" y="0"/>
                </a:lnTo>
                <a:close/>
              </a:path>
            </a:pathLst>
          </a:custGeom>
          <a:blipFill>
            <a:blip r:embed="rId3"/>
            <a:stretch>
              <a:fillRect l="-10573" r="-20485"/>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218718" y="1078743"/>
            <a:ext cx="1944080" cy="2073667"/>
          </a:xfrm>
          <a:custGeom>
            <a:avLst/>
            <a:gdLst/>
            <a:ahLst/>
            <a:cxnLst/>
            <a:rect l="l" t="t" r="r" b="b"/>
            <a:pathLst>
              <a:path w="2121408" h="2552070">
                <a:moveTo>
                  <a:pt x="0" y="0"/>
                </a:moveTo>
                <a:lnTo>
                  <a:pt x="2121408" y="0"/>
                </a:lnTo>
                <a:lnTo>
                  <a:pt x="2121408" y="2552070"/>
                </a:lnTo>
                <a:lnTo>
                  <a:pt x="0" y="2552070"/>
                </a:lnTo>
                <a:lnTo>
                  <a:pt x="0" y="0"/>
                </a:lnTo>
                <a:close/>
              </a:path>
            </a:pathLst>
          </a:custGeom>
          <a:blipFill>
            <a:blip r:embed="rId4"/>
            <a:stretch>
              <a:fillRect/>
            </a:stretch>
          </a:blipFill>
        </p:spPr>
        <p:txBody>
          <a:bodyPr/>
          <a:lstStyle/>
          <a:p>
            <a:endParaRPr lang="en-GB" dirty="0"/>
          </a:p>
        </p:txBody>
      </p:sp>
      <p:sp>
        <p:nvSpPr>
          <p:cNvPr id="8" name="Freeform 8">
            <a:extLst>
              <a:ext uri="{C183D7F6-B498-43B3-948B-1728B52AA6E4}">
                <adec:decorative xmlns:adec="http://schemas.microsoft.com/office/drawing/2017/decorative" val="1"/>
              </a:ext>
            </a:extLst>
          </p:cNvPr>
          <p:cNvSpPr/>
          <p:nvPr/>
        </p:nvSpPr>
        <p:spPr>
          <a:xfrm rot="-4328427" flipV="1">
            <a:off x="-174225" y="3310366"/>
            <a:ext cx="991439" cy="280082"/>
          </a:xfrm>
          <a:custGeom>
            <a:avLst/>
            <a:gdLst/>
            <a:ahLst/>
            <a:cxnLst/>
            <a:rect l="l" t="t" r="r" b="b"/>
            <a:pathLst>
              <a:path w="991439" h="280082">
                <a:moveTo>
                  <a:pt x="0" y="280082"/>
                </a:moveTo>
                <a:lnTo>
                  <a:pt x="991439" y="280082"/>
                </a:lnTo>
                <a:lnTo>
                  <a:pt x="991439" y="0"/>
                </a:lnTo>
                <a:lnTo>
                  <a:pt x="0" y="0"/>
                </a:lnTo>
                <a:lnTo>
                  <a:pt x="0" y="280082"/>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a:extLst>
              <a:ext uri="{C183D7F6-B498-43B3-948B-1728B52AA6E4}">
                <adec:decorative xmlns:adec="http://schemas.microsoft.com/office/drawing/2017/decorative" val="1"/>
              </a:ext>
            </a:extLst>
          </p:cNvPr>
          <p:cNvSpPr/>
          <p:nvPr/>
        </p:nvSpPr>
        <p:spPr>
          <a:xfrm flipV="1">
            <a:off x="1522433" y="4586753"/>
            <a:ext cx="1413844" cy="399411"/>
          </a:xfrm>
          <a:custGeom>
            <a:avLst/>
            <a:gdLst/>
            <a:ahLst/>
            <a:cxnLst/>
            <a:rect l="l" t="t" r="r" b="b"/>
            <a:pathLst>
              <a:path w="1413844" h="399411">
                <a:moveTo>
                  <a:pt x="0" y="399411"/>
                </a:moveTo>
                <a:lnTo>
                  <a:pt x="1413844" y="399411"/>
                </a:lnTo>
                <a:lnTo>
                  <a:pt x="1413844" y="0"/>
                </a:lnTo>
                <a:lnTo>
                  <a:pt x="0" y="0"/>
                </a:lnTo>
                <a:lnTo>
                  <a:pt x="0" y="399411"/>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3016457" y="4806268"/>
            <a:ext cx="2121408" cy="2552070"/>
          </a:xfrm>
          <a:custGeom>
            <a:avLst/>
            <a:gdLst/>
            <a:ahLst/>
            <a:cxnLst/>
            <a:rect l="l" t="t" r="r" b="b"/>
            <a:pathLst>
              <a:path w="2121408" h="2552070">
                <a:moveTo>
                  <a:pt x="0" y="0"/>
                </a:moveTo>
                <a:lnTo>
                  <a:pt x="2121408" y="0"/>
                </a:lnTo>
                <a:lnTo>
                  <a:pt x="2121408" y="2552070"/>
                </a:lnTo>
                <a:lnTo>
                  <a:pt x="0" y="2552070"/>
                </a:lnTo>
                <a:lnTo>
                  <a:pt x="0" y="0"/>
                </a:lnTo>
                <a:close/>
              </a:path>
            </a:pathLst>
          </a:custGeom>
          <a:blipFill>
            <a:blip r:embed="rId4"/>
            <a:stretch>
              <a:fillRect/>
            </a:stretch>
          </a:blipFill>
        </p:spPr>
        <p:txBody>
          <a:bodyPr/>
          <a:lstStyle/>
          <a:p>
            <a:endParaRPr lang="en-GB"/>
          </a:p>
        </p:txBody>
      </p:sp>
      <p:sp>
        <p:nvSpPr>
          <p:cNvPr id="6" name="Freeform 6">
            <a:extLst>
              <a:ext uri="{C183D7F6-B498-43B3-948B-1728B52AA6E4}">
                <adec:decorative xmlns:adec="http://schemas.microsoft.com/office/drawing/2017/decorative" val="1"/>
              </a:ext>
            </a:extLst>
          </p:cNvPr>
          <p:cNvSpPr/>
          <p:nvPr/>
        </p:nvSpPr>
        <p:spPr>
          <a:xfrm>
            <a:off x="3157287" y="4989865"/>
            <a:ext cx="1839747" cy="1814612"/>
          </a:xfrm>
          <a:custGeom>
            <a:avLst/>
            <a:gdLst/>
            <a:ahLst/>
            <a:cxnLst/>
            <a:rect l="l" t="t" r="r" b="b"/>
            <a:pathLst>
              <a:path w="1839747" h="1814612">
                <a:moveTo>
                  <a:pt x="0" y="0"/>
                </a:moveTo>
                <a:lnTo>
                  <a:pt x="1839748" y="0"/>
                </a:lnTo>
                <a:lnTo>
                  <a:pt x="1839748" y="1814613"/>
                </a:lnTo>
                <a:lnTo>
                  <a:pt x="0" y="1814613"/>
                </a:lnTo>
                <a:lnTo>
                  <a:pt x="0" y="0"/>
                </a:lnTo>
                <a:close/>
              </a:path>
            </a:pathLst>
          </a:custGeom>
          <a:blipFill>
            <a:blip r:embed="rId6"/>
            <a:stretch>
              <a:fillRect t="-17590" b="-17590"/>
            </a:stretch>
          </a:blipFill>
        </p:spPr>
        <p:txBody>
          <a:bodyPr/>
          <a:lstStyle/>
          <a:p>
            <a:endParaRPr lang="en-GB"/>
          </a:p>
        </p:txBody>
      </p:sp>
      <p:sp>
        <p:nvSpPr>
          <p:cNvPr id="9" name="TextBox 9">
            <a:extLst>
              <a:ext uri="{C183D7F6-B498-43B3-948B-1728B52AA6E4}">
                <adec:decorative xmlns:adec="http://schemas.microsoft.com/office/drawing/2017/decorative" val="0"/>
              </a:ext>
            </a:extLst>
          </p:cNvPr>
          <p:cNvSpPr txBox="1">
            <a:spLocks noGrp="1"/>
          </p:cNvSpPr>
          <p:nvPr>
            <p:ph type="title" idx="4294967295"/>
          </p:nvPr>
        </p:nvSpPr>
        <p:spPr>
          <a:xfrm>
            <a:off x="166366" y="57150"/>
            <a:ext cx="2665512" cy="3892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219"/>
              </a:lnSpc>
              <a:spcBef>
                <a:spcPct val="0"/>
              </a:spcBef>
              <a:spcAft>
                <a:spcPts val="0"/>
              </a:spcAft>
              <a:buClrTx/>
              <a:buSzTx/>
              <a:buFontTx/>
              <a:buNone/>
              <a:tabLst/>
              <a:defRPr/>
            </a:pPr>
            <a:r>
              <a:rPr kumimoji="0" lang="en-US" sz="2299" b="1" i="0" u="none" strike="noStrike" kern="1200" cap="none" spc="0" normalizeH="0" baseline="0" noProof="0" dirty="0">
                <a:ln>
                  <a:noFill/>
                </a:ln>
                <a:solidFill>
                  <a:srgbClr val="000000"/>
                </a:solidFill>
                <a:effectLst/>
                <a:uLnTx/>
                <a:uFillTx/>
                <a:latin typeface="Handsome Bold"/>
                <a:ea typeface="Handsome Bold"/>
                <a:cs typeface="Handsome Bold"/>
                <a:sym typeface="Handsome Bold"/>
              </a:rPr>
              <a:t>More about Aberlangs...</a:t>
            </a:r>
          </a:p>
        </p:txBody>
      </p:sp>
      <p:sp>
        <p:nvSpPr>
          <p:cNvPr id="13" name="TextBox 13"/>
          <p:cNvSpPr txBox="1"/>
          <p:nvPr/>
        </p:nvSpPr>
        <p:spPr>
          <a:xfrm>
            <a:off x="819150" y="559435"/>
            <a:ext cx="4470366" cy="488315"/>
          </a:xfrm>
          <a:prstGeom prst="rect">
            <a:avLst/>
          </a:prstGeom>
        </p:spPr>
        <p:txBody>
          <a:bodyPr lIns="0" tIns="0" rIns="0" bIns="0" rtlCol="0" anchor="t">
            <a:spAutoFit/>
          </a:bodyPr>
          <a:lstStyle/>
          <a:p>
            <a:pPr marL="0" lvl="0" indent="0" algn="ctr">
              <a:lnSpc>
                <a:spcPts val="1959"/>
              </a:lnSpc>
              <a:spcBef>
                <a:spcPct val="0"/>
              </a:spcBef>
            </a:pPr>
            <a:r>
              <a:rPr lang="en-US" sz="1399" dirty="0">
                <a:solidFill>
                  <a:srgbClr val="000000"/>
                </a:solidFill>
                <a:latin typeface="Montserrat"/>
                <a:ea typeface="Montserrat"/>
                <a:cs typeface="Montserrat"/>
                <a:sym typeface="Montserrat"/>
              </a:rPr>
              <a:t>So far, I have interviewed 14 people from different cultural backgrounds.</a:t>
            </a:r>
          </a:p>
        </p:txBody>
      </p:sp>
      <p:sp>
        <p:nvSpPr>
          <p:cNvPr id="10" name="TextBox 10"/>
          <p:cNvSpPr txBox="1"/>
          <p:nvPr/>
        </p:nvSpPr>
        <p:spPr>
          <a:xfrm>
            <a:off x="202585" y="2800350"/>
            <a:ext cx="2026771" cy="252730"/>
          </a:xfrm>
          <a:prstGeom prst="rect">
            <a:avLst/>
          </a:prstGeom>
        </p:spPr>
        <p:txBody>
          <a:bodyPr lIns="0" tIns="0" rIns="0" bIns="0" rtlCol="0" anchor="t">
            <a:spAutoFit/>
          </a:bodyPr>
          <a:lstStyle/>
          <a:p>
            <a:pPr marL="0" lvl="0" indent="0" algn="ctr">
              <a:lnSpc>
                <a:spcPts val="1819"/>
              </a:lnSpc>
              <a:spcBef>
                <a:spcPct val="0"/>
              </a:spcBef>
            </a:pPr>
            <a:r>
              <a:rPr lang="en-US" sz="1299" dirty="0">
                <a:solidFill>
                  <a:srgbClr val="000000"/>
                </a:solidFill>
                <a:latin typeface="ITC Benguiat Condensed"/>
                <a:ea typeface="ITC Benguiat Condensed"/>
                <a:cs typeface="ITC Benguiat Condensed"/>
                <a:sym typeface="ITC Benguiat Condensed"/>
              </a:rPr>
              <a:t>Lesley Crerar</a:t>
            </a:r>
          </a:p>
        </p:txBody>
      </p:sp>
      <p:sp>
        <p:nvSpPr>
          <p:cNvPr id="14" name="TextBox 14"/>
          <p:cNvSpPr txBox="1"/>
          <p:nvPr/>
        </p:nvSpPr>
        <p:spPr>
          <a:xfrm>
            <a:off x="2449342" y="1196088"/>
            <a:ext cx="2789408" cy="2061462"/>
          </a:xfrm>
          <a:prstGeom prst="rect">
            <a:avLst/>
          </a:prstGeom>
        </p:spPr>
        <p:txBody>
          <a:bodyPr lIns="0" tIns="0" rIns="0" bIns="0" rtlCol="0" anchor="t">
            <a:spAutoFit/>
          </a:bodyPr>
          <a:lstStyle/>
          <a:p>
            <a:pPr algn="l">
              <a:lnSpc>
                <a:spcPts val="1843"/>
              </a:lnSpc>
            </a:pPr>
            <a:r>
              <a:rPr lang="en-US" sz="1316" dirty="0">
                <a:solidFill>
                  <a:srgbClr val="000000"/>
                </a:solidFill>
                <a:latin typeface="Montserrat"/>
                <a:ea typeface="Montserrat"/>
                <a:cs typeface="Montserrat"/>
                <a:sym typeface="Montserrat"/>
              </a:rPr>
              <a:t>Some of the languages I got to hear so far include:  </a:t>
            </a:r>
          </a:p>
          <a:p>
            <a:pPr marL="0" lvl="0" indent="0" algn="l">
              <a:lnSpc>
                <a:spcPts val="1843"/>
              </a:lnSpc>
              <a:spcBef>
                <a:spcPct val="0"/>
              </a:spcBef>
            </a:pPr>
            <a:r>
              <a:rPr lang="en-US" sz="1316" dirty="0">
                <a:solidFill>
                  <a:srgbClr val="000000"/>
                </a:solidFill>
                <a:latin typeface="Montserrat"/>
                <a:ea typeface="Montserrat"/>
                <a:cs typeface="Montserrat"/>
                <a:sym typeface="Montserrat"/>
              </a:rPr>
              <a:t>Polish, </a:t>
            </a:r>
            <a:r>
              <a:rPr lang="en-US" sz="1316" dirty="0" err="1">
                <a:solidFill>
                  <a:srgbClr val="000000"/>
                </a:solidFill>
                <a:latin typeface="Montserrat"/>
                <a:ea typeface="Montserrat"/>
                <a:cs typeface="Montserrat"/>
                <a:sym typeface="Montserrat"/>
              </a:rPr>
              <a:t>Housa</a:t>
            </a:r>
            <a:r>
              <a:rPr lang="en-US" sz="1316" dirty="0">
                <a:solidFill>
                  <a:srgbClr val="000000"/>
                </a:solidFill>
                <a:latin typeface="Montserrat"/>
                <a:ea typeface="Montserrat"/>
                <a:cs typeface="Montserrat"/>
                <a:sym typeface="Montserrat"/>
              </a:rPr>
              <a:t>, </a:t>
            </a:r>
            <a:r>
              <a:rPr lang="en-US" sz="1316" dirty="0" err="1">
                <a:solidFill>
                  <a:srgbClr val="000000"/>
                </a:solidFill>
                <a:latin typeface="Montserrat"/>
                <a:ea typeface="Montserrat"/>
                <a:cs typeface="Montserrat"/>
                <a:sym typeface="Montserrat"/>
              </a:rPr>
              <a:t>Efic</a:t>
            </a:r>
            <a:r>
              <a:rPr lang="en-US" sz="1316" dirty="0">
                <a:solidFill>
                  <a:srgbClr val="000000"/>
                </a:solidFill>
                <a:latin typeface="Montserrat"/>
                <a:ea typeface="Montserrat"/>
                <a:cs typeface="Montserrat"/>
                <a:sym typeface="Montserrat"/>
              </a:rPr>
              <a:t>, Yoruba, Swahili, Norwegian, Swedish, Lithuanian, Spanish, Farsi, Doric, Scots, British Sign Language (BSL), Malay, Mandarin, Scottish Gaelic, Arabic, German, French, Russian, Dari, and Pashto. </a:t>
            </a:r>
          </a:p>
        </p:txBody>
      </p:sp>
      <p:sp>
        <p:nvSpPr>
          <p:cNvPr id="12" name="TextBox 12"/>
          <p:cNvSpPr txBox="1"/>
          <p:nvPr/>
        </p:nvSpPr>
        <p:spPr>
          <a:xfrm>
            <a:off x="530352" y="3489354"/>
            <a:ext cx="4032033" cy="1046982"/>
          </a:xfrm>
          <a:prstGeom prst="rect">
            <a:avLst/>
          </a:prstGeom>
        </p:spPr>
        <p:txBody>
          <a:bodyPr lIns="0" tIns="0" rIns="0" bIns="0" rtlCol="0" anchor="t">
            <a:spAutoFit/>
          </a:bodyPr>
          <a:lstStyle/>
          <a:p>
            <a:pPr algn="l">
              <a:lnSpc>
                <a:spcPts val="1697"/>
              </a:lnSpc>
            </a:pPr>
            <a:r>
              <a:rPr lang="en-US" sz="1212">
                <a:solidFill>
                  <a:srgbClr val="000000"/>
                </a:solidFill>
                <a:latin typeface="Montserrat"/>
                <a:ea typeface="Montserrat"/>
                <a:cs typeface="Montserrat"/>
                <a:sym typeface="Montserrat"/>
              </a:rPr>
              <a:t>Lesley speaks three languages: Doric, English, and BSL. </a:t>
            </a:r>
          </a:p>
          <a:p>
            <a:pPr algn="l">
              <a:lnSpc>
                <a:spcPts val="1697"/>
              </a:lnSpc>
            </a:pPr>
            <a:endParaRPr lang="en-US" sz="1212">
              <a:solidFill>
                <a:srgbClr val="000000"/>
              </a:solidFill>
              <a:latin typeface="Montserrat"/>
              <a:ea typeface="Montserrat"/>
              <a:cs typeface="Montserrat"/>
              <a:sym typeface="Montserrat"/>
            </a:endParaRPr>
          </a:p>
          <a:p>
            <a:pPr marL="0" lvl="0" indent="0" algn="l">
              <a:lnSpc>
                <a:spcPts val="1697"/>
              </a:lnSpc>
              <a:spcBef>
                <a:spcPct val="0"/>
              </a:spcBef>
            </a:pPr>
            <a:r>
              <a:rPr lang="en-US" sz="1212">
                <a:solidFill>
                  <a:srgbClr val="000000"/>
                </a:solidFill>
                <a:latin typeface="Montserrat"/>
                <a:ea typeface="Montserrat"/>
                <a:cs typeface="Montserrat"/>
                <a:sym typeface="Montserrat"/>
              </a:rPr>
              <a:t>She shared how when she first started learning BSL, she felt as if “everyone was talking about me!”.</a:t>
            </a:r>
          </a:p>
        </p:txBody>
      </p:sp>
      <p:sp>
        <p:nvSpPr>
          <p:cNvPr id="16" name="TextBox 16"/>
          <p:cNvSpPr txBox="1"/>
          <p:nvPr/>
        </p:nvSpPr>
        <p:spPr>
          <a:xfrm>
            <a:off x="480090" y="5014739"/>
            <a:ext cx="2038064" cy="422002"/>
          </a:xfrm>
          <a:prstGeom prst="rect">
            <a:avLst/>
          </a:prstGeom>
        </p:spPr>
        <p:txBody>
          <a:bodyPr lIns="0" tIns="0" rIns="0" bIns="0" rtlCol="0" anchor="t">
            <a:spAutoFit/>
          </a:bodyPr>
          <a:lstStyle/>
          <a:p>
            <a:pPr algn="ctr">
              <a:lnSpc>
                <a:spcPts val="1741"/>
              </a:lnSpc>
              <a:spcBef>
                <a:spcPct val="0"/>
              </a:spcBef>
            </a:pPr>
            <a:r>
              <a:rPr lang="en-US" sz="1244">
                <a:solidFill>
                  <a:srgbClr val="000000"/>
                </a:solidFill>
                <a:latin typeface="Montserrat"/>
                <a:ea typeface="Montserrat"/>
                <a:cs typeface="Montserrat"/>
                <a:sym typeface="Montserrat"/>
              </a:rPr>
              <a:t>Ibidun Daramola holding </a:t>
            </a:r>
          </a:p>
          <a:p>
            <a:pPr algn="ctr">
              <a:lnSpc>
                <a:spcPts val="1741"/>
              </a:lnSpc>
              <a:spcBef>
                <a:spcPct val="0"/>
              </a:spcBef>
            </a:pPr>
            <a:r>
              <a:rPr lang="en-US" sz="1244">
                <a:solidFill>
                  <a:srgbClr val="000000"/>
                </a:solidFill>
                <a:latin typeface="Montserrat"/>
                <a:ea typeface="Montserrat"/>
                <a:cs typeface="Montserrat"/>
                <a:sym typeface="Montserrat"/>
              </a:rPr>
              <a:t>traditional clothing.</a:t>
            </a:r>
          </a:p>
        </p:txBody>
      </p:sp>
      <p:sp>
        <p:nvSpPr>
          <p:cNvPr id="15" name="TextBox 15"/>
          <p:cNvSpPr txBox="1"/>
          <p:nvPr/>
        </p:nvSpPr>
        <p:spPr>
          <a:xfrm>
            <a:off x="72381" y="5605289"/>
            <a:ext cx="2900104" cy="1897547"/>
          </a:xfrm>
          <a:prstGeom prst="rect">
            <a:avLst/>
          </a:prstGeom>
        </p:spPr>
        <p:txBody>
          <a:bodyPr lIns="0" tIns="0" rIns="0" bIns="0" rtlCol="0" anchor="t">
            <a:spAutoFit/>
          </a:bodyPr>
          <a:lstStyle/>
          <a:p>
            <a:pPr algn="ctr">
              <a:lnSpc>
                <a:spcPts val="1703"/>
              </a:lnSpc>
            </a:pPr>
            <a:r>
              <a:rPr lang="en-US" sz="1217">
                <a:solidFill>
                  <a:srgbClr val="000000"/>
                </a:solidFill>
                <a:latin typeface="Montserrat"/>
                <a:ea typeface="Montserrat"/>
                <a:cs typeface="Montserrat"/>
                <a:sym typeface="Montserrat"/>
              </a:rPr>
              <a:t>Ibidun came to Aberdeen 15 years ago from Nigeria and speaks Housa, Efic, Yoruba, and Swahili.  During our interview, she taught me:</a:t>
            </a:r>
          </a:p>
          <a:p>
            <a:pPr algn="ctr">
              <a:lnSpc>
                <a:spcPts val="1703"/>
              </a:lnSpc>
            </a:pPr>
            <a:endParaRPr lang="en-US" sz="1217">
              <a:solidFill>
                <a:srgbClr val="000000"/>
              </a:solidFill>
              <a:latin typeface="Montserrat"/>
              <a:ea typeface="Montserrat"/>
              <a:cs typeface="Montserrat"/>
              <a:sym typeface="Montserrat"/>
            </a:endParaRPr>
          </a:p>
          <a:p>
            <a:pPr algn="ctr">
              <a:lnSpc>
                <a:spcPts val="1703"/>
              </a:lnSpc>
            </a:pPr>
            <a:r>
              <a:rPr lang="en-US" sz="1217">
                <a:solidFill>
                  <a:srgbClr val="000000"/>
                </a:solidFill>
                <a:latin typeface="Montserrat"/>
                <a:ea typeface="Montserrat"/>
                <a:cs typeface="Montserrat"/>
                <a:sym typeface="Montserrat"/>
              </a:rPr>
              <a:t>“Mungu ni mwema” in Swahili</a:t>
            </a:r>
          </a:p>
          <a:p>
            <a:pPr algn="ctr">
              <a:lnSpc>
                <a:spcPts val="1703"/>
              </a:lnSpc>
            </a:pPr>
            <a:endParaRPr lang="en-US" sz="1217">
              <a:solidFill>
                <a:srgbClr val="000000"/>
              </a:solidFill>
              <a:latin typeface="Montserrat"/>
              <a:ea typeface="Montserrat"/>
              <a:cs typeface="Montserrat"/>
              <a:sym typeface="Montserrat"/>
            </a:endParaRPr>
          </a:p>
          <a:p>
            <a:pPr algn="ctr">
              <a:lnSpc>
                <a:spcPts val="1703"/>
              </a:lnSpc>
            </a:pPr>
            <a:r>
              <a:rPr lang="en-US" sz="1217">
                <a:solidFill>
                  <a:srgbClr val="000000"/>
                </a:solidFill>
                <a:latin typeface="Montserrat"/>
                <a:ea typeface="Montserrat"/>
                <a:cs typeface="Montserrat"/>
                <a:sym typeface="Montserrat"/>
              </a:rPr>
              <a:t>which means </a:t>
            </a:r>
          </a:p>
          <a:p>
            <a:pPr algn="ctr">
              <a:lnSpc>
                <a:spcPts val="1703"/>
              </a:lnSpc>
              <a:spcBef>
                <a:spcPct val="0"/>
              </a:spcBef>
            </a:pPr>
            <a:r>
              <a:rPr lang="en-US" sz="1217">
                <a:solidFill>
                  <a:srgbClr val="000000"/>
                </a:solidFill>
                <a:latin typeface="Montserrat"/>
                <a:ea typeface="Montserrat"/>
                <a:cs typeface="Montserrat"/>
                <a:sym typeface="Montserrat"/>
              </a:rPr>
              <a:t>“God is good”</a:t>
            </a:r>
          </a:p>
        </p:txBody>
      </p:sp>
      <p:sp>
        <p:nvSpPr>
          <p:cNvPr id="11" name="TextBox 11">
            <a:extLst>
              <a:ext uri="{C183D7F6-B498-43B3-948B-1728B52AA6E4}">
                <adec:decorative xmlns:adec="http://schemas.microsoft.com/office/drawing/2017/decorative" val="0"/>
              </a:ext>
            </a:extLst>
          </p:cNvPr>
          <p:cNvSpPr txBox="1"/>
          <p:nvPr/>
        </p:nvSpPr>
        <p:spPr>
          <a:xfrm>
            <a:off x="3479170" y="6900418"/>
            <a:ext cx="1195983" cy="269240"/>
          </a:xfrm>
          <a:prstGeom prst="rect">
            <a:avLst/>
          </a:prstGeom>
        </p:spPr>
        <p:txBody>
          <a:bodyPr lIns="0" tIns="0" rIns="0" bIns="0" rtlCol="0" anchor="t">
            <a:spAutoFit/>
          </a:bodyPr>
          <a:lstStyle/>
          <a:p>
            <a:pPr marL="0" lvl="0" indent="0" algn="ctr">
              <a:lnSpc>
                <a:spcPts val="1959"/>
              </a:lnSpc>
              <a:spcBef>
                <a:spcPct val="0"/>
              </a:spcBef>
            </a:pPr>
            <a:r>
              <a:rPr lang="en-US" sz="1399">
                <a:solidFill>
                  <a:srgbClr val="000000"/>
                </a:solidFill>
                <a:latin typeface="ITC Benguiat Condensed"/>
                <a:ea typeface="ITC Benguiat Condensed"/>
                <a:cs typeface="ITC Benguiat Condensed"/>
                <a:sym typeface="ITC Benguiat Condensed"/>
              </a:rPr>
              <a:t>Ibidun Daramola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903093" y="-319242"/>
            <a:ext cx="8296270" cy="8549269"/>
          </a:xfrm>
          <a:custGeom>
            <a:avLst/>
            <a:gdLst/>
            <a:ahLst/>
            <a:cxnLst/>
            <a:rect l="l" t="t" r="r" b="b"/>
            <a:pathLst>
              <a:path w="8296270" h="8549269">
                <a:moveTo>
                  <a:pt x="0" y="0"/>
                </a:moveTo>
                <a:lnTo>
                  <a:pt x="8296270" y="0"/>
                </a:lnTo>
                <a:lnTo>
                  <a:pt x="8296270" y="8549269"/>
                </a:lnTo>
                <a:lnTo>
                  <a:pt x="0" y="8549269"/>
                </a:lnTo>
                <a:lnTo>
                  <a:pt x="0" y="0"/>
                </a:lnTo>
                <a:close/>
              </a:path>
            </a:pathLst>
          </a:custGeom>
          <a:blipFill>
            <a:blip r:embed="rId2"/>
            <a:stretch>
              <a:fillRect l="-27335" r="-27335"/>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4279539" y="3980447"/>
            <a:ext cx="493629" cy="128961"/>
          </a:xfrm>
          <a:custGeom>
            <a:avLst/>
            <a:gdLst/>
            <a:ahLst/>
            <a:cxnLst/>
            <a:rect l="l" t="t" r="r" b="b"/>
            <a:pathLst>
              <a:path w="493629" h="128961">
                <a:moveTo>
                  <a:pt x="0" y="0"/>
                </a:moveTo>
                <a:lnTo>
                  <a:pt x="493629" y="0"/>
                </a:lnTo>
                <a:lnTo>
                  <a:pt x="493629" y="128961"/>
                </a:lnTo>
                <a:lnTo>
                  <a:pt x="0" y="1289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0" name="Freeform 10">
            <a:extLst>
              <a:ext uri="{C183D7F6-B498-43B3-948B-1728B52AA6E4}">
                <adec:decorative xmlns:adec="http://schemas.microsoft.com/office/drawing/2017/decorative" val="1"/>
              </a:ext>
            </a:extLst>
          </p:cNvPr>
          <p:cNvSpPr/>
          <p:nvPr/>
        </p:nvSpPr>
        <p:spPr>
          <a:xfrm>
            <a:off x="168033" y="1101576"/>
            <a:ext cx="4880402" cy="6487944"/>
          </a:xfrm>
          <a:custGeom>
            <a:avLst/>
            <a:gdLst/>
            <a:ahLst/>
            <a:cxnLst/>
            <a:rect l="l" t="t" r="r" b="b"/>
            <a:pathLst>
              <a:path w="4880402" h="6487944">
                <a:moveTo>
                  <a:pt x="0" y="0"/>
                </a:moveTo>
                <a:lnTo>
                  <a:pt x="4880401" y="0"/>
                </a:lnTo>
                <a:lnTo>
                  <a:pt x="4880401" y="6487944"/>
                </a:lnTo>
                <a:lnTo>
                  <a:pt x="0" y="6487944"/>
                </a:lnTo>
                <a:lnTo>
                  <a:pt x="0" y="0"/>
                </a:lnTo>
                <a:close/>
              </a:path>
            </a:pathLst>
          </a:custGeom>
          <a:blipFill>
            <a:blip r:embed="rId4"/>
            <a:stretch>
              <a:fillRect l="-535" r="-2318"/>
            </a:stretch>
          </a:blipFill>
        </p:spPr>
        <p:txBody>
          <a:bodyPr/>
          <a:lstStyle/>
          <a:p>
            <a:endParaRPr lang="en-GB"/>
          </a:p>
        </p:txBody>
      </p:sp>
      <p:sp>
        <p:nvSpPr>
          <p:cNvPr id="12" name="Freeform 12">
            <a:extLst>
              <a:ext uri="{C183D7F6-B498-43B3-948B-1728B52AA6E4}">
                <adec:decorative xmlns:adec="http://schemas.microsoft.com/office/drawing/2017/decorative" val="1"/>
              </a:ext>
            </a:extLst>
          </p:cNvPr>
          <p:cNvSpPr/>
          <p:nvPr/>
        </p:nvSpPr>
        <p:spPr>
          <a:xfrm rot="-3710186">
            <a:off x="1150661" y="2230345"/>
            <a:ext cx="416824" cy="108895"/>
          </a:xfrm>
          <a:custGeom>
            <a:avLst/>
            <a:gdLst/>
            <a:ahLst/>
            <a:cxnLst/>
            <a:rect l="l" t="t" r="r" b="b"/>
            <a:pathLst>
              <a:path w="416824" h="108895">
                <a:moveTo>
                  <a:pt x="0" y="0"/>
                </a:moveTo>
                <a:lnTo>
                  <a:pt x="416824" y="0"/>
                </a:lnTo>
                <a:lnTo>
                  <a:pt x="416824" y="108895"/>
                </a:lnTo>
                <a:lnTo>
                  <a:pt x="0" y="10889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1" name="Freeform 11">
            <a:extLst>
              <a:ext uri="{C183D7F6-B498-43B3-948B-1728B52AA6E4}">
                <adec:decorative xmlns:adec="http://schemas.microsoft.com/office/drawing/2017/decorative" val="1"/>
              </a:ext>
            </a:extLst>
          </p:cNvPr>
          <p:cNvSpPr/>
          <p:nvPr/>
        </p:nvSpPr>
        <p:spPr>
          <a:xfrm rot="6535802">
            <a:off x="1188170" y="3281305"/>
            <a:ext cx="625701" cy="163464"/>
          </a:xfrm>
          <a:custGeom>
            <a:avLst/>
            <a:gdLst/>
            <a:ahLst/>
            <a:cxnLst/>
            <a:rect l="l" t="t" r="r" b="b"/>
            <a:pathLst>
              <a:path w="625701" h="163464">
                <a:moveTo>
                  <a:pt x="0" y="0"/>
                </a:moveTo>
                <a:lnTo>
                  <a:pt x="625701" y="0"/>
                </a:lnTo>
                <a:lnTo>
                  <a:pt x="625701" y="163464"/>
                </a:lnTo>
                <a:lnTo>
                  <a:pt x="0" y="1634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 name="Freeform 13">
            <a:extLst>
              <a:ext uri="{C183D7F6-B498-43B3-948B-1728B52AA6E4}">
                <adec:decorative xmlns:adec="http://schemas.microsoft.com/office/drawing/2017/decorative" val="1"/>
              </a:ext>
            </a:extLst>
          </p:cNvPr>
          <p:cNvSpPr/>
          <p:nvPr/>
        </p:nvSpPr>
        <p:spPr>
          <a:xfrm>
            <a:off x="4302671" y="3986491"/>
            <a:ext cx="470497" cy="122917"/>
          </a:xfrm>
          <a:custGeom>
            <a:avLst/>
            <a:gdLst/>
            <a:ahLst/>
            <a:cxnLst/>
            <a:rect l="l" t="t" r="r" b="b"/>
            <a:pathLst>
              <a:path w="470497" h="122917">
                <a:moveTo>
                  <a:pt x="0" y="0"/>
                </a:moveTo>
                <a:lnTo>
                  <a:pt x="470497" y="0"/>
                </a:lnTo>
                <a:lnTo>
                  <a:pt x="470497" y="122917"/>
                </a:lnTo>
                <a:lnTo>
                  <a:pt x="0" y="1229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4" name="Freeform 14">
            <a:extLst>
              <a:ext uri="{C183D7F6-B498-43B3-948B-1728B52AA6E4}">
                <adec:decorative xmlns:adec="http://schemas.microsoft.com/office/drawing/2017/decorative" val="1"/>
              </a:ext>
            </a:extLst>
          </p:cNvPr>
          <p:cNvSpPr/>
          <p:nvPr/>
        </p:nvSpPr>
        <p:spPr>
          <a:xfrm>
            <a:off x="4179059" y="3691269"/>
            <a:ext cx="247225" cy="418139"/>
          </a:xfrm>
          <a:custGeom>
            <a:avLst/>
            <a:gdLst/>
            <a:ahLst/>
            <a:cxnLst/>
            <a:rect l="l" t="t" r="r" b="b"/>
            <a:pathLst>
              <a:path w="247225" h="418139">
                <a:moveTo>
                  <a:pt x="0" y="0"/>
                </a:moveTo>
                <a:lnTo>
                  <a:pt x="247225" y="0"/>
                </a:lnTo>
                <a:lnTo>
                  <a:pt x="247225" y="418139"/>
                </a:lnTo>
                <a:lnTo>
                  <a:pt x="0" y="418139"/>
                </a:lnTo>
                <a:lnTo>
                  <a:pt x="0" y="0"/>
                </a:lnTo>
                <a:close/>
              </a:path>
            </a:pathLst>
          </a:custGeom>
          <a:blipFill>
            <a:blip r:embed="rId5"/>
            <a:stretch>
              <a:fillRect/>
            </a:stretch>
          </a:blipFill>
        </p:spPr>
        <p:txBody>
          <a:bodyPr/>
          <a:lstStyle/>
          <a:p>
            <a:endParaRPr lang="en-GB"/>
          </a:p>
        </p:txBody>
      </p:sp>
      <p:sp>
        <p:nvSpPr>
          <p:cNvPr id="6" name="Freeform 6">
            <a:extLst>
              <a:ext uri="{C183D7F6-B498-43B3-948B-1728B52AA6E4}">
                <adec:decorative xmlns:adec="http://schemas.microsoft.com/office/drawing/2017/decorative" val="1"/>
              </a:ext>
            </a:extLst>
          </p:cNvPr>
          <p:cNvSpPr/>
          <p:nvPr/>
        </p:nvSpPr>
        <p:spPr>
          <a:xfrm>
            <a:off x="3696758" y="-512940"/>
            <a:ext cx="1584500" cy="2086584"/>
          </a:xfrm>
          <a:custGeom>
            <a:avLst/>
            <a:gdLst/>
            <a:ahLst/>
            <a:cxnLst/>
            <a:rect l="l" t="t" r="r" b="b"/>
            <a:pathLst>
              <a:path w="1584500" h="2086584">
                <a:moveTo>
                  <a:pt x="0" y="0"/>
                </a:moveTo>
                <a:lnTo>
                  <a:pt x="1584500" y="0"/>
                </a:lnTo>
                <a:lnTo>
                  <a:pt x="1584500" y="2086584"/>
                </a:lnTo>
                <a:lnTo>
                  <a:pt x="0" y="2086584"/>
                </a:lnTo>
                <a:lnTo>
                  <a:pt x="0" y="0"/>
                </a:lnTo>
                <a:close/>
              </a:path>
            </a:pathLst>
          </a:custGeom>
          <a:blipFill>
            <a:blip r:embed="rId6"/>
            <a:stretch>
              <a:fillRect/>
            </a:stretch>
          </a:blipFill>
          <a:ln cap="sq">
            <a:noFill/>
            <a:prstDash val="solid"/>
            <a:miter/>
          </a:ln>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rot="-3763393">
            <a:off x="972245" y="2326788"/>
            <a:ext cx="672921" cy="175801"/>
          </a:xfrm>
          <a:custGeom>
            <a:avLst/>
            <a:gdLst/>
            <a:ahLst/>
            <a:cxnLst/>
            <a:rect l="l" t="t" r="r" b="b"/>
            <a:pathLst>
              <a:path w="672921" h="175801">
                <a:moveTo>
                  <a:pt x="0" y="0"/>
                </a:moveTo>
                <a:lnTo>
                  <a:pt x="672921" y="0"/>
                </a:lnTo>
                <a:lnTo>
                  <a:pt x="672921" y="175800"/>
                </a:lnTo>
                <a:lnTo>
                  <a:pt x="0" y="175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a:extLst>
              <a:ext uri="{C183D7F6-B498-43B3-948B-1728B52AA6E4}">
                <adec:decorative xmlns:adec="http://schemas.microsoft.com/office/drawing/2017/decorative" val="1"/>
              </a:ext>
            </a:extLst>
          </p:cNvPr>
          <p:cNvSpPr/>
          <p:nvPr/>
        </p:nvSpPr>
        <p:spPr>
          <a:xfrm rot="6699244">
            <a:off x="1230331" y="3247556"/>
            <a:ext cx="541378" cy="141435"/>
          </a:xfrm>
          <a:custGeom>
            <a:avLst/>
            <a:gdLst/>
            <a:ahLst/>
            <a:cxnLst/>
            <a:rect l="l" t="t" r="r" b="b"/>
            <a:pathLst>
              <a:path w="541378" h="141435">
                <a:moveTo>
                  <a:pt x="0" y="0"/>
                </a:moveTo>
                <a:lnTo>
                  <a:pt x="541378" y="0"/>
                </a:lnTo>
                <a:lnTo>
                  <a:pt x="541378" y="141435"/>
                </a:lnTo>
                <a:lnTo>
                  <a:pt x="0" y="1414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5" name="TextBox 15"/>
          <p:cNvSpPr txBox="1">
            <a:spLocks noGrp="1"/>
          </p:cNvSpPr>
          <p:nvPr>
            <p:ph type="title" idx="4294967295"/>
          </p:nvPr>
        </p:nvSpPr>
        <p:spPr>
          <a:xfrm>
            <a:off x="1131689" y="271694"/>
            <a:ext cx="2632703" cy="5559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4590"/>
              </a:lnSpc>
              <a:spcBef>
                <a:spcPct val="0"/>
              </a:spcBef>
              <a:spcAft>
                <a:spcPts val="0"/>
              </a:spcAft>
              <a:buClrTx/>
              <a:buSzTx/>
              <a:buFontTx/>
              <a:buNone/>
              <a:tabLst/>
              <a:defRPr/>
            </a:pPr>
            <a:r>
              <a:rPr kumimoji="0" lang="en-US" sz="3278" b="1" i="0" u="none" strike="noStrike" kern="1200" cap="none" spc="0" normalizeH="0" baseline="0" noProof="0" dirty="0">
                <a:ln>
                  <a:noFill/>
                </a:ln>
                <a:solidFill>
                  <a:srgbClr val="000000"/>
                </a:solidFill>
                <a:effectLst/>
                <a:uLnTx/>
                <a:uFillTx/>
                <a:latin typeface="Handsome Bold"/>
                <a:ea typeface="Handsome Bold"/>
                <a:cs typeface="Handsome Bold"/>
                <a:sym typeface="Handsome Bold"/>
              </a:rPr>
              <a:t>Map of Scotland</a:t>
            </a:r>
          </a:p>
        </p:txBody>
      </p:sp>
      <p:sp>
        <p:nvSpPr>
          <p:cNvPr id="8" name="TextBox 8"/>
          <p:cNvSpPr txBox="1"/>
          <p:nvPr/>
        </p:nvSpPr>
        <p:spPr>
          <a:xfrm>
            <a:off x="530352" y="1843300"/>
            <a:ext cx="1999815" cy="232057"/>
          </a:xfrm>
          <a:prstGeom prst="rect">
            <a:avLst/>
          </a:prstGeom>
        </p:spPr>
        <p:txBody>
          <a:bodyPr lIns="0" tIns="0" rIns="0" bIns="0" rtlCol="0" anchor="t">
            <a:spAutoFit/>
          </a:bodyPr>
          <a:lstStyle/>
          <a:p>
            <a:pPr algn="ctr">
              <a:lnSpc>
                <a:spcPts val="1909"/>
              </a:lnSpc>
              <a:spcBef>
                <a:spcPct val="0"/>
              </a:spcBef>
            </a:pPr>
            <a:r>
              <a:rPr lang="en-US" sz="1363" b="1">
                <a:solidFill>
                  <a:srgbClr val="000000"/>
                </a:solidFill>
                <a:latin typeface="Montserrat Bold"/>
                <a:ea typeface="Montserrat Bold"/>
                <a:cs typeface="Montserrat Bold"/>
                <a:sym typeface="Montserrat Bold"/>
              </a:rPr>
              <a:t>Isle of Lewis</a:t>
            </a:r>
          </a:p>
        </p:txBody>
      </p:sp>
      <p:sp>
        <p:nvSpPr>
          <p:cNvPr id="9" name="TextBox 9"/>
          <p:cNvSpPr txBox="1"/>
          <p:nvPr/>
        </p:nvSpPr>
        <p:spPr>
          <a:xfrm rot="-2700000">
            <a:off x="1260733" y="2689073"/>
            <a:ext cx="896243" cy="198120"/>
          </a:xfrm>
          <a:prstGeom prst="rect">
            <a:avLst/>
          </a:prstGeom>
        </p:spPr>
        <p:txBody>
          <a:bodyPr lIns="0" tIns="0" rIns="0" bIns="0" rtlCol="0" anchor="t">
            <a:spAutoFit/>
          </a:bodyPr>
          <a:lstStyle/>
          <a:p>
            <a:pPr algn="ctr">
              <a:lnSpc>
                <a:spcPts val="1679"/>
              </a:lnSpc>
              <a:spcBef>
                <a:spcPct val="0"/>
              </a:spcBef>
            </a:pPr>
            <a:r>
              <a:rPr lang="en-US" sz="1200" b="1">
                <a:solidFill>
                  <a:srgbClr val="000000"/>
                </a:solidFill>
                <a:latin typeface="Montserrat Bold"/>
                <a:ea typeface="Montserrat Bold"/>
                <a:cs typeface="Montserrat Bold"/>
                <a:sym typeface="Montserrat Bold"/>
              </a:rPr>
              <a:t>Isle of Skye</a:t>
            </a:r>
          </a:p>
        </p:txBody>
      </p:sp>
      <p:sp>
        <p:nvSpPr>
          <p:cNvPr id="16" name="TextBox 16"/>
          <p:cNvSpPr txBox="1"/>
          <p:nvPr/>
        </p:nvSpPr>
        <p:spPr>
          <a:xfrm>
            <a:off x="4455530" y="559171"/>
            <a:ext cx="635276" cy="178940"/>
          </a:xfrm>
          <a:prstGeom prst="rect">
            <a:avLst/>
          </a:prstGeom>
        </p:spPr>
        <p:txBody>
          <a:bodyPr lIns="0" tIns="0" rIns="0" bIns="0" rtlCol="0" anchor="t">
            <a:spAutoFit/>
          </a:bodyPr>
          <a:lstStyle/>
          <a:p>
            <a:pPr algn="ctr">
              <a:lnSpc>
                <a:spcPts val="1487"/>
              </a:lnSpc>
              <a:spcBef>
                <a:spcPct val="0"/>
              </a:spcBef>
            </a:pPr>
            <a:r>
              <a:rPr lang="en-US" sz="1062" b="1">
                <a:solidFill>
                  <a:srgbClr val="000000"/>
                </a:solidFill>
                <a:latin typeface="Montserrat Bold"/>
                <a:ea typeface="Montserrat Bold"/>
                <a:cs typeface="Montserrat Bold"/>
                <a:sym typeface="Montserrat Bold"/>
              </a:rPr>
              <a:t>Shetland</a:t>
            </a:r>
          </a:p>
        </p:txBody>
      </p:sp>
      <p:sp>
        <p:nvSpPr>
          <p:cNvPr id="7" name="TextBox 7"/>
          <p:cNvSpPr txBox="1"/>
          <p:nvPr/>
        </p:nvSpPr>
        <p:spPr>
          <a:xfrm>
            <a:off x="4448546" y="3791753"/>
            <a:ext cx="854974" cy="198120"/>
          </a:xfrm>
          <a:prstGeom prst="rect">
            <a:avLst/>
          </a:prstGeom>
        </p:spPr>
        <p:txBody>
          <a:bodyPr lIns="0" tIns="0" rIns="0" bIns="0" rtlCol="0" anchor="t">
            <a:spAutoFit/>
          </a:bodyPr>
          <a:lstStyle/>
          <a:p>
            <a:pPr algn="ctr">
              <a:lnSpc>
                <a:spcPts val="1679"/>
              </a:lnSpc>
              <a:spcBef>
                <a:spcPct val="0"/>
              </a:spcBef>
            </a:pPr>
            <a:r>
              <a:rPr lang="en-US" sz="1200" b="1">
                <a:solidFill>
                  <a:srgbClr val="000000"/>
                </a:solidFill>
                <a:latin typeface="Montserrat Bold"/>
                <a:ea typeface="Montserrat Bold"/>
                <a:cs typeface="Montserrat Bold"/>
                <a:sym typeface="Montserrat Bold"/>
              </a:rPr>
              <a:t>Aberdeen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3295650" y="53046"/>
            <a:ext cx="9901075" cy="8866402"/>
          </a:xfrm>
          <a:custGeom>
            <a:avLst/>
            <a:gdLst/>
            <a:ahLst/>
            <a:cxnLst/>
            <a:rect l="l" t="t" r="r" b="b"/>
            <a:pathLst>
              <a:path w="9901075" h="8866402">
                <a:moveTo>
                  <a:pt x="0" y="0"/>
                </a:moveTo>
                <a:lnTo>
                  <a:pt x="9901076" y="0"/>
                </a:lnTo>
                <a:lnTo>
                  <a:pt x="9901076" y="8866402"/>
                </a:lnTo>
                <a:lnTo>
                  <a:pt x="0" y="8866402"/>
                </a:lnTo>
                <a:lnTo>
                  <a:pt x="0" y="0"/>
                </a:lnTo>
                <a:close/>
              </a:path>
            </a:pathLst>
          </a:custGeom>
          <a:blipFill>
            <a:blip r:embed="rId2"/>
            <a:stretch>
              <a:fillRect l="-17204" r="-17204"/>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3543211" y="6046488"/>
            <a:ext cx="1631435" cy="1543032"/>
          </a:xfrm>
          <a:custGeom>
            <a:avLst/>
            <a:gdLst/>
            <a:ahLst/>
            <a:cxnLst/>
            <a:rect l="l" t="t" r="r" b="b"/>
            <a:pathLst>
              <a:path w="1631435" h="1543032">
                <a:moveTo>
                  <a:pt x="0" y="0"/>
                </a:moveTo>
                <a:lnTo>
                  <a:pt x="1631436" y="0"/>
                </a:lnTo>
                <a:lnTo>
                  <a:pt x="1631436" y="1543032"/>
                </a:lnTo>
                <a:lnTo>
                  <a:pt x="0" y="1543032"/>
                </a:lnTo>
                <a:lnTo>
                  <a:pt x="0" y="0"/>
                </a:lnTo>
                <a:close/>
              </a:path>
            </a:pathLst>
          </a:custGeom>
          <a:blipFill>
            <a:blip r:embed="rId3"/>
            <a:stretch>
              <a:fillRect/>
            </a:stretch>
          </a:blipFill>
        </p:spPr>
        <p:txBody>
          <a:bodyPr/>
          <a:lstStyle/>
          <a:p>
            <a:endParaRPr lang="en-GB"/>
          </a:p>
        </p:txBody>
      </p:sp>
      <p:sp>
        <p:nvSpPr>
          <p:cNvPr id="8" name="Title 7">
            <a:extLst>
              <a:ext uri="{FF2B5EF4-FFF2-40B4-BE49-F238E27FC236}">
                <a16:creationId xmlns:a16="http://schemas.microsoft.com/office/drawing/2014/main" id="{A314B1C6-6819-4EF9-27E0-7B86A5883B83}"/>
              </a:ext>
              <a:ext uri="{C183D7F6-B498-43B3-948B-1728B52AA6E4}">
                <adec:decorative xmlns:adec="http://schemas.microsoft.com/office/drawing/2017/decorative" val="1"/>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fr-BE" dirty="0" err="1"/>
              <a:t>Make</a:t>
            </a:r>
            <a:r>
              <a:rPr lang="fr-BE" dirty="0"/>
              <a:t> </a:t>
            </a:r>
            <a:r>
              <a:rPr lang="fr-BE" dirty="0" err="1"/>
              <a:t>your</a:t>
            </a:r>
            <a:r>
              <a:rPr lang="fr-BE" dirty="0"/>
              <a:t> </a:t>
            </a:r>
            <a:r>
              <a:rPr lang="fr-BE" dirty="0" err="1"/>
              <a:t>own</a:t>
            </a:r>
            <a:r>
              <a:rPr lang="fr-BE" dirty="0"/>
              <a:t> </a:t>
            </a:r>
            <a:r>
              <a:rPr lang="fr-BE" dirty="0" err="1"/>
              <a:t>cardboard</a:t>
            </a:r>
            <a:r>
              <a:rPr lang="fr-BE" dirty="0"/>
              <a:t> book</a:t>
            </a:r>
            <a:endParaRPr lang="en-GB" dirty="0"/>
          </a:p>
        </p:txBody>
      </p:sp>
      <p:sp>
        <p:nvSpPr>
          <p:cNvPr id="5" name="TextBox 5">
            <a:extLst>
              <a:ext uri="{C183D7F6-B498-43B3-948B-1728B52AA6E4}">
                <adec:decorative xmlns:adec="http://schemas.microsoft.com/office/drawing/2017/decorative" val="0"/>
              </a:ext>
            </a:extLst>
          </p:cNvPr>
          <p:cNvSpPr txBox="1"/>
          <p:nvPr/>
        </p:nvSpPr>
        <p:spPr>
          <a:xfrm>
            <a:off x="0" y="57658"/>
            <a:ext cx="5045198" cy="2282830"/>
          </a:xfrm>
          <a:prstGeom prst="rect">
            <a:avLst/>
          </a:prstGeom>
        </p:spPr>
        <p:txBody>
          <a:bodyPr lIns="0" tIns="0" rIns="0" bIns="0" rtlCol="0" anchor="t">
            <a:spAutoFit/>
          </a:bodyPr>
          <a:lstStyle/>
          <a:p>
            <a:pPr algn="ctr">
              <a:lnSpc>
                <a:spcPts val="3499"/>
              </a:lnSpc>
            </a:pPr>
            <a:r>
              <a:rPr lang="en-US" sz="2499" b="1" dirty="0">
                <a:solidFill>
                  <a:srgbClr val="000000"/>
                </a:solidFill>
                <a:latin typeface="Handsome Bold"/>
                <a:ea typeface="Handsome Bold"/>
                <a:cs typeface="Handsome Bold"/>
                <a:sym typeface="Handsome Bold"/>
              </a:rPr>
              <a:t>Liked this Aberlangs cardboard book? </a:t>
            </a:r>
          </a:p>
          <a:p>
            <a:pPr algn="ctr">
              <a:lnSpc>
                <a:spcPts val="2519"/>
              </a:lnSpc>
            </a:pPr>
            <a:endParaRPr lang="en-US" sz="2499" b="1" dirty="0">
              <a:solidFill>
                <a:srgbClr val="000000"/>
              </a:solidFill>
              <a:latin typeface="Handsome Bold"/>
              <a:ea typeface="Handsome Bold"/>
              <a:cs typeface="Handsome Bold"/>
              <a:sym typeface="Handsome Bold"/>
            </a:endParaRPr>
          </a:p>
          <a:p>
            <a:pPr algn="ctr">
              <a:lnSpc>
                <a:spcPts val="2099"/>
              </a:lnSpc>
            </a:pPr>
            <a:r>
              <a:rPr lang="en-US" sz="1499" dirty="0">
                <a:solidFill>
                  <a:srgbClr val="000000"/>
                </a:solidFill>
                <a:latin typeface="Montserrat"/>
                <a:ea typeface="Montserrat"/>
                <a:cs typeface="Montserrat"/>
                <a:sym typeface="Montserrat"/>
              </a:rPr>
              <a:t>Make your own &amp; share it with us on social media! </a:t>
            </a:r>
          </a:p>
          <a:p>
            <a:pPr algn="ctr">
              <a:lnSpc>
                <a:spcPts val="2099"/>
              </a:lnSpc>
            </a:pPr>
            <a:r>
              <a:rPr lang="en-US" sz="1499" dirty="0">
                <a:solidFill>
                  <a:srgbClr val="000000"/>
                </a:solidFill>
                <a:latin typeface="Montserrat"/>
                <a:ea typeface="Montserrat"/>
                <a:cs typeface="Montserrat"/>
                <a:sym typeface="Montserrat"/>
              </a:rPr>
              <a:t>All you need is: </a:t>
            </a:r>
          </a:p>
          <a:p>
            <a:pPr marL="323808" lvl="1" indent="-161904" algn="l">
              <a:lnSpc>
                <a:spcPts val="2099"/>
              </a:lnSpc>
              <a:buFont typeface="Arial"/>
              <a:buChar char="•"/>
            </a:pPr>
            <a:r>
              <a:rPr lang="en-US" sz="1499" dirty="0">
                <a:solidFill>
                  <a:srgbClr val="000000"/>
                </a:solidFill>
                <a:latin typeface="Montserrat"/>
                <a:ea typeface="Montserrat"/>
                <a:cs typeface="Montserrat"/>
                <a:sym typeface="Montserrat"/>
              </a:rPr>
              <a:t>two A5 or A4 sheets of cardboard for your front and back cover</a:t>
            </a:r>
          </a:p>
          <a:p>
            <a:pPr marL="323808" lvl="1" indent="-161904" algn="l">
              <a:lnSpc>
                <a:spcPts val="2099"/>
              </a:lnSpc>
              <a:buFont typeface="Arial"/>
              <a:buChar char="•"/>
            </a:pPr>
            <a:r>
              <a:rPr lang="en-US" sz="1499" dirty="0">
                <a:solidFill>
                  <a:srgbClr val="000000"/>
                </a:solidFill>
                <a:latin typeface="Montserrat"/>
                <a:ea typeface="Montserrat"/>
                <a:cs typeface="Montserrat"/>
                <a:sym typeface="Montserrat"/>
              </a:rPr>
              <a:t>some A5/A4 blank paper </a:t>
            </a:r>
          </a:p>
          <a:p>
            <a:pPr marL="323808" lvl="1" indent="-161904" algn="l">
              <a:lnSpc>
                <a:spcPts val="2099"/>
              </a:lnSpc>
              <a:buFont typeface="Arial"/>
              <a:buChar char="•"/>
            </a:pPr>
            <a:r>
              <a:rPr lang="en-US" sz="1499" dirty="0">
                <a:solidFill>
                  <a:srgbClr val="000000"/>
                </a:solidFill>
                <a:latin typeface="Montserrat"/>
                <a:ea typeface="Montserrat"/>
                <a:cs typeface="Montserrat"/>
                <a:sym typeface="Montserrat"/>
              </a:rPr>
              <a:t>and your imagination! </a:t>
            </a:r>
          </a:p>
        </p:txBody>
      </p:sp>
      <p:sp>
        <p:nvSpPr>
          <p:cNvPr id="9" name="TextBox 8">
            <a:extLst>
              <a:ext uri="{FF2B5EF4-FFF2-40B4-BE49-F238E27FC236}">
                <a16:creationId xmlns:a16="http://schemas.microsoft.com/office/drawing/2014/main" id="{742FD7CC-775C-987E-AE16-DCE9E7AABEB6}"/>
              </a:ext>
            </a:extLst>
          </p:cNvPr>
          <p:cNvSpPr txBox="1"/>
          <p:nvPr/>
        </p:nvSpPr>
        <p:spPr>
          <a:xfrm>
            <a:off x="57150" y="2343150"/>
            <a:ext cx="5182644" cy="4451988"/>
          </a:xfrm>
          <a:prstGeom prst="rect">
            <a:avLst/>
          </a:prstGeom>
          <a:noFill/>
        </p:spPr>
        <p:txBody>
          <a:bodyPr wrap="square" rtlCol="0">
            <a:spAutoFit/>
          </a:bodyPr>
          <a:lstStyle/>
          <a:p>
            <a:pPr lvl="0" algn="ctr">
              <a:lnSpc>
                <a:spcPts val="3696"/>
              </a:lnSpc>
              <a:defRPr/>
            </a:pPr>
            <a:r>
              <a:rPr lang="en-US" sz="2499" b="1" dirty="0">
                <a:solidFill>
                  <a:srgbClr val="000000"/>
                </a:solidFill>
                <a:latin typeface="Handsome Bold"/>
                <a:ea typeface="Handsome Bold"/>
                <a:cs typeface="Handsome Bold"/>
                <a:sym typeface="Handsome Bold"/>
              </a:rPr>
              <a:t>Some questions to get you inspired </a:t>
            </a:r>
          </a:p>
          <a:p>
            <a:pPr lvl="0" algn="ctr">
              <a:lnSpc>
                <a:spcPts val="1566"/>
              </a:lnSpc>
              <a:defRPr/>
            </a:pPr>
            <a:endParaRPr lang="en-US" sz="1400" b="1" dirty="0">
              <a:solidFill>
                <a:srgbClr val="000000"/>
              </a:solidFill>
              <a:latin typeface="Handsome Bold"/>
              <a:ea typeface="Handsome Bold"/>
              <a:cs typeface="Handsome Bold"/>
              <a:sym typeface="Handsome Bold"/>
            </a:endParaRPr>
          </a:p>
          <a:p>
            <a:pPr lvl="0" algn="just">
              <a:lnSpc>
                <a:spcPts val="1809"/>
              </a:lnSpc>
              <a:defRPr/>
            </a:pPr>
            <a:r>
              <a:rPr lang="en-US" sz="1400" dirty="0">
                <a:solidFill>
                  <a:srgbClr val="000000"/>
                </a:solidFill>
                <a:latin typeface="Montserrat"/>
                <a:ea typeface="Montserrat"/>
                <a:cs typeface="Montserrat"/>
                <a:sym typeface="Montserrat"/>
              </a:rPr>
              <a:t>How many languages have you heard at school and at home?</a:t>
            </a:r>
          </a:p>
          <a:p>
            <a:pPr lvl="0" algn="just">
              <a:lnSpc>
                <a:spcPts val="1809"/>
              </a:lnSpc>
              <a:defRPr/>
            </a:pPr>
            <a:endParaRPr lang="en-US" sz="1400" dirty="0">
              <a:solidFill>
                <a:srgbClr val="000000"/>
              </a:solidFill>
              <a:latin typeface="Montserrat"/>
              <a:ea typeface="Montserrat"/>
              <a:cs typeface="Montserrat"/>
              <a:sym typeface="Montserrat"/>
            </a:endParaRPr>
          </a:p>
          <a:p>
            <a:pPr lvl="0" algn="just">
              <a:lnSpc>
                <a:spcPts val="1809"/>
              </a:lnSpc>
              <a:defRPr/>
            </a:pPr>
            <a:r>
              <a:rPr lang="en-US" sz="1400" dirty="0">
                <a:solidFill>
                  <a:srgbClr val="000000"/>
                </a:solidFill>
                <a:latin typeface="Montserrat"/>
                <a:ea typeface="Montserrat"/>
                <a:cs typeface="Montserrat"/>
                <a:sym typeface="Montserrat"/>
              </a:rPr>
              <a:t>What are some traditions or holidays your family celebrates? And which ones are your </a:t>
            </a:r>
            <a:r>
              <a:rPr lang="en-US" sz="1400" dirty="0" err="1">
                <a:solidFill>
                  <a:srgbClr val="000000"/>
                </a:solidFill>
                <a:latin typeface="Montserrat"/>
                <a:ea typeface="Montserrat"/>
                <a:cs typeface="Montserrat"/>
                <a:sym typeface="Montserrat"/>
              </a:rPr>
              <a:t>favourite</a:t>
            </a:r>
            <a:r>
              <a:rPr lang="en-US" sz="1400" dirty="0">
                <a:solidFill>
                  <a:srgbClr val="000000"/>
                </a:solidFill>
                <a:latin typeface="Montserrat"/>
                <a:ea typeface="Montserrat"/>
                <a:cs typeface="Montserrat"/>
                <a:sym typeface="Montserrat"/>
              </a:rPr>
              <a:t>? </a:t>
            </a:r>
          </a:p>
          <a:p>
            <a:pPr lvl="0" algn="just">
              <a:lnSpc>
                <a:spcPts val="1809"/>
              </a:lnSpc>
              <a:defRPr/>
            </a:pPr>
            <a:endParaRPr lang="en-US" sz="1400" dirty="0">
              <a:solidFill>
                <a:srgbClr val="000000"/>
              </a:solidFill>
              <a:latin typeface="Montserrat"/>
              <a:ea typeface="Montserrat"/>
              <a:cs typeface="Montserrat"/>
              <a:sym typeface="Montserrat"/>
            </a:endParaRPr>
          </a:p>
          <a:p>
            <a:pPr lvl="0" algn="just">
              <a:lnSpc>
                <a:spcPts val="1809"/>
              </a:lnSpc>
              <a:defRPr/>
            </a:pPr>
            <a:r>
              <a:rPr lang="en-US" sz="1400" dirty="0">
                <a:solidFill>
                  <a:srgbClr val="000000"/>
                </a:solidFill>
                <a:latin typeface="Montserrat"/>
                <a:ea typeface="Montserrat"/>
                <a:cs typeface="Montserrat"/>
                <a:sym typeface="Montserrat"/>
              </a:rPr>
              <a:t>Do you have any </a:t>
            </a:r>
            <a:r>
              <a:rPr lang="en-US" sz="1400" dirty="0" err="1">
                <a:solidFill>
                  <a:srgbClr val="000000"/>
                </a:solidFill>
                <a:latin typeface="Montserrat"/>
                <a:ea typeface="Montserrat"/>
                <a:cs typeface="Montserrat"/>
                <a:sym typeface="Montserrat"/>
              </a:rPr>
              <a:t>favourite</a:t>
            </a:r>
            <a:r>
              <a:rPr lang="en-US" sz="1400" dirty="0">
                <a:solidFill>
                  <a:srgbClr val="000000"/>
                </a:solidFill>
                <a:latin typeface="Montserrat"/>
                <a:ea typeface="Montserrat"/>
                <a:cs typeface="Montserrat"/>
                <a:sym typeface="Montserrat"/>
              </a:rPr>
              <a:t> words in Scots/Doric, or any other languages you know? Feel free to add these words to your own cardboard book, and write their meaning also. </a:t>
            </a:r>
          </a:p>
          <a:p>
            <a:pPr lvl="0" algn="just">
              <a:lnSpc>
                <a:spcPts val="1809"/>
              </a:lnSpc>
              <a:defRPr/>
            </a:pPr>
            <a:endParaRPr lang="en-US" sz="1400" dirty="0">
              <a:solidFill>
                <a:srgbClr val="000000"/>
              </a:solidFill>
              <a:latin typeface="Montserrat"/>
              <a:ea typeface="Montserrat"/>
              <a:cs typeface="Montserrat"/>
              <a:sym typeface="Montserrat"/>
            </a:endParaRPr>
          </a:p>
          <a:p>
            <a:pPr lvl="0" algn="just">
              <a:lnSpc>
                <a:spcPts val="1809"/>
              </a:lnSpc>
              <a:defRPr/>
            </a:pPr>
            <a:r>
              <a:rPr lang="en-US" sz="1400" dirty="0">
                <a:solidFill>
                  <a:srgbClr val="000000"/>
                </a:solidFill>
                <a:latin typeface="Montserrat"/>
                <a:ea typeface="Montserrat"/>
                <a:cs typeface="Montserrat"/>
                <a:sym typeface="Montserrat"/>
              </a:rPr>
              <a:t>What is a traditional dish you enjoy eating? </a:t>
            </a:r>
          </a:p>
          <a:p>
            <a:pPr lvl="0" algn="just">
              <a:lnSpc>
                <a:spcPts val="1809"/>
              </a:lnSpc>
              <a:defRPr/>
            </a:pPr>
            <a:r>
              <a:rPr lang="en-US" sz="1400" dirty="0">
                <a:solidFill>
                  <a:srgbClr val="000000"/>
                </a:solidFill>
                <a:latin typeface="Montserrat"/>
                <a:ea typeface="Montserrat"/>
                <a:cs typeface="Montserrat"/>
                <a:sym typeface="Montserrat"/>
              </a:rPr>
              <a:t>Could you draw it in your  cardboard book?</a:t>
            </a:r>
          </a:p>
          <a:p>
            <a:pPr lvl="0" algn="just">
              <a:lnSpc>
                <a:spcPts val="1809"/>
              </a:lnSpc>
              <a:defRPr/>
            </a:pPr>
            <a:endParaRPr lang="en-US" sz="1400" dirty="0">
              <a:solidFill>
                <a:srgbClr val="000000"/>
              </a:solidFill>
              <a:latin typeface="Montserrat"/>
              <a:ea typeface="Montserrat"/>
              <a:cs typeface="Montserrat"/>
              <a:sym typeface="Montserrat"/>
            </a:endParaRPr>
          </a:p>
          <a:p>
            <a:pPr lvl="0" algn="just">
              <a:lnSpc>
                <a:spcPts val="1809"/>
              </a:lnSpc>
              <a:defRPr/>
            </a:pPr>
            <a:r>
              <a:rPr lang="en-US" sz="1400" dirty="0">
                <a:solidFill>
                  <a:srgbClr val="000000"/>
                </a:solidFill>
                <a:latin typeface="Montserrat"/>
                <a:ea typeface="Montserrat"/>
                <a:cs typeface="Montserrat"/>
                <a:sym typeface="Montserrat"/>
              </a:rPr>
              <a:t>Do you have traditional clothing? </a:t>
            </a:r>
          </a:p>
          <a:p>
            <a:pPr lvl="0" algn="just">
              <a:lnSpc>
                <a:spcPts val="1809"/>
              </a:lnSpc>
              <a:defRPr/>
            </a:pPr>
            <a:r>
              <a:rPr lang="en-US" sz="1400" dirty="0">
                <a:solidFill>
                  <a:srgbClr val="000000"/>
                </a:solidFill>
                <a:latin typeface="Montserrat"/>
                <a:ea typeface="Montserrat"/>
                <a:cs typeface="Montserrat"/>
                <a:sym typeface="Montserrat"/>
              </a:rPr>
              <a:t>If so, when and where do you wear it?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1207</TotalTime>
  <Words>717</Words>
  <Application>Microsoft Office PowerPoint</Application>
  <PresentationFormat>Custom</PresentationFormat>
  <Paragraphs>92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vt:lpstr>
      <vt:lpstr>The Map of Romania</vt:lpstr>
      <vt:lpstr>Aberlangs and me</vt:lpstr>
      <vt:lpstr>More about me and my background...</vt:lpstr>
      <vt:lpstr>Romanian cultural artefacts</vt:lpstr>
      <vt:lpstr>More about Aberlangs...</vt:lpstr>
      <vt:lpstr>Map of Scotland</vt:lpstr>
      <vt:lpstr>Make your own cardboard book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journey from the Carpathians to Aberlangs</dc:title>
  <dc:creator>Louwagie, Fransiska</dc:creator>
  <cp:lastModifiedBy>Louwagie, Fransiska</cp:lastModifiedBy>
  <cp:revision>3</cp:revision>
  <dcterms:created xsi:type="dcterms:W3CDTF">2006-08-16T00:00:00Z</dcterms:created>
  <dcterms:modified xsi:type="dcterms:W3CDTF">2026-06-02T10:48:51Z</dcterms:modified>
  <dc:identifier>DAHA0o8IZto</dc:identifier>
</cp:coreProperties>
</file>