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335" r:id="rId3"/>
    <p:sldId id="336" r:id="rId4"/>
    <p:sldId id="339" r:id="rId5"/>
    <p:sldId id="269" r:id="rId6"/>
    <p:sldId id="344" r:id="rId7"/>
    <p:sldId id="345" r:id="rId8"/>
    <p:sldId id="343" r:id="rId9"/>
    <p:sldId id="347" r:id="rId10"/>
    <p:sldId id="326" r:id="rId11"/>
    <p:sldId id="294" r:id="rId12"/>
    <p:sldId id="342" r:id="rId13"/>
    <p:sldId id="320" r:id="rId14"/>
    <p:sldId id="352" r:id="rId15"/>
    <p:sldId id="351" r:id="rId16"/>
    <p:sldId id="353" r:id="rId17"/>
    <p:sldId id="354" r:id="rId18"/>
    <p:sldId id="348" r:id="rId19"/>
    <p:sldId id="308" r:id="rId20"/>
    <p:sldId id="346" r:id="rId21"/>
    <p:sldId id="350" r:id="rId22"/>
    <p:sldId id="322" r:id="rId23"/>
    <p:sldId id="34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42BB-7078-44FF-A366-5787C04899A5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5604-0E3D-4C9A-805A-791513E27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F5604-0E3D-4C9A-805A-791513E27B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9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60C2-164E-AA88-FDF5-1B81668D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B34F7-0F62-310B-B0B8-007A7636D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0CB9-0F59-97E6-7886-0BF412D5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1F38-01FB-4870-BDA7-DC7E01405974}" type="datetime1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A033-B8CE-F48A-7212-D345F188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5CA0-7DA3-575A-147A-D4A66FB6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1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CF3A-BE16-BE98-773F-BF9251CB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A1ECD-650A-91D9-520A-EA9987262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E73A2-D5BC-AF08-B62B-B9422772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6ADD-9739-4CF1-9BFF-B8A1F51A7918}" type="datetime1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88EA-B60F-C77C-FEBA-3A36E01F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5BE3-B109-CA64-0F51-BC50C95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8FAC6-04D0-8B89-741B-D1D08F7B4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ECF9-3412-E6E2-AD11-BBF30DB8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0F36-1373-5933-F595-D06155B2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65A-7BCF-4BB5-8F5D-6B38BF90DB2A}" type="datetime1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3C5C-DFD5-3075-2A5E-4863A77D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80AB-FEBB-6FE2-3009-99587AA6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F13B-39A6-8B07-BA45-59CC1984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BC4A-5A6F-03A4-6D5A-0D8C2EE3A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A5D2-981F-BC2B-2CB8-A1A117CA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2BFF-A397-4095-AE7D-1CAACAA97E7D}" type="datetime1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1C2A-EEEB-91B2-7B9F-A519D4AE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99DD0-F2C6-1386-2546-A6D69A9A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1084-3C5A-4A7E-C691-ACE36E60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BF33E-4114-BF1F-13DF-8EC32B13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702DF-89BC-5267-D236-D35AAFF9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9A95-6217-43B5-BBA2-AB5977B433B5}" type="datetime1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0A5BA-921E-468B-33A2-9E7EA488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822-6B7E-C96F-DE7F-63E3DF67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A525-879D-C83B-1CF6-398384AF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013A-409C-4A94-015B-BE33B961B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2F096-8567-2C27-E252-55937D0E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BFE0D-A83A-8182-F327-0787BE89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4B4-0A37-44C8-BD10-7696878B42BA}" type="datetime1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6971C-359B-7FDC-C0E7-71B9179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3C676-15EA-182F-5DF0-E419476D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B018-69FA-AD5A-3151-EEFED835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AA19-816F-3200-6307-A8724AB0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E018-6838-C67D-65DA-42EDCDF7C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A0CDA-7330-9487-25DD-89C5800C9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0E38A-4160-7DDC-8F6C-0798A750E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83E35-E6E5-7198-0052-90D69AAE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F6D7-37B7-4676-A56C-D886D036FEAA}" type="datetime1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2A73C-6655-2A22-5D66-6C7C0E57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EBF69-D8DA-9ECA-273E-A02552E1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2A04-ED46-8746-8655-1ED67C52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34B73-BD4D-3D04-9AEA-0F33ED1A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066A-3F4A-4E3B-9F11-16222F68210D}" type="datetime1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3440C-E2F2-3CE7-32C0-464319E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5BAE9-279C-6FEB-FCD8-A03A1138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B1CF7-6B92-A831-1600-28B37DD6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8ED-78C6-44D0-8296-A5E49A59FCC2}" type="datetime1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6F7B4-7C22-2471-FECE-3B1659BF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60BC-E696-4171-C2D7-5179D8E8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A432-C9A2-0588-8609-C50F2D9D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82A1-34DB-B882-344D-A8990319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E8822-D67E-63E4-B002-D89C57B24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B4973-9435-C2C8-F277-20D1B824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55D8-613A-4C10-9B8C-B4D4020A6DDC}" type="datetime1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34EF-9A03-416C-A0CA-2BC8FCF6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066D5-FCFA-7927-1916-A942EE81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5542-8BCB-2E70-399C-AF1C4D5C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A8508-EFB5-33E7-4561-3BC629EDB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A8866-B850-2FFA-4609-7D8280A7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437AF-5538-6E43-379D-9AE28925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998D-9F87-47FB-A969-C806341E6BA3}" type="datetime1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2E60F-23CA-B97F-695A-AB56F08D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8C4B5-2B98-280A-29A9-CEFFE82C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7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88A43-C1ED-9341-0061-F1D94AF8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E1205-E79C-78E6-C87E-89420E882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0DEE-89BC-07C4-1296-7553A993B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5808-1E37-4226-AE13-A2ECEC66DE01}" type="datetime1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8726-36EC-895E-E923-CA8C2DC0C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FF6A-EB81-CF3E-05DC-06261DF9F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ellcome.org/grant-funding/guidance/open-access-guidance/open-access-policy" TargetMode="External"/><Relationship Id="rId13" Type="http://schemas.openxmlformats.org/officeDocument/2006/relationships/image" Target="../media/image12.png"/><Relationship Id="rId18" Type="http://schemas.openxmlformats.org/officeDocument/2006/relationships/hyperlink" Target="https://www.cso.scot.nhs.uk/grant-funding/outputs/cso-open-access-policy/compliance-with-cso-open-access-polic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hyperlink" Target="https://ec.europa.eu/info/research-and-innovation/strategy/strategy-2020-2024/our-digital-future/open-science/open-access_en" TargetMode="Externa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versusarthritis.org/research/for-researchers/for-versus-arthritis-researchers/open-access-and-travel-suppor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kri.org/publications/ukri-open-access-policy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s://www.google.com/search?q=british+heart+foundation+open+access+policy&amp;rlz=1C1CHBD_en-GBGB884GB884&amp;oq=british+heart+&amp;aqs=chrome.1.69i57j69i59j46i199i291i433i512j0i512l4j69i65.5170j0j4&amp;sourceid=chrome&amp;ie=UTF-8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s://www.nihr.ac.uk/documents/nihr-open-access-policy-for-publications-submitted-on-or-after-1-june-2022/28999" TargetMode="External"/><Relationship Id="rId9" Type="http://schemas.openxmlformats.org/officeDocument/2006/relationships/image" Target="../media/image10.png"/><Relationship Id="rId14" Type="http://schemas.openxmlformats.org/officeDocument/2006/relationships/hyperlink" Target="mailto:openaccess@abdn.ac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4.0/" TargetMode="External"/><Relationship Id="rId4" Type="http://schemas.openxmlformats.org/officeDocument/2006/relationships/hyperlink" Target="https://www.nationalarchives.gov.uk/doc/open-government-licence/version/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peraccepted@abdn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library/support/open-access-for-books-and-chapters-2399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staffnet/research/pure-14556.php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pendata@abdn.ac.uk" TargetMode="External"/><Relationship Id="rId5" Type="http://schemas.openxmlformats.org/officeDocument/2006/relationships/hyperlink" Target="mailto:paperaccepted@abdn.ac.uk" TargetMode="External"/><Relationship Id="rId4" Type="http://schemas.openxmlformats.org/officeDocument/2006/relationships/hyperlink" Target="https://abdn.elsevierpure.com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library/support/publisher-agreement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dn.ac.uk/library/support/training-and-resources.php#panel163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library/support/rights-retention-1451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penaccess@abdn.ac.u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library/support/funder-open-access-policie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library/support/rights-retention-1451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library/support/rights-retention-1451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peraccepted@abdn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9953B-C510-7D0D-31A6-928DFD6D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174" y="10264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5EAB7-5567-89D6-018A-959B435E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2825" y="6448426"/>
            <a:ext cx="5619750" cy="409574"/>
          </a:xfrm>
        </p:spPr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8C6A9-D9A0-BBCD-7720-24CE7A3EC308}"/>
              </a:ext>
            </a:extLst>
          </p:cNvPr>
          <p:cNvSpPr txBox="1"/>
          <p:nvPr/>
        </p:nvSpPr>
        <p:spPr>
          <a:xfrm>
            <a:off x="2133600" y="799404"/>
            <a:ext cx="668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</a:t>
            </a: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REF and Funder Open Access Policies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FDD1A-0394-EDBE-9F4F-3528DDB15CD5}"/>
              </a:ext>
            </a:extLst>
          </p:cNvPr>
          <p:cNvSpPr txBox="1"/>
          <p:nvPr/>
        </p:nvSpPr>
        <p:spPr>
          <a:xfrm>
            <a:off x="6288839" y="2126733"/>
            <a:ext cx="551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Joanna Adams, Open Research Team</a:t>
            </a:r>
          </a:p>
        </p:txBody>
      </p:sp>
    </p:spTree>
    <p:extLst>
      <p:ext uri="{BB962C8B-B14F-4D97-AF65-F5344CB8AC3E}">
        <p14:creationId xmlns:p14="http://schemas.microsoft.com/office/powerpoint/2010/main" val="326475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4763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46607E-ED34-70C7-2F2B-D90B334B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3325" y="469107"/>
            <a:ext cx="5353050" cy="1512093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Creative Commons Licences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C2805-CF4A-B0E6-84C6-EB9E0C725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9800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A4455-6CCB-14FD-2D66-5332588E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89336" cy="6858000"/>
          </a:xfrm>
          <a:prstGeom prst="rect">
            <a:avLst/>
          </a:prstGeom>
        </p:spPr>
      </p:pic>
      <p:pic>
        <p:nvPicPr>
          <p:cNvPr id="9" name="Picture 2" descr="CC BY Creative Commons logo">
            <a:hlinkClick r:id="rId3"/>
            <a:extLst>
              <a:ext uri="{FF2B5EF4-FFF2-40B4-BE49-F238E27FC236}">
                <a16:creationId xmlns:a16="http://schemas.microsoft.com/office/drawing/2014/main" id="{DC87EE1D-4742-3E83-2832-246D6BD7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9" y="2533801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6E984E-C240-1C9E-626D-F9A1D165EDEF}"/>
              </a:ext>
            </a:extLst>
          </p:cNvPr>
          <p:cNvSpPr/>
          <p:nvPr/>
        </p:nvSpPr>
        <p:spPr>
          <a:xfrm>
            <a:off x="2000570" y="3292318"/>
            <a:ext cx="1830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Distribute, remix, adapt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Credit must be given to the creator</a:t>
            </a:r>
          </a:p>
        </p:txBody>
      </p:sp>
      <p:pic>
        <p:nvPicPr>
          <p:cNvPr id="11" name="Picture 6" descr="CC BY NC Creative Commons logu">
            <a:hlinkClick r:id="rId5"/>
            <a:extLst>
              <a:ext uri="{FF2B5EF4-FFF2-40B4-BE49-F238E27FC236}">
                <a16:creationId xmlns:a16="http://schemas.microsoft.com/office/drawing/2014/main" id="{AF0C2FF4-00DC-A4F1-6F11-DB5CD897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09" y="2487404"/>
            <a:ext cx="1360022" cy="4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9C39D-A702-E72C-056E-ECC4B9D472E4}"/>
              </a:ext>
            </a:extLst>
          </p:cNvPr>
          <p:cNvSpPr txBox="1"/>
          <p:nvPr/>
        </p:nvSpPr>
        <p:spPr>
          <a:xfrm>
            <a:off x="4697568" y="3310262"/>
            <a:ext cx="2198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Distribute, remix, adapt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must be given to the creator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Non-commercial purposes only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E5418-BA45-986C-837F-9709472F894D}"/>
              </a:ext>
            </a:extLst>
          </p:cNvPr>
          <p:cNvSpPr/>
          <p:nvPr/>
        </p:nvSpPr>
        <p:spPr>
          <a:xfrm>
            <a:off x="7761757" y="3336287"/>
            <a:ext cx="260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and distribute only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derivatives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must be given to the creator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A1A36-6DA4-0F3D-B415-252FEED29415}"/>
              </a:ext>
            </a:extLst>
          </p:cNvPr>
          <p:cNvSpPr txBox="1"/>
          <p:nvPr/>
        </p:nvSpPr>
        <p:spPr>
          <a:xfrm>
            <a:off x="3345341" y="4618588"/>
            <a:ext cx="507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CC BY licence is usually mandated by funders!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Apply for an exception to use CC BY-ND</a:t>
            </a:r>
          </a:p>
        </p:txBody>
      </p:sp>
      <p:pic>
        <p:nvPicPr>
          <p:cNvPr id="16" name="Picture 2" descr="CC BY ND Creative Commons logo">
            <a:hlinkClick r:id="rId7"/>
            <a:extLst>
              <a:ext uri="{FF2B5EF4-FFF2-40B4-BE49-F238E27FC236}">
                <a16:creationId xmlns:a16="http://schemas.microsoft.com/office/drawing/2014/main" id="{7BD45706-AFF0-1E30-6A78-7422564A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81" y="2487404"/>
            <a:ext cx="1380769" cy="4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F3C7C8-6F93-2F5B-AA2F-3DAE174E8EF1}"/>
              </a:ext>
            </a:extLst>
          </p:cNvPr>
          <p:cNvSpPr txBox="1"/>
          <p:nvPr/>
        </p:nvSpPr>
        <p:spPr>
          <a:xfrm>
            <a:off x="2405617" y="599041"/>
            <a:ext cx="617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 Commons Licences</a:t>
            </a:r>
          </a:p>
        </p:txBody>
      </p:sp>
    </p:spTree>
    <p:extLst>
      <p:ext uri="{BB962C8B-B14F-4D97-AF65-F5344CB8AC3E}">
        <p14:creationId xmlns:p14="http://schemas.microsoft.com/office/powerpoint/2010/main" val="152949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46607E-ED34-70C7-2F2B-D90B334B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3325" y="469107"/>
            <a:ext cx="3932238" cy="1600200"/>
          </a:xfrm>
        </p:spPr>
        <p:txBody>
          <a:bodyPr/>
          <a:lstStyle/>
          <a:p>
            <a:pPr algn="ctr"/>
            <a:br>
              <a:rPr lang="en-GB" sz="4400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C2805-CF4A-B0E6-84C6-EB9E0C725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9800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2C949-59B7-90F5-FF94-DEE2A4C41D27}"/>
              </a:ext>
            </a:extLst>
          </p:cNvPr>
          <p:cNvSpPr txBox="1"/>
          <p:nvPr/>
        </p:nvSpPr>
        <p:spPr>
          <a:xfrm>
            <a:off x="1070768" y="913855"/>
            <a:ext cx="9463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Funder Open Access Policies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1ADEFCB-F65A-ED05-88A6-4CF895BCFF3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C5E29-A69D-E454-60CA-2D3F515D8741}"/>
              </a:ext>
            </a:extLst>
          </p:cNvPr>
          <p:cNvSpPr txBox="1"/>
          <p:nvPr/>
        </p:nvSpPr>
        <p:spPr>
          <a:xfrm>
            <a:off x="3010359" y="2611253"/>
            <a:ext cx="61749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Funder Open Access Policies been around for a while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Aligned 2012/13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UKRI (formerly RCUK)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err="1">
                <a:solidFill>
                  <a:schemeClr val="bg1"/>
                </a:solidFill>
              </a:rPr>
              <a:t>Wellcome</a:t>
            </a:r>
            <a:r>
              <a:rPr lang="en-GB" sz="2000" dirty="0">
                <a:solidFill>
                  <a:schemeClr val="bg1"/>
                </a:solidFill>
              </a:rPr>
              <a:t> firmed up existing guidance to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COAF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Block grants introduced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Aim was to transition to open access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Too slow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New funder policies from 2021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Jisc working with publishers to accelerate OA transition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5990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8E9FB-F559-2D6D-EC85-3950397EE354}"/>
              </a:ext>
            </a:extLst>
          </p:cNvPr>
          <p:cNvSpPr txBox="1"/>
          <p:nvPr/>
        </p:nvSpPr>
        <p:spPr>
          <a:xfrm>
            <a:off x="2405617" y="599041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CFD66-9632-C8A3-DD68-8B87533D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" y="-4763"/>
            <a:ext cx="12189336" cy="68580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39DC8BC-71AB-906C-D0AF-77DA518BF05C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www.abdn.ac.uk/open-research | openresearch@abdn.ac.uk | @OpenResearchUoA</a:t>
            </a:r>
            <a:endParaRPr lang="en-GB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5A19D939-DF2F-132E-048E-E768A69567ED}"/>
              </a:ext>
            </a:extLst>
          </p:cNvPr>
          <p:cNvSpPr txBox="1">
            <a:spLocks/>
          </p:cNvSpPr>
          <p:nvPr/>
        </p:nvSpPr>
        <p:spPr>
          <a:xfrm>
            <a:off x="3743325" y="469107"/>
            <a:ext cx="3932238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b="1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62DF331-3B9C-3ABC-CB80-DF5E4A71D021}"/>
              </a:ext>
            </a:extLst>
          </p:cNvPr>
          <p:cNvSpPr txBox="1">
            <a:spLocks/>
          </p:cNvSpPr>
          <p:nvPr/>
        </p:nvSpPr>
        <p:spPr>
          <a:xfrm>
            <a:off x="6019800" y="987425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636883-765A-FEA0-430B-8DD0AED702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EE2CA78-E309-54C1-AC18-E5933755224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7F6F5B-201B-4E23-960F-3FA63F837337}"/>
              </a:ext>
            </a:extLst>
          </p:cNvPr>
          <p:cNvSpPr txBox="1"/>
          <p:nvPr/>
        </p:nvSpPr>
        <p:spPr>
          <a:xfrm>
            <a:off x="2591012" y="602704"/>
            <a:ext cx="70064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Funder Open Access Policies</a:t>
            </a:r>
          </a:p>
        </p:txBody>
      </p:sp>
      <p:pic>
        <p:nvPicPr>
          <p:cNvPr id="21" name="Content Placeholder 3">
            <a:hlinkClick r:id="rId4"/>
            <a:extLst>
              <a:ext uri="{FF2B5EF4-FFF2-40B4-BE49-F238E27FC236}">
                <a16:creationId xmlns:a16="http://schemas.microsoft.com/office/drawing/2014/main" id="{94503E92-CE10-CEE0-F0E2-B441DAD3F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39" y="5298077"/>
            <a:ext cx="6110346" cy="807373"/>
          </a:xfrm>
          <a:prstGeom prst="rect">
            <a:avLst/>
          </a:prstGeom>
        </p:spPr>
      </p:pic>
      <p:pic>
        <p:nvPicPr>
          <p:cNvPr id="22" name="Picture 2" descr="UK Research and Innovation (@UKRI_News) | Twitter">
            <a:hlinkClick r:id="rId6"/>
            <a:extLst>
              <a:ext uri="{FF2B5EF4-FFF2-40B4-BE49-F238E27FC236}">
                <a16:creationId xmlns:a16="http://schemas.microsoft.com/office/drawing/2014/main" id="{36F0F66E-E709-D05E-1373-DE1D444B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" y="1383005"/>
            <a:ext cx="2315580" cy="2315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ellcome Trust - Wikipedia">
            <a:hlinkClick r:id="rId8"/>
            <a:extLst>
              <a:ext uri="{FF2B5EF4-FFF2-40B4-BE49-F238E27FC236}">
                <a16:creationId xmlns:a16="http://schemas.microsoft.com/office/drawing/2014/main" id="{12942290-7AA5-E279-57B2-6284AE8A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74" y="1632602"/>
            <a:ext cx="1720850" cy="1720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hlinkClick r:id="rId10"/>
            <a:extLst>
              <a:ext uri="{FF2B5EF4-FFF2-40B4-BE49-F238E27FC236}">
                <a16:creationId xmlns:a16="http://schemas.microsoft.com/office/drawing/2014/main" id="{B87FE517-81A9-7673-1A53-438A43AE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04" y="3500605"/>
            <a:ext cx="1429785" cy="16532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2"/>
            <a:extLst>
              <a:ext uri="{FF2B5EF4-FFF2-40B4-BE49-F238E27FC236}">
                <a16:creationId xmlns:a16="http://schemas.microsoft.com/office/drawing/2014/main" id="{DB079928-5B47-7F7A-A2BA-DABB79A7B6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6567" y="1848487"/>
            <a:ext cx="3382658" cy="8343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C971EE-EED0-A548-B6FF-7B8AC8F0E81A}"/>
              </a:ext>
            </a:extLst>
          </p:cNvPr>
          <p:cNvSpPr txBox="1"/>
          <p:nvPr/>
        </p:nvSpPr>
        <p:spPr>
          <a:xfrm>
            <a:off x="7549403" y="4550290"/>
            <a:ext cx="360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Check your contract for other funders and contact </a:t>
            </a:r>
            <a:r>
              <a:rPr lang="en-GB" sz="2000" b="1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openresearch@abdn.ac.uk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7" name="Picture 2" descr="Research Excellence Framework 2021">
            <a:extLst>
              <a:ext uri="{FF2B5EF4-FFF2-40B4-BE49-F238E27FC236}">
                <a16:creationId xmlns:a16="http://schemas.microsoft.com/office/drawing/2014/main" id="{EF7FE033-EC45-C0E1-3C18-53CB4617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62" y="3510286"/>
            <a:ext cx="2992550" cy="5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versus arthritis logo">
            <a:hlinkClick r:id="rId16"/>
            <a:extLst>
              <a:ext uri="{FF2B5EF4-FFF2-40B4-BE49-F238E27FC236}">
                <a16:creationId xmlns:a16="http://schemas.microsoft.com/office/drawing/2014/main" id="{AE9C7674-DAB6-B663-E32F-3983E99F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86" y="1851589"/>
            <a:ext cx="2463775" cy="13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99879370-421C-F41D-69F8-323292B7C5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45381" y="3889197"/>
            <a:ext cx="30003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46607E-ED34-70C7-2F2B-D90B334B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3325" y="469107"/>
            <a:ext cx="3932238" cy="1600200"/>
          </a:xfrm>
        </p:spPr>
        <p:txBody>
          <a:bodyPr/>
          <a:lstStyle/>
          <a:p>
            <a:pPr algn="ctr"/>
            <a:br>
              <a:rPr lang="en-GB" sz="4400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C0E9B-72B2-C1D6-636D-DA7778500939}"/>
              </a:ext>
            </a:extLst>
          </p:cNvPr>
          <p:cNvSpPr txBox="1"/>
          <p:nvPr/>
        </p:nvSpPr>
        <p:spPr>
          <a:xfrm>
            <a:off x="1581151" y="996949"/>
            <a:ext cx="9210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Funder &amp; REF Open Access Policies</a:t>
            </a:r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B67CDCB-66D7-A2F1-92C6-E572F077F796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Research funders have requirements grant holders must meet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Research Excellence Framework (REF2029)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Immediate OA under an open licence via gold or green route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Always choose the </a:t>
            </a: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</a:t>
            </a: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Creative Commons license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(OGL</a:t>
            </a: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) if subject to Crown Copyright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by exception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OA funds depends on funder - Limited funds in Block Grants </a:t>
            </a:r>
          </a:p>
          <a:p>
            <a:pPr marL="800100" lvl="1" indent="-342900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3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Publisher agreements aid compliance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7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Cambria"/>
                <a:ea typeface="Cambria"/>
              </a:rPr>
              <a:t>Research Excellence Framework (REF)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545354-F6CC-CCFF-E608-A06CF30BA5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REF2021 submitted 31 March 2021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New REF2029 policy 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expected to be announced Winter 2024. Follow REF2021 OA policy until further notice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Applies to journal articles and conference papers published with ISSN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Repository-Based Open Access  (Green)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Deposit Accepted Manuscript (AAM) in institutional or subject repository within 3 months of acceptance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Email 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paperaccepted@abdn.ac.uk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Exception - Deposit within 3 months of 1st online  publication</a:t>
            </a:r>
          </a:p>
          <a:p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56125AB-E3A9-EB15-CBC3-1E43235C5299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Publisher open access (Gold)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VoR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immediately available is compliant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Publisher agreements allow compliance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Must permit reuse</a:t>
            </a:r>
          </a:p>
          <a:p>
            <a:pPr marL="2857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CC-BY-NC-ND licence allowed</a:t>
            </a:r>
          </a:p>
          <a:p>
            <a:pPr marL="2857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There will be no open access mandate for open access books in REF2029.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There will be an open access requirement for longform after REF2029. Details tbc.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37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Cambria"/>
                <a:ea typeface="Cambria"/>
              </a:rPr>
              <a:t>UKRI Open Access Policy – Articles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9A2C33-AF88-EF76-B061-8D291E00E5B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8494" cy="3914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Journal articles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Applies to articles &amp; conference papers with an ISSN submitted from 1st of April 2022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UKRI requires immediate open access on publication either by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Version of Record (</a:t>
            </a:r>
            <a:r>
              <a:rPr lang="en-GB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VoR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) published in a journal or on a publisher platform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Author’s Accepted Manuscript (AAM) deposited in an institutional or subject repository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Data Access Statement required explain how to access associated research materials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Payment of an APC for articles in hybrid journals not compliant unless covered by a transitional agreement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Licence requirement – use Rights Retention statement for hybrid journals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CC BY licence required for both </a:t>
            </a:r>
            <a:r>
              <a:rPr lang="en-GB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VoR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and AAM - CC BY ND by exception.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Embargo: No embargo permitted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5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Block Grant</a:t>
            </a: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UKRI, </a:t>
            </a:r>
            <a:r>
              <a:rPr lang="en-GB" sz="18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Wellcome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, British Heart Foundation provide a block grant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Research articles only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Article Processing Charges (APCs) - No page or colour charges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Pure Open Access Journals only – No hybrid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PI or Corresponding Author affiliated to University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Current grants or expired within last 5 years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Check availability and eligibility with OR Team before submission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Other funders mechanisms differ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 central budget for unfunded research – go green or use agreements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Tahoma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Cambria"/>
                <a:ea typeface="Cambria"/>
              </a:rPr>
              <a:t>UKRI Open Access Policy - Longform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4D574A9-35DC-5313-81E2-FB6C0A6C2824}"/>
              </a:ext>
            </a:extLst>
          </p:cNvPr>
          <p:cNvSpPr txBox="1">
            <a:spLocks/>
          </p:cNvSpPr>
          <p:nvPr/>
        </p:nvSpPr>
        <p:spPr>
          <a:xfrm>
            <a:off x="1630496" y="1825625"/>
            <a:ext cx="972330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Monographs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Applies to monographs &amp; chapters published from 1st of January 2024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Key requirements of the new policy for monographs &amp; chapters published on or after 1 January 2024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 final version of a publication or accepted manuscript being made open access via a publisher’s website, platform or repository, within a maximum of 12 months of publication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CC BY licence preferred, but NC and ND licences are permitted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May be funding for immediate open access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Research Publications Policy </a:t>
            </a: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but speak to your editor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https://www.ukri.org/publications/ukri-open-access-policy/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9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Pure/AURA</a:t>
            </a:r>
            <a:endParaRPr lang="en-US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Pure is the University's Research Information System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Accessible by staff and research post grads (not taught PG)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AURA is the institutional repository where the full text of outputs is made open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Research Portal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is where all the info is freely available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Email 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paperaccepted@abdn.ac.uk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when you have an article accepted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Or if you have data to be recorded 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openresearch@abdn.ac.uk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Add Activities/Awards/Prizes to your own Pure account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New researchers import your publications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Set up automated search for publications in online sources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Use ORCID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 descr="A screenshot of landing page University of Aberdeen Research Portal">
            <a:extLst>
              <a:ext uri="{FF2B5EF4-FFF2-40B4-BE49-F238E27FC236}">
                <a16:creationId xmlns:a16="http://schemas.microsoft.com/office/drawing/2014/main" id="{34DF2492-33EA-281F-1D0E-33EED162D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161" y="4550451"/>
            <a:ext cx="3086391" cy="14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4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46607E-ED34-70C7-2F2B-D90B334B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3325" y="469107"/>
            <a:ext cx="3932238" cy="1600200"/>
          </a:xfrm>
        </p:spPr>
        <p:txBody>
          <a:bodyPr/>
          <a:lstStyle/>
          <a:p>
            <a:pPr algn="ctr"/>
            <a:br>
              <a:rPr lang="en-GB" sz="4400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C2805-CF4A-B0E6-84C6-EB9E0C725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9800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C0E9B-72B2-C1D6-636D-DA7778500939}"/>
              </a:ext>
            </a:extLst>
          </p:cNvPr>
          <p:cNvSpPr txBox="1"/>
          <p:nvPr/>
        </p:nvSpPr>
        <p:spPr>
          <a:xfrm>
            <a:off x="1591783" y="616048"/>
            <a:ext cx="9210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Pure/AURA</a:t>
            </a:r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Content Placeholder 4" descr="Screenshot of Pure information webpage">
            <a:extLst>
              <a:ext uri="{FF2B5EF4-FFF2-40B4-BE49-F238E27FC236}">
                <a16:creationId xmlns:a16="http://schemas.microsoft.com/office/drawing/2014/main" id="{3E906D1D-C0AE-BE4A-B20F-AB0ACD01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6759"/>
            <a:ext cx="4095307" cy="2449872"/>
          </a:xfrm>
          <a:prstGeom prst="rect">
            <a:avLst/>
          </a:prstGeom>
        </p:spPr>
      </p:pic>
      <p:pic>
        <p:nvPicPr>
          <p:cNvPr id="13" name="Picture 12" descr="Screenshot of Pure log in page">
            <a:extLst>
              <a:ext uri="{FF2B5EF4-FFF2-40B4-BE49-F238E27FC236}">
                <a16:creationId xmlns:a16="http://schemas.microsoft.com/office/drawing/2014/main" id="{30A88821-62FD-EC82-0AE1-DC39054F9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84" y="4071568"/>
            <a:ext cx="3525538" cy="2162029"/>
          </a:xfrm>
          <a:prstGeom prst="rect">
            <a:avLst/>
          </a:prstGeom>
        </p:spPr>
      </p:pic>
      <p:pic>
        <p:nvPicPr>
          <p:cNvPr id="15" name="Picture 14" descr="Screenshot of AURA - University of Aberdeen institutional repository  homepage">
            <a:extLst>
              <a:ext uri="{FF2B5EF4-FFF2-40B4-BE49-F238E27FC236}">
                <a16:creationId xmlns:a16="http://schemas.microsoft.com/office/drawing/2014/main" id="{4F0F192D-57C6-1EBC-32EC-94582E2D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059" y="1499282"/>
            <a:ext cx="4817146" cy="2322880"/>
          </a:xfrm>
          <a:prstGeom prst="rect">
            <a:avLst/>
          </a:prstGeom>
        </p:spPr>
      </p:pic>
      <p:pic>
        <p:nvPicPr>
          <p:cNvPr id="17" name="Picture 16" descr="Screenshot of University of Aberdeen Research Portal homepage">
            <a:extLst>
              <a:ext uri="{FF2B5EF4-FFF2-40B4-BE49-F238E27FC236}">
                <a16:creationId xmlns:a16="http://schemas.microsoft.com/office/drawing/2014/main" id="{937AFD83-DCB2-560A-4B1B-2C415977C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158" y="3987653"/>
            <a:ext cx="4668125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3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4763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46607E-ED34-70C7-2F2B-D90B334B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3325" y="469107"/>
            <a:ext cx="5353050" cy="1512093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AB9E4-A2D4-4B7B-6DC4-E0218449D31A}"/>
              </a:ext>
            </a:extLst>
          </p:cNvPr>
          <p:cNvSpPr txBox="1"/>
          <p:nvPr/>
        </p:nvSpPr>
        <p:spPr>
          <a:xfrm>
            <a:off x="3007861" y="2116137"/>
            <a:ext cx="7751135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What is Open Access (OA)?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Routes to OA 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Rights Retention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Creative Commons Licences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Funder OA Requirements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OA Policies for publications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Block Grant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OA Publisher Agreements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Open Access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Open Access Agreements</a:t>
            </a:r>
            <a:endParaRPr lang="en-US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have agreements with 20 publishers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Includes Elsevier, Springer Nature, Wiley and more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Corresponding authors affiliated to the University of Aberdeen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Not all agreements the same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Some include subscription (hybrid) titles only e.g. Elsevier/Springer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Others include subscription and fully open access titles e.g. Wiley, Oxford University Press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Use your University of Aberdeen email address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Research type articles covered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1">
              <a:buNone/>
            </a:pPr>
            <a:r>
              <a:rPr lang="en-GB" sz="1800" dirty="0">
                <a:solidFill>
                  <a:srgbClr val="92D050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our Explore session – Open Access Publisher Agreements</a:t>
            </a:r>
            <a:endParaRPr lang="en-GB" sz="1800" dirty="0">
              <a:solidFill>
                <a:srgbClr val="92D050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Predatory Publishers 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Normal practice to pay Article Processing Charges for open access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However, has led to some opportunist predatory publishers who seek to extort funds for services they can't or won't provide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Think. Check. Submit.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 checklist to help you evaluate a publisher before you decide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Same principles apply to open access books and paying to attend conferences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DD9CBB-E66C-703B-8D5B-A92BE41F1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4371975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6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46607E-ED34-70C7-2F2B-D90B334B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3325" y="469107"/>
            <a:ext cx="3932238" cy="1600200"/>
          </a:xfrm>
        </p:spPr>
        <p:txBody>
          <a:bodyPr/>
          <a:lstStyle/>
          <a:p>
            <a:pPr algn="ctr"/>
            <a:br>
              <a:rPr lang="en-GB" sz="4400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C2805-CF4A-B0E6-84C6-EB9E0C725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9800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C0E9B-72B2-C1D6-636D-DA7778500939}"/>
              </a:ext>
            </a:extLst>
          </p:cNvPr>
          <p:cNvSpPr txBox="1"/>
          <p:nvPr/>
        </p:nvSpPr>
        <p:spPr>
          <a:xfrm>
            <a:off x="1591783" y="616048"/>
            <a:ext cx="9210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A887B-7CCC-601C-96F6-247525A9FD13}"/>
              </a:ext>
            </a:extLst>
          </p:cNvPr>
          <p:cNvSpPr txBox="1"/>
          <p:nvPr/>
        </p:nvSpPr>
        <p:spPr>
          <a:xfrm>
            <a:off x="2913321" y="2069307"/>
            <a:ext cx="7006856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Make your research open access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Funder open access requirements for some researchers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REF Open Access Requirements for all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Use the open access agreements for OA at no extra cost for articles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Research Publications Policy/Rights Retention</a:t>
            </a:r>
            <a:endParaRPr lang="en-GB" sz="20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Meets OA requirements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Deposit all accepted papers in Pure/AURA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Includes books and chapters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the Open Research Team </a:t>
            </a:r>
            <a:r>
              <a:rPr lang="en-GB" sz="2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for help and advice</a:t>
            </a:r>
          </a:p>
        </p:txBody>
      </p:sp>
    </p:spTree>
    <p:extLst>
      <p:ext uri="{BB962C8B-B14F-4D97-AF65-F5344CB8AC3E}">
        <p14:creationId xmlns:p14="http://schemas.microsoft.com/office/powerpoint/2010/main" val="266636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67C7-A135-CABF-0323-342C9748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A screenshot of a computer&#10;&#10;Description automatically generated">
            <a:extLst>
              <a:ext uri="{FF2B5EF4-FFF2-40B4-BE49-F238E27FC236}">
                <a16:creationId xmlns:a16="http://schemas.microsoft.com/office/drawing/2014/main" id="{EB071565-8E55-4777-510C-4833B3363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394D3-B1E0-CA90-6152-F88C90EA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00FEE-3E79-B898-FBCD-75F3880DA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9235AEB-D5C3-2902-9A3E-9DEC8083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-337" y="0"/>
            <a:ext cx="12289274" cy="6858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87EA7E1-D3FF-3642-9FDA-4F36B8734BFC}"/>
              </a:ext>
            </a:extLst>
          </p:cNvPr>
          <p:cNvSpPr txBox="1">
            <a:spLocks/>
          </p:cNvSpPr>
          <p:nvPr/>
        </p:nvSpPr>
        <p:spPr>
          <a:xfrm>
            <a:off x="651164" y="6329724"/>
            <a:ext cx="4681286" cy="370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www.abdn.ac.uk/open-research | openresearch@abdn.ac.uk | @OpenResearchUoA</a:t>
            </a:r>
          </a:p>
        </p:txBody>
      </p:sp>
      <p:pic>
        <p:nvPicPr>
          <p:cNvPr id="1026" name="Picture 2" descr="Bluesky – the real alternative to Twitter? logo">
            <a:extLst>
              <a:ext uri="{FF2B5EF4-FFF2-40B4-BE49-F238E27FC236}">
                <a16:creationId xmlns:a16="http://schemas.microsoft.com/office/drawing/2014/main" id="{70216F45-B4CF-17B6-F7BF-2751B02A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09" y="2381582"/>
            <a:ext cx="4113069" cy="23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2BE693-B379-34EB-6FE4-06750F8452AC}"/>
              </a:ext>
            </a:extLst>
          </p:cNvPr>
          <p:cNvSpPr txBox="1"/>
          <p:nvPr/>
        </p:nvSpPr>
        <p:spPr>
          <a:xfrm>
            <a:off x="3799607" y="1184573"/>
            <a:ext cx="459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Bluesky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GB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@openresearchuoa.bsky.social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1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72E93-3028-B8E2-0935-D641DE64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1A64C9-2CAC-621F-3CAD-2AFE5A53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75" y="6229351"/>
            <a:ext cx="5953125" cy="444500"/>
          </a:xfrm>
        </p:spPr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C547C-29A8-8379-AC5E-D5EAB2F5BF14}"/>
              </a:ext>
            </a:extLst>
          </p:cNvPr>
          <p:cNvSpPr txBox="1"/>
          <p:nvPr/>
        </p:nvSpPr>
        <p:spPr>
          <a:xfrm>
            <a:off x="893135" y="574157"/>
            <a:ext cx="5518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DB06B-0E22-D941-5263-8C161DE9B486}"/>
              </a:ext>
            </a:extLst>
          </p:cNvPr>
          <p:cNvSpPr txBox="1"/>
          <p:nvPr/>
        </p:nvSpPr>
        <p:spPr>
          <a:xfrm>
            <a:off x="6769396" y="1081988"/>
            <a:ext cx="45294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64900" algn="l"/>
            <a:r>
              <a:rPr lang="en-GB" sz="2000" i="0" u="none" strike="noStrike" baseline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Joanna Adams</a:t>
            </a:r>
          </a:p>
          <a:p>
            <a:r>
              <a:rPr lang="en-GB" sz="2000" i="0" u="none" strike="noStrike" baseline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Research Team</a:t>
            </a:r>
          </a:p>
          <a:p>
            <a:r>
              <a:rPr lang="en-GB" sz="2000" i="0" u="none" strike="noStrike" baseline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openresearch@abdn.ac.uk</a:t>
            </a:r>
          </a:p>
          <a:p>
            <a:r>
              <a:rPr lang="en-GB" sz="2000" i="0" u="none" strike="noStrike" baseline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paperaccepted@abdn.ac.uk</a:t>
            </a:r>
          </a:p>
        </p:txBody>
      </p:sp>
    </p:spTree>
    <p:extLst>
      <p:ext uri="{BB962C8B-B14F-4D97-AF65-F5344CB8AC3E}">
        <p14:creationId xmlns:p14="http://schemas.microsoft.com/office/powerpoint/2010/main" val="427826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2A01A0-CC9F-B462-96E9-9C4AA8685F0A}"/>
              </a:ext>
            </a:extLst>
          </p:cNvPr>
          <p:cNvSpPr txBox="1">
            <a:spLocks/>
          </p:cNvSpPr>
          <p:nvPr/>
        </p:nvSpPr>
        <p:spPr>
          <a:xfrm>
            <a:off x="838200" y="1885156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Font typeface="Arial" panose="020B0604020202020204" pitchFamily="34" charset="0"/>
              <a:buNone/>
            </a:pPr>
            <a:endParaRPr lang="en-GB" sz="2133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A screenshot of University of Aberdeen Open Access Webpage">
            <a:extLst>
              <a:ext uri="{FF2B5EF4-FFF2-40B4-BE49-F238E27FC236}">
                <a16:creationId xmlns:a16="http://schemas.microsoft.com/office/drawing/2014/main" id="{3832912D-7A08-15D3-533C-770203BB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57213"/>
            <a:ext cx="919162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1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Why is Open Access Important?</a:t>
            </a:r>
            <a:endParaRPr lang="en-US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Benefits society as a whole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REF Open Access Policy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Funder Open Access Requirements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out more on Open Access Policies on our Webpages</a:t>
            </a: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Colours of Open Access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B6A5B6-9A5E-4AEA-7AB9-6AFA3D4DB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691" y="1690688"/>
            <a:ext cx="3330977" cy="32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5990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 to Open Access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5132D-D22C-BB22-07D1-B595F03BD5C9}"/>
              </a:ext>
            </a:extLst>
          </p:cNvPr>
          <p:cNvSpPr txBox="1"/>
          <p:nvPr/>
        </p:nvSpPr>
        <p:spPr>
          <a:xfrm>
            <a:off x="2676525" y="1382286"/>
            <a:ext cx="7304567" cy="515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 your final article open access (Gold/Diamond/OA Agreement)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endParaRPr lang="en-GB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 behind a paywall in a subscription journal and deposit accepted manuscript (AM) open access in a repository (Green)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endParaRPr lang="en-GB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Both compliant with funder and REF open access requirements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endParaRPr lang="en-GB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Publisher Agreements allow open access for the final published article in participating journals with APC covered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	Not all journals are covered by the agreements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GB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Same principles apply to books and chapters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Courier New" panose="020B0604020202020204" pitchFamily="34" charset="0"/>
              <a:buChar char="o"/>
            </a:pPr>
            <a:endParaRPr lang="en-GB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Gold Open Access</a:t>
            </a:r>
            <a:endParaRPr lang="en-US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 your article in a fully open access journal or</a:t>
            </a:r>
            <a:endParaRPr lang="en-GB" sz="1800" dirty="0">
              <a:solidFill>
                <a:schemeClr val="bg1"/>
              </a:solidFill>
              <a:latin typeface="Calibri" panose="020F0502020204030204"/>
              <a:ea typeface="Tahoma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 subscription journal with an option to pay to make selected articles open access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Author pays to publish – Article Processing Charge (APC) or 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Institution pays for an Agreement to cover APCs for their researchers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 article is published immediately online free for anyone to read without charge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An open licence allows sharing and reuse under certain conditions (Creative Commons Licence)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Expensive, inequitable, unsustainable – not everyone has funds to pay for open access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Diamond Open Access</a:t>
            </a:r>
            <a:endParaRPr lang="en-US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 your article in a fully open access journal </a:t>
            </a:r>
            <a:endParaRPr lang="en-GB" sz="1800" dirty="0">
              <a:solidFill>
                <a:schemeClr val="bg1"/>
              </a:solidFill>
              <a:latin typeface="Calibri" panose="020F0502020204030204"/>
              <a:ea typeface="Tahoma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Publisher covers the publication costs (usually a University or Society Press)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 charge to author or reader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 article is published immediately online free for anyone to read without charge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An open licence allows sharing and reuse under certain conditions (Creative Commons Licence)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Sustainable – different methods of funding e.g. crowdsourcing, community, sponsor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Ethical – open to all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Green Open Access</a:t>
            </a:r>
            <a:endParaRPr lang="en-US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Publish your article in a subscription journal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University pays for their members to read  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 charge for author to publish</a:t>
            </a:r>
            <a:endParaRPr lang="en-GB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Author deposits version of the article in their institutional repository (Pure/AURA)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Usually, the author's final draft including corrections after peer-review but before publisher formatting has been applied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Include the 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Rights Retention Statement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with submissions to ensure open access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1">
              <a:buNone/>
            </a:pPr>
            <a:endParaRPr lang="en-GB" sz="1800" dirty="0">
              <a:solidFill>
                <a:srgbClr val="92D05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GB" sz="1800" dirty="0">
              <a:solidFill>
                <a:srgbClr val="92D050"/>
              </a:solidFill>
              <a:latin typeface="Calibri"/>
              <a:cs typeface="Calibri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0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23481"/>
            <a:ext cx="12189336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5C1C96-3E88-0291-8268-C8174CC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Cambria"/>
                <a:ea typeface="Cambria"/>
              </a:rPr>
              <a:t>Open Access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FFD15-1CA9-45AF-F183-51352D9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341"/>
            <a:ext cx="10515600" cy="4641622"/>
          </a:xfrm>
          <a:prstGeom prst="roundRect">
            <a:avLst/>
          </a:prstGeom>
          <a:solidFill>
            <a:schemeClr val="tx1">
              <a:alpha val="71959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Rights Retention</a:t>
            </a:r>
            <a:endParaRPr lang="en-US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Typically, researchers' hand over their rights to publishers when they sign a licence to publish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When publishing in a hybrid journal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Retain your rights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University of Aberdeen Research Publications Policy supports researchers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Include the Rights Retention statement with submissions in the acknowledgements and with any covering letter</a:t>
            </a:r>
          </a:p>
          <a:p>
            <a:pPr lvl="2"/>
            <a:r>
              <a:rPr lang="en-GB" sz="1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"</a:t>
            </a:r>
            <a:r>
              <a:rPr lang="en-GB" sz="1400" dirty="0">
                <a:solidFill>
                  <a:schemeClr val="bg1"/>
                </a:solidFill>
                <a:latin typeface="Calibri"/>
                <a:ea typeface="Tahoma"/>
                <a:cs typeface="Calibri"/>
              </a:rPr>
              <a:t>For the purpose of open access, the author has applied a Creative Commons Attribution (CC BY) licence*  to any Author Accepted Manuscript version arising". </a:t>
            </a:r>
            <a:r>
              <a:rPr lang="en-GB" sz="1400" dirty="0">
                <a:solidFill>
                  <a:schemeClr val="bg1"/>
                </a:solidFill>
                <a:latin typeface="Tahoma"/>
                <a:ea typeface="Tahoma"/>
                <a:cs typeface="Calibri"/>
              </a:rPr>
              <a:t>*or </a:t>
            </a:r>
            <a:r>
              <a:rPr lang="en-GB" sz="1400" dirty="0">
                <a:solidFill>
                  <a:schemeClr val="bg1"/>
                </a:solidFill>
                <a:latin typeface="Calibri"/>
                <a:ea typeface="Tahoma"/>
                <a:cs typeface="Calibri"/>
              </a:rPr>
              <a:t>other permitted licence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Email 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paperaccepted@abdn.ac.uk</a:t>
            </a:r>
            <a:r>
              <a:rPr lang="en-GB" sz="1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with a copy of the accepted manuscript and confirmation of acceptance from the publisher for deposit to Pure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/>
              <a:ea typeface="Tahoma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E7EE600-CCD5-A594-F08F-A291DA83EAE2}"/>
              </a:ext>
            </a:extLst>
          </p:cNvPr>
          <p:cNvSpPr txBox="1">
            <a:spLocks/>
          </p:cNvSpPr>
          <p:nvPr/>
        </p:nvSpPr>
        <p:spPr>
          <a:xfrm>
            <a:off x="965201" y="6356350"/>
            <a:ext cx="656944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err="1">
                <a:solidFill>
                  <a:schemeClr val="bg1"/>
                </a:solidFill>
              </a:rPr>
              <a:t>www.abdn.ac.uk</a:t>
            </a:r>
            <a:r>
              <a:rPr lang="en-GB">
                <a:solidFill>
                  <a:schemeClr val="bg1"/>
                </a:solidFill>
              </a:rPr>
              <a:t>/open-research | </a:t>
            </a:r>
            <a:r>
              <a:rPr lang="en-GB" err="1">
                <a:solidFill>
                  <a:schemeClr val="bg1"/>
                </a:solidFill>
              </a:rPr>
              <a:t>openresearch@abdn.ac.uk</a:t>
            </a:r>
            <a:r>
              <a:rPr lang="en-GB">
                <a:solidFill>
                  <a:schemeClr val="bg1"/>
                </a:solidFill>
              </a:rPr>
              <a:t> | @</a:t>
            </a:r>
            <a:r>
              <a:rPr lang="en-GB" err="1">
                <a:solidFill>
                  <a:schemeClr val="bg1"/>
                </a:solidFill>
              </a:rPr>
              <a:t>OpenResearchUoA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7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2038</Words>
  <Application>Microsoft Office PowerPoint</Application>
  <PresentationFormat>Widescreen</PresentationFormat>
  <Paragraphs>287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</vt:lpstr>
      <vt:lpstr>Courier New</vt:lpstr>
      <vt:lpstr>Lato</vt:lpstr>
      <vt:lpstr>Tahoma</vt:lpstr>
      <vt:lpstr>Office Theme</vt:lpstr>
      <vt:lpstr>PowerPoint Presentation</vt:lpstr>
      <vt:lpstr>Contents</vt:lpstr>
      <vt:lpstr>PowerPoint Presentation</vt:lpstr>
      <vt:lpstr>Open Access </vt:lpstr>
      <vt:lpstr>PowerPoint Presentation</vt:lpstr>
      <vt:lpstr>Open Access </vt:lpstr>
      <vt:lpstr>Open Access </vt:lpstr>
      <vt:lpstr>Open Access </vt:lpstr>
      <vt:lpstr>Open Access </vt:lpstr>
      <vt:lpstr>Creative Commons Licences</vt:lpstr>
      <vt:lpstr> </vt:lpstr>
      <vt:lpstr>PowerPoint Presentation</vt:lpstr>
      <vt:lpstr> </vt:lpstr>
      <vt:lpstr>Research Excellence Framework (REF)</vt:lpstr>
      <vt:lpstr>UKRI Open Access Policy – Articles</vt:lpstr>
      <vt:lpstr>Open Access </vt:lpstr>
      <vt:lpstr>UKRI Open Access Policy - Longform</vt:lpstr>
      <vt:lpstr>Open Access </vt:lpstr>
      <vt:lpstr> </vt:lpstr>
      <vt:lpstr>Open Access </vt:lpstr>
      <vt:lpstr>Open Access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Joanna</dc:creator>
  <cp:lastModifiedBy>Adams, Joanna</cp:lastModifiedBy>
  <cp:revision>125</cp:revision>
  <dcterms:created xsi:type="dcterms:W3CDTF">2023-02-06T16:12:23Z</dcterms:created>
  <dcterms:modified xsi:type="dcterms:W3CDTF">2024-12-04T13:52:30Z</dcterms:modified>
</cp:coreProperties>
</file>