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1pPr>
    <a:lvl2pPr marL="1294031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2pPr>
    <a:lvl3pPr marL="2588065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3pPr>
    <a:lvl4pPr marL="3882096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4pPr>
    <a:lvl5pPr marL="5176130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5pPr>
    <a:lvl6pPr marL="6470161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6pPr>
    <a:lvl7pPr marL="7764192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7pPr>
    <a:lvl8pPr marL="9058223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8pPr>
    <a:lvl9pPr marL="10352257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4A9"/>
    <a:srgbClr val="CC99FF"/>
    <a:srgbClr val="CFAFE7"/>
    <a:srgbClr val="14619E"/>
    <a:srgbClr val="5DC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C3356-9CDE-4CD8-9119-A3855CEEF513}" v="1" dt="2023-11-27T13:20:57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4" d="100"/>
          <a:sy n="14" d="100"/>
        </p:scale>
        <p:origin x="24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18AAB-4B12-4D13-9050-46492F6EC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8C6B-2665-4014-75D7-23C022C97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B666CAA-CA7A-4F72-8CDC-6445FF983EAF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6FF56-F8E5-D556-60FD-6D9E8844E9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772CB-23D9-8AD2-BE19-BD20304BB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E17539E-224D-4D73-8906-FC941B47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8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27F6F22-B618-4D9D-B9B7-B80925554FE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83B489D-2490-46EF-87BE-8223F2E0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1pPr>
    <a:lvl2pPr marL="1294031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2pPr>
    <a:lvl3pPr marL="2588065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3pPr>
    <a:lvl4pPr marL="3882096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4pPr>
    <a:lvl5pPr marL="5176130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5pPr>
    <a:lvl6pPr marL="6470161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6pPr>
    <a:lvl7pPr marL="7764192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7pPr>
    <a:lvl8pPr marL="9058223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8pPr>
    <a:lvl9pPr marL="10352257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44EBC-B7AD-8D37-9071-05F67325C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20999"/>
            <a:ext cx="30275214" cy="3160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491613"/>
            <a:ext cx="28812537" cy="8831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3C497-3D51-0ADA-06D3-D0A54505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C6BE9-54E2-6D7D-16DF-317DC1E56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C664E-0553-3439-48C8-9C1483D4C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0D01C-22B6-470D-485B-A96088AB5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B316-D33A-3AE8-A429-BC9164F7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A30C-E790-E513-B18E-C90E45D42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82" y="11393068"/>
            <a:ext cx="12838308" cy="27159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5DB97-5604-7E85-BC95-AEDA2191F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1136" y="11393068"/>
            <a:ext cx="12842802" cy="27159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080FB-2677-C63B-A163-D41E5378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DB4B7-B2E0-267C-2F90-4E840774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119A-BF9F-9DEE-4529-7B48F004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8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8B6D-5770-A8D5-1EB0-B02CA118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87B8-B498-7907-7F4E-2AD9F2C2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41FE6-FF77-2329-E99D-E5BE946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F5F4C-4E60-0D81-90BE-62806E3B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0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41BE4-145D-22D9-87D7-E8ACA9E0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FF6B9-B9B3-57C7-B1DE-5A267745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CD2F-F082-8A56-CB79-2484AF4F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0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0C9C-0DBD-2C23-5742-46F2EAF9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76" y="2853892"/>
            <a:ext cx="9763587" cy="99863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DBF2-C001-8A54-70A9-0EA63D45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780" y="6161697"/>
            <a:ext cx="15328652" cy="304174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AF6E-09DB-C54E-000F-171D73AF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776" y="12840236"/>
            <a:ext cx="9763587" cy="23792852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0" indent="0">
              <a:buNone/>
              <a:defRPr sz="1000"/>
            </a:lvl5pPr>
            <a:lvl6pPr marL="2285850" indent="0">
              <a:buNone/>
              <a:defRPr sz="1000"/>
            </a:lvl6pPr>
            <a:lvl7pPr marL="2743020" indent="0">
              <a:buNone/>
              <a:defRPr sz="1000"/>
            </a:lvl7pPr>
            <a:lvl8pPr marL="3200190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E43D1-A903-70BF-BA9B-7CA47047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B299-0B52-A0EE-2C88-DD286136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49D4-4AA9-D0A5-393B-4EC6B1AE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3E2-13E6-3137-FCC9-04E731E6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76" y="2853892"/>
            <a:ext cx="9763587" cy="99863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12F18-BB9B-5AB9-37B2-FE2D726A3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69780" y="6161697"/>
            <a:ext cx="15328652" cy="30417458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20" indent="0">
              <a:buNone/>
              <a:defRPr sz="2000"/>
            </a:lvl7pPr>
            <a:lvl8pPr marL="3200190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A0CF-4B07-AA12-D077-E9E51102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776" y="12840236"/>
            <a:ext cx="9763587" cy="23792852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0" indent="0">
              <a:buNone/>
              <a:defRPr sz="1000"/>
            </a:lvl5pPr>
            <a:lvl6pPr marL="2285850" indent="0">
              <a:buNone/>
              <a:defRPr sz="1000"/>
            </a:lvl6pPr>
            <a:lvl7pPr marL="2743020" indent="0">
              <a:buNone/>
              <a:defRPr sz="1000"/>
            </a:lvl7pPr>
            <a:lvl8pPr marL="3200190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3C32-8F72-73EB-C407-B68EA6E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0AECF-5369-02AC-A485-D637AFDD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0C216-4154-008A-616E-3A0A5AD0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3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EF01-1454-2E91-A0C5-93CA6A69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8FABA-DFD2-920F-8D14-60D6B310B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29C3C-F43F-73D8-2C9C-7073F569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2FB3-3DC4-2574-EF8C-CE45B8E3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E572-E138-91A9-C737-2B45E96F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8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228B1-F5A0-00CD-251C-D4B6C3570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895" y="2278614"/>
            <a:ext cx="6527039" cy="362735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86094-8756-BAB8-BC37-CBD6D65E4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89" y="2278614"/>
            <a:ext cx="19154071" cy="362735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205C2-71F5-6395-219C-997038F7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F7AA-EA87-D577-3E29-D8181213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A70F-2DD4-8202-6A2B-C153618F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39232234-19B7-52EA-468F-D4D434923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8322062"/>
            <a:ext cx="30275213" cy="44955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99297E-CA2E-997F-F9B8-A6FDA7F04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2"/>
            <a:ext cx="30275213" cy="1303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B3D0B5-0FD3-7C57-CA94-A7C690DE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F540F75-CC2F-02C3-A40C-DC537B46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78C2C3A-E251-A6BA-BA70-D82D80CDA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4490E1-0968-8F5A-1A87-582CE04D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6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30FCD28-8935-B719-7059-8396CB0B2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30275213" cy="13042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769650-E279-E5CD-626F-8EE36A454E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EAAC80-962F-D28F-D7FC-42CB5F86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701733-DE47-5F2B-DB43-66DEC68AC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8C44763-BC13-883A-A9B5-BE9B325AD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B0D6A99-7419-EDD3-416C-B78FCB142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E4896F2-B1FE-6ECA-9614-5FF288A59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30275213" cy="1304273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98FEA49-B59C-C2F2-656A-214299836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6AE397-7088-C183-967D-467714F0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8D009B-EEDF-BE56-32FA-1E6650E2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962575-6998-CAAA-E53B-8F167A7B7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2AF3744-D678-5422-8455-6A65A74AF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5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C5015EE-8E69-9FD3-665F-790B498A4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30275213" cy="1307585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F4D674D2-2DAC-14C4-50F1-2743E4629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23765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A10BC2-828A-A0B4-A09A-3F1624E7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FDA9E-DB6E-0224-EC52-11AAE332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73817D-4FCE-9381-7DB2-8B0E8549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5398091-2DE5-0752-A135-349F2BB0B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263B712-4FB7-C1C8-8A91-D6138CADC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0275213" cy="13051358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8ECBB40-90E9-B08C-332C-E24CDDDDD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9C6532-9B28-1C54-DDBA-264D72D6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F723D21-B682-C02F-43BD-AD638B1A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DA48996-D2D4-C6AB-228D-7FA274924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61B908-77EE-8BBD-BAAE-88E827DA9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5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D47-95ED-506C-021C-C98DBC56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971" y="7006628"/>
            <a:ext cx="22705286" cy="148986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48AB8-0B9D-9FF7-4BBE-0AE8DF9FF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971" y="22480525"/>
            <a:ext cx="22705286" cy="103368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10" indent="0" algn="ctr">
              <a:buNone/>
              <a:defRPr sz="1600"/>
            </a:lvl4pPr>
            <a:lvl5pPr marL="1828680" indent="0" algn="ctr">
              <a:buNone/>
              <a:defRPr sz="1600"/>
            </a:lvl5pPr>
            <a:lvl6pPr marL="2285850" indent="0" algn="ctr">
              <a:buNone/>
              <a:defRPr sz="1600"/>
            </a:lvl6pPr>
            <a:lvl7pPr marL="2743020" indent="0" algn="ctr">
              <a:buNone/>
              <a:defRPr sz="1600"/>
            </a:lvl7pPr>
            <a:lvl8pPr marL="3200190" indent="0" algn="ctr">
              <a:buNone/>
              <a:defRPr sz="1600"/>
            </a:lvl8pPr>
            <a:lvl9pPr marL="365736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056B-A873-BFE0-3168-AE2CA04A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13EB-EEA9-50E6-2634-670C7C1F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A3DE-D603-467D-4B4B-FD421A40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4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D306-C035-7839-DF5E-F6A8230B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8F9F-DAEC-4782-2FE5-A5BF8F41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EC5E8-9918-7DD4-B136-2BAF5C8B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D83C-5E27-E119-CE53-2DF23A76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BAB1-E897-5B0B-88A6-204CB6E5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D15C-BFFC-3E11-6C7C-6C62D530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5" y="10669487"/>
            <a:ext cx="26108156" cy="178064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9405-13AA-9CE8-ACFB-DD770070D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7795" y="28646712"/>
            <a:ext cx="26108156" cy="936163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8B51D-BB53-1DC3-96E7-C0EFA97A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239-CF86-0AB1-2E86-08F0D1C3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E1C-3416-5BDC-3697-8F3D483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0B6F6-BD0F-CE92-D20E-BEC7444F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89" y="2278617"/>
            <a:ext cx="26112650" cy="82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76A20-B922-AF41-0765-39A7C3B0C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89" y="11393068"/>
            <a:ext cx="26112650" cy="2715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E2D7D-A3C5-990A-62F0-9F7720846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82" y="39671243"/>
            <a:ext cx="6810235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CEF2-C84F-49A8-883F-4A2B860D133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73EB-58A0-44B7-6576-9F64FBE03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813" y="39671243"/>
            <a:ext cx="10217602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9668-4DA9-8904-8763-F861BB922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3696" y="39671243"/>
            <a:ext cx="6810235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8" r:id="rId3"/>
    <p:sldLayoutId id="2147483699" r:id="rId4"/>
    <p:sldLayoutId id="2147483700" r:id="rId5"/>
    <p:sldLayoutId id="2147483701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sz="17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85" indent="-228585" algn="l" defTabSz="9143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5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2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09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26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43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hyperlink" Target="mailto:ukar@abdn.ac.uk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4.svg"/><Relationship Id="rId10" Type="http://schemas.openxmlformats.org/officeDocument/2006/relationships/image" Target="../media/image20.svg"/><Relationship Id="rId19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57EF9588-3217-80A3-2D1D-C2F06770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0598" y="8967019"/>
            <a:ext cx="11619931" cy="15193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1A66E-95ED-A3ED-5473-20601420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71147"/>
            <a:ext cx="30275214" cy="762583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20E47B8-7C90-A777-2550-09C17FD7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39463670"/>
            <a:ext cx="30275212" cy="336047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3F6EB7-8FA0-C4EF-15B4-32C95A0661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69634"/>
              </p:ext>
            </p:extLst>
          </p:nvPr>
        </p:nvGraphicFramePr>
        <p:xfrm>
          <a:off x="14040462" y="24430111"/>
          <a:ext cx="15465622" cy="10336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079">
                  <a:extLst>
                    <a:ext uri="{9D8B030D-6E8A-4147-A177-3AD203B41FA5}">
                      <a16:colId xmlns:a16="http://schemas.microsoft.com/office/drawing/2014/main" val="2038285324"/>
                    </a:ext>
                  </a:extLst>
                </a:gridCol>
                <a:gridCol w="2856848">
                  <a:extLst>
                    <a:ext uri="{9D8B030D-6E8A-4147-A177-3AD203B41FA5}">
                      <a16:colId xmlns:a16="http://schemas.microsoft.com/office/drawing/2014/main" val="1758449"/>
                    </a:ext>
                  </a:extLst>
                </a:gridCol>
                <a:gridCol w="3433548">
                  <a:extLst>
                    <a:ext uri="{9D8B030D-6E8A-4147-A177-3AD203B41FA5}">
                      <a16:colId xmlns:a16="http://schemas.microsoft.com/office/drawing/2014/main" val="757121349"/>
                    </a:ext>
                  </a:extLst>
                </a:gridCol>
                <a:gridCol w="2280147">
                  <a:extLst>
                    <a:ext uri="{9D8B030D-6E8A-4147-A177-3AD203B41FA5}">
                      <a16:colId xmlns:a16="http://schemas.microsoft.com/office/drawing/2014/main" val="4155202330"/>
                    </a:ext>
                  </a:extLst>
                </a:gridCol>
              </a:tblGrid>
              <a:tr h="19767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Study Drug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Median (range) age (years)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%Female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02889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GRAM POSITIVE AGENTS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172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Ceftaroline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8053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Ceftobiprole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74589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Dalbavancin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29 (56)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59 (34-87)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0585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Delafloxacin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85224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Oritavancin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10106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GRAM NEGATIVE AGENTS</a:t>
                      </a:r>
                      <a:endParaRPr lang="en-GB" sz="3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619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Cefiderocol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6 (12)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73 (49-75)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04436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Ceftazidime/avibactam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10 (19)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68.5 (39-92)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2920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Ceftolozane</a:t>
                      </a:r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/tazobactam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6 (12)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44 (25-72)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3300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Eravacycline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03611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Imipenem/cilastatin/relebactam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1 (2)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32 (32)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5194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Meropenem/</a:t>
                      </a:r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vaborbactam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91865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999B7A07-4F0F-C7F4-D8CD-0F99301B3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82031" y="40240791"/>
            <a:ext cx="6224054" cy="171698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65224D-9D2E-539F-6E43-0BCCEE2466E0}"/>
              </a:ext>
            </a:extLst>
          </p:cNvPr>
          <p:cNvSpPr txBox="1">
            <a:spLocks/>
          </p:cNvSpPr>
          <p:nvPr/>
        </p:nvSpPr>
        <p:spPr>
          <a:xfrm>
            <a:off x="519971" y="34199791"/>
            <a:ext cx="20866877" cy="271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17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34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51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68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585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Discussion</a:t>
            </a:r>
          </a:p>
          <a:p>
            <a:pPr marL="685800" indent="-685800">
              <a:buClr>
                <a:srgbClr val="14619E"/>
              </a:buClr>
              <a:buFont typeface="Arial" panose="020B0604020202020204" pitchFamily="34" charset="0"/>
              <a:buChar char="•"/>
            </a:pPr>
            <a:r>
              <a:rPr lang="en-GB" sz="4000" b="0" dirty="0"/>
              <a:t>Growing number of sites across the UKAR are joining the study</a:t>
            </a:r>
          </a:p>
          <a:p>
            <a:pPr marL="685800" indent="-685800">
              <a:buClr>
                <a:srgbClr val="14619E"/>
              </a:buClr>
              <a:buFont typeface="Arial" panose="020B0604020202020204" pitchFamily="34" charset="0"/>
              <a:buChar char="•"/>
            </a:pPr>
            <a:r>
              <a:rPr lang="en-GB" sz="4000" b="0" dirty="0"/>
              <a:t>Minor feasibility issues highlighted during pilot phase have been addressed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A8B1A6-C1FC-1858-B66A-7B3C7B83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23793"/>
              </p:ext>
            </p:extLst>
          </p:nvPr>
        </p:nvGraphicFramePr>
        <p:xfrm>
          <a:off x="533696" y="17810294"/>
          <a:ext cx="17443562" cy="3976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268">
                  <a:extLst>
                    <a:ext uri="{9D8B030D-6E8A-4147-A177-3AD203B41FA5}">
                      <a16:colId xmlns:a16="http://schemas.microsoft.com/office/drawing/2014/main" val="3812884334"/>
                    </a:ext>
                  </a:extLst>
                </a:gridCol>
                <a:gridCol w="9236294">
                  <a:extLst>
                    <a:ext uri="{9D8B030D-6E8A-4147-A177-3AD203B41FA5}">
                      <a16:colId xmlns:a16="http://schemas.microsoft.com/office/drawing/2014/main" val="1057596188"/>
                    </a:ext>
                  </a:extLst>
                </a:gridCol>
              </a:tblGrid>
              <a:tr h="718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Inclusion criteria 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Exclusion criteria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50174"/>
                  </a:ext>
                </a:extLst>
              </a:tr>
              <a:tr h="32585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Patient prescribed any eligible study drug during their current hospital stay.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 consenting (patient or proxy)  able understand the consent process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>
                          <a:effectLst/>
                          <a:latin typeface="Century Gothic" panose="020B0502020202020204" pitchFamily="34" charset="0"/>
                        </a:rPr>
                        <a:t>Prescription of study drug was more than 60 days prior to recruitment.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en-GB" sz="3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>
                          <a:effectLst/>
                          <a:latin typeface="Century Gothic" panose="020B0502020202020204" pitchFamily="34" charset="0"/>
                        </a:rPr>
                        <a:t>Patient was aged less than 18 years old on the first day of prescription with study drug.</a:t>
                      </a:r>
                      <a:endParaRPr lang="en-GB" sz="3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781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9770967-83FC-36C5-413C-4C4AA9A32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13002"/>
              </p:ext>
            </p:extLst>
          </p:nvPr>
        </p:nvGraphicFramePr>
        <p:xfrm>
          <a:off x="533695" y="21923062"/>
          <a:ext cx="17443562" cy="2204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3562">
                  <a:extLst>
                    <a:ext uri="{9D8B030D-6E8A-4147-A177-3AD203B41FA5}">
                      <a16:colId xmlns:a16="http://schemas.microsoft.com/office/drawing/2014/main" val="2548751409"/>
                    </a:ext>
                  </a:extLst>
                </a:gridCol>
              </a:tblGrid>
              <a:tr h="418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Withdrawal criteria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7898"/>
                  </a:ext>
                </a:extLst>
              </a:tr>
              <a:tr h="16045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Although prescribed a study drug, the patient does not start treatment.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Treatment with the study drug is actively withdrawn after less than 24 hours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7811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FF9458BF-73BF-3167-B19F-47DBF899DF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128" y="40452420"/>
            <a:ext cx="5313205" cy="1596715"/>
          </a:xfrm>
          <a:prstGeom prst="rect">
            <a:avLst/>
          </a:prstGeom>
        </p:spPr>
      </p:pic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DB2C1E07-887C-BB98-6B03-255BE383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27425"/>
              </p:ext>
            </p:extLst>
          </p:nvPr>
        </p:nvGraphicFramePr>
        <p:xfrm>
          <a:off x="519970" y="8037277"/>
          <a:ext cx="17457287" cy="561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7287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740935">
                <a:tc>
                  <a:txBody>
                    <a:bodyPr/>
                    <a:lstStyle/>
                    <a:p>
                      <a:pPr marL="0" marR="0" lvl="0" indent="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UK Antimicrobial Registry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4804030">
                <a:tc>
                  <a:txBody>
                    <a:bodyPr/>
                    <a:lstStyle/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Drug registry coordinated by the University of Aberdeen on behalf of BSAC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Supported by UKAR Steering Committee and industry partners (currently </a:t>
                      </a:r>
                      <a:r>
                        <a:rPr kumimoji="0" lang="en-GB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Menarini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Pfizer &amp; Shionogi)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Aims to provide data to describe effectiveness and safety of recently licensed antimicrobials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Supports antimicrobial stewardship of new agents and contributes to NICE subscription model pilot for antimicrobials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1DC1459-87D4-D24A-8C17-718DC898C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70427"/>
              </p:ext>
            </p:extLst>
          </p:nvPr>
        </p:nvGraphicFramePr>
        <p:xfrm>
          <a:off x="519969" y="13781847"/>
          <a:ext cx="17443563" cy="38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563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287010">
                <a:tc>
                  <a:txBody>
                    <a:bodyPr/>
                    <a:lstStyle/>
                    <a:p>
                      <a:pPr marL="0" marR="0" lvl="0" indent="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Methods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1665011">
                <a:tc>
                  <a:txBody>
                    <a:bodyPr/>
                    <a:lstStyle/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Open to recruitment from May 2023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Started with pilot phase – assess feasibility of study in a few sites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Relevant clinical data collected from patient notes; information about infection, microbiology lab results, use of eligible study drug(s) and other antimicrobials prescribed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244CA47-EE58-E7D3-570B-6E9FD2C8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99077"/>
              </p:ext>
            </p:extLst>
          </p:nvPr>
        </p:nvGraphicFramePr>
        <p:xfrm>
          <a:off x="533695" y="24430111"/>
          <a:ext cx="12488104" cy="1033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8104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923167">
                <a:tc>
                  <a:txBody>
                    <a:bodyPr/>
                    <a:lstStyle/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Progress to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9413207">
                <a:tc>
                  <a:txBody>
                    <a:bodyPr/>
                    <a:lstStyle/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Sites*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 sites actively recruiting participants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 sites in set-up phase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sites in discussion about feasibility</a:t>
                      </a:r>
                    </a:p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</a:t>
                      </a:r>
                      <a:r>
                        <a:rPr kumimoji="0" lang="en-GB" sz="4000" b="1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ǂ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patients consented to participate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of 11 study drugs represented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Majority of participants prescribed Dalbavancin (N = 29)</a:t>
                      </a:r>
                    </a:p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Infection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Bone and Joint infection (33%)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Lower Respiratory Tract infection (33%)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Skin and subcutaneous tissue infection (21%)</a:t>
                      </a:r>
                    </a:p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*As of 13</a:t>
                      </a:r>
                      <a:r>
                        <a:rPr kumimoji="0" lang="en-GB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2023</a:t>
                      </a:r>
                    </a:p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ǂ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 1</a:t>
                      </a:r>
                      <a:r>
                        <a:rPr kumimoji="0" lang="en-GB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2023</a:t>
                      </a:r>
                      <a:endParaRPr kumimoji="0" lang="en-GB" sz="24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5BC9EA-E428-16D6-62A7-2F21B13663AC}"/>
              </a:ext>
            </a:extLst>
          </p:cNvPr>
          <p:cNvSpPr txBox="1"/>
          <p:nvPr/>
        </p:nvSpPr>
        <p:spPr>
          <a:xfrm>
            <a:off x="580102" y="36938314"/>
            <a:ext cx="17903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To learn more and register your interest, please contact the UKAR team: </a:t>
            </a:r>
            <a:r>
              <a:rPr lang="en-GB" sz="4000" dirty="0">
                <a:latin typeface="Century Gothic" panose="020B0502020202020204" pitchFamily="34" charset="0"/>
                <a:hlinkClick r:id="rId11"/>
              </a:rPr>
              <a:t>ukar@abdn.ac.uk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CEC5EB3-F114-965C-B293-F17B429C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2" y="4401212"/>
            <a:ext cx="23341090" cy="25005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Rebecca Parr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Jay Woods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Gareth T Jones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Gary J Macfarlane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Jacqueline Sneddon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Laura J Moir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b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Epidemiology Group, School of Medicine, Medical Sciences and Nutrition, University of Aberdeen, Aberdeen, UK.</a:t>
            </a:r>
            <a:b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British Society for Antimicrobial Chemotherapy, Birmingham, UK</a:t>
            </a:r>
            <a:endParaRPr lang="en-GB" sz="1280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49EC5A3-3663-6E50-15E3-1D7CF4020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33611" y="3825904"/>
            <a:ext cx="5019207" cy="3222624"/>
          </a:xfrm>
          <a:prstGeom prst="rect">
            <a:avLst/>
          </a:prstGeom>
        </p:spPr>
      </p:pic>
      <p:sp>
        <p:nvSpPr>
          <p:cNvPr id="34" name="Title 9">
            <a:extLst>
              <a:ext uri="{FF2B5EF4-FFF2-40B4-BE49-F238E27FC236}">
                <a16:creationId xmlns:a16="http://schemas.microsoft.com/office/drawing/2014/main" id="{F8FA5699-1905-F299-716B-3114E2D027DF}"/>
              </a:ext>
            </a:extLst>
          </p:cNvPr>
          <p:cNvSpPr txBox="1">
            <a:spLocks/>
          </p:cNvSpPr>
          <p:nvPr/>
        </p:nvSpPr>
        <p:spPr>
          <a:xfrm>
            <a:off x="519970" y="437851"/>
            <a:ext cx="28576038" cy="359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500" dirty="0"/>
              <a:t>UK Antimicrobial Registry (UKAR) Study: Progress to date</a:t>
            </a:r>
            <a:endParaRPr lang="en-GB" sz="138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F9ABE23-6889-123A-2E56-E8E27D0C0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228111" y="35068438"/>
            <a:ext cx="8277973" cy="336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7570D-ED86-5194-8982-01999345F810}"/>
              </a:ext>
            </a:extLst>
          </p:cNvPr>
          <p:cNvSpPr txBox="1"/>
          <p:nvPr/>
        </p:nvSpPr>
        <p:spPr>
          <a:xfrm>
            <a:off x="26643215" y="12694539"/>
            <a:ext cx="311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Open for recruitment (9)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B00DD-1CFC-ABE0-0DF2-739125370ED8}"/>
              </a:ext>
            </a:extLst>
          </p:cNvPr>
          <p:cNvSpPr txBox="1"/>
          <p:nvPr/>
        </p:nvSpPr>
        <p:spPr>
          <a:xfrm>
            <a:off x="26643215" y="13972697"/>
            <a:ext cx="311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Sites in set-up (22)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FF314C5-8D9D-BB31-71DE-8923365E3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V="1">
            <a:off x="25716950" y="12694538"/>
            <a:ext cx="677108" cy="95410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75FEA00-C233-45F9-037A-A49BC03F0F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716949" y="13951193"/>
            <a:ext cx="677109" cy="954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232EB-59DD-A218-0A8E-6C3696C7D449}"/>
              </a:ext>
            </a:extLst>
          </p:cNvPr>
          <p:cNvSpPr txBox="1"/>
          <p:nvPr/>
        </p:nvSpPr>
        <p:spPr>
          <a:xfrm>
            <a:off x="25848555" y="139506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2291F-FB44-68DA-7E8D-0F25B707BA9E}"/>
              </a:ext>
            </a:extLst>
          </p:cNvPr>
          <p:cNvSpPr txBox="1"/>
          <p:nvPr/>
        </p:nvSpPr>
        <p:spPr>
          <a:xfrm>
            <a:off x="17977257" y="17620295"/>
            <a:ext cx="352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aseline="30000" dirty="0">
                <a:latin typeface="Century Gothic" panose="020B0502020202020204" pitchFamily="34" charset="0"/>
              </a:rPr>
              <a:t>#</a:t>
            </a:r>
            <a:r>
              <a:rPr lang="en-GB" sz="2400" dirty="0">
                <a:latin typeface="Century Gothic" panose="020B0502020202020204" pitchFamily="34" charset="0"/>
              </a:rPr>
              <a:t>Number of NHS Health Trusts/Boards</a:t>
            </a:r>
          </a:p>
          <a:p>
            <a:pPr algn="r"/>
            <a:r>
              <a:rPr lang="en-GB" sz="2400" dirty="0">
                <a:latin typeface="Century Gothic" panose="020B0502020202020204" pitchFamily="34" charset="0"/>
              </a:rPr>
              <a:t>in the area</a:t>
            </a:r>
            <a:endParaRPr lang="en-GB" sz="2400" baseline="300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8C480-F22E-A24F-5D32-47FC12ECCD93}"/>
              </a:ext>
            </a:extLst>
          </p:cNvPr>
          <p:cNvSpPr txBox="1"/>
          <p:nvPr/>
        </p:nvSpPr>
        <p:spPr>
          <a:xfrm>
            <a:off x="25848555" y="1270331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945150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509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Symbol</vt:lpstr>
      <vt:lpstr>Custom Design</vt:lpstr>
      <vt:lpstr>Rebecca Parr1, Jay Woods1, Gareth T Jones1, Gary J Macfarlane1, Jacqueline Sneddon2, Laura J Moir1   1Epidemiology Group, School of Medicine, Medical Sciences and Nutrition, University of Aberdeen, Aberdeen, UK. 2British Society for Antimicrobial Chemotherapy, Birmingham, 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Quilay, Christien</dc:creator>
  <cp:lastModifiedBy>Woods, Jay</cp:lastModifiedBy>
  <cp:revision>41</cp:revision>
  <cp:lastPrinted>2023-11-07T16:22:17Z</cp:lastPrinted>
  <dcterms:created xsi:type="dcterms:W3CDTF">2023-04-03T09:32:24Z</dcterms:created>
  <dcterms:modified xsi:type="dcterms:W3CDTF">2023-12-04T15:09:33Z</dcterms:modified>
</cp:coreProperties>
</file>