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3" r:id="rId6"/>
    <p:sldId id="260" r:id="rId7"/>
    <p:sldId id="261" r:id="rId8"/>
    <p:sldId id="262"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BB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64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52C65B3-70C5-4649-BD28-6B3345B23E71}" type="datetimeFigureOut">
              <a:rPr lang="en-US" smtClean="0"/>
              <a:t>27/01/19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6522B8-86F2-424E-993E-10178EB352D7}" type="slidenum">
              <a:rPr lang="en-US" smtClean="0"/>
              <a:t>‹#›</a:t>
            </a:fld>
            <a:endParaRPr lang="en-US" dirty="0"/>
          </a:p>
        </p:txBody>
      </p:sp>
    </p:spTree>
    <p:extLst>
      <p:ext uri="{BB962C8B-B14F-4D97-AF65-F5344CB8AC3E}">
        <p14:creationId xmlns:p14="http://schemas.microsoft.com/office/powerpoint/2010/main" val="3372748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52C65B3-70C5-4649-BD28-6B3345B23E71}" type="datetimeFigureOut">
              <a:rPr lang="en-US" smtClean="0"/>
              <a:t>27/01/19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6522B8-86F2-424E-993E-10178EB352D7}" type="slidenum">
              <a:rPr lang="en-US" smtClean="0"/>
              <a:t>‹#›</a:t>
            </a:fld>
            <a:endParaRPr lang="en-US" dirty="0"/>
          </a:p>
        </p:txBody>
      </p:sp>
    </p:spTree>
    <p:extLst>
      <p:ext uri="{BB962C8B-B14F-4D97-AF65-F5344CB8AC3E}">
        <p14:creationId xmlns:p14="http://schemas.microsoft.com/office/powerpoint/2010/main" val="494280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52C65B3-70C5-4649-BD28-6B3345B23E71}" type="datetimeFigureOut">
              <a:rPr lang="en-US" smtClean="0"/>
              <a:t>27/01/19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6522B8-86F2-424E-993E-10178EB352D7}" type="slidenum">
              <a:rPr lang="en-US" smtClean="0"/>
              <a:t>‹#›</a:t>
            </a:fld>
            <a:endParaRPr lang="en-US" dirty="0"/>
          </a:p>
        </p:txBody>
      </p:sp>
    </p:spTree>
    <p:extLst>
      <p:ext uri="{BB962C8B-B14F-4D97-AF65-F5344CB8AC3E}">
        <p14:creationId xmlns:p14="http://schemas.microsoft.com/office/powerpoint/2010/main" val="364595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52C65B3-70C5-4649-BD28-6B3345B23E71}" type="datetimeFigureOut">
              <a:rPr lang="en-US" smtClean="0"/>
              <a:t>27/01/19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6522B8-86F2-424E-993E-10178EB352D7}" type="slidenum">
              <a:rPr lang="en-US" smtClean="0"/>
              <a:t>‹#›</a:t>
            </a:fld>
            <a:endParaRPr lang="en-US" dirty="0"/>
          </a:p>
        </p:txBody>
      </p:sp>
    </p:spTree>
    <p:extLst>
      <p:ext uri="{BB962C8B-B14F-4D97-AF65-F5344CB8AC3E}">
        <p14:creationId xmlns:p14="http://schemas.microsoft.com/office/powerpoint/2010/main" val="410752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52C65B3-70C5-4649-BD28-6B3345B23E71}" type="datetimeFigureOut">
              <a:rPr lang="en-US" smtClean="0"/>
              <a:t>27/01/19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6522B8-86F2-424E-993E-10178EB352D7}" type="slidenum">
              <a:rPr lang="en-US" smtClean="0"/>
              <a:t>‹#›</a:t>
            </a:fld>
            <a:endParaRPr lang="en-US" dirty="0"/>
          </a:p>
        </p:txBody>
      </p:sp>
    </p:spTree>
    <p:extLst>
      <p:ext uri="{BB962C8B-B14F-4D97-AF65-F5344CB8AC3E}">
        <p14:creationId xmlns:p14="http://schemas.microsoft.com/office/powerpoint/2010/main" val="361263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52C65B3-70C5-4649-BD28-6B3345B23E71}" type="datetimeFigureOut">
              <a:rPr lang="en-US" smtClean="0"/>
              <a:t>27/01/19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6522B8-86F2-424E-993E-10178EB352D7}" type="slidenum">
              <a:rPr lang="en-US" smtClean="0"/>
              <a:t>‹#›</a:t>
            </a:fld>
            <a:endParaRPr lang="en-US" dirty="0"/>
          </a:p>
        </p:txBody>
      </p:sp>
    </p:spTree>
    <p:extLst>
      <p:ext uri="{BB962C8B-B14F-4D97-AF65-F5344CB8AC3E}">
        <p14:creationId xmlns:p14="http://schemas.microsoft.com/office/powerpoint/2010/main" val="28730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52C65B3-70C5-4649-BD28-6B3345B23E71}" type="datetimeFigureOut">
              <a:rPr lang="en-US" smtClean="0"/>
              <a:t>27/01/19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6522B8-86F2-424E-993E-10178EB352D7}" type="slidenum">
              <a:rPr lang="en-US" smtClean="0"/>
              <a:t>‹#›</a:t>
            </a:fld>
            <a:endParaRPr lang="en-US" dirty="0"/>
          </a:p>
        </p:txBody>
      </p:sp>
    </p:spTree>
    <p:extLst>
      <p:ext uri="{BB962C8B-B14F-4D97-AF65-F5344CB8AC3E}">
        <p14:creationId xmlns:p14="http://schemas.microsoft.com/office/powerpoint/2010/main" val="328579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52C65B3-70C5-4649-BD28-6B3345B23E71}" type="datetimeFigureOut">
              <a:rPr lang="en-US" smtClean="0"/>
              <a:t>27/01/19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6522B8-86F2-424E-993E-10178EB352D7}" type="slidenum">
              <a:rPr lang="en-US" smtClean="0"/>
              <a:t>‹#›</a:t>
            </a:fld>
            <a:endParaRPr lang="en-US" dirty="0"/>
          </a:p>
        </p:txBody>
      </p:sp>
    </p:spTree>
    <p:extLst>
      <p:ext uri="{BB962C8B-B14F-4D97-AF65-F5344CB8AC3E}">
        <p14:creationId xmlns:p14="http://schemas.microsoft.com/office/powerpoint/2010/main" val="300857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C65B3-70C5-4649-BD28-6B3345B23E71}" type="datetimeFigureOut">
              <a:rPr lang="en-US" smtClean="0"/>
              <a:t>27/01/19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6522B8-86F2-424E-993E-10178EB352D7}" type="slidenum">
              <a:rPr lang="en-US" smtClean="0"/>
              <a:t>‹#›</a:t>
            </a:fld>
            <a:endParaRPr lang="en-US" dirty="0"/>
          </a:p>
        </p:txBody>
      </p:sp>
    </p:spTree>
    <p:extLst>
      <p:ext uri="{BB962C8B-B14F-4D97-AF65-F5344CB8AC3E}">
        <p14:creationId xmlns:p14="http://schemas.microsoft.com/office/powerpoint/2010/main" val="565017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52C65B3-70C5-4649-BD28-6B3345B23E71}" type="datetimeFigureOut">
              <a:rPr lang="en-US" smtClean="0"/>
              <a:t>27/01/19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6522B8-86F2-424E-993E-10178EB352D7}" type="slidenum">
              <a:rPr lang="en-US" smtClean="0"/>
              <a:t>‹#›</a:t>
            </a:fld>
            <a:endParaRPr lang="en-US" dirty="0"/>
          </a:p>
        </p:txBody>
      </p:sp>
    </p:spTree>
    <p:extLst>
      <p:ext uri="{BB962C8B-B14F-4D97-AF65-F5344CB8AC3E}">
        <p14:creationId xmlns:p14="http://schemas.microsoft.com/office/powerpoint/2010/main" val="303488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52C65B3-70C5-4649-BD28-6B3345B23E71}" type="datetimeFigureOut">
              <a:rPr lang="en-US" smtClean="0"/>
              <a:t>27/01/19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6522B8-86F2-424E-993E-10178EB352D7}" type="slidenum">
              <a:rPr lang="en-US" smtClean="0"/>
              <a:t>‹#›</a:t>
            </a:fld>
            <a:endParaRPr lang="en-US" dirty="0"/>
          </a:p>
        </p:txBody>
      </p:sp>
    </p:spTree>
    <p:extLst>
      <p:ext uri="{BB962C8B-B14F-4D97-AF65-F5344CB8AC3E}">
        <p14:creationId xmlns:p14="http://schemas.microsoft.com/office/powerpoint/2010/main" val="35796431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C65B3-70C5-4649-BD28-6B3345B23E71}" type="datetimeFigureOut">
              <a:rPr lang="en-US" smtClean="0"/>
              <a:t>27/01/19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522B8-86F2-424E-993E-10178EB352D7}" type="slidenum">
              <a:rPr lang="en-US" smtClean="0"/>
              <a:t>‹#›</a:t>
            </a:fld>
            <a:endParaRPr lang="en-US" dirty="0"/>
          </a:p>
        </p:txBody>
      </p:sp>
    </p:spTree>
    <p:extLst>
      <p:ext uri="{BB962C8B-B14F-4D97-AF65-F5344CB8AC3E}">
        <p14:creationId xmlns:p14="http://schemas.microsoft.com/office/powerpoint/2010/main" val="222264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mailto:d.r.green@abdn.ac.uk" TargetMode="External"/><Relationship Id="rId5" Type="http://schemas.openxmlformats.org/officeDocument/2006/relationships/hyperlink" Target="http://www.abdn.ac.uk/research/ucemm" TargetMode="External"/><Relationship Id="rId6"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1"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62799" y="0"/>
            <a:ext cx="4152709" cy="6858000"/>
          </a:xfrm>
          <a:prstGeom prst="rect">
            <a:avLst/>
          </a:prstGeom>
        </p:spPr>
      </p:pic>
      <p:sp>
        <p:nvSpPr>
          <p:cNvPr id="2" name="Title 1"/>
          <p:cNvSpPr>
            <a:spLocks noGrp="1"/>
          </p:cNvSpPr>
          <p:nvPr>
            <p:ph type="ctrTitle"/>
          </p:nvPr>
        </p:nvSpPr>
        <p:spPr>
          <a:xfrm>
            <a:off x="1163121" y="-65760"/>
            <a:ext cx="7772400" cy="1470025"/>
          </a:xfrm>
        </p:spPr>
        <p:txBody>
          <a:bodyPr/>
          <a:lstStyle/>
          <a:p>
            <a:pPr algn="r"/>
            <a:r>
              <a:rPr lang="en-US" b="1" dirty="0" smtClean="0">
                <a:solidFill>
                  <a:srgbClr val="69BB70"/>
                </a:solidFill>
              </a:rPr>
              <a:t>Santander Mobility Awards</a:t>
            </a:r>
            <a:endParaRPr lang="en-US" b="1" dirty="0">
              <a:solidFill>
                <a:srgbClr val="69BB70"/>
              </a:solidFill>
            </a:endParaRPr>
          </a:p>
        </p:txBody>
      </p:sp>
      <p:sp>
        <p:nvSpPr>
          <p:cNvPr id="3" name="Subtitle 2"/>
          <p:cNvSpPr>
            <a:spLocks noGrp="1"/>
          </p:cNvSpPr>
          <p:nvPr>
            <p:ph type="subTitle" idx="1"/>
          </p:nvPr>
        </p:nvSpPr>
        <p:spPr>
          <a:xfrm>
            <a:off x="2400676" y="4915865"/>
            <a:ext cx="6400800" cy="1752600"/>
          </a:xfrm>
        </p:spPr>
        <p:txBody>
          <a:bodyPr>
            <a:normAutofit/>
          </a:bodyPr>
          <a:lstStyle/>
          <a:p>
            <a:endParaRPr lang="en-US" dirty="0"/>
          </a:p>
          <a:p>
            <a:pPr algn="r"/>
            <a:r>
              <a:rPr lang="en-US" dirty="0">
                <a:solidFill>
                  <a:schemeClr val="tx1"/>
                </a:solidFill>
              </a:rPr>
              <a:t> </a:t>
            </a:r>
            <a:r>
              <a:rPr lang="en-US" b="1" i="1" dirty="0">
                <a:solidFill>
                  <a:schemeClr val="bg1">
                    <a:lumMod val="75000"/>
                  </a:schemeClr>
                </a:solidFill>
              </a:rPr>
              <a:t>David R. </a:t>
            </a:r>
            <a:r>
              <a:rPr lang="en-US" b="1" i="1" dirty="0" smtClean="0">
                <a:solidFill>
                  <a:schemeClr val="bg1">
                    <a:lumMod val="75000"/>
                  </a:schemeClr>
                </a:solidFill>
              </a:rPr>
              <a:t>Green</a:t>
            </a:r>
            <a:endParaRPr lang="en-US" i="1" dirty="0"/>
          </a:p>
        </p:txBody>
      </p:sp>
      <p:sp>
        <p:nvSpPr>
          <p:cNvPr id="4" name="Rectangle 3"/>
          <p:cNvSpPr/>
          <p:nvPr/>
        </p:nvSpPr>
        <p:spPr>
          <a:xfrm>
            <a:off x="-20702" y="2059935"/>
            <a:ext cx="8801476" cy="2185214"/>
          </a:xfrm>
          <a:prstGeom prst="rect">
            <a:avLst/>
          </a:prstGeom>
        </p:spPr>
        <p:txBody>
          <a:bodyPr wrap="square">
            <a:spAutoFit/>
          </a:bodyPr>
          <a:lstStyle/>
          <a:p>
            <a:pPr marL="457200" indent="-457200" algn="r">
              <a:buAutoNum type="arabicParenR"/>
            </a:pPr>
            <a:r>
              <a:rPr lang="en-US" dirty="0" smtClean="0">
                <a:solidFill>
                  <a:schemeClr val="accent4">
                    <a:lumMod val="60000"/>
                    <a:lumOff val="40000"/>
                  </a:schemeClr>
                </a:solidFill>
              </a:rPr>
              <a:t>Cornell </a:t>
            </a:r>
            <a:r>
              <a:rPr lang="en-US" dirty="0">
                <a:solidFill>
                  <a:schemeClr val="accent4">
                    <a:lumMod val="60000"/>
                    <a:lumOff val="40000"/>
                  </a:schemeClr>
                </a:solidFill>
              </a:rPr>
              <a:t>University </a:t>
            </a:r>
            <a:r>
              <a:rPr lang="en-US" dirty="0" smtClean="0">
                <a:solidFill>
                  <a:schemeClr val="accent4">
                    <a:lumMod val="60000"/>
                    <a:lumOff val="40000"/>
                  </a:schemeClr>
                </a:solidFill>
              </a:rPr>
              <a:t>– </a:t>
            </a:r>
            <a:r>
              <a:rPr lang="en-US" dirty="0">
                <a:solidFill>
                  <a:schemeClr val="accent4">
                    <a:lumMod val="60000"/>
                    <a:lumOff val="40000"/>
                  </a:schemeClr>
                </a:solidFill>
              </a:rPr>
              <a:t>USA </a:t>
            </a:r>
            <a:r>
              <a:rPr lang="en-US" dirty="0" smtClean="0">
                <a:solidFill>
                  <a:schemeClr val="accent4">
                    <a:lumMod val="60000"/>
                    <a:lumOff val="40000"/>
                  </a:schemeClr>
                </a:solidFill>
              </a:rPr>
              <a:t>&amp; </a:t>
            </a:r>
          </a:p>
          <a:p>
            <a:pPr algn="r"/>
            <a:r>
              <a:rPr lang="en-US" dirty="0" smtClean="0">
                <a:solidFill>
                  <a:schemeClr val="accent4">
                    <a:lumMod val="60000"/>
                    <a:lumOff val="40000"/>
                  </a:schemeClr>
                </a:solidFill>
              </a:rPr>
              <a:t>Brock University </a:t>
            </a:r>
            <a:r>
              <a:rPr lang="en-US" dirty="0">
                <a:solidFill>
                  <a:schemeClr val="accent4">
                    <a:lumMod val="60000"/>
                    <a:lumOff val="40000"/>
                  </a:schemeClr>
                </a:solidFill>
              </a:rPr>
              <a:t>- Canada</a:t>
            </a:r>
          </a:p>
          <a:p>
            <a:pPr algn="r"/>
            <a:r>
              <a:rPr lang="en-US" dirty="0" smtClean="0">
                <a:solidFill>
                  <a:schemeClr val="accent4">
                    <a:lumMod val="60000"/>
                    <a:lumOff val="40000"/>
                  </a:schemeClr>
                </a:solidFill>
              </a:rPr>
              <a:t>September 2015</a:t>
            </a:r>
          </a:p>
          <a:p>
            <a:pPr algn="r"/>
            <a:endParaRPr lang="en-US" sz="1400" dirty="0">
              <a:solidFill>
                <a:schemeClr val="accent4">
                  <a:lumMod val="60000"/>
                  <a:lumOff val="40000"/>
                </a:schemeClr>
              </a:solidFill>
            </a:endParaRPr>
          </a:p>
          <a:p>
            <a:pPr algn="r"/>
            <a:endParaRPr lang="en-US" sz="1400" dirty="0" smtClean="0">
              <a:solidFill>
                <a:schemeClr val="accent4">
                  <a:lumMod val="60000"/>
                  <a:lumOff val="40000"/>
                </a:schemeClr>
              </a:solidFill>
            </a:endParaRPr>
          </a:p>
          <a:p>
            <a:pPr algn="r"/>
            <a:r>
              <a:rPr lang="en-US" dirty="0" smtClean="0">
                <a:solidFill>
                  <a:schemeClr val="accent4">
                    <a:lumMod val="60000"/>
                    <a:lumOff val="40000"/>
                  </a:schemeClr>
                </a:solidFill>
              </a:rPr>
              <a:t>2) Harvard University, University of </a:t>
            </a:r>
          </a:p>
          <a:p>
            <a:pPr algn="r"/>
            <a:r>
              <a:rPr lang="en-US" dirty="0" smtClean="0">
                <a:solidFill>
                  <a:schemeClr val="accent4">
                    <a:lumMod val="60000"/>
                    <a:lumOff val="40000"/>
                  </a:schemeClr>
                </a:solidFill>
              </a:rPr>
              <a:t>New Hampshire,  &amp; Maine</a:t>
            </a:r>
          </a:p>
          <a:p>
            <a:pPr algn="r"/>
            <a:r>
              <a:rPr lang="en-US" dirty="0" smtClean="0">
                <a:solidFill>
                  <a:schemeClr val="accent4">
                    <a:lumMod val="60000"/>
                    <a:lumOff val="40000"/>
                  </a:schemeClr>
                </a:solidFill>
              </a:rPr>
              <a:t>September 2018</a:t>
            </a:r>
            <a:endParaRPr lang="en-US" dirty="0">
              <a:solidFill>
                <a:schemeClr val="accent4">
                  <a:lumMod val="60000"/>
                  <a:lumOff val="40000"/>
                </a:schemeClr>
              </a:solidFill>
            </a:endParaRPr>
          </a:p>
        </p:txBody>
      </p:sp>
      <p:pic>
        <p:nvPicPr>
          <p:cNvPr id="8" name="Picture 7"/>
          <p:cNvPicPr>
            <a:picLocks noChangeAspect="1"/>
          </p:cNvPicPr>
          <p:nvPr/>
        </p:nvPicPr>
        <p:blipFill>
          <a:blip r:embed="rId3"/>
          <a:stretch>
            <a:fillRect/>
          </a:stretch>
        </p:blipFill>
        <p:spPr>
          <a:xfrm>
            <a:off x="252937" y="1807761"/>
            <a:ext cx="6034155" cy="3700948"/>
          </a:xfrm>
          <a:prstGeom prst="rect">
            <a:avLst/>
          </a:prstGeom>
        </p:spPr>
      </p:pic>
      <p:cxnSp>
        <p:nvCxnSpPr>
          <p:cNvPr id="9" name="Straight Connector 8"/>
          <p:cNvCxnSpPr/>
          <p:nvPr/>
        </p:nvCxnSpPr>
        <p:spPr>
          <a:xfrm flipV="1">
            <a:off x="2396669" y="1466853"/>
            <a:ext cx="6514941" cy="17889"/>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286000" y="6022134"/>
            <a:ext cx="6515476" cy="646331"/>
          </a:xfrm>
          <a:prstGeom prst="rect">
            <a:avLst/>
          </a:prstGeom>
        </p:spPr>
        <p:txBody>
          <a:bodyPr wrap="square">
            <a:spAutoFit/>
          </a:bodyPr>
          <a:lstStyle/>
          <a:p>
            <a:pPr algn="r"/>
            <a:r>
              <a:rPr lang="en-US" b="1" dirty="0">
                <a:solidFill>
                  <a:schemeClr val="bg1">
                    <a:lumMod val="75000"/>
                  </a:schemeClr>
                </a:solidFill>
              </a:rPr>
              <a:t>UCEMM - Department of Geography and Environment </a:t>
            </a:r>
            <a:endParaRPr lang="en-US" b="1" dirty="0" smtClean="0">
              <a:solidFill>
                <a:schemeClr val="bg1">
                  <a:lumMod val="75000"/>
                </a:schemeClr>
              </a:solidFill>
            </a:endParaRPr>
          </a:p>
          <a:p>
            <a:pPr algn="r"/>
            <a:r>
              <a:rPr lang="en-US" b="1" dirty="0" smtClean="0">
                <a:solidFill>
                  <a:schemeClr val="bg1">
                    <a:lumMod val="75000"/>
                  </a:schemeClr>
                </a:solidFill>
              </a:rPr>
              <a:t>University of Aberdeen</a:t>
            </a:r>
            <a:endParaRPr lang="en-US" dirty="0">
              <a:solidFill>
                <a:schemeClr val="bg1">
                  <a:lumMod val="75000"/>
                </a:schemeClr>
              </a:solidFill>
            </a:endParaRPr>
          </a:p>
        </p:txBody>
      </p:sp>
    </p:spTree>
    <p:extLst>
      <p:ext uri="{BB962C8B-B14F-4D97-AF65-F5344CB8AC3E}">
        <p14:creationId xmlns:p14="http://schemas.microsoft.com/office/powerpoint/2010/main" val="7013550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84" y="2450"/>
            <a:ext cx="9144000" cy="735477"/>
          </a:xfrm>
        </p:spPr>
        <p:txBody>
          <a:bodyPr>
            <a:normAutofit/>
          </a:bodyPr>
          <a:lstStyle/>
          <a:p>
            <a:pPr algn="r"/>
            <a:r>
              <a:rPr lang="en-US" sz="2800" b="1" dirty="0" smtClean="0">
                <a:solidFill>
                  <a:srgbClr val="69BB70"/>
                </a:solidFill>
              </a:rPr>
              <a:t>Santander Mobility Awards</a:t>
            </a:r>
            <a:endParaRPr lang="en-US" sz="2800" b="1" dirty="0">
              <a:solidFill>
                <a:srgbClr val="69BB70"/>
              </a:solidFill>
            </a:endParaRPr>
          </a:p>
        </p:txBody>
      </p:sp>
      <p:sp>
        <p:nvSpPr>
          <p:cNvPr id="6" name="TextBox 5"/>
          <p:cNvSpPr txBox="1"/>
          <p:nvPr/>
        </p:nvSpPr>
        <p:spPr>
          <a:xfrm>
            <a:off x="497749" y="1698948"/>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2"/>
          <a:stretch>
            <a:fillRect/>
          </a:stretch>
        </p:blipFill>
        <p:spPr>
          <a:xfrm>
            <a:off x="-2062799" y="0"/>
            <a:ext cx="4152709" cy="6858000"/>
          </a:xfrm>
          <a:prstGeom prst="rect">
            <a:avLst/>
          </a:prstGeom>
        </p:spPr>
      </p:pic>
      <p:cxnSp>
        <p:nvCxnSpPr>
          <p:cNvPr id="10" name="Straight Connector 9"/>
          <p:cNvCxnSpPr/>
          <p:nvPr/>
        </p:nvCxnSpPr>
        <p:spPr>
          <a:xfrm flipV="1">
            <a:off x="2396669" y="1323749"/>
            <a:ext cx="6514941" cy="17889"/>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682415" y="1886513"/>
            <a:ext cx="6196224" cy="3800351"/>
          </a:xfrm>
          <a:prstGeom prst="rect">
            <a:avLst/>
          </a:prstGeom>
        </p:spPr>
      </p:pic>
      <p:sp>
        <p:nvSpPr>
          <p:cNvPr id="3" name="Rectangle 2"/>
          <p:cNvSpPr/>
          <p:nvPr/>
        </p:nvSpPr>
        <p:spPr>
          <a:xfrm>
            <a:off x="4421817" y="5290907"/>
            <a:ext cx="4572000" cy="1569660"/>
          </a:xfrm>
          <a:prstGeom prst="rect">
            <a:avLst/>
          </a:prstGeom>
        </p:spPr>
        <p:txBody>
          <a:bodyPr>
            <a:spAutoFit/>
          </a:bodyPr>
          <a:lstStyle/>
          <a:p>
            <a:pPr algn="r"/>
            <a:r>
              <a:rPr lang="en-US" sz="1600" b="1" dirty="0" smtClean="0">
                <a:solidFill>
                  <a:schemeClr val="bg1">
                    <a:lumMod val="75000"/>
                  </a:schemeClr>
                </a:solidFill>
              </a:rPr>
              <a:t>G10 </a:t>
            </a:r>
            <a:r>
              <a:rPr lang="en-US" sz="1600" b="1" dirty="0">
                <a:solidFill>
                  <a:schemeClr val="bg1">
                    <a:lumMod val="75000"/>
                  </a:schemeClr>
                </a:solidFill>
              </a:rPr>
              <a:t>- St. Mary's </a:t>
            </a:r>
            <a:r>
              <a:rPr lang="en-US" sz="1600" dirty="0">
                <a:solidFill>
                  <a:schemeClr val="bg1">
                    <a:lumMod val="75000"/>
                  </a:schemeClr>
                </a:solidFill>
              </a:rPr>
              <a:t> </a:t>
            </a:r>
            <a:r>
              <a:rPr lang="en-US" sz="1600" b="1" dirty="0" smtClean="0">
                <a:solidFill>
                  <a:schemeClr val="bg1">
                    <a:lumMod val="75000"/>
                  </a:schemeClr>
                </a:solidFill>
              </a:rPr>
              <a:t>UCEMM</a:t>
            </a:r>
          </a:p>
          <a:p>
            <a:pPr algn="r"/>
            <a:r>
              <a:rPr lang="en-US" sz="1600" b="1" dirty="0" smtClean="0">
                <a:solidFill>
                  <a:schemeClr val="bg1">
                    <a:lumMod val="75000"/>
                  </a:schemeClr>
                </a:solidFill>
              </a:rPr>
              <a:t>Department </a:t>
            </a:r>
            <a:r>
              <a:rPr lang="en-US" sz="1600" b="1" dirty="0">
                <a:solidFill>
                  <a:schemeClr val="bg1">
                    <a:lumMod val="75000"/>
                  </a:schemeClr>
                </a:solidFill>
              </a:rPr>
              <a:t>of Geography and Environment </a:t>
            </a:r>
            <a:endParaRPr lang="en-US" sz="1600" dirty="0">
              <a:solidFill>
                <a:schemeClr val="bg1">
                  <a:lumMod val="75000"/>
                </a:schemeClr>
              </a:solidFill>
            </a:endParaRPr>
          </a:p>
          <a:p>
            <a:pPr algn="r"/>
            <a:r>
              <a:rPr lang="en-US" sz="1600" b="1" dirty="0">
                <a:solidFill>
                  <a:schemeClr val="bg1">
                    <a:lumMod val="75000"/>
                  </a:schemeClr>
                </a:solidFill>
              </a:rPr>
              <a:t>School of Geosciences - College of Physical Sciences </a:t>
            </a:r>
            <a:endParaRPr lang="en-US" sz="1600" dirty="0">
              <a:solidFill>
                <a:schemeClr val="bg1">
                  <a:lumMod val="75000"/>
                </a:schemeClr>
              </a:solidFill>
            </a:endParaRPr>
          </a:p>
          <a:p>
            <a:pPr algn="r"/>
            <a:r>
              <a:rPr lang="en-US" sz="1600" b="1" dirty="0">
                <a:solidFill>
                  <a:schemeClr val="bg1">
                    <a:lumMod val="75000"/>
                  </a:schemeClr>
                </a:solidFill>
              </a:rPr>
              <a:t>University of Aberdeen - AB24 3UF- Scotland - UK </a:t>
            </a:r>
            <a:endParaRPr lang="en-US" sz="1600" dirty="0">
              <a:solidFill>
                <a:schemeClr val="bg1">
                  <a:lumMod val="75000"/>
                </a:schemeClr>
              </a:solidFill>
            </a:endParaRPr>
          </a:p>
          <a:p>
            <a:pPr algn="r"/>
            <a:r>
              <a:rPr lang="en-US" sz="1600" b="1" dirty="0">
                <a:solidFill>
                  <a:schemeClr val="bg1">
                    <a:lumMod val="75000"/>
                  </a:schemeClr>
                </a:solidFill>
              </a:rPr>
              <a:t>Tel. +44 01224272324 Email. </a:t>
            </a:r>
            <a:r>
              <a:rPr lang="en-US" sz="1600" b="1" dirty="0">
                <a:hlinkClick r:id="rId4"/>
              </a:rPr>
              <a:t>d.r.green@abdn.ac.uk</a:t>
            </a:r>
            <a:r>
              <a:rPr lang="en-US" sz="1600" b="1" dirty="0"/>
              <a:t>  </a:t>
            </a:r>
            <a:endParaRPr lang="en-US" sz="1600" dirty="0"/>
          </a:p>
          <a:p>
            <a:pPr algn="r"/>
            <a:r>
              <a:rPr lang="en-US" sz="1600" b="1" dirty="0">
                <a:solidFill>
                  <a:srgbClr val="BFBFBF"/>
                </a:solidFill>
              </a:rPr>
              <a:t>Internet</a:t>
            </a:r>
            <a:r>
              <a:rPr lang="en-US" sz="1600" dirty="0">
                <a:solidFill>
                  <a:srgbClr val="BFBFBF"/>
                </a:solidFill>
              </a:rPr>
              <a:t>. </a:t>
            </a:r>
            <a:r>
              <a:rPr lang="en-US" sz="1600" dirty="0">
                <a:hlinkClick r:id="rId5"/>
              </a:rPr>
              <a:t>www.abdn.ac.uk/research/ucemm</a:t>
            </a:r>
            <a:r>
              <a:rPr lang="en-US" sz="1600" dirty="0"/>
              <a:t> </a:t>
            </a:r>
          </a:p>
        </p:txBody>
      </p:sp>
      <p:pic>
        <p:nvPicPr>
          <p:cNvPr id="9" name="Picture 8"/>
          <p:cNvPicPr>
            <a:picLocks noChangeAspect="1"/>
          </p:cNvPicPr>
          <p:nvPr/>
        </p:nvPicPr>
        <p:blipFill>
          <a:blip r:embed="rId6"/>
          <a:stretch>
            <a:fillRect/>
          </a:stretch>
        </p:blipFill>
        <p:spPr>
          <a:xfrm>
            <a:off x="6626946" y="2909839"/>
            <a:ext cx="2338322" cy="2363601"/>
          </a:xfrm>
          <a:prstGeom prst="rect">
            <a:avLst/>
          </a:prstGeom>
        </p:spPr>
      </p:pic>
      <p:sp>
        <p:nvSpPr>
          <p:cNvPr id="12" name="TextBox 11"/>
          <p:cNvSpPr txBox="1"/>
          <p:nvPr/>
        </p:nvSpPr>
        <p:spPr>
          <a:xfrm>
            <a:off x="1044010" y="6227189"/>
            <a:ext cx="2091800" cy="584776"/>
          </a:xfrm>
          <a:prstGeom prst="rect">
            <a:avLst/>
          </a:prstGeom>
          <a:solidFill>
            <a:srgbClr val="69BB70"/>
          </a:solidFill>
          <a:ln>
            <a:solidFill>
              <a:schemeClr val="bg1"/>
            </a:solidFill>
          </a:ln>
        </p:spPr>
        <p:txBody>
          <a:bodyPr wrap="square" rtlCol="0">
            <a:spAutoFit/>
          </a:bodyPr>
          <a:lstStyle/>
          <a:p>
            <a:r>
              <a:rPr lang="en-US" sz="3200" b="1" dirty="0" smtClean="0">
                <a:solidFill>
                  <a:schemeClr val="bg1"/>
                </a:solidFill>
              </a:rPr>
              <a:t>Thank You</a:t>
            </a:r>
            <a:endParaRPr lang="en-US" sz="3200" b="1" dirty="0">
              <a:solidFill>
                <a:schemeClr val="bg1"/>
              </a:solidFill>
            </a:endParaRPr>
          </a:p>
        </p:txBody>
      </p:sp>
      <p:sp>
        <p:nvSpPr>
          <p:cNvPr id="4" name="TextBox 3"/>
          <p:cNvSpPr txBox="1"/>
          <p:nvPr/>
        </p:nvSpPr>
        <p:spPr>
          <a:xfrm>
            <a:off x="6244894" y="1698948"/>
            <a:ext cx="2750811" cy="584776"/>
          </a:xfrm>
          <a:prstGeom prst="rect">
            <a:avLst/>
          </a:prstGeom>
          <a:noFill/>
        </p:spPr>
        <p:txBody>
          <a:bodyPr wrap="none" rtlCol="0">
            <a:spAutoFit/>
          </a:bodyPr>
          <a:lstStyle/>
          <a:p>
            <a:r>
              <a:rPr lang="en-US" sz="3200" i="1" dirty="0" smtClean="0">
                <a:solidFill>
                  <a:srgbClr val="B3A2C7"/>
                </a:solidFill>
              </a:rPr>
              <a:t>David R. Green</a:t>
            </a:r>
            <a:endParaRPr lang="en-US" sz="3200" i="1" dirty="0">
              <a:solidFill>
                <a:srgbClr val="B3A2C7"/>
              </a:solidFill>
            </a:endParaRPr>
          </a:p>
        </p:txBody>
      </p:sp>
    </p:spTree>
    <p:extLst>
      <p:ext uri="{BB962C8B-B14F-4D97-AF65-F5344CB8AC3E}">
        <p14:creationId xmlns:p14="http://schemas.microsoft.com/office/powerpoint/2010/main" val="37739008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312" y="2450"/>
            <a:ext cx="9144000" cy="735477"/>
          </a:xfrm>
        </p:spPr>
        <p:txBody>
          <a:bodyPr>
            <a:normAutofit/>
          </a:bodyPr>
          <a:lstStyle/>
          <a:p>
            <a:pPr algn="r"/>
            <a:r>
              <a:rPr lang="en-US" sz="2800" b="1" dirty="0" smtClean="0">
                <a:solidFill>
                  <a:srgbClr val="69BB70"/>
                </a:solidFill>
              </a:rPr>
              <a:t>Santander Mobility Awards</a:t>
            </a:r>
            <a:endParaRPr lang="en-US" sz="2800" b="1" dirty="0">
              <a:solidFill>
                <a:srgbClr val="69BB70"/>
              </a:solidFill>
            </a:endParaRPr>
          </a:p>
        </p:txBody>
      </p:sp>
      <p:sp>
        <p:nvSpPr>
          <p:cNvPr id="6" name="TextBox 5"/>
          <p:cNvSpPr txBox="1"/>
          <p:nvPr/>
        </p:nvSpPr>
        <p:spPr>
          <a:xfrm>
            <a:off x="497749" y="1698948"/>
            <a:ext cx="184666" cy="369332"/>
          </a:xfrm>
          <a:prstGeom prst="rect">
            <a:avLst/>
          </a:prstGeom>
          <a:noFill/>
        </p:spPr>
        <p:txBody>
          <a:bodyPr wrap="none" rtlCol="0">
            <a:spAutoFit/>
          </a:bodyPr>
          <a:lstStyle/>
          <a:p>
            <a:endParaRPr lang="en-US" dirty="0"/>
          </a:p>
        </p:txBody>
      </p:sp>
      <p:sp>
        <p:nvSpPr>
          <p:cNvPr id="8" name="TextBox 7"/>
          <p:cNvSpPr txBox="1"/>
          <p:nvPr/>
        </p:nvSpPr>
        <p:spPr>
          <a:xfrm>
            <a:off x="4016766" y="737927"/>
            <a:ext cx="5070619" cy="369332"/>
          </a:xfrm>
          <a:prstGeom prst="rect">
            <a:avLst/>
          </a:prstGeom>
          <a:noFill/>
        </p:spPr>
        <p:txBody>
          <a:bodyPr wrap="none" rtlCol="0">
            <a:spAutoFit/>
          </a:bodyPr>
          <a:lstStyle/>
          <a:p>
            <a:r>
              <a:rPr lang="en-US" b="1" dirty="0" smtClean="0">
                <a:solidFill>
                  <a:srgbClr val="69BB70"/>
                </a:solidFill>
              </a:rPr>
              <a:t>Study Visit to Cornell University &amp; Brock University</a:t>
            </a:r>
            <a:endParaRPr lang="en-US" b="1" dirty="0">
              <a:solidFill>
                <a:srgbClr val="69BB70"/>
              </a:solidFill>
            </a:endParaRPr>
          </a:p>
        </p:txBody>
      </p:sp>
      <p:sp>
        <p:nvSpPr>
          <p:cNvPr id="9" name="Rectangle 8"/>
          <p:cNvSpPr/>
          <p:nvPr/>
        </p:nvSpPr>
        <p:spPr>
          <a:xfrm>
            <a:off x="2146267" y="1785401"/>
            <a:ext cx="6908303" cy="4524316"/>
          </a:xfrm>
          <a:prstGeom prst="rect">
            <a:avLst/>
          </a:prstGeom>
        </p:spPr>
        <p:txBody>
          <a:bodyPr wrap="square">
            <a:spAutoFit/>
          </a:bodyPr>
          <a:lstStyle/>
          <a:p>
            <a:pPr marL="285750" indent="-285750" algn="just">
              <a:buFont typeface="Arial"/>
              <a:buChar char="•"/>
            </a:pPr>
            <a:r>
              <a:rPr lang="en-US" dirty="0">
                <a:solidFill>
                  <a:srgbClr val="B3A2C7"/>
                </a:solidFill>
              </a:rPr>
              <a:t>One of my current areas of research interest is Precision Viticulture (PV) - using GIS and remote sensing to aid in the monitoring, mapping, management and </a:t>
            </a:r>
            <a:r>
              <a:rPr lang="en-US" dirty="0" smtClean="0">
                <a:solidFill>
                  <a:srgbClr val="B3A2C7"/>
                </a:solidFill>
              </a:rPr>
              <a:t>modeling </a:t>
            </a:r>
            <a:r>
              <a:rPr lang="en-US" dirty="0">
                <a:solidFill>
                  <a:srgbClr val="B3A2C7"/>
                </a:solidFill>
              </a:rPr>
              <a:t>of vineyards </a:t>
            </a:r>
            <a:r>
              <a:rPr lang="en-US" dirty="0" smtClean="0">
                <a:solidFill>
                  <a:srgbClr val="B3A2C7"/>
                </a:solidFill>
              </a:rPr>
              <a:t>- and </a:t>
            </a:r>
            <a:r>
              <a:rPr lang="en-US" dirty="0">
                <a:solidFill>
                  <a:srgbClr val="B3A2C7"/>
                </a:solidFill>
              </a:rPr>
              <a:t>specifically the use of UAVs (Unmanned Airborne/Aerial Vehicles) to acquire hi-resolution remotely sensed data and imagery of vineyards e.g. </a:t>
            </a:r>
            <a:r>
              <a:rPr lang="en-US" dirty="0" smtClean="0">
                <a:solidFill>
                  <a:srgbClr val="B3A2C7"/>
                </a:solidFill>
              </a:rPr>
              <a:t>Multispectral</a:t>
            </a:r>
            <a:r>
              <a:rPr lang="en-US" dirty="0">
                <a:solidFill>
                  <a:srgbClr val="B3A2C7"/>
                </a:solidFill>
              </a:rPr>
              <a:t>, H</a:t>
            </a:r>
            <a:r>
              <a:rPr lang="en-US" dirty="0" smtClean="0">
                <a:solidFill>
                  <a:srgbClr val="B3A2C7"/>
                </a:solidFill>
              </a:rPr>
              <a:t>yperspectral</a:t>
            </a:r>
            <a:r>
              <a:rPr lang="en-US" dirty="0">
                <a:solidFill>
                  <a:srgbClr val="B3A2C7"/>
                </a:solidFill>
              </a:rPr>
              <a:t>, </a:t>
            </a:r>
            <a:r>
              <a:rPr lang="en-US" dirty="0" smtClean="0">
                <a:solidFill>
                  <a:srgbClr val="B3A2C7"/>
                </a:solidFill>
              </a:rPr>
              <a:t>Thermal</a:t>
            </a:r>
            <a:r>
              <a:rPr lang="en-US" dirty="0">
                <a:solidFill>
                  <a:srgbClr val="B3A2C7"/>
                </a:solidFill>
              </a:rPr>
              <a:t>, and </a:t>
            </a:r>
            <a:r>
              <a:rPr lang="en-US" dirty="0" smtClean="0">
                <a:solidFill>
                  <a:srgbClr val="B3A2C7"/>
                </a:solidFill>
              </a:rPr>
              <a:t>Lidar.</a:t>
            </a:r>
            <a:endParaRPr lang="en-US" dirty="0" smtClean="0">
              <a:solidFill>
                <a:srgbClr val="B3A2C7"/>
              </a:solidFill>
            </a:endParaRPr>
          </a:p>
          <a:p>
            <a:pPr marL="285750" indent="-285750" algn="just">
              <a:buFont typeface="Arial"/>
              <a:buChar char="•"/>
            </a:pPr>
            <a:endParaRPr lang="en-US" dirty="0">
              <a:solidFill>
                <a:srgbClr val="B3A2C7"/>
              </a:solidFill>
            </a:endParaRPr>
          </a:p>
          <a:p>
            <a:pPr marL="285750" indent="-285750" algn="just">
              <a:buFont typeface="Arial"/>
              <a:buChar char="•"/>
            </a:pPr>
            <a:r>
              <a:rPr lang="en-US" dirty="0">
                <a:solidFill>
                  <a:srgbClr val="B3A2C7"/>
                </a:solidFill>
              </a:rPr>
              <a:t>The USA is very advanced in this area of research, and Cornell University in particular has a very well-established research capability in Viticulture and Vineyard Management, with extensive areas of grapevines (The Finger Lakes Region), and involvement in a unique scientific and educational Extension Service</a:t>
            </a:r>
            <a:r>
              <a:rPr lang="en-US" dirty="0" smtClean="0">
                <a:solidFill>
                  <a:srgbClr val="B3A2C7"/>
                </a:solidFill>
              </a:rPr>
              <a:t>.</a:t>
            </a:r>
          </a:p>
          <a:p>
            <a:pPr marL="285750" indent="-285750" algn="just">
              <a:buFont typeface="Arial"/>
              <a:buChar char="•"/>
            </a:pPr>
            <a:endParaRPr lang="en-US" dirty="0">
              <a:solidFill>
                <a:srgbClr val="B3A2C7"/>
              </a:solidFill>
            </a:endParaRPr>
          </a:p>
          <a:p>
            <a:pPr marL="285750" indent="-285750" algn="just">
              <a:buFont typeface="Arial"/>
              <a:buChar char="•"/>
            </a:pPr>
            <a:r>
              <a:rPr lang="en-US" dirty="0">
                <a:solidFill>
                  <a:srgbClr val="B3A2C7"/>
                </a:solidFill>
              </a:rPr>
              <a:t>The proximity of Syracuse to Canada also allowed me to renew my existing viticultural research contacts at Vineland, </a:t>
            </a:r>
            <a:r>
              <a:rPr lang="en-US" dirty="0" smtClean="0">
                <a:solidFill>
                  <a:srgbClr val="B3A2C7"/>
                </a:solidFill>
              </a:rPr>
              <a:t>Guelph </a:t>
            </a:r>
            <a:r>
              <a:rPr lang="en-US" dirty="0">
                <a:solidFill>
                  <a:srgbClr val="B3A2C7"/>
                </a:solidFill>
              </a:rPr>
              <a:t>University, and Brock University in Ontario, Canada. </a:t>
            </a:r>
          </a:p>
        </p:txBody>
      </p:sp>
      <p:pic>
        <p:nvPicPr>
          <p:cNvPr id="7" name="Picture 6"/>
          <p:cNvPicPr>
            <a:picLocks noChangeAspect="1"/>
          </p:cNvPicPr>
          <p:nvPr/>
        </p:nvPicPr>
        <p:blipFill>
          <a:blip r:embed="rId2"/>
          <a:stretch>
            <a:fillRect/>
          </a:stretch>
        </p:blipFill>
        <p:spPr>
          <a:xfrm>
            <a:off x="-2062799" y="0"/>
            <a:ext cx="4152709" cy="6858000"/>
          </a:xfrm>
          <a:prstGeom prst="rect">
            <a:avLst/>
          </a:prstGeom>
        </p:spPr>
      </p:pic>
      <p:pic>
        <p:nvPicPr>
          <p:cNvPr id="10" name="Picture 9"/>
          <p:cNvPicPr>
            <a:picLocks noChangeAspect="1"/>
          </p:cNvPicPr>
          <p:nvPr/>
        </p:nvPicPr>
        <p:blipFill>
          <a:blip r:embed="rId3"/>
          <a:stretch>
            <a:fillRect/>
          </a:stretch>
        </p:blipFill>
        <p:spPr>
          <a:xfrm>
            <a:off x="79400" y="233739"/>
            <a:ext cx="2010510" cy="1233113"/>
          </a:xfrm>
          <a:prstGeom prst="rect">
            <a:avLst/>
          </a:prstGeom>
        </p:spPr>
      </p:pic>
      <p:cxnSp>
        <p:nvCxnSpPr>
          <p:cNvPr id="4" name="Straight Connector 3"/>
          <p:cNvCxnSpPr/>
          <p:nvPr/>
        </p:nvCxnSpPr>
        <p:spPr>
          <a:xfrm flipV="1">
            <a:off x="2396669" y="1466853"/>
            <a:ext cx="6514941" cy="17889"/>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67271" y="6252021"/>
            <a:ext cx="1429398" cy="584776"/>
          </a:xfrm>
          <a:prstGeom prst="rect">
            <a:avLst/>
          </a:prstGeom>
          <a:solidFill>
            <a:srgbClr val="69BB70"/>
          </a:solidFill>
          <a:ln>
            <a:solidFill>
              <a:schemeClr val="bg1"/>
            </a:solidFill>
          </a:ln>
        </p:spPr>
        <p:txBody>
          <a:bodyPr wrap="none" rtlCol="0">
            <a:spAutoFit/>
          </a:bodyPr>
          <a:lstStyle/>
          <a:p>
            <a:r>
              <a:rPr lang="en-US" sz="3200" b="1" dirty="0" smtClean="0">
                <a:solidFill>
                  <a:schemeClr val="bg1"/>
                </a:solidFill>
              </a:rPr>
              <a:t>Reason</a:t>
            </a:r>
            <a:endParaRPr lang="en-US" sz="3200" b="1" dirty="0">
              <a:solidFill>
                <a:schemeClr val="bg1"/>
              </a:solidFill>
            </a:endParaRPr>
          </a:p>
        </p:txBody>
      </p:sp>
      <p:sp>
        <p:nvSpPr>
          <p:cNvPr id="12" name="Rectangle 11"/>
          <p:cNvSpPr/>
          <p:nvPr/>
        </p:nvSpPr>
        <p:spPr>
          <a:xfrm>
            <a:off x="3226787" y="542637"/>
            <a:ext cx="703714" cy="675799"/>
          </a:xfrm>
          <a:prstGeom prst="rect">
            <a:avLst/>
          </a:prstGeom>
          <a:solidFill>
            <a:schemeClr val="accent4">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1</a:t>
            </a:r>
            <a:endParaRPr lang="en-US" sz="4000" dirty="0"/>
          </a:p>
        </p:txBody>
      </p:sp>
    </p:spTree>
    <p:extLst>
      <p:ext uri="{BB962C8B-B14F-4D97-AF65-F5344CB8AC3E}">
        <p14:creationId xmlns:p14="http://schemas.microsoft.com/office/powerpoint/2010/main" val="11712833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312" y="2450"/>
            <a:ext cx="9144000" cy="735477"/>
          </a:xfrm>
        </p:spPr>
        <p:txBody>
          <a:bodyPr>
            <a:normAutofit/>
          </a:bodyPr>
          <a:lstStyle/>
          <a:p>
            <a:pPr algn="r"/>
            <a:r>
              <a:rPr lang="en-US" sz="2800" b="1" dirty="0" smtClean="0">
                <a:solidFill>
                  <a:srgbClr val="69BB70"/>
                </a:solidFill>
              </a:rPr>
              <a:t>Santander Mobility Awards</a:t>
            </a:r>
            <a:endParaRPr lang="en-US" sz="2800" b="1" dirty="0">
              <a:solidFill>
                <a:srgbClr val="69BB70"/>
              </a:solidFill>
            </a:endParaRPr>
          </a:p>
        </p:txBody>
      </p:sp>
      <p:sp>
        <p:nvSpPr>
          <p:cNvPr id="6" name="TextBox 5"/>
          <p:cNvSpPr txBox="1"/>
          <p:nvPr/>
        </p:nvSpPr>
        <p:spPr>
          <a:xfrm>
            <a:off x="497749" y="1698948"/>
            <a:ext cx="184666" cy="369332"/>
          </a:xfrm>
          <a:prstGeom prst="rect">
            <a:avLst/>
          </a:prstGeom>
          <a:noFill/>
        </p:spPr>
        <p:txBody>
          <a:bodyPr wrap="none" rtlCol="0">
            <a:spAutoFit/>
          </a:bodyPr>
          <a:lstStyle/>
          <a:p>
            <a:endParaRPr lang="en-US" dirty="0"/>
          </a:p>
        </p:txBody>
      </p:sp>
      <p:sp>
        <p:nvSpPr>
          <p:cNvPr id="8" name="TextBox 7"/>
          <p:cNvSpPr txBox="1"/>
          <p:nvPr/>
        </p:nvSpPr>
        <p:spPr>
          <a:xfrm>
            <a:off x="4016766" y="737927"/>
            <a:ext cx="5070619" cy="369332"/>
          </a:xfrm>
          <a:prstGeom prst="rect">
            <a:avLst/>
          </a:prstGeom>
          <a:noFill/>
        </p:spPr>
        <p:txBody>
          <a:bodyPr wrap="none" rtlCol="0">
            <a:spAutoFit/>
          </a:bodyPr>
          <a:lstStyle/>
          <a:p>
            <a:r>
              <a:rPr lang="en-US" b="1" dirty="0" smtClean="0">
                <a:solidFill>
                  <a:srgbClr val="69BB70"/>
                </a:solidFill>
              </a:rPr>
              <a:t>Study Visit to Cornell University &amp; Brock University</a:t>
            </a:r>
            <a:endParaRPr lang="en-US" b="1" dirty="0">
              <a:solidFill>
                <a:srgbClr val="69BB70"/>
              </a:solidFill>
            </a:endParaRPr>
          </a:p>
        </p:txBody>
      </p:sp>
      <p:sp>
        <p:nvSpPr>
          <p:cNvPr id="9" name="Rectangle 8"/>
          <p:cNvSpPr/>
          <p:nvPr/>
        </p:nvSpPr>
        <p:spPr>
          <a:xfrm>
            <a:off x="2161455" y="1493667"/>
            <a:ext cx="6886742" cy="5601534"/>
          </a:xfrm>
          <a:prstGeom prst="rect">
            <a:avLst/>
          </a:prstGeom>
        </p:spPr>
        <p:txBody>
          <a:bodyPr wrap="square">
            <a:spAutoFit/>
          </a:bodyPr>
          <a:lstStyle/>
          <a:p>
            <a:pPr marL="285750" indent="-285750" algn="just">
              <a:buFont typeface="Arial"/>
              <a:buChar char="•"/>
            </a:pPr>
            <a:r>
              <a:rPr lang="en-US" dirty="0">
                <a:solidFill>
                  <a:schemeClr val="accent4">
                    <a:lumMod val="60000"/>
                    <a:lumOff val="40000"/>
                  </a:schemeClr>
                </a:solidFill>
              </a:rPr>
              <a:t>My visit to Cornell </a:t>
            </a:r>
            <a:r>
              <a:rPr lang="en-US" dirty="0" smtClean="0">
                <a:solidFill>
                  <a:schemeClr val="accent4">
                    <a:lumMod val="60000"/>
                    <a:lumOff val="40000"/>
                  </a:schemeClr>
                </a:solidFill>
              </a:rPr>
              <a:t>allowed </a:t>
            </a:r>
            <a:r>
              <a:rPr lang="en-US" dirty="0">
                <a:solidFill>
                  <a:schemeClr val="accent4">
                    <a:lumMod val="60000"/>
                    <a:lumOff val="40000"/>
                  </a:schemeClr>
                </a:solidFill>
              </a:rPr>
              <a:t>me to gain further insight into the wider and practical use of drones by scientists and practitioners for vineyard monitoring, management and </a:t>
            </a:r>
            <a:r>
              <a:rPr lang="en-US" dirty="0" smtClean="0">
                <a:solidFill>
                  <a:schemeClr val="accent4">
                    <a:lumMod val="60000"/>
                    <a:lumOff val="40000"/>
                  </a:schemeClr>
                </a:solidFill>
              </a:rPr>
              <a:t>modeling </a:t>
            </a:r>
            <a:r>
              <a:rPr lang="en-US" dirty="0" smtClean="0">
                <a:solidFill>
                  <a:schemeClr val="accent4">
                    <a:lumMod val="60000"/>
                    <a:lumOff val="40000"/>
                  </a:schemeClr>
                </a:solidFill>
              </a:rPr>
              <a:t>and to </a:t>
            </a:r>
            <a:r>
              <a:rPr lang="en-US" dirty="0">
                <a:solidFill>
                  <a:schemeClr val="accent4">
                    <a:lumMod val="60000"/>
                    <a:lumOff val="40000"/>
                  </a:schemeClr>
                </a:solidFill>
              </a:rPr>
              <a:t>engage with current PV research in Vineland, at Guelph University, and Brock University. </a:t>
            </a:r>
            <a:endParaRPr lang="en-US" dirty="0" smtClean="0">
              <a:solidFill>
                <a:schemeClr val="accent4">
                  <a:lumMod val="60000"/>
                  <a:lumOff val="40000"/>
                </a:schemeClr>
              </a:solidFill>
            </a:endParaRPr>
          </a:p>
          <a:p>
            <a:pPr marL="285750" indent="-285750" algn="just">
              <a:buFont typeface="Arial"/>
              <a:buChar char="•"/>
            </a:pPr>
            <a:endParaRPr lang="en-US" dirty="0">
              <a:solidFill>
                <a:schemeClr val="accent4">
                  <a:lumMod val="60000"/>
                  <a:lumOff val="40000"/>
                </a:schemeClr>
              </a:solidFill>
            </a:endParaRPr>
          </a:p>
          <a:p>
            <a:pPr marL="285750" indent="-285750" algn="just">
              <a:buFont typeface="Arial"/>
              <a:buChar char="•"/>
            </a:pPr>
            <a:r>
              <a:rPr lang="en-US" dirty="0">
                <a:solidFill>
                  <a:schemeClr val="accent4">
                    <a:lumMod val="60000"/>
                    <a:lumOff val="40000"/>
                  </a:schemeClr>
                </a:solidFill>
              </a:rPr>
              <a:t>This was a unique opportunity to work alongside scientists and practitioners to further my research into rapidly evolving UAV technologies and their role in Precision Viticulture, and to gain a better knowledge of their use to help understand the spatial variability and relationships that exist between grapevine canopies, phenology, and the vineyard environment. </a:t>
            </a:r>
            <a:endParaRPr lang="en-US" dirty="0" smtClean="0">
              <a:solidFill>
                <a:schemeClr val="accent4">
                  <a:lumMod val="60000"/>
                  <a:lumOff val="40000"/>
                </a:schemeClr>
              </a:solidFill>
            </a:endParaRPr>
          </a:p>
          <a:p>
            <a:pPr marL="285750" indent="-285750" algn="just">
              <a:buFont typeface="Arial"/>
              <a:buChar char="•"/>
            </a:pPr>
            <a:endParaRPr lang="en-US" dirty="0">
              <a:solidFill>
                <a:schemeClr val="accent4">
                  <a:lumMod val="60000"/>
                  <a:lumOff val="40000"/>
                </a:schemeClr>
              </a:solidFill>
            </a:endParaRPr>
          </a:p>
          <a:p>
            <a:pPr marL="285750" indent="-285750" algn="just">
              <a:buFont typeface="Arial"/>
              <a:buChar char="•"/>
            </a:pPr>
            <a:r>
              <a:rPr lang="en-US" dirty="0" smtClean="0">
                <a:solidFill>
                  <a:schemeClr val="accent4">
                    <a:lumMod val="60000"/>
                    <a:lumOff val="40000"/>
                  </a:schemeClr>
                </a:solidFill>
              </a:rPr>
              <a:t>The </a:t>
            </a:r>
            <a:r>
              <a:rPr lang="en-US" dirty="0">
                <a:solidFill>
                  <a:schemeClr val="accent4">
                    <a:lumMod val="60000"/>
                    <a:lumOff val="40000"/>
                  </a:schemeClr>
                </a:solidFill>
              </a:rPr>
              <a:t>visit also allowed me to acquire new field data and to explore new UAV capabilities including Hyperspectral, Multispectral, and Lidar sensors. And to undertake further research to establish the relationship between vine canopy status and UAV-based remote sensing data/imagery, Precision Viticulture (PV), field data collection, and plant canopy reflectance </a:t>
            </a:r>
            <a:r>
              <a:rPr lang="en-US" dirty="0" smtClean="0">
                <a:solidFill>
                  <a:schemeClr val="accent4">
                    <a:lumMod val="60000"/>
                    <a:lumOff val="40000"/>
                  </a:schemeClr>
                </a:solidFill>
              </a:rPr>
              <a:t>modeling. </a:t>
            </a:r>
            <a:endParaRPr lang="en-US" dirty="0" smtClean="0">
              <a:solidFill>
                <a:schemeClr val="accent4">
                  <a:lumMod val="60000"/>
                  <a:lumOff val="40000"/>
                </a:schemeClr>
              </a:solidFill>
            </a:endParaRPr>
          </a:p>
          <a:p>
            <a:pPr algn="just"/>
            <a:endParaRPr lang="en-US" sz="1600" dirty="0">
              <a:solidFill>
                <a:schemeClr val="accent4">
                  <a:lumMod val="60000"/>
                  <a:lumOff val="40000"/>
                </a:schemeClr>
              </a:solidFill>
            </a:endParaRPr>
          </a:p>
        </p:txBody>
      </p:sp>
      <p:pic>
        <p:nvPicPr>
          <p:cNvPr id="7" name="Picture 6"/>
          <p:cNvPicPr>
            <a:picLocks noChangeAspect="1"/>
          </p:cNvPicPr>
          <p:nvPr/>
        </p:nvPicPr>
        <p:blipFill>
          <a:blip r:embed="rId2"/>
          <a:stretch>
            <a:fillRect/>
          </a:stretch>
        </p:blipFill>
        <p:spPr>
          <a:xfrm>
            <a:off x="-2062799" y="0"/>
            <a:ext cx="4152709" cy="6858000"/>
          </a:xfrm>
          <a:prstGeom prst="rect">
            <a:avLst/>
          </a:prstGeom>
        </p:spPr>
      </p:pic>
      <p:cxnSp>
        <p:nvCxnSpPr>
          <p:cNvPr id="11" name="Straight Connector 10"/>
          <p:cNvCxnSpPr/>
          <p:nvPr/>
        </p:nvCxnSpPr>
        <p:spPr>
          <a:xfrm flipV="1">
            <a:off x="2396669" y="1359525"/>
            <a:ext cx="6514941" cy="17889"/>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a:stretch>
            <a:fillRect/>
          </a:stretch>
        </p:blipFill>
        <p:spPr>
          <a:xfrm>
            <a:off x="79400" y="233739"/>
            <a:ext cx="2010510" cy="1233113"/>
          </a:xfrm>
          <a:prstGeom prst="rect">
            <a:avLst/>
          </a:prstGeom>
        </p:spPr>
      </p:pic>
      <p:sp>
        <p:nvSpPr>
          <p:cNvPr id="10" name="TextBox 9"/>
          <p:cNvSpPr txBox="1"/>
          <p:nvPr/>
        </p:nvSpPr>
        <p:spPr>
          <a:xfrm>
            <a:off x="978893" y="6227189"/>
            <a:ext cx="1417776" cy="584776"/>
          </a:xfrm>
          <a:prstGeom prst="rect">
            <a:avLst/>
          </a:prstGeom>
          <a:solidFill>
            <a:srgbClr val="69BB70"/>
          </a:solidFill>
          <a:ln>
            <a:solidFill>
              <a:schemeClr val="bg1"/>
            </a:solidFill>
          </a:ln>
        </p:spPr>
        <p:txBody>
          <a:bodyPr wrap="none" rtlCol="0">
            <a:spAutoFit/>
          </a:bodyPr>
          <a:lstStyle/>
          <a:p>
            <a:r>
              <a:rPr lang="en-US" sz="3200" b="1" dirty="0" smtClean="0">
                <a:solidFill>
                  <a:schemeClr val="bg1"/>
                </a:solidFill>
              </a:rPr>
              <a:t>Benefit</a:t>
            </a:r>
            <a:endParaRPr lang="en-US" sz="3200" b="1" dirty="0">
              <a:solidFill>
                <a:schemeClr val="bg1"/>
              </a:solidFill>
            </a:endParaRPr>
          </a:p>
        </p:txBody>
      </p:sp>
    </p:spTree>
    <p:extLst>
      <p:ext uri="{BB962C8B-B14F-4D97-AF65-F5344CB8AC3E}">
        <p14:creationId xmlns:p14="http://schemas.microsoft.com/office/powerpoint/2010/main" val="40876530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48" y="2450"/>
            <a:ext cx="9144000" cy="735477"/>
          </a:xfrm>
        </p:spPr>
        <p:txBody>
          <a:bodyPr>
            <a:normAutofit/>
          </a:bodyPr>
          <a:lstStyle/>
          <a:p>
            <a:pPr algn="r"/>
            <a:r>
              <a:rPr lang="en-US" sz="2800" b="1" dirty="0" smtClean="0">
                <a:solidFill>
                  <a:srgbClr val="69BB70"/>
                </a:solidFill>
              </a:rPr>
              <a:t>Santander Mobility Awards</a:t>
            </a:r>
            <a:endParaRPr lang="en-US" sz="2800" b="1" dirty="0">
              <a:solidFill>
                <a:srgbClr val="69BB70"/>
              </a:solidFill>
            </a:endParaRPr>
          </a:p>
        </p:txBody>
      </p:sp>
      <p:sp>
        <p:nvSpPr>
          <p:cNvPr id="6" name="TextBox 5"/>
          <p:cNvSpPr txBox="1"/>
          <p:nvPr/>
        </p:nvSpPr>
        <p:spPr>
          <a:xfrm>
            <a:off x="497749" y="1698948"/>
            <a:ext cx="184666" cy="369332"/>
          </a:xfrm>
          <a:prstGeom prst="rect">
            <a:avLst/>
          </a:prstGeom>
          <a:noFill/>
        </p:spPr>
        <p:txBody>
          <a:bodyPr wrap="none" rtlCol="0">
            <a:spAutoFit/>
          </a:bodyPr>
          <a:lstStyle/>
          <a:p>
            <a:endParaRPr lang="en-US" dirty="0"/>
          </a:p>
        </p:txBody>
      </p:sp>
      <p:sp>
        <p:nvSpPr>
          <p:cNvPr id="8" name="TextBox 7"/>
          <p:cNvSpPr txBox="1"/>
          <p:nvPr/>
        </p:nvSpPr>
        <p:spPr>
          <a:xfrm>
            <a:off x="4033930" y="737927"/>
            <a:ext cx="5070619" cy="369332"/>
          </a:xfrm>
          <a:prstGeom prst="rect">
            <a:avLst/>
          </a:prstGeom>
          <a:noFill/>
        </p:spPr>
        <p:txBody>
          <a:bodyPr wrap="none" rtlCol="0">
            <a:spAutoFit/>
          </a:bodyPr>
          <a:lstStyle/>
          <a:p>
            <a:r>
              <a:rPr lang="en-US" b="1" dirty="0" smtClean="0">
                <a:solidFill>
                  <a:srgbClr val="69BB70"/>
                </a:solidFill>
              </a:rPr>
              <a:t>Study Visit to Cornell University &amp; Brock University</a:t>
            </a:r>
            <a:endParaRPr lang="en-US" b="1" dirty="0">
              <a:solidFill>
                <a:srgbClr val="69BB70"/>
              </a:solidFill>
            </a:endParaRPr>
          </a:p>
        </p:txBody>
      </p:sp>
      <p:sp>
        <p:nvSpPr>
          <p:cNvPr id="9" name="Rectangle 8"/>
          <p:cNvSpPr/>
          <p:nvPr/>
        </p:nvSpPr>
        <p:spPr>
          <a:xfrm>
            <a:off x="2128307" y="1431281"/>
            <a:ext cx="6929873" cy="5293756"/>
          </a:xfrm>
          <a:prstGeom prst="rect">
            <a:avLst/>
          </a:prstGeom>
        </p:spPr>
        <p:txBody>
          <a:bodyPr wrap="square">
            <a:spAutoFit/>
          </a:bodyPr>
          <a:lstStyle/>
          <a:p>
            <a:pPr marL="342900" indent="-342900" algn="just">
              <a:buFont typeface="Arial"/>
              <a:buChar char="•"/>
            </a:pPr>
            <a:r>
              <a:rPr lang="en-US" dirty="0" smtClean="0">
                <a:solidFill>
                  <a:schemeClr val="accent4">
                    <a:lumMod val="60000"/>
                    <a:lumOff val="40000"/>
                  </a:schemeClr>
                </a:solidFill>
              </a:rPr>
              <a:t>This study visit has been of long-term value to both UCEMM (UAV Centre for Environmental Monitoring and Mapping) and myself, as well as providing new input to teaching and research in the MSc in GIS degree programme at the University of Aberdeen, further development of academic research networks, and the potential for scientific research proposals. A number of scientific conference and journal publications have resulted from this study visit together with the purchase of some new UAV hardware, software and sensors. </a:t>
            </a:r>
          </a:p>
          <a:p>
            <a:pPr algn="just"/>
            <a:endParaRPr lang="en-US" sz="2000" dirty="0">
              <a:solidFill>
                <a:schemeClr val="accent4">
                  <a:lumMod val="60000"/>
                  <a:lumOff val="40000"/>
                </a:schemeClr>
              </a:solidFill>
            </a:endParaRPr>
          </a:p>
          <a:p>
            <a:pPr marL="285750" indent="-285750" algn="just">
              <a:buFont typeface="Arial"/>
              <a:buChar char="•"/>
            </a:pPr>
            <a:r>
              <a:rPr lang="en-US" sz="1400" b="1" dirty="0" smtClean="0">
                <a:solidFill>
                  <a:schemeClr val="accent4">
                    <a:lumMod val="60000"/>
                    <a:lumOff val="40000"/>
                  </a:schemeClr>
                </a:solidFill>
              </a:rPr>
              <a:t>New MSc in GIS module – UAV Remote Sensing, Monitoring and </a:t>
            </a:r>
            <a:r>
              <a:rPr lang="en-US" sz="1400" b="1" dirty="0" smtClean="0">
                <a:solidFill>
                  <a:schemeClr val="accent4">
                    <a:lumMod val="60000"/>
                    <a:lumOff val="40000"/>
                  </a:schemeClr>
                </a:solidFill>
              </a:rPr>
              <a:t>Mapping</a:t>
            </a:r>
          </a:p>
          <a:p>
            <a:pPr marL="285750" indent="-285750" algn="just">
              <a:buFont typeface="Arial"/>
              <a:buChar char="•"/>
            </a:pPr>
            <a:endParaRPr lang="en-US" sz="1400" b="1" dirty="0">
              <a:solidFill>
                <a:schemeClr val="accent4">
                  <a:lumMod val="60000"/>
                  <a:lumOff val="40000"/>
                </a:schemeClr>
              </a:solidFill>
            </a:endParaRPr>
          </a:p>
          <a:p>
            <a:pPr marL="285750" indent="-285750" algn="just">
              <a:buFont typeface="Arial"/>
              <a:buChar char="•"/>
            </a:pPr>
            <a:r>
              <a:rPr lang="en-US" sz="1400" b="1" dirty="0" smtClean="0">
                <a:solidFill>
                  <a:schemeClr val="accent4">
                    <a:lumMod val="60000"/>
                    <a:lumOff val="40000"/>
                  </a:schemeClr>
                </a:solidFill>
              </a:rPr>
              <a:t>UG module: The Geography of Vine and Wine (L3/L4)</a:t>
            </a:r>
          </a:p>
          <a:p>
            <a:pPr marL="285750" indent="-285750" algn="just">
              <a:buFont typeface="Arial"/>
              <a:buChar char="•"/>
            </a:pPr>
            <a:endParaRPr lang="en-US" sz="1400" b="1" dirty="0" smtClean="0">
              <a:solidFill>
                <a:schemeClr val="accent4">
                  <a:lumMod val="60000"/>
                  <a:lumOff val="40000"/>
                </a:schemeClr>
              </a:solidFill>
            </a:endParaRPr>
          </a:p>
          <a:p>
            <a:pPr marL="285750" indent="-285750" algn="just">
              <a:buFont typeface="Arial"/>
              <a:buChar char="•"/>
            </a:pPr>
            <a:r>
              <a:rPr lang="en-US" sz="1400" b="1" dirty="0" smtClean="0">
                <a:solidFill>
                  <a:schemeClr val="accent4">
                    <a:lumMod val="60000"/>
                    <a:lumOff val="40000"/>
                  </a:schemeClr>
                </a:solidFill>
              </a:rPr>
              <a:t>2017 - Research Funding: Zhaw/UoA/University </a:t>
            </a:r>
            <a:r>
              <a:rPr lang="en-US" sz="1400" b="1" dirty="0">
                <a:solidFill>
                  <a:schemeClr val="accent4">
                    <a:lumMod val="60000"/>
                    <a:lumOff val="40000"/>
                  </a:schemeClr>
                </a:solidFill>
              </a:rPr>
              <a:t>of </a:t>
            </a:r>
            <a:r>
              <a:rPr lang="en-US" sz="1400" b="1" dirty="0" smtClean="0">
                <a:solidFill>
                  <a:schemeClr val="accent4">
                    <a:lumMod val="60000"/>
                    <a:lumOff val="40000"/>
                  </a:schemeClr>
                </a:solidFill>
              </a:rPr>
              <a:t>Wageningen - </a:t>
            </a:r>
            <a:r>
              <a:rPr lang="en-US" sz="1400" b="1" dirty="0">
                <a:solidFill>
                  <a:schemeClr val="accent4">
                    <a:lumMod val="60000"/>
                    <a:lumOff val="40000"/>
                  </a:schemeClr>
                </a:solidFill>
              </a:rPr>
              <a:t>EU Funding – C-IPM 2nd Call / DEFRA (UK) Automated Airborne Pest Monitoring AAPM of Drosophila suzukii in Crops and Natural Habitats Total = Euro </a:t>
            </a:r>
            <a:r>
              <a:rPr lang="en-US" sz="1400" b="1" dirty="0" smtClean="0">
                <a:solidFill>
                  <a:schemeClr val="accent4">
                    <a:lumMod val="60000"/>
                    <a:lumOff val="40000"/>
                  </a:schemeClr>
                </a:solidFill>
              </a:rPr>
              <a:t>283,000.</a:t>
            </a:r>
            <a:endParaRPr lang="en-US" sz="1400" b="1" dirty="0" smtClean="0">
              <a:solidFill>
                <a:schemeClr val="accent4">
                  <a:lumMod val="60000"/>
                  <a:lumOff val="40000"/>
                </a:schemeClr>
              </a:solidFill>
            </a:endParaRPr>
          </a:p>
          <a:p>
            <a:pPr algn="just"/>
            <a:endParaRPr lang="en-US" sz="2000" b="1" dirty="0" smtClean="0">
              <a:solidFill>
                <a:schemeClr val="accent4">
                  <a:lumMod val="60000"/>
                  <a:lumOff val="40000"/>
                </a:schemeClr>
              </a:solidFill>
            </a:endParaRPr>
          </a:p>
          <a:p>
            <a:pPr marL="285750" indent="-285750" algn="just">
              <a:buFont typeface="Arial"/>
              <a:buChar char="•"/>
            </a:pPr>
            <a:r>
              <a:rPr lang="en-US" sz="1400" b="1" dirty="0" smtClean="0">
                <a:solidFill>
                  <a:schemeClr val="accent4">
                    <a:lumMod val="60000"/>
                    <a:lumOff val="40000"/>
                  </a:schemeClr>
                </a:solidFill>
              </a:rPr>
              <a:t>2015 - Physiological </a:t>
            </a:r>
            <a:r>
              <a:rPr lang="en-US" sz="1400" b="1" dirty="0">
                <a:solidFill>
                  <a:schemeClr val="accent4">
                    <a:lumMod val="60000"/>
                    <a:lumOff val="40000"/>
                  </a:schemeClr>
                </a:solidFill>
              </a:rPr>
              <a:t>Differences in Highly Fragmented Vineyards Using NIR/RGB UAV Photography. Proceedings of GIESCO, 19th GiESCO Day 31st May 2015 to 5th June 2015, Gruissan – France.(with Johannes Fahrentrapp, Martin Häfele, Peter Schumacher, Cristina Gomez)</a:t>
            </a:r>
            <a:r>
              <a:rPr lang="en-US" sz="1400" b="1" dirty="0" smtClean="0">
                <a:solidFill>
                  <a:schemeClr val="accent4">
                    <a:lumMod val="60000"/>
                    <a:lumOff val="40000"/>
                  </a:schemeClr>
                </a:solidFill>
              </a:rPr>
              <a:t>.</a:t>
            </a:r>
            <a:endParaRPr lang="en-US" sz="1400" b="1" dirty="0">
              <a:solidFill>
                <a:schemeClr val="accent4">
                  <a:lumMod val="60000"/>
                  <a:lumOff val="40000"/>
                </a:schemeClr>
              </a:solidFill>
            </a:endParaRPr>
          </a:p>
        </p:txBody>
      </p:sp>
      <p:pic>
        <p:nvPicPr>
          <p:cNvPr id="7" name="Picture 6"/>
          <p:cNvPicPr>
            <a:picLocks noChangeAspect="1"/>
          </p:cNvPicPr>
          <p:nvPr/>
        </p:nvPicPr>
        <p:blipFill>
          <a:blip r:embed="rId2"/>
          <a:stretch>
            <a:fillRect/>
          </a:stretch>
        </p:blipFill>
        <p:spPr>
          <a:xfrm>
            <a:off x="-2062799" y="0"/>
            <a:ext cx="4152709" cy="6858000"/>
          </a:xfrm>
          <a:prstGeom prst="rect">
            <a:avLst/>
          </a:prstGeom>
        </p:spPr>
      </p:pic>
      <p:cxnSp>
        <p:nvCxnSpPr>
          <p:cNvPr id="11" name="Straight Connector 10"/>
          <p:cNvCxnSpPr/>
          <p:nvPr/>
        </p:nvCxnSpPr>
        <p:spPr>
          <a:xfrm flipV="1">
            <a:off x="2396669" y="1260921"/>
            <a:ext cx="6514941" cy="17889"/>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a:stretch>
            <a:fillRect/>
          </a:stretch>
        </p:blipFill>
        <p:spPr>
          <a:xfrm>
            <a:off x="79400" y="233739"/>
            <a:ext cx="2010510" cy="1233113"/>
          </a:xfrm>
          <a:prstGeom prst="rect">
            <a:avLst/>
          </a:prstGeom>
        </p:spPr>
      </p:pic>
      <p:sp>
        <p:nvSpPr>
          <p:cNvPr id="3" name="TextBox 2"/>
          <p:cNvSpPr txBox="1"/>
          <p:nvPr/>
        </p:nvSpPr>
        <p:spPr>
          <a:xfrm>
            <a:off x="604929" y="6253127"/>
            <a:ext cx="1757412" cy="584776"/>
          </a:xfrm>
          <a:prstGeom prst="rect">
            <a:avLst/>
          </a:prstGeom>
          <a:solidFill>
            <a:srgbClr val="69BB70"/>
          </a:solidFill>
          <a:ln>
            <a:solidFill>
              <a:schemeClr val="bg1"/>
            </a:solidFill>
          </a:ln>
        </p:spPr>
        <p:txBody>
          <a:bodyPr wrap="none" rtlCol="0">
            <a:spAutoFit/>
          </a:bodyPr>
          <a:lstStyle/>
          <a:p>
            <a:r>
              <a:rPr lang="en-US" sz="3200" b="1" dirty="0" smtClean="0">
                <a:solidFill>
                  <a:schemeClr val="bg1"/>
                </a:solidFill>
              </a:rPr>
              <a:t>Outcome</a:t>
            </a:r>
            <a:endParaRPr lang="en-US" sz="3200" b="1" dirty="0">
              <a:solidFill>
                <a:schemeClr val="bg1"/>
              </a:solidFill>
            </a:endParaRPr>
          </a:p>
        </p:txBody>
      </p:sp>
    </p:spTree>
    <p:extLst>
      <p:ext uri="{BB962C8B-B14F-4D97-AF65-F5344CB8AC3E}">
        <p14:creationId xmlns:p14="http://schemas.microsoft.com/office/powerpoint/2010/main" val="1554546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5760159" y="2984374"/>
            <a:ext cx="3205588" cy="1906171"/>
          </a:xfrm>
          <a:prstGeom prst="rect">
            <a:avLst/>
          </a:prstGeom>
        </p:spPr>
      </p:pic>
      <p:sp>
        <p:nvSpPr>
          <p:cNvPr id="2" name="Title 1"/>
          <p:cNvSpPr>
            <a:spLocks noGrp="1"/>
          </p:cNvSpPr>
          <p:nvPr>
            <p:ph type="ctrTitle"/>
          </p:nvPr>
        </p:nvSpPr>
        <p:spPr>
          <a:xfrm>
            <a:off x="-120148" y="2450"/>
            <a:ext cx="9144000" cy="735477"/>
          </a:xfrm>
        </p:spPr>
        <p:txBody>
          <a:bodyPr>
            <a:normAutofit/>
          </a:bodyPr>
          <a:lstStyle/>
          <a:p>
            <a:pPr algn="r"/>
            <a:r>
              <a:rPr lang="en-US" sz="2800" b="1" dirty="0" smtClean="0">
                <a:solidFill>
                  <a:srgbClr val="69BB70"/>
                </a:solidFill>
              </a:rPr>
              <a:t>Santander Mobility Awards</a:t>
            </a:r>
            <a:endParaRPr lang="en-US" sz="2800" b="1" dirty="0">
              <a:solidFill>
                <a:srgbClr val="69BB70"/>
              </a:solidFill>
            </a:endParaRPr>
          </a:p>
        </p:txBody>
      </p:sp>
      <p:sp>
        <p:nvSpPr>
          <p:cNvPr id="6" name="TextBox 5"/>
          <p:cNvSpPr txBox="1"/>
          <p:nvPr/>
        </p:nvSpPr>
        <p:spPr>
          <a:xfrm>
            <a:off x="497749" y="1698948"/>
            <a:ext cx="184666" cy="369332"/>
          </a:xfrm>
          <a:prstGeom prst="rect">
            <a:avLst/>
          </a:prstGeom>
          <a:noFill/>
        </p:spPr>
        <p:txBody>
          <a:bodyPr wrap="none" rtlCol="0">
            <a:spAutoFit/>
          </a:bodyPr>
          <a:lstStyle/>
          <a:p>
            <a:endParaRPr lang="en-US" dirty="0"/>
          </a:p>
        </p:txBody>
      </p:sp>
      <p:sp>
        <p:nvSpPr>
          <p:cNvPr id="8" name="TextBox 7"/>
          <p:cNvSpPr txBox="1"/>
          <p:nvPr/>
        </p:nvSpPr>
        <p:spPr>
          <a:xfrm>
            <a:off x="4136914" y="737927"/>
            <a:ext cx="4933074" cy="369332"/>
          </a:xfrm>
          <a:prstGeom prst="rect">
            <a:avLst/>
          </a:prstGeom>
          <a:noFill/>
        </p:spPr>
        <p:txBody>
          <a:bodyPr wrap="none" rtlCol="0">
            <a:spAutoFit/>
          </a:bodyPr>
          <a:lstStyle/>
          <a:p>
            <a:r>
              <a:rPr lang="en-US" dirty="0" smtClean="0">
                <a:solidFill>
                  <a:srgbClr val="69BB70"/>
                </a:solidFill>
              </a:rPr>
              <a:t>Study Visit to Cornell University &amp; Brock University</a:t>
            </a:r>
            <a:endParaRPr lang="en-US" dirty="0">
              <a:solidFill>
                <a:srgbClr val="69BB70"/>
              </a:solidFill>
            </a:endParaRPr>
          </a:p>
        </p:txBody>
      </p:sp>
      <p:pic>
        <p:nvPicPr>
          <p:cNvPr id="7" name="Picture 6"/>
          <p:cNvPicPr>
            <a:picLocks noChangeAspect="1"/>
          </p:cNvPicPr>
          <p:nvPr/>
        </p:nvPicPr>
        <p:blipFill>
          <a:blip r:embed="rId3"/>
          <a:stretch>
            <a:fillRect/>
          </a:stretch>
        </p:blipFill>
        <p:spPr>
          <a:xfrm>
            <a:off x="-2062799" y="0"/>
            <a:ext cx="4152709" cy="6858000"/>
          </a:xfrm>
          <a:prstGeom prst="rect">
            <a:avLst/>
          </a:prstGeom>
        </p:spPr>
      </p:pic>
      <p:cxnSp>
        <p:nvCxnSpPr>
          <p:cNvPr id="11" name="Straight Connector 10"/>
          <p:cNvCxnSpPr/>
          <p:nvPr/>
        </p:nvCxnSpPr>
        <p:spPr>
          <a:xfrm flipV="1">
            <a:off x="2396669" y="1234309"/>
            <a:ext cx="6514941" cy="17889"/>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4"/>
          <a:stretch>
            <a:fillRect/>
          </a:stretch>
        </p:blipFill>
        <p:spPr>
          <a:xfrm>
            <a:off x="79400" y="233739"/>
            <a:ext cx="2010510" cy="1233113"/>
          </a:xfrm>
          <a:prstGeom prst="rect">
            <a:avLst/>
          </a:prstGeom>
        </p:spPr>
      </p:pic>
      <p:pic>
        <p:nvPicPr>
          <p:cNvPr id="3" name="Picture 2"/>
          <p:cNvPicPr>
            <a:picLocks noChangeAspect="1"/>
          </p:cNvPicPr>
          <p:nvPr/>
        </p:nvPicPr>
        <p:blipFill>
          <a:blip r:embed="rId5"/>
          <a:stretch>
            <a:fillRect/>
          </a:stretch>
        </p:blipFill>
        <p:spPr>
          <a:xfrm>
            <a:off x="2191565" y="1370648"/>
            <a:ext cx="2780616" cy="1524287"/>
          </a:xfrm>
          <a:prstGeom prst="rect">
            <a:avLst/>
          </a:prstGeom>
        </p:spPr>
      </p:pic>
      <p:pic>
        <p:nvPicPr>
          <p:cNvPr id="4" name="Picture 3"/>
          <p:cNvPicPr>
            <a:picLocks noChangeAspect="1"/>
          </p:cNvPicPr>
          <p:nvPr/>
        </p:nvPicPr>
        <p:blipFill>
          <a:blip r:embed="rId6"/>
          <a:stretch>
            <a:fillRect/>
          </a:stretch>
        </p:blipFill>
        <p:spPr>
          <a:xfrm>
            <a:off x="5068055" y="1370648"/>
            <a:ext cx="2761475" cy="1524287"/>
          </a:xfrm>
          <a:prstGeom prst="rect">
            <a:avLst/>
          </a:prstGeom>
        </p:spPr>
      </p:pic>
      <p:pic>
        <p:nvPicPr>
          <p:cNvPr id="5" name="Picture 4"/>
          <p:cNvPicPr>
            <a:picLocks noChangeAspect="1"/>
          </p:cNvPicPr>
          <p:nvPr/>
        </p:nvPicPr>
        <p:blipFill>
          <a:blip r:embed="rId7"/>
          <a:stretch>
            <a:fillRect/>
          </a:stretch>
        </p:blipFill>
        <p:spPr>
          <a:xfrm>
            <a:off x="2173679" y="2966487"/>
            <a:ext cx="3997729" cy="1906171"/>
          </a:xfrm>
          <a:prstGeom prst="rect">
            <a:avLst/>
          </a:prstGeom>
        </p:spPr>
      </p:pic>
      <p:pic>
        <p:nvPicPr>
          <p:cNvPr id="13" name="Picture 12"/>
          <p:cNvPicPr>
            <a:picLocks noChangeAspect="1"/>
          </p:cNvPicPr>
          <p:nvPr/>
        </p:nvPicPr>
        <p:blipFill>
          <a:blip r:embed="rId8"/>
          <a:stretch>
            <a:fillRect/>
          </a:stretch>
        </p:blipFill>
        <p:spPr>
          <a:xfrm>
            <a:off x="2199923" y="4944210"/>
            <a:ext cx="2805818" cy="1864482"/>
          </a:xfrm>
          <a:prstGeom prst="rect">
            <a:avLst/>
          </a:prstGeom>
        </p:spPr>
      </p:pic>
      <p:pic>
        <p:nvPicPr>
          <p:cNvPr id="14" name="Picture 13"/>
          <p:cNvPicPr>
            <a:picLocks noChangeAspect="1"/>
          </p:cNvPicPr>
          <p:nvPr/>
        </p:nvPicPr>
        <p:blipFill>
          <a:blip r:embed="rId9"/>
          <a:stretch>
            <a:fillRect/>
          </a:stretch>
        </p:blipFill>
        <p:spPr>
          <a:xfrm>
            <a:off x="5041513" y="4897532"/>
            <a:ext cx="3547639" cy="1911160"/>
          </a:xfrm>
          <a:prstGeom prst="rect">
            <a:avLst/>
          </a:prstGeom>
        </p:spPr>
      </p:pic>
      <p:pic>
        <p:nvPicPr>
          <p:cNvPr id="15" name="Picture 14"/>
          <p:cNvPicPr>
            <a:picLocks noChangeAspect="1"/>
          </p:cNvPicPr>
          <p:nvPr/>
        </p:nvPicPr>
        <p:blipFill>
          <a:blip r:embed="rId10"/>
          <a:stretch>
            <a:fillRect/>
          </a:stretch>
        </p:blipFill>
        <p:spPr>
          <a:xfrm>
            <a:off x="7922479" y="1370648"/>
            <a:ext cx="1042789" cy="2224881"/>
          </a:xfrm>
          <a:prstGeom prst="rect">
            <a:avLst/>
          </a:prstGeom>
        </p:spPr>
      </p:pic>
    </p:spTree>
    <p:extLst>
      <p:ext uri="{BB962C8B-B14F-4D97-AF65-F5344CB8AC3E}">
        <p14:creationId xmlns:p14="http://schemas.microsoft.com/office/powerpoint/2010/main" val="22182852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312" y="2450"/>
            <a:ext cx="9144000" cy="735477"/>
          </a:xfrm>
        </p:spPr>
        <p:txBody>
          <a:bodyPr>
            <a:normAutofit/>
          </a:bodyPr>
          <a:lstStyle/>
          <a:p>
            <a:pPr algn="r"/>
            <a:r>
              <a:rPr lang="en-US" sz="2800" b="1" dirty="0" smtClean="0">
                <a:solidFill>
                  <a:srgbClr val="69BB70"/>
                </a:solidFill>
              </a:rPr>
              <a:t>Santander Mobility Awards</a:t>
            </a:r>
            <a:endParaRPr lang="en-US" sz="2800" b="1" dirty="0">
              <a:solidFill>
                <a:srgbClr val="69BB70"/>
              </a:solidFill>
            </a:endParaRPr>
          </a:p>
        </p:txBody>
      </p:sp>
      <p:sp>
        <p:nvSpPr>
          <p:cNvPr id="6" name="TextBox 5"/>
          <p:cNvSpPr txBox="1"/>
          <p:nvPr/>
        </p:nvSpPr>
        <p:spPr>
          <a:xfrm>
            <a:off x="497749" y="1698948"/>
            <a:ext cx="184666" cy="369332"/>
          </a:xfrm>
          <a:prstGeom prst="rect">
            <a:avLst/>
          </a:prstGeom>
          <a:noFill/>
        </p:spPr>
        <p:txBody>
          <a:bodyPr wrap="none" rtlCol="0">
            <a:spAutoFit/>
          </a:bodyPr>
          <a:lstStyle/>
          <a:p>
            <a:endParaRPr lang="en-US" dirty="0"/>
          </a:p>
        </p:txBody>
      </p:sp>
      <p:sp>
        <p:nvSpPr>
          <p:cNvPr id="8" name="TextBox 7"/>
          <p:cNvSpPr txBox="1"/>
          <p:nvPr/>
        </p:nvSpPr>
        <p:spPr>
          <a:xfrm>
            <a:off x="3990069" y="686444"/>
            <a:ext cx="5008027" cy="646331"/>
          </a:xfrm>
          <a:prstGeom prst="rect">
            <a:avLst/>
          </a:prstGeom>
          <a:noFill/>
        </p:spPr>
        <p:txBody>
          <a:bodyPr wrap="none" rtlCol="0">
            <a:spAutoFit/>
          </a:bodyPr>
          <a:lstStyle/>
          <a:p>
            <a:pPr algn="r"/>
            <a:r>
              <a:rPr lang="en-US" dirty="0" smtClean="0">
                <a:solidFill>
                  <a:srgbClr val="69BB70"/>
                </a:solidFill>
              </a:rPr>
              <a:t>Study Visit to Harvard </a:t>
            </a:r>
            <a:r>
              <a:rPr lang="en-US" dirty="0" smtClean="0">
                <a:solidFill>
                  <a:srgbClr val="69BB70"/>
                </a:solidFill>
              </a:rPr>
              <a:t>University, University </a:t>
            </a:r>
            <a:r>
              <a:rPr lang="en-US" dirty="0" smtClean="0">
                <a:solidFill>
                  <a:srgbClr val="69BB70"/>
                </a:solidFill>
              </a:rPr>
              <a:t>of New </a:t>
            </a:r>
            <a:endParaRPr lang="en-US" dirty="0" smtClean="0">
              <a:solidFill>
                <a:srgbClr val="69BB70"/>
              </a:solidFill>
            </a:endParaRPr>
          </a:p>
          <a:p>
            <a:pPr algn="r"/>
            <a:r>
              <a:rPr lang="en-US" dirty="0" smtClean="0">
                <a:solidFill>
                  <a:srgbClr val="69BB70"/>
                </a:solidFill>
              </a:rPr>
              <a:t>Hampshire  </a:t>
            </a:r>
            <a:r>
              <a:rPr lang="en-US" dirty="0" smtClean="0">
                <a:solidFill>
                  <a:srgbClr val="69BB70"/>
                </a:solidFill>
              </a:rPr>
              <a:t>&amp; Maine</a:t>
            </a:r>
            <a:endParaRPr lang="en-US" dirty="0">
              <a:solidFill>
                <a:srgbClr val="69BB70"/>
              </a:solidFill>
            </a:endParaRPr>
          </a:p>
        </p:txBody>
      </p:sp>
      <p:sp>
        <p:nvSpPr>
          <p:cNvPr id="3" name="Rectangle 2"/>
          <p:cNvSpPr/>
          <p:nvPr/>
        </p:nvSpPr>
        <p:spPr>
          <a:xfrm>
            <a:off x="2307239" y="2056708"/>
            <a:ext cx="6669414" cy="4401205"/>
          </a:xfrm>
          <a:prstGeom prst="rect">
            <a:avLst/>
          </a:prstGeom>
        </p:spPr>
        <p:txBody>
          <a:bodyPr wrap="square">
            <a:spAutoFit/>
          </a:bodyPr>
          <a:lstStyle/>
          <a:p>
            <a:pPr marL="342900" indent="-342900" algn="just">
              <a:buFont typeface="Arial"/>
              <a:buChar char="•"/>
            </a:pPr>
            <a:r>
              <a:rPr lang="en-GB" sz="2000" dirty="0" smtClean="0">
                <a:solidFill>
                  <a:srgbClr val="B3A2C7"/>
                </a:solidFill>
              </a:rPr>
              <a:t>This research </a:t>
            </a:r>
            <a:r>
              <a:rPr lang="en-GB" sz="2000" dirty="0">
                <a:solidFill>
                  <a:srgbClr val="B3A2C7"/>
                </a:solidFill>
              </a:rPr>
              <a:t>study sought to examine – through both online research – and visits/interviews - </a:t>
            </a:r>
            <a:r>
              <a:rPr lang="en-GB" sz="2000" dirty="0" smtClean="0">
                <a:solidFill>
                  <a:srgbClr val="B3A2C7"/>
                </a:solidFill>
              </a:rPr>
              <a:t>some </a:t>
            </a:r>
            <a:r>
              <a:rPr lang="en-GB" sz="2000" dirty="0">
                <a:solidFill>
                  <a:srgbClr val="B3A2C7"/>
                </a:solidFill>
              </a:rPr>
              <a:t>of the main developments in drone platforms and sensors </a:t>
            </a:r>
            <a:r>
              <a:rPr lang="en-GB" sz="2000" dirty="0" smtClean="0">
                <a:solidFill>
                  <a:srgbClr val="B3A2C7"/>
                </a:solidFill>
              </a:rPr>
              <a:t>in the </a:t>
            </a:r>
            <a:r>
              <a:rPr lang="en-GB" sz="2000" dirty="0" smtClean="0">
                <a:solidFill>
                  <a:srgbClr val="B3A2C7"/>
                </a:solidFill>
              </a:rPr>
              <a:t>USA, and the legislation.</a:t>
            </a:r>
            <a:endParaRPr lang="en-GB" sz="2000" dirty="0" smtClean="0">
              <a:solidFill>
                <a:srgbClr val="B3A2C7"/>
              </a:solidFill>
            </a:endParaRPr>
          </a:p>
          <a:p>
            <a:pPr marL="342900" indent="-342900" algn="just">
              <a:buFont typeface="Arial"/>
              <a:buChar char="•"/>
            </a:pPr>
            <a:endParaRPr lang="en-GB" sz="2000" dirty="0">
              <a:solidFill>
                <a:srgbClr val="B3A2C7"/>
              </a:solidFill>
            </a:endParaRPr>
          </a:p>
          <a:p>
            <a:pPr marL="342900" indent="-342900" algn="just">
              <a:buFont typeface="Arial"/>
              <a:buChar char="•"/>
            </a:pPr>
            <a:r>
              <a:rPr lang="en-GB" sz="2000" dirty="0" smtClean="0">
                <a:solidFill>
                  <a:srgbClr val="B3A2C7"/>
                </a:solidFill>
              </a:rPr>
              <a:t>Informal interviews </a:t>
            </a:r>
            <a:r>
              <a:rPr lang="en-GB" sz="2000" dirty="0">
                <a:solidFill>
                  <a:srgbClr val="B3A2C7"/>
                </a:solidFill>
              </a:rPr>
              <a:t>were conducted with a number of different individuals and organisations </a:t>
            </a:r>
            <a:r>
              <a:rPr lang="en-GB" sz="2000" dirty="0" smtClean="0">
                <a:solidFill>
                  <a:srgbClr val="B3A2C7"/>
                </a:solidFill>
              </a:rPr>
              <a:t>to </a:t>
            </a:r>
            <a:r>
              <a:rPr lang="en-GB" sz="2000" dirty="0">
                <a:solidFill>
                  <a:srgbClr val="B3A2C7"/>
                </a:solidFill>
              </a:rPr>
              <a:t>ascertain what people </a:t>
            </a:r>
            <a:r>
              <a:rPr lang="en-GB" sz="2000" dirty="0" smtClean="0">
                <a:solidFill>
                  <a:srgbClr val="B3A2C7"/>
                </a:solidFill>
              </a:rPr>
              <a:t>view </a:t>
            </a:r>
            <a:r>
              <a:rPr lang="en-GB" sz="2000" dirty="0">
                <a:solidFill>
                  <a:srgbClr val="B3A2C7"/>
                </a:solidFill>
              </a:rPr>
              <a:t>as the main areas of development </a:t>
            </a:r>
            <a:r>
              <a:rPr lang="en-GB" sz="2000" dirty="0" smtClean="0">
                <a:solidFill>
                  <a:srgbClr val="B3A2C7"/>
                </a:solidFill>
              </a:rPr>
              <a:t>in emerging  </a:t>
            </a:r>
            <a:r>
              <a:rPr lang="en-GB" sz="2000" dirty="0">
                <a:solidFill>
                  <a:srgbClr val="B3A2C7"/>
                </a:solidFill>
              </a:rPr>
              <a:t>Drone Technology </a:t>
            </a:r>
            <a:r>
              <a:rPr lang="en-GB" sz="2000" dirty="0" smtClean="0">
                <a:solidFill>
                  <a:srgbClr val="B3A2C7"/>
                </a:solidFill>
              </a:rPr>
              <a:t>their influence n </a:t>
            </a:r>
            <a:r>
              <a:rPr lang="en-GB" sz="2000" dirty="0">
                <a:solidFill>
                  <a:srgbClr val="B3A2C7"/>
                </a:solidFill>
              </a:rPr>
              <a:t>the potential applications of drone technology in the next five years</a:t>
            </a:r>
            <a:r>
              <a:rPr lang="en-GB" sz="2000" dirty="0" smtClean="0">
                <a:solidFill>
                  <a:srgbClr val="B3A2C7"/>
                </a:solidFill>
              </a:rPr>
              <a:t>.</a:t>
            </a:r>
          </a:p>
          <a:p>
            <a:pPr marL="342900" indent="-342900" algn="just">
              <a:buFont typeface="Arial"/>
              <a:buChar char="•"/>
            </a:pPr>
            <a:endParaRPr lang="en-GB" sz="2000" dirty="0">
              <a:solidFill>
                <a:srgbClr val="B3A2C7"/>
              </a:solidFill>
            </a:endParaRPr>
          </a:p>
          <a:p>
            <a:pPr marL="342900" indent="-342900" algn="just">
              <a:buFont typeface="Arial"/>
              <a:buChar char="•"/>
            </a:pPr>
            <a:r>
              <a:rPr lang="en-GB" sz="2000" dirty="0" smtClean="0">
                <a:solidFill>
                  <a:srgbClr val="B3A2C7"/>
                </a:solidFill>
              </a:rPr>
              <a:t>Interviews with peop</a:t>
            </a:r>
            <a:r>
              <a:rPr lang="en-GB" sz="2000" dirty="0">
                <a:solidFill>
                  <a:srgbClr val="B3A2C7"/>
                </a:solidFill>
              </a:rPr>
              <a:t>l</a:t>
            </a:r>
            <a:r>
              <a:rPr lang="en-GB" sz="2000" dirty="0" smtClean="0">
                <a:solidFill>
                  <a:srgbClr val="B3A2C7"/>
                </a:solidFill>
              </a:rPr>
              <a:t>e from Clar</a:t>
            </a:r>
            <a:r>
              <a:rPr lang="en-GB" sz="2000" dirty="0">
                <a:solidFill>
                  <a:srgbClr val="B3A2C7"/>
                </a:solidFill>
              </a:rPr>
              <a:t>k</a:t>
            </a:r>
            <a:r>
              <a:rPr lang="en-GB" sz="2000" dirty="0" smtClean="0">
                <a:solidFill>
                  <a:srgbClr val="B3A2C7"/>
                </a:solidFill>
              </a:rPr>
              <a:t> </a:t>
            </a:r>
            <a:r>
              <a:rPr lang="en-US" sz="2000" dirty="0" smtClean="0">
                <a:solidFill>
                  <a:schemeClr val="accent4">
                    <a:lumMod val="60000"/>
                    <a:lumOff val="40000"/>
                  </a:schemeClr>
                </a:solidFill>
              </a:rPr>
              <a:t>L</a:t>
            </a:r>
            <a:r>
              <a:rPr lang="en-GB" sz="2000" dirty="0" smtClean="0">
                <a:solidFill>
                  <a:srgbClr val="B3A2C7"/>
                </a:solidFill>
              </a:rPr>
              <a:t>abs, Harvard University, University of New Hampshire</a:t>
            </a:r>
            <a:r>
              <a:rPr lang="is-IS" sz="2000" dirty="0" smtClean="0">
                <a:solidFill>
                  <a:srgbClr val="B3A2C7"/>
                </a:solidFill>
              </a:rPr>
              <a:t>…..</a:t>
            </a:r>
            <a:endParaRPr lang="en-GB" sz="2000" dirty="0">
              <a:solidFill>
                <a:srgbClr val="B3A2C7"/>
              </a:solidFill>
            </a:endParaRPr>
          </a:p>
          <a:p>
            <a:pPr algn="just"/>
            <a:endParaRPr lang="en-GB" sz="2000" dirty="0">
              <a:solidFill>
                <a:srgbClr val="B3A2C7"/>
              </a:solidFill>
            </a:endParaRPr>
          </a:p>
        </p:txBody>
      </p:sp>
      <p:pic>
        <p:nvPicPr>
          <p:cNvPr id="7" name="Picture 6"/>
          <p:cNvPicPr>
            <a:picLocks noChangeAspect="1"/>
          </p:cNvPicPr>
          <p:nvPr/>
        </p:nvPicPr>
        <p:blipFill>
          <a:blip r:embed="rId2"/>
          <a:stretch>
            <a:fillRect/>
          </a:stretch>
        </p:blipFill>
        <p:spPr>
          <a:xfrm>
            <a:off x="-2062799" y="0"/>
            <a:ext cx="4152709" cy="6858000"/>
          </a:xfrm>
          <a:prstGeom prst="rect">
            <a:avLst/>
          </a:prstGeom>
        </p:spPr>
      </p:pic>
      <p:cxnSp>
        <p:nvCxnSpPr>
          <p:cNvPr id="11" name="Straight Connector 10"/>
          <p:cNvCxnSpPr/>
          <p:nvPr/>
        </p:nvCxnSpPr>
        <p:spPr>
          <a:xfrm flipV="1">
            <a:off x="2396669" y="1466853"/>
            <a:ext cx="6514941" cy="17889"/>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a:stretch>
            <a:fillRect/>
          </a:stretch>
        </p:blipFill>
        <p:spPr>
          <a:xfrm>
            <a:off x="79400" y="233739"/>
            <a:ext cx="2010510" cy="1233113"/>
          </a:xfrm>
          <a:prstGeom prst="rect">
            <a:avLst/>
          </a:prstGeom>
        </p:spPr>
      </p:pic>
      <p:sp>
        <p:nvSpPr>
          <p:cNvPr id="9" name="TextBox 8"/>
          <p:cNvSpPr txBox="1"/>
          <p:nvPr/>
        </p:nvSpPr>
        <p:spPr>
          <a:xfrm>
            <a:off x="1117825" y="6227189"/>
            <a:ext cx="1429398" cy="584776"/>
          </a:xfrm>
          <a:prstGeom prst="rect">
            <a:avLst/>
          </a:prstGeom>
          <a:solidFill>
            <a:srgbClr val="69BB70"/>
          </a:solidFill>
          <a:ln>
            <a:solidFill>
              <a:schemeClr val="bg1"/>
            </a:solidFill>
          </a:ln>
        </p:spPr>
        <p:txBody>
          <a:bodyPr wrap="none" rtlCol="0">
            <a:spAutoFit/>
          </a:bodyPr>
          <a:lstStyle/>
          <a:p>
            <a:r>
              <a:rPr lang="en-US" sz="3200" b="1" dirty="0" smtClean="0">
                <a:solidFill>
                  <a:schemeClr val="bg1"/>
                </a:solidFill>
              </a:rPr>
              <a:t>Reason</a:t>
            </a:r>
            <a:endParaRPr lang="en-US" sz="3200" b="1" dirty="0">
              <a:solidFill>
                <a:schemeClr val="bg1"/>
              </a:solidFill>
            </a:endParaRPr>
          </a:p>
        </p:txBody>
      </p:sp>
      <p:sp>
        <p:nvSpPr>
          <p:cNvPr id="10" name="Rectangle 9"/>
          <p:cNvSpPr/>
          <p:nvPr/>
        </p:nvSpPr>
        <p:spPr>
          <a:xfrm>
            <a:off x="3114715" y="518958"/>
            <a:ext cx="703714" cy="675799"/>
          </a:xfrm>
          <a:prstGeom prst="rect">
            <a:avLst/>
          </a:prstGeom>
          <a:solidFill>
            <a:schemeClr val="accent4">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2</a:t>
            </a:r>
            <a:endParaRPr lang="en-US" sz="4000" dirty="0"/>
          </a:p>
        </p:txBody>
      </p:sp>
    </p:spTree>
    <p:extLst>
      <p:ext uri="{BB962C8B-B14F-4D97-AF65-F5344CB8AC3E}">
        <p14:creationId xmlns:p14="http://schemas.microsoft.com/office/powerpoint/2010/main" val="38327367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48" y="2450"/>
            <a:ext cx="9144000" cy="735477"/>
          </a:xfrm>
        </p:spPr>
        <p:txBody>
          <a:bodyPr>
            <a:normAutofit/>
          </a:bodyPr>
          <a:lstStyle/>
          <a:p>
            <a:pPr algn="r"/>
            <a:r>
              <a:rPr lang="en-US" sz="2800" b="1" dirty="0" smtClean="0">
                <a:solidFill>
                  <a:srgbClr val="69BB70"/>
                </a:solidFill>
              </a:rPr>
              <a:t>Santander Mobility Awards</a:t>
            </a:r>
            <a:endParaRPr lang="en-US" sz="2800" b="1" dirty="0">
              <a:solidFill>
                <a:srgbClr val="69BB70"/>
              </a:solidFill>
            </a:endParaRPr>
          </a:p>
        </p:txBody>
      </p:sp>
      <p:sp>
        <p:nvSpPr>
          <p:cNvPr id="6" name="TextBox 5"/>
          <p:cNvSpPr txBox="1"/>
          <p:nvPr/>
        </p:nvSpPr>
        <p:spPr>
          <a:xfrm>
            <a:off x="497749" y="1698948"/>
            <a:ext cx="184666" cy="369332"/>
          </a:xfrm>
          <a:prstGeom prst="rect">
            <a:avLst/>
          </a:prstGeom>
          <a:noFill/>
        </p:spPr>
        <p:txBody>
          <a:bodyPr wrap="none" rtlCol="0">
            <a:spAutoFit/>
          </a:bodyPr>
          <a:lstStyle/>
          <a:p>
            <a:endParaRPr lang="en-US" dirty="0"/>
          </a:p>
        </p:txBody>
      </p:sp>
      <p:sp>
        <p:nvSpPr>
          <p:cNvPr id="4" name="Rectangle 3"/>
          <p:cNvSpPr/>
          <p:nvPr/>
        </p:nvSpPr>
        <p:spPr>
          <a:xfrm>
            <a:off x="2378780" y="1818508"/>
            <a:ext cx="6423346" cy="5078314"/>
          </a:xfrm>
          <a:prstGeom prst="rect">
            <a:avLst/>
          </a:prstGeom>
        </p:spPr>
        <p:txBody>
          <a:bodyPr wrap="square">
            <a:spAutoFit/>
          </a:bodyPr>
          <a:lstStyle/>
          <a:p>
            <a:pPr marL="285750" indent="-285750" algn="just">
              <a:buFont typeface="Arial"/>
              <a:buChar char="•"/>
            </a:pPr>
            <a:r>
              <a:rPr lang="en-GB" dirty="0">
                <a:solidFill>
                  <a:srgbClr val="B3A2C7"/>
                </a:solidFill>
              </a:rPr>
              <a:t>One </a:t>
            </a:r>
            <a:r>
              <a:rPr lang="en-GB" dirty="0" smtClean="0">
                <a:solidFill>
                  <a:srgbClr val="B3A2C7"/>
                </a:solidFill>
              </a:rPr>
              <a:t>interest </a:t>
            </a:r>
            <a:r>
              <a:rPr lang="en-GB" dirty="0">
                <a:solidFill>
                  <a:srgbClr val="B3A2C7"/>
                </a:solidFill>
              </a:rPr>
              <a:t>was to explore the extent to which UAVs or drones are currently available to the public </a:t>
            </a:r>
            <a:r>
              <a:rPr lang="en-GB" dirty="0" smtClean="0">
                <a:solidFill>
                  <a:srgbClr val="B3A2C7"/>
                </a:solidFill>
              </a:rPr>
              <a:t>and </a:t>
            </a:r>
            <a:r>
              <a:rPr lang="en-GB" dirty="0">
                <a:solidFill>
                  <a:srgbClr val="B3A2C7"/>
                </a:solidFill>
              </a:rPr>
              <a:t>where these are being made available. </a:t>
            </a:r>
            <a:endParaRPr lang="en-GB" dirty="0" smtClean="0">
              <a:solidFill>
                <a:srgbClr val="B3A2C7"/>
              </a:solidFill>
            </a:endParaRPr>
          </a:p>
          <a:p>
            <a:pPr marL="285750" indent="-285750" algn="just">
              <a:buFont typeface="Arial"/>
              <a:buChar char="•"/>
            </a:pPr>
            <a:endParaRPr lang="en-GB" dirty="0">
              <a:solidFill>
                <a:srgbClr val="B3A2C7"/>
              </a:solidFill>
            </a:endParaRPr>
          </a:p>
          <a:p>
            <a:pPr marL="285750" indent="-285750" algn="just">
              <a:buFont typeface="Arial"/>
              <a:buChar char="•"/>
            </a:pPr>
            <a:r>
              <a:rPr lang="en-GB" dirty="0" smtClean="0">
                <a:solidFill>
                  <a:srgbClr val="B3A2C7"/>
                </a:solidFill>
              </a:rPr>
              <a:t>Secondly</a:t>
            </a:r>
            <a:r>
              <a:rPr lang="en-GB" dirty="0">
                <a:solidFill>
                  <a:srgbClr val="B3A2C7"/>
                </a:solidFill>
              </a:rPr>
              <a:t>, to see what different makes and types of drones are being marketed to the public, and the extent to which information pertaining to ‘educational’ advice is being provided in an attempt to </a:t>
            </a:r>
            <a:r>
              <a:rPr lang="en-GB" dirty="0" smtClean="0">
                <a:solidFill>
                  <a:srgbClr val="B3A2C7"/>
                </a:solidFill>
              </a:rPr>
              <a:t>raise </a:t>
            </a:r>
            <a:r>
              <a:rPr lang="en-GB" dirty="0">
                <a:solidFill>
                  <a:srgbClr val="B3A2C7"/>
                </a:solidFill>
              </a:rPr>
              <a:t>the awareness </a:t>
            </a:r>
            <a:r>
              <a:rPr lang="en-GB" dirty="0" smtClean="0">
                <a:solidFill>
                  <a:srgbClr val="B3A2C7"/>
                </a:solidFill>
              </a:rPr>
              <a:t>of the </a:t>
            </a:r>
            <a:r>
              <a:rPr lang="en-GB" dirty="0">
                <a:solidFill>
                  <a:srgbClr val="B3A2C7"/>
                </a:solidFill>
              </a:rPr>
              <a:t>rules and regulations e.g. from the Federal Aviation Authority (FAA) </a:t>
            </a:r>
            <a:r>
              <a:rPr lang="en-GB" dirty="0" smtClean="0">
                <a:solidFill>
                  <a:srgbClr val="B3A2C7"/>
                </a:solidFill>
              </a:rPr>
              <a:t>being </a:t>
            </a:r>
            <a:r>
              <a:rPr lang="en-GB" dirty="0">
                <a:solidFill>
                  <a:srgbClr val="B3A2C7"/>
                </a:solidFill>
              </a:rPr>
              <a:t>promoted to emphasise responsible use and flying of the lower-cost recreational drones. </a:t>
            </a:r>
            <a:endParaRPr lang="en-GB" dirty="0" smtClean="0">
              <a:solidFill>
                <a:srgbClr val="B3A2C7"/>
              </a:solidFill>
            </a:endParaRPr>
          </a:p>
          <a:p>
            <a:pPr marL="285750" indent="-285750" algn="just">
              <a:buFont typeface="Arial"/>
              <a:buChar char="•"/>
            </a:pPr>
            <a:endParaRPr lang="en-GB" dirty="0">
              <a:solidFill>
                <a:srgbClr val="B3A2C7"/>
              </a:solidFill>
            </a:endParaRPr>
          </a:p>
          <a:p>
            <a:pPr marL="285750" indent="-285750" algn="just">
              <a:buFont typeface="Arial"/>
              <a:buChar char="•"/>
            </a:pPr>
            <a:r>
              <a:rPr lang="en-GB" dirty="0" smtClean="0">
                <a:solidFill>
                  <a:srgbClr val="B3A2C7"/>
                </a:solidFill>
              </a:rPr>
              <a:t>A number </a:t>
            </a:r>
            <a:r>
              <a:rPr lang="en-GB" dirty="0">
                <a:solidFill>
                  <a:srgbClr val="B3A2C7"/>
                </a:solidFill>
              </a:rPr>
              <a:t>of shopping outlets were visited and - where possible - the sales team/owner was informally interviewed. </a:t>
            </a:r>
            <a:endParaRPr lang="en-GB" dirty="0" smtClean="0">
              <a:solidFill>
                <a:srgbClr val="B3A2C7"/>
              </a:solidFill>
            </a:endParaRPr>
          </a:p>
          <a:p>
            <a:pPr marL="285750" indent="-285750" algn="just">
              <a:buFont typeface="Arial"/>
              <a:buChar char="•"/>
            </a:pPr>
            <a:endParaRPr lang="en-GB" dirty="0">
              <a:solidFill>
                <a:srgbClr val="B3A2C7"/>
              </a:solidFill>
            </a:endParaRPr>
          </a:p>
          <a:p>
            <a:pPr marL="285750" indent="-285750" algn="just">
              <a:buFont typeface="Arial"/>
              <a:buChar char="•"/>
            </a:pPr>
            <a:r>
              <a:rPr lang="en-GB" dirty="0" smtClean="0">
                <a:solidFill>
                  <a:srgbClr val="B3A2C7"/>
                </a:solidFill>
              </a:rPr>
              <a:t>Three </a:t>
            </a:r>
            <a:r>
              <a:rPr lang="en-GB" dirty="0">
                <a:solidFill>
                  <a:srgbClr val="B3A2C7"/>
                </a:solidFill>
              </a:rPr>
              <a:t>different types of outlet were targeted 1) a Model Shop, 2) a supermarket, and 3) a professional photographic shop. </a:t>
            </a:r>
          </a:p>
          <a:p>
            <a:pPr algn="just"/>
            <a:r>
              <a:rPr lang="en-GB" dirty="0">
                <a:solidFill>
                  <a:srgbClr val="B3A2C7"/>
                </a:solidFill>
              </a:rPr>
              <a:t> </a:t>
            </a:r>
          </a:p>
        </p:txBody>
      </p:sp>
      <p:pic>
        <p:nvPicPr>
          <p:cNvPr id="9" name="Picture 8"/>
          <p:cNvPicPr>
            <a:picLocks noChangeAspect="1"/>
          </p:cNvPicPr>
          <p:nvPr/>
        </p:nvPicPr>
        <p:blipFill>
          <a:blip r:embed="rId2"/>
          <a:stretch>
            <a:fillRect/>
          </a:stretch>
        </p:blipFill>
        <p:spPr>
          <a:xfrm>
            <a:off x="-2062799" y="0"/>
            <a:ext cx="4152709" cy="6858000"/>
          </a:xfrm>
          <a:prstGeom prst="rect">
            <a:avLst/>
          </a:prstGeom>
        </p:spPr>
      </p:pic>
      <p:cxnSp>
        <p:nvCxnSpPr>
          <p:cNvPr id="11" name="Straight Connector 10"/>
          <p:cNvCxnSpPr/>
          <p:nvPr/>
        </p:nvCxnSpPr>
        <p:spPr>
          <a:xfrm flipV="1">
            <a:off x="2396669" y="1466853"/>
            <a:ext cx="6514941" cy="17889"/>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a:stretch>
            <a:fillRect/>
          </a:stretch>
        </p:blipFill>
        <p:spPr>
          <a:xfrm>
            <a:off x="79400" y="233739"/>
            <a:ext cx="2010510" cy="1233113"/>
          </a:xfrm>
          <a:prstGeom prst="rect">
            <a:avLst/>
          </a:prstGeom>
        </p:spPr>
      </p:pic>
      <p:sp>
        <p:nvSpPr>
          <p:cNvPr id="10" name="TextBox 9"/>
          <p:cNvSpPr txBox="1"/>
          <p:nvPr/>
        </p:nvSpPr>
        <p:spPr>
          <a:xfrm>
            <a:off x="1117825" y="6227189"/>
            <a:ext cx="1417776" cy="584776"/>
          </a:xfrm>
          <a:prstGeom prst="rect">
            <a:avLst/>
          </a:prstGeom>
          <a:solidFill>
            <a:srgbClr val="69BB70"/>
          </a:solidFill>
          <a:ln>
            <a:solidFill>
              <a:schemeClr val="bg1"/>
            </a:solidFill>
          </a:ln>
        </p:spPr>
        <p:txBody>
          <a:bodyPr wrap="none" rtlCol="0">
            <a:spAutoFit/>
          </a:bodyPr>
          <a:lstStyle/>
          <a:p>
            <a:r>
              <a:rPr lang="en-US" sz="3200" b="1" dirty="0" smtClean="0">
                <a:solidFill>
                  <a:schemeClr val="bg1"/>
                </a:solidFill>
              </a:rPr>
              <a:t>Benefit</a:t>
            </a:r>
            <a:endParaRPr lang="en-US" sz="3200" b="1" dirty="0">
              <a:solidFill>
                <a:schemeClr val="bg1"/>
              </a:solidFill>
            </a:endParaRPr>
          </a:p>
        </p:txBody>
      </p:sp>
      <p:sp>
        <p:nvSpPr>
          <p:cNvPr id="13" name="TextBox 12"/>
          <p:cNvSpPr txBox="1"/>
          <p:nvPr/>
        </p:nvSpPr>
        <p:spPr>
          <a:xfrm>
            <a:off x="3990069" y="686444"/>
            <a:ext cx="5008027" cy="646331"/>
          </a:xfrm>
          <a:prstGeom prst="rect">
            <a:avLst/>
          </a:prstGeom>
          <a:noFill/>
        </p:spPr>
        <p:txBody>
          <a:bodyPr wrap="none" rtlCol="0">
            <a:spAutoFit/>
          </a:bodyPr>
          <a:lstStyle/>
          <a:p>
            <a:pPr algn="r"/>
            <a:r>
              <a:rPr lang="en-US" dirty="0" smtClean="0">
                <a:solidFill>
                  <a:srgbClr val="69BB70"/>
                </a:solidFill>
              </a:rPr>
              <a:t>Study Visit to Harvard </a:t>
            </a:r>
            <a:r>
              <a:rPr lang="en-US" dirty="0" smtClean="0">
                <a:solidFill>
                  <a:srgbClr val="69BB70"/>
                </a:solidFill>
              </a:rPr>
              <a:t>University, University </a:t>
            </a:r>
            <a:r>
              <a:rPr lang="en-US" dirty="0" smtClean="0">
                <a:solidFill>
                  <a:srgbClr val="69BB70"/>
                </a:solidFill>
              </a:rPr>
              <a:t>of New </a:t>
            </a:r>
            <a:endParaRPr lang="en-US" dirty="0" smtClean="0">
              <a:solidFill>
                <a:srgbClr val="69BB70"/>
              </a:solidFill>
            </a:endParaRPr>
          </a:p>
          <a:p>
            <a:pPr algn="r"/>
            <a:r>
              <a:rPr lang="en-US" dirty="0" smtClean="0">
                <a:solidFill>
                  <a:srgbClr val="69BB70"/>
                </a:solidFill>
              </a:rPr>
              <a:t>Hampshire  </a:t>
            </a:r>
            <a:r>
              <a:rPr lang="en-US" dirty="0" smtClean="0">
                <a:solidFill>
                  <a:srgbClr val="69BB70"/>
                </a:solidFill>
              </a:rPr>
              <a:t>&amp; Maine</a:t>
            </a:r>
            <a:endParaRPr lang="en-US" dirty="0">
              <a:solidFill>
                <a:srgbClr val="69BB70"/>
              </a:solidFill>
            </a:endParaRPr>
          </a:p>
        </p:txBody>
      </p:sp>
    </p:spTree>
    <p:extLst>
      <p:ext uri="{BB962C8B-B14F-4D97-AF65-F5344CB8AC3E}">
        <p14:creationId xmlns:p14="http://schemas.microsoft.com/office/powerpoint/2010/main" val="2780541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6" y="2450"/>
            <a:ext cx="9144000" cy="735477"/>
          </a:xfrm>
        </p:spPr>
        <p:txBody>
          <a:bodyPr>
            <a:normAutofit/>
          </a:bodyPr>
          <a:lstStyle/>
          <a:p>
            <a:pPr algn="r"/>
            <a:r>
              <a:rPr lang="en-US" sz="2800" b="1" dirty="0" smtClean="0">
                <a:solidFill>
                  <a:srgbClr val="69BB70"/>
                </a:solidFill>
              </a:rPr>
              <a:t>Santander Mobility Awards</a:t>
            </a:r>
            <a:endParaRPr lang="en-US" sz="2800" b="1" dirty="0">
              <a:solidFill>
                <a:srgbClr val="69BB70"/>
              </a:solidFill>
            </a:endParaRPr>
          </a:p>
        </p:txBody>
      </p:sp>
      <p:sp>
        <p:nvSpPr>
          <p:cNvPr id="6" name="TextBox 5"/>
          <p:cNvSpPr txBox="1"/>
          <p:nvPr/>
        </p:nvSpPr>
        <p:spPr>
          <a:xfrm>
            <a:off x="497749" y="1698948"/>
            <a:ext cx="184666" cy="369332"/>
          </a:xfrm>
          <a:prstGeom prst="rect">
            <a:avLst/>
          </a:prstGeom>
          <a:noFill/>
        </p:spPr>
        <p:txBody>
          <a:bodyPr wrap="none" rtlCol="0">
            <a:spAutoFit/>
          </a:bodyPr>
          <a:lstStyle/>
          <a:p>
            <a:endParaRPr lang="en-US" dirty="0"/>
          </a:p>
        </p:txBody>
      </p:sp>
      <p:sp>
        <p:nvSpPr>
          <p:cNvPr id="3" name="Rectangle 2"/>
          <p:cNvSpPr/>
          <p:nvPr/>
        </p:nvSpPr>
        <p:spPr>
          <a:xfrm>
            <a:off x="2432438" y="1873635"/>
            <a:ext cx="6389739" cy="4585871"/>
          </a:xfrm>
          <a:prstGeom prst="rect">
            <a:avLst/>
          </a:prstGeom>
        </p:spPr>
        <p:txBody>
          <a:bodyPr wrap="square">
            <a:spAutoFit/>
          </a:bodyPr>
          <a:lstStyle/>
          <a:p>
            <a:pPr algn="just"/>
            <a:r>
              <a:rPr lang="en-GB" sz="2800" b="1" i="1" dirty="0">
                <a:solidFill>
                  <a:srgbClr val="B3A2C7"/>
                </a:solidFill>
              </a:rPr>
              <a:t>Unmanned Aerial Remote Sensing: UAS for Environmental Applications </a:t>
            </a:r>
          </a:p>
          <a:p>
            <a:pPr algn="just"/>
            <a:endParaRPr lang="en-GB" sz="2400" dirty="0">
              <a:solidFill>
                <a:srgbClr val="B3A2C7"/>
              </a:solidFill>
            </a:endParaRPr>
          </a:p>
          <a:p>
            <a:pPr algn="just"/>
            <a:r>
              <a:rPr lang="en-GB" sz="2400" i="1" dirty="0" smtClean="0">
                <a:solidFill>
                  <a:srgbClr val="B3A2C7"/>
                </a:solidFill>
              </a:rPr>
              <a:t>David </a:t>
            </a:r>
            <a:r>
              <a:rPr lang="en-GB" sz="2400" i="1" dirty="0">
                <a:solidFill>
                  <a:srgbClr val="B3A2C7"/>
                </a:solidFill>
              </a:rPr>
              <a:t>R. Green </a:t>
            </a:r>
            <a:r>
              <a:rPr lang="en-GB" sz="2400" dirty="0">
                <a:solidFill>
                  <a:srgbClr val="B3A2C7"/>
                </a:solidFill>
              </a:rPr>
              <a:t>and </a:t>
            </a:r>
            <a:r>
              <a:rPr lang="en-GB" sz="2400" i="1" dirty="0">
                <a:solidFill>
                  <a:srgbClr val="B3A2C7"/>
                </a:solidFill>
              </a:rPr>
              <a:t>Billy J. Gregory</a:t>
            </a:r>
            <a:r>
              <a:rPr lang="en-GB" sz="2400" dirty="0">
                <a:solidFill>
                  <a:srgbClr val="B3A2C7"/>
                </a:solidFill>
              </a:rPr>
              <a:t> </a:t>
            </a:r>
            <a:r>
              <a:rPr lang="en-GB" sz="2400" dirty="0" smtClean="0">
                <a:solidFill>
                  <a:srgbClr val="B3A2C7"/>
                </a:solidFill>
              </a:rPr>
              <a:t> - (</a:t>
            </a:r>
            <a:r>
              <a:rPr lang="en-GB" sz="2400" dirty="0" smtClean="0">
                <a:solidFill>
                  <a:srgbClr val="B3A2C7"/>
                </a:solidFill>
              </a:rPr>
              <a:t>Eds.) </a:t>
            </a:r>
            <a:r>
              <a:rPr lang="en-GB" sz="2400" dirty="0" smtClean="0">
                <a:solidFill>
                  <a:srgbClr val="B3A2C7"/>
                </a:solidFill>
              </a:rPr>
              <a:t>- Taylor </a:t>
            </a:r>
            <a:r>
              <a:rPr lang="en-GB" sz="2400" dirty="0">
                <a:solidFill>
                  <a:srgbClr val="B3A2C7"/>
                </a:solidFill>
              </a:rPr>
              <a:t>and Francis (CRC Press</a:t>
            </a:r>
            <a:r>
              <a:rPr lang="en-GB" sz="2400" dirty="0" smtClean="0">
                <a:solidFill>
                  <a:srgbClr val="B3A2C7"/>
                </a:solidFill>
              </a:rPr>
              <a:t>) -  2019. </a:t>
            </a:r>
          </a:p>
          <a:p>
            <a:pPr algn="just"/>
            <a:endParaRPr lang="en-GB" sz="2400" dirty="0">
              <a:solidFill>
                <a:srgbClr val="B3A2C7"/>
              </a:solidFill>
            </a:endParaRPr>
          </a:p>
          <a:p>
            <a:pPr algn="just"/>
            <a:r>
              <a:rPr lang="en-GB" sz="2000" dirty="0" smtClean="0">
                <a:solidFill>
                  <a:srgbClr val="B3A2C7"/>
                </a:solidFill>
              </a:rPr>
              <a:t>One </a:t>
            </a:r>
            <a:r>
              <a:rPr lang="en-GB" sz="2000" dirty="0">
                <a:solidFill>
                  <a:srgbClr val="B3A2C7"/>
                </a:solidFill>
              </a:rPr>
              <a:t>element of </a:t>
            </a:r>
            <a:r>
              <a:rPr lang="en-GB" sz="2000" dirty="0" smtClean="0">
                <a:solidFill>
                  <a:srgbClr val="B3A2C7"/>
                </a:solidFill>
              </a:rPr>
              <a:t>the book </a:t>
            </a:r>
            <a:r>
              <a:rPr lang="en-GB" sz="2000" dirty="0">
                <a:solidFill>
                  <a:srgbClr val="B3A2C7"/>
                </a:solidFill>
              </a:rPr>
              <a:t>is the evolution of </a:t>
            </a:r>
            <a:r>
              <a:rPr lang="en-GB" sz="2000" dirty="0" smtClean="0">
                <a:solidFill>
                  <a:srgbClr val="B3A2C7"/>
                </a:solidFill>
              </a:rPr>
              <a:t>UAV </a:t>
            </a:r>
            <a:r>
              <a:rPr lang="en-GB" sz="2000" dirty="0">
                <a:solidFill>
                  <a:srgbClr val="B3A2C7"/>
                </a:solidFill>
              </a:rPr>
              <a:t>technology. </a:t>
            </a:r>
            <a:r>
              <a:rPr lang="en-GB" sz="2000" dirty="0" smtClean="0">
                <a:solidFill>
                  <a:srgbClr val="B3A2C7"/>
                </a:solidFill>
              </a:rPr>
              <a:t>Part </a:t>
            </a:r>
            <a:r>
              <a:rPr lang="en-GB" sz="2000" dirty="0">
                <a:solidFill>
                  <a:srgbClr val="B3A2C7"/>
                </a:solidFill>
              </a:rPr>
              <a:t>of the research undertaken involved interviewing UAV specialists as well as some online research to ascertain what aspects of drone technology are developing and what the impacts of these developments will have on the potential applications of UAVs to a range of environmental work.</a:t>
            </a:r>
          </a:p>
        </p:txBody>
      </p:sp>
      <p:pic>
        <p:nvPicPr>
          <p:cNvPr id="9" name="Picture 8"/>
          <p:cNvPicPr>
            <a:picLocks noChangeAspect="1"/>
          </p:cNvPicPr>
          <p:nvPr/>
        </p:nvPicPr>
        <p:blipFill>
          <a:blip r:embed="rId2"/>
          <a:stretch>
            <a:fillRect/>
          </a:stretch>
        </p:blipFill>
        <p:spPr>
          <a:xfrm>
            <a:off x="-2062799" y="0"/>
            <a:ext cx="4152709" cy="6858000"/>
          </a:xfrm>
          <a:prstGeom prst="rect">
            <a:avLst/>
          </a:prstGeom>
        </p:spPr>
      </p:pic>
      <p:cxnSp>
        <p:nvCxnSpPr>
          <p:cNvPr id="11" name="Straight Connector 10"/>
          <p:cNvCxnSpPr/>
          <p:nvPr/>
        </p:nvCxnSpPr>
        <p:spPr>
          <a:xfrm flipV="1">
            <a:off x="2396669" y="1466853"/>
            <a:ext cx="6514941" cy="17889"/>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a:stretch>
            <a:fillRect/>
          </a:stretch>
        </p:blipFill>
        <p:spPr>
          <a:xfrm>
            <a:off x="79400" y="233739"/>
            <a:ext cx="2010510" cy="1233113"/>
          </a:xfrm>
          <a:prstGeom prst="rect">
            <a:avLst/>
          </a:prstGeom>
        </p:spPr>
      </p:pic>
      <p:sp>
        <p:nvSpPr>
          <p:cNvPr id="10" name="TextBox 9"/>
          <p:cNvSpPr txBox="1"/>
          <p:nvPr/>
        </p:nvSpPr>
        <p:spPr>
          <a:xfrm>
            <a:off x="639257" y="6173405"/>
            <a:ext cx="1757412" cy="584776"/>
          </a:xfrm>
          <a:prstGeom prst="rect">
            <a:avLst/>
          </a:prstGeom>
          <a:solidFill>
            <a:srgbClr val="69BB70"/>
          </a:solidFill>
          <a:ln>
            <a:solidFill>
              <a:schemeClr val="bg1"/>
            </a:solidFill>
          </a:ln>
        </p:spPr>
        <p:txBody>
          <a:bodyPr wrap="none" rtlCol="0">
            <a:spAutoFit/>
          </a:bodyPr>
          <a:lstStyle/>
          <a:p>
            <a:r>
              <a:rPr lang="en-US" sz="3200" b="1" dirty="0" smtClean="0">
                <a:solidFill>
                  <a:schemeClr val="bg1"/>
                </a:solidFill>
              </a:rPr>
              <a:t>Outcome</a:t>
            </a:r>
            <a:endParaRPr lang="en-US" sz="3200" b="1" dirty="0">
              <a:solidFill>
                <a:schemeClr val="bg1"/>
              </a:solidFill>
            </a:endParaRPr>
          </a:p>
        </p:txBody>
      </p:sp>
      <p:sp>
        <p:nvSpPr>
          <p:cNvPr id="13" name="TextBox 12"/>
          <p:cNvSpPr txBox="1"/>
          <p:nvPr/>
        </p:nvSpPr>
        <p:spPr>
          <a:xfrm>
            <a:off x="3990069" y="686444"/>
            <a:ext cx="5008027" cy="646331"/>
          </a:xfrm>
          <a:prstGeom prst="rect">
            <a:avLst/>
          </a:prstGeom>
          <a:noFill/>
        </p:spPr>
        <p:txBody>
          <a:bodyPr wrap="none" rtlCol="0">
            <a:spAutoFit/>
          </a:bodyPr>
          <a:lstStyle/>
          <a:p>
            <a:pPr algn="r"/>
            <a:r>
              <a:rPr lang="en-US" dirty="0" smtClean="0">
                <a:solidFill>
                  <a:srgbClr val="69BB70"/>
                </a:solidFill>
              </a:rPr>
              <a:t>Study Visit to Harvard </a:t>
            </a:r>
            <a:r>
              <a:rPr lang="en-US" dirty="0" smtClean="0">
                <a:solidFill>
                  <a:srgbClr val="69BB70"/>
                </a:solidFill>
              </a:rPr>
              <a:t>University, University </a:t>
            </a:r>
            <a:r>
              <a:rPr lang="en-US" dirty="0" smtClean="0">
                <a:solidFill>
                  <a:srgbClr val="69BB70"/>
                </a:solidFill>
              </a:rPr>
              <a:t>of New </a:t>
            </a:r>
            <a:endParaRPr lang="en-US" dirty="0" smtClean="0">
              <a:solidFill>
                <a:srgbClr val="69BB70"/>
              </a:solidFill>
            </a:endParaRPr>
          </a:p>
          <a:p>
            <a:pPr algn="r"/>
            <a:r>
              <a:rPr lang="en-US" dirty="0" smtClean="0">
                <a:solidFill>
                  <a:srgbClr val="69BB70"/>
                </a:solidFill>
              </a:rPr>
              <a:t>Hampshire  </a:t>
            </a:r>
            <a:r>
              <a:rPr lang="en-US" dirty="0" smtClean="0">
                <a:solidFill>
                  <a:srgbClr val="69BB70"/>
                </a:solidFill>
              </a:rPr>
              <a:t>&amp; Maine</a:t>
            </a:r>
            <a:endParaRPr lang="en-US" dirty="0">
              <a:solidFill>
                <a:srgbClr val="69BB70"/>
              </a:solidFill>
            </a:endParaRPr>
          </a:p>
        </p:txBody>
      </p:sp>
    </p:spTree>
    <p:extLst>
      <p:ext uri="{BB962C8B-B14F-4D97-AF65-F5344CB8AC3E}">
        <p14:creationId xmlns:p14="http://schemas.microsoft.com/office/powerpoint/2010/main" val="4770617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6" y="2450"/>
            <a:ext cx="9144000" cy="735477"/>
          </a:xfrm>
        </p:spPr>
        <p:txBody>
          <a:bodyPr>
            <a:normAutofit/>
          </a:bodyPr>
          <a:lstStyle/>
          <a:p>
            <a:pPr algn="r"/>
            <a:r>
              <a:rPr lang="en-US" sz="2800" b="1" dirty="0" smtClean="0">
                <a:solidFill>
                  <a:srgbClr val="69BB70"/>
                </a:solidFill>
              </a:rPr>
              <a:t>Santander Mobility Awards</a:t>
            </a:r>
            <a:endParaRPr lang="en-US" sz="2800" b="1" dirty="0">
              <a:solidFill>
                <a:srgbClr val="69BB70"/>
              </a:solidFill>
            </a:endParaRPr>
          </a:p>
        </p:txBody>
      </p:sp>
      <p:sp>
        <p:nvSpPr>
          <p:cNvPr id="6" name="TextBox 5"/>
          <p:cNvSpPr txBox="1"/>
          <p:nvPr/>
        </p:nvSpPr>
        <p:spPr>
          <a:xfrm>
            <a:off x="497749" y="1698948"/>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2"/>
          <a:stretch>
            <a:fillRect/>
          </a:stretch>
        </p:blipFill>
        <p:spPr>
          <a:xfrm>
            <a:off x="-2062799" y="0"/>
            <a:ext cx="4152709" cy="6858000"/>
          </a:xfrm>
          <a:prstGeom prst="rect">
            <a:avLst/>
          </a:prstGeom>
        </p:spPr>
      </p:pic>
      <p:cxnSp>
        <p:nvCxnSpPr>
          <p:cNvPr id="10" name="Straight Connector 9"/>
          <p:cNvCxnSpPr/>
          <p:nvPr/>
        </p:nvCxnSpPr>
        <p:spPr>
          <a:xfrm flipV="1">
            <a:off x="2396669" y="1392393"/>
            <a:ext cx="6514941" cy="17889"/>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79400" y="233739"/>
            <a:ext cx="2010510" cy="1233113"/>
          </a:xfrm>
          <a:prstGeom prst="rect">
            <a:avLst/>
          </a:prstGeom>
        </p:spPr>
      </p:pic>
      <p:pic>
        <p:nvPicPr>
          <p:cNvPr id="4" name="Picture 3"/>
          <p:cNvPicPr>
            <a:picLocks noChangeAspect="1"/>
          </p:cNvPicPr>
          <p:nvPr/>
        </p:nvPicPr>
        <p:blipFill>
          <a:blip r:embed="rId4"/>
          <a:stretch>
            <a:fillRect/>
          </a:stretch>
        </p:blipFill>
        <p:spPr>
          <a:xfrm>
            <a:off x="2611301" y="1536200"/>
            <a:ext cx="1556043" cy="1618139"/>
          </a:xfrm>
          <a:prstGeom prst="rect">
            <a:avLst/>
          </a:prstGeom>
        </p:spPr>
      </p:pic>
      <p:pic>
        <p:nvPicPr>
          <p:cNvPr id="5" name="Picture 4"/>
          <p:cNvPicPr>
            <a:picLocks noChangeAspect="1"/>
          </p:cNvPicPr>
          <p:nvPr/>
        </p:nvPicPr>
        <p:blipFill>
          <a:blip r:embed="rId5"/>
          <a:stretch>
            <a:fillRect/>
          </a:stretch>
        </p:blipFill>
        <p:spPr>
          <a:xfrm>
            <a:off x="4235839" y="1536200"/>
            <a:ext cx="1750642" cy="1618139"/>
          </a:xfrm>
          <a:prstGeom prst="rect">
            <a:avLst/>
          </a:prstGeom>
        </p:spPr>
      </p:pic>
      <p:pic>
        <p:nvPicPr>
          <p:cNvPr id="12" name="Picture 11"/>
          <p:cNvPicPr>
            <a:picLocks noChangeAspect="1"/>
          </p:cNvPicPr>
          <p:nvPr/>
        </p:nvPicPr>
        <p:blipFill>
          <a:blip r:embed="rId6"/>
          <a:stretch>
            <a:fillRect/>
          </a:stretch>
        </p:blipFill>
        <p:spPr>
          <a:xfrm>
            <a:off x="6055917" y="1536200"/>
            <a:ext cx="2945123" cy="1620146"/>
          </a:xfrm>
          <a:prstGeom prst="rect">
            <a:avLst/>
          </a:prstGeom>
        </p:spPr>
      </p:pic>
      <p:pic>
        <p:nvPicPr>
          <p:cNvPr id="13" name="Picture 12"/>
          <p:cNvPicPr>
            <a:picLocks noChangeAspect="1"/>
          </p:cNvPicPr>
          <p:nvPr/>
        </p:nvPicPr>
        <p:blipFill>
          <a:blip r:embed="rId7"/>
          <a:stretch>
            <a:fillRect/>
          </a:stretch>
        </p:blipFill>
        <p:spPr>
          <a:xfrm>
            <a:off x="2289354" y="3216966"/>
            <a:ext cx="3375180" cy="1807597"/>
          </a:xfrm>
          <a:prstGeom prst="rect">
            <a:avLst/>
          </a:prstGeom>
        </p:spPr>
      </p:pic>
      <p:pic>
        <p:nvPicPr>
          <p:cNvPr id="14" name="Picture 13"/>
          <p:cNvPicPr>
            <a:picLocks noChangeAspect="1"/>
          </p:cNvPicPr>
          <p:nvPr/>
        </p:nvPicPr>
        <p:blipFill>
          <a:blip r:embed="rId8"/>
          <a:stretch>
            <a:fillRect/>
          </a:stretch>
        </p:blipFill>
        <p:spPr>
          <a:xfrm>
            <a:off x="5664534" y="3216966"/>
            <a:ext cx="3334832" cy="1807597"/>
          </a:xfrm>
          <a:prstGeom prst="rect">
            <a:avLst/>
          </a:prstGeom>
        </p:spPr>
      </p:pic>
      <p:pic>
        <p:nvPicPr>
          <p:cNvPr id="15" name="Picture 14"/>
          <p:cNvPicPr>
            <a:picLocks noChangeAspect="1"/>
          </p:cNvPicPr>
          <p:nvPr/>
        </p:nvPicPr>
        <p:blipFill>
          <a:blip r:embed="rId9"/>
          <a:stretch>
            <a:fillRect/>
          </a:stretch>
        </p:blipFill>
        <p:spPr>
          <a:xfrm>
            <a:off x="2289353" y="5024563"/>
            <a:ext cx="3317648" cy="1833437"/>
          </a:xfrm>
          <a:prstGeom prst="rect">
            <a:avLst/>
          </a:prstGeom>
        </p:spPr>
      </p:pic>
      <p:pic>
        <p:nvPicPr>
          <p:cNvPr id="16" name="Picture 15"/>
          <p:cNvPicPr>
            <a:picLocks noChangeAspect="1"/>
          </p:cNvPicPr>
          <p:nvPr/>
        </p:nvPicPr>
        <p:blipFill>
          <a:blip r:embed="rId10">
            <a:extLst>
              <a:ext uri="{BEBA8EAE-BF5A-486C-A8C5-ECC9F3942E4B}">
                <a14:imgProps xmlns:a14="http://schemas.microsoft.com/office/drawing/2010/main">
                  <a14:imgLayer r:embed="rId11">
                    <a14:imgEffect>
                      <a14:brightnessContrast bright="40000" contrast="-40000"/>
                    </a14:imgEffect>
                  </a14:imgLayer>
                </a14:imgProps>
              </a:ext>
            </a:extLst>
          </a:blip>
          <a:stretch>
            <a:fillRect/>
          </a:stretch>
        </p:blipFill>
        <p:spPr>
          <a:xfrm>
            <a:off x="5632471" y="5049086"/>
            <a:ext cx="3350683" cy="1792578"/>
          </a:xfrm>
          <a:prstGeom prst="rect">
            <a:avLst/>
          </a:prstGeom>
        </p:spPr>
      </p:pic>
      <p:sp>
        <p:nvSpPr>
          <p:cNvPr id="17" name="TextBox 16"/>
          <p:cNvSpPr txBox="1"/>
          <p:nvPr/>
        </p:nvSpPr>
        <p:spPr>
          <a:xfrm>
            <a:off x="3990069" y="686444"/>
            <a:ext cx="5008027" cy="646331"/>
          </a:xfrm>
          <a:prstGeom prst="rect">
            <a:avLst/>
          </a:prstGeom>
          <a:noFill/>
        </p:spPr>
        <p:txBody>
          <a:bodyPr wrap="none" rtlCol="0">
            <a:spAutoFit/>
          </a:bodyPr>
          <a:lstStyle/>
          <a:p>
            <a:pPr algn="r"/>
            <a:r>
              <a:rPr lang="en-US" dirty="0" smtClean="0">
                <a:solidFill>
                  <a:srgbClr val="69BB70"/>
                </a:solidFill>
              </a:rPr>
              <a:t>Study Visit to Harvard </a:t>
            </a:r>
            <a:r>
              <a:rPr lang="en-US" dirty="0" smtClean="0">
                <a:solidFill>
                  <a:srgbClr val="69BB70"/>
                </a:solidFill>
              </a:rPr>
              <a:t>University, University </a:t>
            </a:r>
            <a:r>
              <a:rPr lang="en-US" dirty="0" smtClean="0">
                <a:solidFill>
                  <a:srgbClr val="69BB70"/>
                </a:solidFill>
              </a:rPr>
              <a:t>of New </a:t>
            </a:r>
            <a:endParaRPr lang="en-US" dirty="0" smtClean="0">
              <a:solidFill>
                <a:srgbClr val="69BB70"/>
              </a:solidFill>
            </a:endParaRPr>
          </a:p>
          <a:p>
            <a:pPr algn="r"/>
            <a:r>
              <a:rPr lang="en-US" dirty="0" smtClean="0">
                <a:solidFill>
                  <a:srgbClr val="69BB70"/>
                </a:solidFill>
              </a:rPr>
              <a:t>Hampshire  </a:t>
            </a:r>
            <a:r>
              <a:rPr lang="en-US" dirty="0" smtClean="0">
                <a:solidFill>
                  <a:srgbClr val="69BB70"/>
                </a:solidFill>
              </a:rPr>
              <a:t>&amp; Maine</a:t>
            </a:r>
            <a:endParaRPr lang="en-US" dirty="0">
              <a:solidFill>
                <a:srgbClr val="69BB70"/>
              </a:solidFill>
            </a:endParaRPr>
          </a:p>
        </p:txBody>
      </p:sp>
    </p:spTree>
    <p:extLst>
      <p:ext uri="{BB962C8B-B14F-4D97-AF65-F5344CB8AC3E}">
        <p14:creationId xmlns:p14="http://schemas.microsoft.com/office/powerpoint/2010/main" val="1326404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382</TotalTime>
  <Words>989</Words>
  <Application>Microsoft Macintosh PowerPoint</Application>
  <PresentationFormat>On-screen Show (4:3)</PresentationFormat>
  <Paragraphs>87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Santander Mobility Awards</vt:lpstr>
      <vt:lpstr>Santander Mobility Awards</vt:lpstr>
      <vt:lpstr>Santander Mobility Awards</vt:lpstr>
      <vt:lpstr>Santander Mobility Awards</vt:lpstr>
      <vt:lpstr>Santander Mobility Awards</vt:lpstr>
      <vt:lpstr>Santander Mobility Awards</vt:lpstr>
      <vt:lpstr>Santander Mobility Awards</vt:lpstr>
      <vt:lpstr>Santander Mobility Awards</vt:lpstr>
      <vt:lpstr>Santander Mobility Awards</vt:lpstr>
      <vt:lpstr>Santander Mobility Awards</vt:lpstr>
    </vt:vector>
  </TitlesOfParts>
  <Company>University of Aberdeen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Santander Mobiity Awards</dc:title>
  <dc:creator>Geosciences</dc:creator>
  <cp:lastModifiedBy>Geosciences</cp:lastModifiedBy>
  <cp:revision>44</cp:revision>
  <dcterms:created xsi:type="dcterms:W3CDTF">2019-01-24T19:26:09Z</dcterms:created>
  <dcterms:modified xsi:type="dcterms:W3CDTF">2019-01-27T08:52:30Z</dcterms:modified>
</cp:coreProperties>
</file>