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1" r:id="rId3"/>
    <p:sldId id="272" r:id="rId4"/>
    <p:sldId id="273" r:id="rId5"/>
    <p:sldId id="275" r:id="rId6"/>
    <p:sldId id="276" r:id="rId7"/>
    <p:sldId id="277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2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6" d="100"/>
          <a:sy n="156" d="100"/>
        </p:scale>
        <p:origin x="534" y="28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1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3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5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6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2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5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2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7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5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9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8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apmproject@gmail.com" TargetMode="External"/><Relationship Id="rId5" Type="http://schemas.openxmlformats.org/officeDocument/2006/relationships/hyperlink" Target="mailto:d.r.green@abdn.ac.uk" TargetMode="External"/><Relationship Id="rId4" Type="http://schemas.openxmlformats.org/officeDocument/2006/relationships/hyperlink" Target="http://www.abdn.ac.uk/research/ucem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Partner(s) (ZHAW)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6950" y="3206454"/>
            <a:ext cx="4262038" cy="899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b="1" dirty="0" smtClean="0">
                <a:solidFill>
                  <a:schemeClr val="accent2"/>
                </a:solidFill>
              </a:rPr>
              <a:t>Trap </a:t>
            </a:r>
            <a:r>
              <a:rPr lang="de-CH" sz="2800" b="1" dirty="0">
                <a:solidFill>
                  <a:schemeClr val="accent2"/>
                </a:solidFill>
              </a:rPr>
              <a:t>C</a:t>
            </a:r>
            <a:r>
              <a:rPr lang="de-CH" sz="2800" b="1" dirty="0" smtClean="0">
                <a:solidFill>
                  <a:schemeClr val="accent2"/>
                </a:solidFill>
              </a:rPr>
              <a:t>olour </a:t>
            </a:r>
            <a:r>
              <a:rPr lang="de-CH" sz="2800" b="1" dirty="0">
                <a:solidFill>
                  <a:schemeClr val="accent2"/>
                </a:solidFill>
              </a:rPr>
              <a:t>E</a:t>
            </a:r>
            <a:r>
              <a:rPr lang="de-CH" sz="2800" b="1" dirty="0" smtClean="0">
                <a:solidFill>
                  <a:schemeClr val="accent2"/>
                </a:solidFill>
              </a:rPr>
              <a:t>valuation</a:t>
            </a:r>
            <a:endParaRPr lang="de-CH" sz="2800" b="1" dirty="0">
              <a:solidFill>
                <a:schemeClr val="accent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3490" y="4015561"/>
            <a:ext cx="3200355" cy="2043410"/>
          </a:xfrm>
        </p:spPr>
        <p:txBody>
          <a:bodyPr>
            <a:normAutofit fontScale="92500"/>
          </a:bodyPr>
          <a:lstStyle/>
          <a:p>
            <a:r>
              <a:rPr lang="de-CH" dirty="0" smtClean="0">
                <a:solidFill>
                  <a:schemeClr val="accent2"/>
                </a:solidFill>
              </a:rPr>
              <a:t>Three colours tested</a:t>
            </a:r>
          </a:p>
          <a:p>
            <a:r>
              <a:rPr lang="de-CH" b="1" dirty="0" smtClean="0">
                <a:solidFill>
                  <a:schemeClr val="accent2"/>
                </a:solidFill>
              </a:rPr>
              <a:t>Red</a:t>
            </a:r>
            <a:r>
              <a:rPr lang="de-CH" dirty="0" smtClean="0">
                <a:solidFill>
                  <a:schemeClr val="accent2"/>
                </a:solidFill>
              </a:rPr>
              <a:t> selected for all further trials.</a:t>
            </a:r>
            <a:endParaRPr lang="de-CH" dirty="0">
              <a:solidFill>
                <a:schemeClr val="accent2"/>
              </a:solidFill>
            </a:endParaRPr>
          </a:p>
        </p:txBody>
      </p:sp>
      <p:pic>
        <p:nvPicPr>
          <p:cNvPr id="13" name="Grafik 2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882"/>
          <a:stretch>
            <a:fillRect/>
          </a:stretch>
        </p:blipFill>
        <p:spPr>
          <a:xfrm>
            <a:off x="4097980" y="1985327"/>
            <a:ext cx="4582832" cy="3997574"/>
          </a:xfrm>
          <a:prstGeom prst="rect">
            <a:avLst/>
          </a:prstGeom>
          <a:noFill/>
          <a:ln cap="flat">
            <a:solidFill>
              <a:srgbClr val="9BBB59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74711" y="1939841"/>
            <a:ext cx="3414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de-CH" sz="2400" dirty="0">
                <a:solidFill>
                  <a:schemeClr val="accent3"/>
                </a:solidFill>
              </a:rPr>
              <a:t>Johannes Fahrentrapp</a:t>
            </a:r>
          </a:p>
          <a:p>
            <a:pPr marL="342900" indent="-342900">
              <a:buFont typeface="Arial"/>
              <a:buChar char="•"/>
            </a:pPr>
            <a:r>
              <a:rPr lang="de-CH" sz="2400" dirty="0">
                <a:solidFill>
                  <a:schemeClr val="accent3"/>
                </a:solidFill>
              </a:rPr>
              <a:t>Irene Bühlmann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3894" y="3164829"/>
            <a:ext cx="341403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2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Partner(s) (ZHAW)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Inhaltsplatzhalt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361840"/>
              </p:ext>
            </p:extLst>
          </p:nvPr>
        </p:nvGraphicFramePr>
        <p:xfrm>
          <a:off x="603282" y="1898005"/>
          <a:ext cx="7950193" cy="408806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30000">
                  <a:extLst>
                    <a:ext uri="{9D8B030D-6E8A-4147-A177-3AD203B41FA5}">
                      <a16:colId xmlns:a16="http://schemas.microsoft.com/office/drawing/2014/main" xmlns="" val="614235788"/>
                    </a:ext>
                  </a:extLst>
                </a:gridCol>
                <a:gridCol w="906325">
                  <a:extLst>
                    <a:ext uri="{9D8B030D-6E8A-4147-A177-3AD203B41FA5}">
                      <a16:colId xmlns:a16="http://schemas.microsoft.com/office/drawing/2014/main" xmlns="" val="3481981647"/>
                    </a:ext>
                  </a:extLst>
                </a:gridCol>
                <a:gridCol w="1119390">
                  <a:extLst>
                    <a:ext uri="{9D8B030D-6E8A-4147-A177-3AD203B41FA5}">
                      <a16:colId xmlns:a16="http://schemas.microsoft.com/office/drawing/2014/main" xmlns="" val="2348470234"/>
                    </a:ext>
                  </a:extLst>
                </a:gridCol>
                <a:gridCol w="1240228">
                  <a:extLst>
                    <a:ext uri="{9D8B030D-6E8A-4147-A177-3AD203B41FA5}">
                      <a16:colId xmlns:a16="http://schemas.microsoft.com/office/drawing/2014/main" xmlns="" val="52712337"/>
                    </a:ext>
                  </a:extLst>
                </a:gridCol>
                <a:gridCol w="1240228">
                  <a:extLst>
                    <a:ext uri="{9D8B030D-6E8A-4147-A177-3AD203B41FA5}">
                      <a16:colId xmlns:a16="http://schemas.microsoft.com/office/drawing/2014/main" xmlns="" val="1773281874"/>
                    </a:ext>
                  </a:extLst>
                </a:gridCol>
                <a:gridCol w="1240228">
                  <a:extLst>
                    <a:ext uri="{9D8B030D-6E8A-4147-A177-3AD203B41FA5}">
                      <a16:colId xmlns:a16="http://schemas.microsoft.com/office/drawing/2014/main" xmlns="" val="1840947609"/>
                    </a:ext>
                  </a:extLst>
                </a:gridCol>
                <a:gridCol w="1373794">
                  <a:extLst>
                    <a:ext uri="{9D8B030D-6E8A-4147-A177-3AD203B41FA5}">
                      <a16:colId xmlns:a16="http://schemas.microsoft.com/office/drawing/2014/main" xmlns="" val="2919599776"/>
                    </a:ext>
                  </a:extLst>
                </a:gridCol>
              </a:tblGrid>
              <a:tr h="152551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9528" marR="9528" marT="9528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9528" marR="9528" marT="9528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de-CH" sz="14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/>
                          <a:ea typeface="+mn-ea"/>
                          <a:cs typeface="+mn-cs"/>
                        </a:rPr>
                        <a:t>Samples size</a:t>
                      </a:r>
                      <a:endParaRPr lang="de-CH" sz="1400" b="1" i="0" u="none" strike="noStrike" kern="1200" dirty="0">
                        <a:solidFill>
                          <a:srgbClr val="000000"/>
                        </a:solidFill>
                        <a:latin typeface="Calibri" pitchFamily="34"/>
                        <a:ea typeface="+mn-ea"/>
                        <a:cs typeface="+mn-cs"/>
                      </a:endParaRPr>
                    </a:p>
                  </a:txBody>
                  <a:tcPr marL="9528" marR="9528" marT="9528" marB="0" anchor="ctr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vl="0" algn="ctr" fontAlgn="b"/>
                      <a:r>
                        <a:rPr lang="de-CH" sz="14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/>
                          <a:ea typeface="+mn-ea"/>
                          <a:cs typeface="+mn-cs"/>
                        </a:rPr>
                        <a:t>Sticky traps Colour</a:t>
                      </a:r>
                      <a:endParaRPr lang="de-CH" sz="1400" b="1" i="0" u="none" strike="noStrike" kern="1200" dirty="0">
                        <a:solidFill>
                          <a:srgbClr val="000000"/>
                        </a:solidFill>
                        <a:latin typeface="Calibri" pitchFamily="34"/>
                        <a:ea typeface="+mn-ea"/>
                        <a:cs typeface="+mn-cs"/>
                      </a:endParaRPr>
                    </a:p>
                  </a:txBody>
                  <a:tcPr marL="9528" marR="9528" marT="9528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de-CH" sz="14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/>
                          <a:ea typeface="+mn-ea"/>
                          <a:cs typeface="+mn-cs"/>
                        </a:rPr>
                        <a:t>Significance Kruskal-Wallis</a:t>
                      </a:r>
                      <a:endParaRPr lang="de-CH" sz="1400" b="1" i="0" u="none" strike="noStrike" kern="1200" dirty="0">
                        <a:solidFill>
                          <a:srgbClr val="000000"/>
                        </a:solidFill>
                        <a:latin typeface="Calibri" pitchFamily="34"/>
                        <a:ea typeface="+mn-ea"/>
                        <a:cs typeface="+mn-cs"/>
                      </a:endParaRPr>
                    </a:p>
                  </a:txBody>
                  <a:tcPr marL="9528" marR="9528" marT="9528" marB="0" anchor="ctr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43704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Location</a:t>
                      </a:r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9528" marR="9528" marT="9528" marB="0" anchor="ctr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Crop species</a:t>
                      </a:r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 </a:t>
                      </a:r>
                    </a:p>
                  </a:txBody>
                  <a:tcPr marL="9528" marR="9528" marT="9528" marB="0" anchor="ctr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blue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orange</a:t>
                      </a:r>
                    </a:p>
                  </a:txBody>
                  <a:tcPr marL="9528" marR="9528" marT="9528" marB="0" anchor="ctr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red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623750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All locations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n=1356</a:t>
                      </a:r>
                    </a:p>
                  </a:txBody>
                  <a:tcPr marL="9528" marR="9528" marT="9528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 (0, 2)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a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(0,1)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a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 (0, 3)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 b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ja, p = 5.011e-10</a:t>
                      </a:r>
                    </a:p>
                  </a:txBody>
                  <a:tcPr marL="9528" marR="9528" marT="9528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364911399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Iten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plum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n=42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0)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(0,0)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0)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nein, p = 0.1698</a:t>
                      </a: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xmlns="" val="2622087457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Schluecht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plum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n=126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(0,2)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ab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(0,1)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a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 (0, 3)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b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ja, p = 0.0033</a:t>
                      </a: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xmlns="" val="2634697411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Horat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plum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n=30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0.75)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0.75)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1)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nein, p = 0.8903</a:t>
                      </a: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xmlns="" val="4015702622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Boog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blackberry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n=192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1.25)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 (0, 1.25)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 (0, 2)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nein, p = 0.1226</a:t>
                      </a: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xmlns="" val="1408712590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Boog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blueberry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n=150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 (0, 2)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b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1)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a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2 (1, 3)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b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ja, p = 0.0025</a:t>
                      </a: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xmlns="" val="3531684986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Boog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raspberry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n=60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1)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1)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1)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nein, p = 0.5617</a:t>
                      </a: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xmlns="" val="2221662304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Boog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strawberry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 114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 (0, 2.75)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ab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 (0, 2)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a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2 (1, 4)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b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ja, p = 0.0332</a:t>
                      </a: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xmlns="" val="3196156063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Landolt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plum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n=18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0)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0)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0.5 (0, 1)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nein, p = 0.1612</a:t>
                      </a: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xmlns="" val="2301092958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Landolt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raspberry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n=168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0)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0)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0)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nein, p = 0.1155</a:t>
                      </a: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xmlns="" val="2958995704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Biohof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mini kiwi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n=165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3 (1, 7)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a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3 (1, 5.5)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a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6 (2.5, 15.5)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b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ja, p = 5.752e-05</a:t>
                      </a: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xmlns="" val="3578729444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Biohof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blackberry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n=42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3.5 (2, 8.75)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ab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3 (1.25, 5.25)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a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10.5 (4.25, 21.75)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b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ja, p = 0.01702</a:t>
                      </a: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xmlns="" val="2202861209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Biohof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blueberry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n=24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0)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 0)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0.75 (0, 1)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nein, p = 0.0556</a:t>
                      </a: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xmlns="" val="223570209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Biohof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raspberry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n=36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3 (1.75, 3.25)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3.5 (1.75, 6)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3.5 (2.75, 7.25)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nein, p = 0.6082</a:t>
                      </a: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xmlns="" val="1059078526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Au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grape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n=150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(0,1)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 a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(0,0)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a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 (0,1) 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b</a:t>
                      </a:r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ja, p=0.0014</a:t>
                      </a: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xmlns="" val="1267085344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Lorzen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wild blackberry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n=24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(0,1)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(0,1)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(0,0)</a:t>
                      </a: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nein, p=0.8269</a:t>
                      </a: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xmlns="" val="4242996155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Ösch</a:t>
                      </a:r>
                    </a:p>
                  </a:txBody>
                  <a:tcPr marL="9528" marR="9528" marT="9528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de-CH" sz="900" b="0" i="0" u="none" strike="noStrike" dirty="0" smtClean="0">
                          <a:solidFill>
                            <a:srgbClr val="000000"/>
                          </a:solidFill>
                          <a:latin typeface="Calibri" pitchFamily="34"/>
                        </a:rPr>
                        <a:t>wild blackberry</a:t>
                      </a:r>
                      <a:endParaRPr lang="de-CH" sz="9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n=15</a:t>
                      </a:r>
                    </a:p>
                  </a:txBody>
                  <a:tcPr marL="9528" marR="9528" marT="9528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(0,1)</a:t>
                      </a:r>
                    </a:p>
                  </a:txBody>
                  <a:tcPr marL="9528" marR="9528" marT="9528" marB="0" anchor="ctr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(0,0)</a:t>
                      </a:r>
                    </a:p>
                  </a:txBody>
                  <a:tcPr marL="9528" marR="9528" marT="9528" marB="0" anchor="ctr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0 (0,0)</a:t>
                      </a:r>
                    </a:p>
                  </a:txBody>
                  <a:tcPr marL="9528" marR="9528" marT="9528" marB="0" anchor="ctr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100" b="0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nein, p=0.3778</a:t>
                      </a:r>
                    </a:p>
                  </a:txBody>
                  <a:tcPr marL="9528" marR="9528" marT="9528" marB="0" anchor="b"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9192835"/>
                  </a:ext>
                </a:extLst>
              </a:tr>
              <a:tr h="190496">
                <a:tc gridSpan="6">
                  <a:txBody>
                    <a:bodyPr/>
                    <a:lstStyle/>
                    <a:p>
                      <a:pPr lvl="0" algn="l" fontAlgn="b"/>
                      <a:r>
                        <a:rPr lang="de-CH" sz="900" b="1" i="0" u="none" strike="noStrike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Mediane, welche sich nach Pairwise Wilcoxon Rank Sum Test  p&lt;0.05 signifikant unterscheiden sind durch Buchstaben gekennzeichnet</a:t>
                      </a:r>
                    </a:p>
                  </a:txBody>
                  <a:tcPr marL="9528" marR="9528" marT="9528" marB="0" anchor="b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t"/>
                      <a:endParaRPr lang="de-CH" sz="11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28930543"/>
                  </a:ext>
                </a:extLst>
              </a:tr>
            </a:tbl>
          </a:graphicData>
        </a:graphic>
      </p:graphicFrame>
      <p:sp>
        <p:nvSpPr>
          <p:cNvPr id="15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7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Partner(s) (ZHAW)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7385" y="1519952"/>
            <a:ext cx="7280548" cy="52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504D"/>
                </a:solidFill>
              </a:rPr>
              <a:t>Trap Preparation for Automated </a:t>
            </a:r>
            <a:r>
              <a:rPr lang="en-US" sz="2400" b="1" dirty="0">
                <a:solidFill>
                  <a:srgbClr val="C0504D"/>
                </a:solidFill>
              </a:rPr>
              <a:t>S</a:t>
            </a:r>
            <a:r>
              <a:rPr lang="en-US" sz="2400" b="1" dirty="0" smtClean="0">
                <a:solidFill>
                  <a:srgbClr val="C0504D"/>
                </a:solidFill>
              </a:rPr>
              <a:t>pecies </a:t>
            </a:r>
            <a:r>
              <a:rPr lang="en-US" sz="2400" b="1" dirty="0">
                <a:solidFill>
                  <a:srgbClr val="C0504D"/>
                </a:solidFill>
              </a:rPr>
              <a:t>I</a:t>
            </a:r>
            <a:r>
              <a:rPr lang="en-US" sz="2400" b="1" dirty="0" smtClean="0">
                <a:solidFill>
                  <a:srgbClr val="C0504D"/>
                </a:solidFill>
              </a:rPr>
              <a:t>dentification</a:t>
            </a:r>
            <a:endParaRPr lang="en-US" sz="2400" b="1" dirty="0">
              <a:solidFill>
                <a:srgbClr val="C0504D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089" y="3497970"/>
            <a:ext cx="3075292" cy="2534465"/>
          </a:xfrm>
          <a:prstGeom prst="rect">
            <a:avLst/>
          </a:prstGeom>
          <a:ln>
            <a:solidFill>
              <a:srgbClr val="9BBB59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109085" y="2102031"/>
            <a:ext cx="307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Trap with bycatch, SWD = arrow, marked with yellow dots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06" y="3511138"/>
            <a:ext cx="3419611" cy="2527025"/>
          </a:xfrm>
          <a:prstGeom prst="rect">
            <a:avLst/>
          </a:prstGeom>
          <a:ln>
            <a:solidFill>
              <a:srgbClr val="9BBB59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44912" y="2102947"/>
            <a:ext cx="3239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3"/>
                </a:solidFill>
              </a:rPr>
              <a:t>Artificial trap, only Drosophila species, no SWD; D. melanogaster, green; D. hydei, pink; D. buskii, blue.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Partner(s) (ZHAW)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8894" y="1615821"/>
            <a:ext cx="418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Two Drosophila species traps: SWD, yellow; D. hydei, pink. 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9" y="2456141"/>
            <a:ext cx="4147293" cy="3555473"/>
          </a:xfrm>
          <a:prstGeom prst="rect">
            <a:avLst/>
          </a:prstGeom>
          <a:ln>
            <a:solidFill>
              <a:srgbClr val="9BBB59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33077" y="1603238"/>
            <a:ext cx="156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Continued </a:t>
            </a:r>
            <a:r>
              <a:rPr lang="is-IS" b="1" dirty="0" smtClean="0">
                <a:solidFill>
                  <a:schemeClr val="accent2"/>
                </a:solidFill>
              </a:rPr>
              <a:t>….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8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Partner(s) (ZHAW)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4154592"/>
            <a:ext cx="26799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b="1" dirty="0" smtClean="0">
                <a:solidFill>
                  <a:schemeClr val="accent3"/>
                </a:solidFill>
              </a:rPr>
              <a:t>Glue pre-trials</a:t>
            </a:r>
            <a:endParaRPr lang="de-CH" sz="2800" b="1" dirty="0">
              <a:solidFill>
                <a:schemeClr val="accent3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08177" y="1650674"/>
            <a:ext cx="8347738" cy="2232162"/>
          </a:xfrm>
        </p:spPr>
        <p:txBody>
          <a:bodyPr>
            <a:normAutofit/>
          </a:bodyPr>
          <a:lstStyle/>
          <a:p>
            <a:pPr algn="just"/>
            <a:r>
              <a:rPr lang="de-CH" sz="2000" dirty="0" smtClean="0">
                <a:solidFill>
                  <a:srgbClr val="C0504D"/>
                </a:solidFill>
              </a:rPr>
              <a:t>Tangle trap, standard glue on most commercially available traps (</a:t>
            </a:r>
            <a:r>
              <a:rPr lang="de-CH" sz="2000" dirty="0">
                <a:solidFill>
                  <a:srgbClr val="C0504D"/>
                </a:solidFill>
              </a:rPr>
              <a:t>The Scotts Company LLC, tangle foot, Marysville, OH, USA) (</a:t>
            </a:r>
            <a:r>
              <a:rPr lang="de-CH" sz="2000" b="1" dirty="0">
                <a:solidFill>
                  <a:srgbClr val="C0504D"/>
                </a:solidFill>
              </a:rPr>
              <a:t>see </a:t>
            </a:r>
            <a:r>
              <a:rPr lang="de-CH" sz="2000" b="1" dirty="0" smtClean="0">
                <a:solidFill>
                  <a:srgbClr val="C0504D"/>
                </a:solidFill>
              </a:rPr>
              <a:t>video – previous slide</a:t>
            </a:r>
            <a:r>
              <a:rPr lang="de-CH" sz="2000" dirty="0" smtClean="0">
                <a:solidFill>
                  <a:srgbClr val="C0504D"/>
                </a:solidFill>
              </a:rPr>
              <a:t>) </a:t>
            </a:r>
          </a:p>
          <a:p>
            <a:pPr algn="just"/>
            <a:r>
              <a:rPr lang="de-CH" sz="2000" dirty="0" smtClean="0">
                <a:solidFill>
                  <a:srgbClr val="C0504D"/>
                </a:solidFill>
              </a:rPr>
              <a:t>Tropen tangle trap (</a:t>
            </a:r>
            <a:r>
              <a:rPr lang="de-CH" sz="2000" dirty="0">
                <a:solidFill>
                  <a:srgbClr val="C0504D"/>
                </a:solidFill>
              </a:rPr>
              <a:t>The Scotts Company </a:t>
            </a:r>
            <a:r>
              <a:rPr lang="de-CH" sz="2000" dirty="0" smtClean="0">
                <a:solidFill>
                  <a:srgbClr val="C0504D"/>
                </a:solidFill>
              </a:rPr>
              <a:t>LLC, tangle foot, </a:t>
            </a:r>
            <a:r>
              <a:rPr lang="de-CH" sz="2000" dirty="0">
                <a:solidFill>
                  <a:srgbClr val="C0504D"/>
                </a:solidFill>
              </a:rPr>
              <a:t>Marysville, </a:t>
            </a:r>
            <a:r>
              <a:rPr lang="de-CH" sz="2000" dirty="0" smtClean="0">
                <a:solidFill>
                  <a:srgbClr val="C0504D"/>
                </a:solidFill>
              </a:rPr>
              <a:t>OH, USA)</a:t>
            </a:r>
          </a:p>
          <a:p>
            <a:pPr algn="just"/>
            <a:r>
              <a:rPr lang="de-CH" sz="2000" dirty="0" smtClean="0">
                <a:solidFill>
                  <a:srgbClr val="C0504D"/>
                </a:solidFill>
              </a:rPr>
              <a:t>Aurum (W. Neudorf GmbH, Emmertha, Switzerland)</a:t>
            </a:r>
          </a:p>
          <a:p>
            <a:pPr algn="just"/>
            <a:r>
              <a:rPr lang="de-CH" sz="2000" dirty="0" smtClean="0">
                <a:solidFill>
                  <a:srgbClr val="C0504D"/>
                </a:solidFill>
              </a:rPr>
              <a:t>Fleigenleim (Finito, Mislin &amp; Balthasar, Hochdorf, Switzerland)</a:t>
            </a:r>
            <a:endParaRPr lang="de-CH" sz="2000" dirty="0">
              <a:solidFill>
                <a:srgbClr val="C0504D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974862"/>
              </p:ext>
            </p:extLst>
          </p:nvPr>
        </p:nvGraphicFramePr>
        <p:xfrm>
          <a:off x="2612141" y="3873785"/>
          <a:ext cx="6079126" cy="2341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169">
                  <a:extLst>
                    <a:ext uri="{9D8B030D-6E8A-4147-A177-3AD203B41FA5}">
                      <a16:colId xmlns:a16="http://schemas.microsoft.com/office/drawing/2014/main" xmlns="" val="1068549996"/>
                    </a:ext>
                  </a:extLst>
                </a:gridCol>
                <a:gridCol w="1166169">
                  <a:extLst>
                    <a:ext uri="{9D8B030D-6E8A-4147-A177-3AD203B41FA5}">
                      <a16:colId xmlns:a16="http://schemas.microsoft.com/office/drawing/2014/main" xmlns="" val="424557057"/>
                    </a:ext>
                  </a:extLst>
                </a:gridCol>
                <a:gridCol w="936697">
                  <a:extLst>
                    <a:ext uri="{9D8B030D-6E8A-4147-A177-3AD203B41FA5}">
                      <a16:colId xmlns:a16="http://schemas.microsoft.com/office/drawing/2014/main" xmlns="" val="1745332672"/>
                    </a:ext>
                  </a:extLst>
                </a:gridCol>
                <a:gridCol w="936697">
                  <a:extLst>
                    <a:ext uri="{9D8B030D-6E8A-4147-A177-3AD203B41FA5}">
                      <a16:colId xmlns:a16="http://schemas.microsoft.com/office/drawing/2014/main" xmlns="" val="3405082909"/>
                    </a:ext>
                  </a:extLst>
                </a:gridCol>
                <a:gridCol w="936697">
                  <a:extLst>
                    <a:ext uri="{9D8B030D-6E8A-4147-A177-3AD203B41FA5}">
                      <a16:colId xmlns:a16="http://schemas.microsoft.com/office/drawing/2014/main" xmlns="" val="583122810"/>
                    </a:ext>
                  </a:extLst>
                </a:gridCol>
                <a:gridCol w="936697">
                  <a:extLst>
                    <a:ext uri="{9D8B030D-6E8A-4147-A177-3AD203B41FA5}">
                      <a16:colId xmlns:a16="http://schemas.microsoft.com/office/drawing/2014/main" xmlns="" val="1653135623"/>
                    </a:ext>
                  </a:extLst>
                </a:gridCol>
              </a:tblGrid>
              <a:tr h="353337"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CH" sz="1400" u="none" strike="noStrike" dirty="0">
                          <a:effectLst/>
                        </a:rPr>
                        <a:t>Fangquote 1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5691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 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 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Versuch 1.1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Versuch 1.2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Versuch 1.3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Total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256725922"/>
                  </a:ext>
                </a:extLst>
              </a:tr>
              <a:tr h="353337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Tangle Trap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0.06666667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0.5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0.14285714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0.23650794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280732527"/>
                  </a:ext>
                </a:extLst>
              </a:tr>
              <a:tr h="3533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Tropen Tangle Trap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0.06666667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0.17647059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0.33333333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0.19215686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475276706"/>
                  </a:ext>
                </a:extLst>
              </a:tr>
              <a:tr h="3533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Aurum Insektenleim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0.125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0.04166667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699068613"/>
                  </a:ext>
                </a:extLst>
              </a:tr>
              <a:tr h="3533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Fliegenfalle Finito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0.07692308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0.15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0.07564103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521471363"/>
                  </a:ext>
                </a:extLst>
              </a:tr>
              <a:tr h="35333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de-CH" sz="1000" u="none" strike="noStrike" dirty="0">
                          <a:effectLst/>
                        </a:rPr>
                        <a:t>Fangquote 1: </a:t>
                      </a:r>
                      <a:r>
                        <a:rPr lang="de-CH" sz="1000" u="none" strike="noStrike" dirty="0" smtClean="0">
                          <a:effectLst/>
                        </a:rPr>
                        <a:t>Number</a:t>
                      </a:r>
                      <a:r>
                        <a:rPr lang="de-CH" sz="1000" u="none" strike="noStrike" baseline="0" dirty="0" smtClean="0">
                          <a:effectLst/>
                        </a:rPr>
                        <a:t> of 3 h watching</a:t>
                      </a:r>
                      <a:r>
                        <a:rPr lang="de-CH" sz="1000" u="none" strike="noStrike" dirty="0" smtClean="0">
                          <a:effectLst/>
                        </a:rPr>
                        <a:t>; Number flies on trap / Number flies left trap again. Anzahl </a:t>
                      </a:r>
                      <a:r>
                        <a:rPr lang="de-CH" sz="1000" u="none" strike="noStrike" dirty="0">
                          <a:effectLst/>
                        </a:rPr>
                        <a:t>Fliegen auf Falle/Anzahl Fliegen entkommen</a:t>
                      </a:r>
                      <a:endParaRPr lang="de-CH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956233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60528" y="3859869"/>
            <a:ext cx="6182739" cy="2352802"/>
          </a:xfrm>
          <a:prstGeom prst="rect">
            <a:avLst/>
          </a:prstGeom>
          <a:noFill/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9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Partner(s) (ZHAW)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30" y="4164251"/>
            <a:ext cx="3071253" cy="2021536"/>
          </a:xfrm>
          <a:prstGeom prst="rect">
            <a:avLst/>
          </a:prstGeom>
          <a:ln>
            <a:solidFill>
              <a:srgbClr val="9BBB59"/>
            </a:solidFill>
          </a:ln>
        </p:spPr>
      </p:pic>
      <p:pic>
        <p:nvPicPr>
          <p:cNvPr id="15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542" y="2227869"/>
            <a:ext cx="2880862" cy="1890013"/>
          </a:xfrm>
          <a:prstGeom prst="rect">
            <a:avLst/>
          </a:prstGeom>
          <a:ln>
            <a:solidFill>
              <a:srgbClr val="9BBB59"/>
            </a:solidFill>
          </a:ln>
        </p:spPr>
      </p:pic>
      <p:pic>
        <p:nvPicPr>
          <p:cNvPr id="16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545" y="4247371"/>
            <a:ext cx="2884309" cy="1905663"/>
          </a:xfrm>
          <a:prstGeom prst="rect">
            <a:avLst/>
          </a:prstGeom>
          <a:ln>
            <a:solidFill>
              <a:srgbClr val="9BBB59"/>
            </a:solidFill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0" y="1332560"/>
            <a:ext cx="38512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b="1" dirty="0" smtClean="0">
                <a:solidFill>
                  <a:schemeClr val="accent3"/>
                </a:solidFill>
              </a:rPr>
              <a:t>Tangle </a:t>
            </a:r>
            <a:r>
              <a:rPr lang="de-CH" sz="2800" b="1" dirty="0">
                <a:solidFill>
                  <a:schemeClr val="accent3"/>
                </a:solidFill>
              </a:rPr>
              <a:t>P</a:t>
            </a:r>
            <a:r>
              <a:rPr lang="de-CH" sz="2800" b="1" dirty="0" smtClean="0">
                <a:solidFill>
                  <a:schemeClr val="accent3"/>
                </a:solidFill>
              </a:rPr>
              <a:t>erformance</a:t>
            </a:r>
            <a:endParaRPr lang="de-CH" sz="2800" b="1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1069" y="2702981"/>
            <a:ext cx="283062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dirty="0">
                <a:solidFill>
                  <a:schemeClr val="accent2"/>
                </a:solidFill>
              </a:rPr>
              <a:t>No significance!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5962616" y="1745205"/>
            <a:ext cx="63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solidFill>
                  <a:schemeClr val="accent2"/>
                </a:solidFill>
              </a:rPr>
              <a:t>Field</a:t>
            </a:r>
          </a:p>
        </p:txBody>
      </p:sp>
      <p:sp>
        <p:nvSpPr>
          <p:cNvPr id="20" name="Content Placeholder 7"/>
          <p:cNvSpPr txBox="1">
            <a:spLocks/>
          </p:cNvSpPr>
          <p:nvPr/>
        </p:nvSpPr>
        <p:spPr>
          <a:xfrm>
            <a:off x="1519752" y="3685362"/>
            <a:ext cx="1269768" cy="312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CH" sz="1800" dirty="0" smtClean="0">
                <a:solidFill>
                  <a:srgbClr val="C0504D"/>
                </a:solidFill>
              </a:rPr>
              <a:t>Laboratory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2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Partner(s) (ZHAW)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144182" y="1457491"/>
            <a:ext cx="4808797" cy="795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 smtClean="0">
                <a:solidFill>
                  <a:schemeClr val="accent2"/>
                </a:solidFill>
              </a:rPr>
              <a:t>Prototype </a:t>
            </a:r>
            <a:r>
              <a:rPr lang="de-CH" sz="2400" b="1" dirty="0">
                <a:solidFill>
                  <a:schemeClr val="accent2"/>
                </a:solidFill>
              </a:rPr>
              <a:t>B</a:t>
            </a:r>
            <a:r>
              <a:rPr lang="de-CH" sz="2400" b="1" dirty="0" smtClean="0">
                <a:solidFill>
                  <a:schemeClr val="accent2"/>
                </a:solidFill>
              </a:rPr>
              <a:t>aited </a:t>
            </a:r>
            <a:r>
              <a:rPr lang="de-CH" sz="2400" b="1" dirty="0">
                <a:solidFill>
                  <a:schemeClr val="accent2"/>
                </a:solidFill>
              </a:rPr>
              <a:t>S</a:t>
            </a:r>
            <a:r>
              <a:rPr lang="de-CH" sz="2400" b="1" dirty="0" smtClean="0">
                <a:solidFill>
                  <a:schemeClr val="accent2"/>
                </a:solidFill>
              </a:rPr>
              <a:t>ticky </a:t>
            </a:r>
            <a:r>
              <a:rPr lang="de-CH" sz="2400" b="1" dirty="0">
                <a:solidFill>
                  <a:schemeClr val="accent2"/>
                </a:solidFill>
              </a:rPr>
              <a:t>T</a:t>
            </a:r>
            <a:r>
              <a:rPr lang="de-CH" sz="2400" b="1" dirty="0" smtClean="0">
                <a:solidFill>
                  <a:schemeClr val="accent2"/>
                </a:solidFill>
              </a:rPr>
              <a:t>rap</a:t>
            </a:r>
            <a:endParaRPr lang="de-CH" sz="2400" b="1" dirty="0">
              <a:solidFill>
                <a:schemeClr val="accent2"/>
              </a:solidFill>
            </a:endParaRPr>
          </a:p>
        </p:txBody>
      </p:sp>
      <p:pic>
        <p:nvPicPr>
          <p:cNvPr id="2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12583" y="2477164"/>
            <a:ext cx="2993784" cy="2245337"/>
          </a:xfrm>
          <a:prstGeom prst="rect">
            <a:avLst/>
          </a:prstGeom>
          <a:ln>
            <a:solidFill>
              <a:srgbClr val="9BBB59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33033" y="2495922"/>
            <a:ext cx="2977277" cy="2232958"/>
          </a:xfrm>
          <a:prstGeom prst="rect">
            <a:avLst/>
          </a:prstGeom>
          <a:ln>
            <a:solidFill>
              <a:srgbClr val="9BBB59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423430" y="5243545"/>
            <a:ext cx="829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Bait: standardized, commercially provided wine-vinegar mixture, Riga AG Switzerland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Bait provided in Profatec cup trap (profatec AG, Switzerland) covered with nylon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Plans (UoA)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52" y="4389419"/>
            <a:ext cx="8229600" cy="173563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53735"/>
                </a:solidFill>
              </a:rPr>
              <a:t>Further Autonomous Flight Tests with DJI MAVIC</a:t>
            </a:r>
          </a:p>
          <a:p>
            <a:r>
              <a:rPr lang="en-US" sz="2800" dirty="0" smtClean="0">
                <a:solidFill>
                  <a:srgbClr val="953735"/>
                </a:solidFill>
              </a:rPr>
              <a:t>Camera Tests with DJI MAVIC</a:t>
            </a:r>
          </a:p>
          <a:p>
            <a:r>
              <a:rPr lang="en-US" sz="2800" dirty="0" smtClean="0">
                <a:solidFill>
                  <a:srgbClr val="953735"/>
                </a:solidFill>
              </a:rPr>
              <a:t>Meeting with SWD in London (January 2018)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078" y="1826458"/>
            <a:ext cx="3797300" cy="213360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8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Thank You </a:t>
            </a:r>
            <a:r>
              <a:rPr lang="is-IS" dirty="0" smtClean="0">
                <a:solidFill>
                  <a:schemeClr val="accent3"/>
                </a:solidFill>
              </a:rPr>
              <a:t>….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493" y="2043538"/>
            <a:ext cx="4494405" cy="3290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5048" y="5767488"/>
            <a:ext cx="570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www.abdn.ac.uk/research/ucemm</a:t>
            </a:r>
            <a:r>
              <a:rPr lang="en-US" dirty="0" smtClean="0"/>
              <a:t> | </a:t>
            </a:r>
            <a:r>
              <a:rPr lang="en-US" dirty="0" smtClean="0">
                <a:hlinkClick r:id="rId5"/>
              </a:rPr>
              <a:t>d.r.green@abdn.ac.uk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77" y="6017342"/>
            <a:ext cx="270624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6537" y="728744"/>
            <a:ext cx="255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a</a:t>
            </a:r>
            <a:r>
              <a:rPr lang="en-US" dirty="0" smtClean="0">
                <a:hlinkClick r:id="rId6"/>
              </a:rPr>
              <a:t>apmproject@gmail.com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23710" y="391457"/>
            <a:ext cx="2454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www.aapmproject.eu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6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8868</TotalTime>
  <Words>904</Words>
  <Application>Microsoft Office PowerPoint</Application>
  <PresentationFormat>On-screen Show (4:3)</PresentationFormat>
  <Paragraphs>212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 Partner(s) (ZHAW)</vt:lpstr>
      <vt:lpstr>   Partner(s) (ZHAW)</vt:lpstr>
      <vt:lpstr>   Partner(s) (ZHAW)</vt:lpstr>
      <vt:lpstr>   Partner(s) (ZHAW)</vt:lpstr>
      <vt:lpstr>   Partner(s) (ZHAW)</vt:lpstr>
      <vt:lpstr>   Partner(s) (ZHAW)</vt:lpstr>
      <vt:lpstr>   Partner(s) (ZHAW)</vt:lpstr>
      <vt:lpstr>   Plans (UoA)</vt:lpstr>
      <vt:lpstr>   Thank You ….</vt:lpstr>
    </vt:vector>
  </TitlesOfParts>
  <Company>University of Aberdeen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R. Green UCEMM | University of Aberdeen</dc:title>
  <dc:creator>Geosciences</dc:creator>
  <cp:lastModifiedBy>Green, David R.</cp:lastModifiedBy>
  <cp:revision>73</cp:revision>
  <dcterms:created xsi:type="dcterms:W3CDTF">2017-10-27T20:22:26Z</dcterms:created>
  <dcterms:modified xsi:type="dcterms:W3CDTF">2018-08-09T10:04:29Z</dcterms:modified>
</cp:coreProperties>
</file>