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sldIdLst>
    <p:sldId id="256" r:id="rId2"/>
    <p:sldId id="281" r:id="rId3"/>
    <p:sldId id="284" r:id="rId4"/>
    <p:sldId id="285" r:id="rId5"/>
    <p:sldId id="286" r:id="rId6"/>
    <p:sldId id="263" r:id="rId7"/>
    <p:sldId id="283" r:id="rId8"/>
    <p:sldId id="282" r:id="rId9"/>
    <p:sldId id="264" r:id="rId10"/>
    <p:sldId id="271" r:id="rId11"/>
    <p:sldId id="268" r:id="rId12"/>
    <p:sldId id="275" r:id="rId13"/>
    <p:sldId id="280"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660"/>
  </p:normalViewPr>
  <p:slideViewPr>
    <p:cSldViewPr snapToGrid="0">
      <p:cViewPr varScale="1">
        <p:scale>
          <a:sx n="90" d="100"/>
          <a:sy n="90" d="100"/>
        </p:scale>
        <p:origin x="45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EC6914-A57A-43C1-8294-C734F3D9F7D6}" type="datetimeFigureOut">
              <a:rPr lang="en-GB" smtClean="0"/>
              <a:t>10/07/2026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B2FD80-4746-45B7-8D35-F73B200C947B}" type="slidenum">
              <a:rPr lang="en-GB" smtClean="0"/>
              <a:t>‹#›</a:t>
            </a:fld>
            <a:endParaRPr lang="en-GB"/>
          </a:p>
        </p:txBody>
      </p:sp>
    </p:spTree>
    <p:extLst>
      <p:ext uri="{BB962C8B-B14F-4D97-AF65-F5344CB8AC3E}">
        <p14:creationId xmlns:p14="http://schemas.microsoft.com/office/powerpoint/2010/main" val="798274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863776-A420-4A9C-AC4F-8C0E0ECEB940}" type="slidenum">
              <a:rPr lang="en-GB" smtClean="0"/>
              <a:t>9</a:t>
            </a:fld>
            <a:endParaRPr lang="en-GB"/>
          </a:p>
        </p:txBody>
      </p:sp>
    </p:spTree>
    <p:extLst>
      <p:ext uri="{BB962C8B-B14F-4D97-AF65-F5344CB8AC3E}">
        <p14:creationId xmlns:p14="http://schemas.microsoft.com/office/powerpoint/2010/main" val="3664245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whole school SBMI is most likely to have a positive impact, that is, to promote the mental wellbeing of pupils and transform the structure and culture of the school so that improvements in wellbeing are sustained.</a:t>
            </a:r>
          </a:p>
        </p:txBody>
      </p:sp>
      <p:sp>
        <p:nvSpPr>
          <p:cNvPr id="4" name="Slide Number Placeholder 3"/>
          <p:cNvSpPr>
            <a:spLocks noGrp="1"/>
          </p:cNvSpPr>
          <p:nvPr>
            <p:ph type="sldNum" sz="quarter" idx="5"/>
          </p:nvPr>
        </p:nvSpPr>
        <p:spPr/>
        <p:txBody>
          <a:bodyPr/>
          <a:lstStyle/>
          <a:p>
            <a:fld id="{E8B2FD80-4746-45B7-8D35-F73B200C947B}" type="slidenum">
              <a:rPr lang="en-GB" smtClean="0"/>
              <a:t>11</a:t>
            </a:fld>
            <a:endParaRPr lang="en-GB"/>
          </a:p>
        </p:txBody>
      </p:sp>
    </p:spTree>
    <p:extLst>
      <p:ext uri="{BB962C8B-B14F-4D97-AF65-F5344CB8AC3E}">
        <p14:creationId xmlns:p14="http://schemas.microsoft.com/office/powerpoint/2010/main" val="1143217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272A7-7260-E4F7-9C62-448C5E473B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B0B46D-67CC-7735-A156-5A85905C7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8FAB28D-445E-D122-FBFD-59FE51258986}"/>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91725A54-7392-D17F-38B4-7A76FE98E7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36947E-655D-84D8-0470-72C5EAD9BC3D}"/>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294786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91A7A-178B-5A58-05D5-4B3F0B05A90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AF8B82-29C1-3E8D-0AA4-2B7D5555DA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90B039-7619-24CD-13F3-FDA017A0F90D}"/>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1FE1E3CA-70E4-DD78-6C1C-6AD4257281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47EAF4-1991-841F-0F2E-50F72CDEF0D3}"/>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1794575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C57D6D-0A42-51F6-0327-C1EEA180B6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192326-6D1D-9B0A-B2F2-088750850D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E349A4-E147-4411-6B62-D3DCB023B34B}"/>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25E7C038-C43F-1672-7B3A-623E5D732F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A47C7A-3325-EE1A-6BB9-3659FF76E9BB}"/>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1230756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B78B7-049C-99CB-CE6A-54BDE0D290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31E3BF-B498-2F2E-636B-9F6B089B4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8A3DD1-BCCE-C9B5-79B6-FF0F01FAA45E}"/>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00E87F6D-FEB9-5427-33E8-EE16F8643F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FB11B2-5A11-44B2-A16B-48C782A40663}"/>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775434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E85E0-16D3-4C76-2617-6567A6D3C8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C33873B-B0AD-F9E5-4CCD-8437B33292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B2829B-294E-A0A1-C01C-CD55DAFD7044}"/>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76F1CA54-B517-4124-FAFD-93C6EB8818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274938-7BB3-848A-8C18-4C8E6B77E059}"/>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428332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A1848-97F7-2265-D4D4-181C989815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E5B999-2176-CE3E-0785-FC177DBCDC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BE31EC1-24FF-D24D-DEEB-DBC88A952C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36D0CC-3DC2-27A8-B49F-B96FE03C4631}"/>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6" name="Footer Placeholder 5">
            <a:extLst>
              <a:ext uri="{FF2B5EF4-FFF2-40B4-BE49-F238E27FC236}">
                <a16:creationId xmlns:a16="http://schemas.microsoft.com/office/drawing/2014/main" id="{6B666947-9B94-19FE-5197-49337BE6A7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63C4B6-8AAF-E144-65F9-FB0A60AA04D9}"/>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2848263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5293D-E818-DA66-DB37-AAFA18507AC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37C842-D439-5073-A5C4-E2E5B01030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467E00-ED67-04CB-3528-5D3E2C8B2E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5FFAEC-634E-82B2-F2AD-26B70A18BC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27497C-D77B-AFE8-77E6-FDD53390FB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5452A53-006F-1F90-2E88-ED03DC76DA9C}"/>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8" name="Footer Placeholder 7">
            <a:extLst>
              <a:ext uri="{FF2B5EF4-FFF2-40B4-BE49-F238E27FC236}">
                <a16:creationId xmlns:a16="http://schemas.microsoft.com/office/drawing/2014/main" id="{E1C319AE-D592-FF38-25C2-A746F608D5E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4CBC485-C819-435F-5954-71701B12E8DE}"/>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4212973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BCA2-E94B-183D-573E-C345704EEF4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EF57CB-DBFE-FC7A-5F1B-E76BB201343C}"/>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4" name="Footer Placeholder 3">
            <a:extLst>
              <a:ext uri="{FF2B5EF4-FFF2-40B4-BE49-F238E27FC236}">
                <a16:creationId xmlns:a16="http://schemas.microsoft.com/office/drawing/2014/main" id="{C610CC79-7815-8A88-8AF2-DDD5C3B8A2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EFD7A16-2F08-13CA-475E-641C61D7EBF4}"/>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4203723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953D21-A6A2-8A66-FB09-F2F0A18BD252}"/>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3" name="Footer Placeholder 2">
            <a:extLst>
              <a:ext uri="{FF2B5EF4-FFF2-40B4-BE49-F238E27FC236}">
                <a16:creationId xmlns:a16="http://schemas.microsoft.com/office/drawing/2014/main" id="{EF79A210-ED62-76E3-6DC2-EAED94A669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B44398-9C30-0660-3249-9EA623CC5401}"/>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2884160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FC1A8-E4B0-7BCD-ED5B-065CB0248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E0BBBE-C136-7B7A-0B81-E4A6FFAB27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E8F8E4C-E074-07E0-C5A6-F8D82C4107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00A54-F844-68A2-F7FC-49496C0304EF}"/>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6" name="Footer Placeholder 5">
            <a:extLst>
              <a:ext uri="{FF2B5EF4-FFF2-40B4-BE49-F238E27FC236}">
                <a16:creationId xmlns:a16="http://schemas.microsoft.com/office/drawing/2014/main" id="{50195FD2-7122-0CCF-C1D7-37DA28D2E2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45687A-BF37-5AFB-2F9C-309CAFC971EE}"/>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1027773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BF6A-6133-38B9-1BB7-10F487CE5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709A787-E983-D6B5-ED46-BD12C7DE87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7FFE19-1755-BE03-FB9C-B12602A64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184B38-9596-0528-0792-9B769E6F7BBC}"/>
              </a:ext>
            </a:extLst>
          </p:cNvPr>
          <p:cNvSpPr>
            <a:spLocks noGrp="1"/>
          </p:cNvSpPr>
          <p:nvPr>
            <p:ph type="dt" sz="half" idx="10"/>
          </p:nvPr>
        </p:nvSpPr>
        <p:spPr/>
        <p:txBody>
          <a:bodyPr/>
          <a:lstStyle/>
          <a:p>
            <a:fld id="{EF20D3A5-2A96-407B-9145-6B0051294BC5}" type="datetimeFigureOut">
              <a:rPr lang="en-GB" smtClean="0"/>
              <a:t>10/07/2026</a:t>
            </a:fld>
            <a:endParaRPr lang="en-GB"/>
          </a:p>
        </p:txBody>
      </p:sp>
      <p:sp>
        <p:nvSpPr>
          <p:cNvPr id="6" name="Footer Placeholder 5">
            <a:extLst>
              <a:ext uri="{FF2B5EF4-FFF2-40B4-BE49-F238E27FC236}">
                <a16:creationId xmlns:a16="http://schemas.microsoft.com/office/drawing/2014/main" id="{BD215BFD-DDB3-BBDD-36D1-260FF016C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BDCD96-78B0-5746-E801-A4093758CC10}"/>
              </a:ext>
            </a:extLst>
          </p:cNvPr>
          <p:cNvSpPr>
            <a:spLocks noGrp="1"/>
          </p:cNvSpPr>
          <p:nvPr>
            <p:ph type="sldNum" sz="quarter" idx="12"/>
          </p:nvPr>
        </p:nvSpPr>
        <p:spPr/>
        <p:txBody>
          <a:bodyPr/>
          <a:lstStyle/>
          <a:p>
            <a:fld id="{167D8D9E-ADF0-4BC0-BA43-9063FF4E2522}" type="slidenum">
              <a:rPr lang="en-GB" smtClean="0"/>
              <a:t>‹#›</a:t>
            </a:fld>
            <a:endParaRPr lang="en-GB"/>
          </a:p>
        </p:txBody>
      </p:sp>
    </p:spTree>
    <p:extLst>
      <p:ext uri="{BB962C8B-B14F-4D97-AF65-F5344CB8AC3E}">
        <p14:creationId xmlns:p14="http://schemas.microsoft.com/office/powerpoint/2010/main" val="3981524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DA769D-6F00-B088-B313-3D8C32EC21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919652-2CD5-8C7F-6ADD-83EC3450B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C8195E-B56D-8EBF-86CC-BB115A42AE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20D3A5-2A96-407B-9145-6B0051294BC5}" type="datetimeFigureOut">
              <a:rPr lang="en-GB" smtClean="0"/>
              <a:t>10/07/2026</a:t>
            </a:fld>
            <a:endParaRPr lang="en-GB"/>
          </a:p>
        </p:txBody>
      </p:sp>
      <p:sp>
        <p:nvSpPr>
          <p:cNvPr id="5" name="Footer Placeholder 4">
            <a:extLst>
              <a:ext uri="{FF2B5EF4-FFF2-40B4-BE49-F238E27FC236}">
                <a16:creationId xmlns:a16="http://schemas.microsoft.com/office/drawing/2014/main" id="{085419FC-2371-337B-08A9-29E41A5B96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5A4DCF4-15FF-2F0D-2F67-7F0020E28D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7D8D9E-ADF0-4BC0-BA43-9063FF4E2522}" type="slidenum">
              <a:rPr lang="en-GB" smtClean="0"/>
              <a:t>‹#›</a:t>
            </a:fld>
            <a:endParaRPr lang="en-GB"/>
          </a:p>
        </p:txBody>
      </p:sp>
    </p:spTree>
    <p:extLst>
      <p:ext uri="{BB962C8B-B14F-4D97-AF65-F5344CB8AC3E}">
        <p14:creationId xmlns:p14="http://schemas.microsoft.com/office/powerpoint/2010/main" val="2054529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abdn.ac.uk/education/research/networks/projects/cgd/our-research/health-and-wellbeing/nihr-grou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B014A-8E97-4461-6780-CF071B352468}"/>
              </a:ext>
            </a:extLst>
          </p:cNvPr>
          <p:cNvSpPr>
            <a:spLocks noGrp="1"/>
          </p:cNvSpPr>
          <p:nvPr>
            <p:ph type="ctrTitle"/>
          </p:nvPr>
        </p:nvSpPr>
        <p:spPr>
          <a:xfrm>
            <a:off x="1618488" y="1780090"/>
            <a:ext cx="9012936" cy="2724912"/>
          </a:xfrm>
        </p:spPr>
        <p:txBody>
          <a:bodyPr>
            <a:normAutofit fontScale="90000"/>
          </a:bodyPr>
          <a:lstStyle/>
          <a:p>
            <a:br>
              <a:rPr lang="en-GB" sz="4000" b="1" dirty="0"/>
            </a:br>
            <a:br>
              <a:rPr lang="en-GB" sz="4000" b="1" dirty="0"/>
            </a:br>
            <a:br>
              <a:rPr lang="en-GB" dirty="0"/>
            </a:br>
            <a:br>
              <a:rPr lang="en-GB" dirty="0"/>
            </a:br>
            <a:br>
              <a:rPr lang="en-GB" dirty="0"/>
            </a:br>
            <a:br>
              <a:rPr lang="en-GB" sz="4000" b="1" dirty="0"/>
            </a:br>
            <a:br>
              <a:rPr lang="en-GB" sz="4000" b="1" dirty="0"/>
            </a:br>
            <a:r>
              <a:rPr lang="en-GB" sz="4000" dirty="0"/>
              <a:t>Transforming Pupils’ Wellbeing through a </a:t>
            </a:r>
            <a:br>
              <a:rPr lang="en-GB" sz="4000" dirty="0"/>
            </a:br>
            <a:r>
              <a:rPr lang="en-GB" sz="4000" dirty="0"/>
              <a:t>Whole School Mindfulness Intervention</a:t>
            </a:r>
            <a:br>
              <a:rPr lang="en-GB" sz="4000" b="1" dirty="0"/>
            </a:br>
            <a:br>
              <a:rPr lang="en-GB" b="1" dirty="0"/>
            </a:br>
            <a:endParaRPr lang="en-GB" dirty="0"/>
          </a:p>
        </p:txBody>
      </p:sp>
      <p:sp>
        <p:nvSpPr>
          <p:cNvPr id="3" name="Subtitle 2">
            <a:extLst>
              <a:ext uri="{FF2B5EF4-FFF2-40B4-BE49-F238E27FC236}">
                <a16:creationId xmlns:a16="http://schemas.microsoft.com/office/drawing/2014/main" id="{C1FB7DC7-5178-FE9F-D951-4AAC912471F2}"/>
              </a:ext>
            </a:extLst>
          </p:cNvPr>
          <p:cNvSpPr>
            <a:spLocks noGrp="1"/>
          </p:cNvSpPr>
          <p:nvPr>
            <p:ph type="subTitle" idx="1"/>
          </p:nvPr>
        </p:nvSpPr>
        <p:spPr>
          <a:xfrm>
            <a:off x="1636776" y="2822448"/>
            <a:ext cx="8976360" cy="2606040"/>
          </a:xfrm>
        </p:spPr>
        <p:txBody>
          <a:bodyPr>
            <a:normAutofit/>
          </a:bodyPr>
          <a:lstStyle/>
          <a:p>
            <a:endParaRPr lang="en-GB" dirty="0"/>
          </a:p>
          <a:p>
            <a:r>
              <a:rPr lang="en-GB" dirty="0"/>
              <a:t>Pamela Abbott  University of Rwanda 4</a:t>
            </a:r>
            <a:r>
              <a:rPr lang="en-GB" baseline="30000" dirty="0"/>
              <a:t>th</a:t>
            </a:r>
            <a:r>
              <a:rPr lang="en-GB" dirty="0"/>
              <a:t> Education Conference: Re-shaping Education for Sustainable Development</a:t>
            </a:r>
          </a:p>
          <a:p>
            <a:pPr>
              <a:lnSpc>
                <a:spcPct val="106000"/>
              </a:lnSpc>
              <a:spcAft>
                <a:spcPts val="800"/>
              </a:spcAft>
            </a:pPr>
            <a:r>
              <a:rPr lang="en-GB" dirty="0"/>
              <a:t>June 2026</a:t>
            </a:r>
          </a:p>
          <a:p>
            <a:pPr>
              <a:lnSpc>
                <a:spcPct val="106000"/>
              </a:lnSpc>
              <a:spcAft>
                <a:spcPts val="800"/>
              </a:spcAft>
            </a:pPr>
            <a:endParaRPr lang="en-GB" dirty="0"/>
          </a:p>
          <a:p>
            <a:pPr>
              <a:lnSpc>
                <a:spcPct val="106000"/>
              </a:lnSpc>
              <a:spcAft>
                <a:spcPts val="800"/>
              </a:spcAft>
            </a:pPr>
            <a:endParaRPr lang="en-GB" dirty="0"/>
          </a:p>
          <a:p>
            <a:pPr>
              <a:lnSpc>
                <a:spcPct val="106000"/>
              </a:lnSpc>
              <a:spcAft>
                <a:spcPts val="800"/>
              </a:spcAft>
              <a:buNone/>
            </a:pPr>
            <a:endParaRPr lang="en-GB" sz="24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dirty="0"/>
          </a:p>
        </p:txBody>
      </p:sp>
      <p:pic>
        <p:nvPicPr>
          <p:cNvPr id="4" name="Picture 3" descr="Logos of University of Aberdeen, Addis Ababa University &amp; University of Rwanda.">
            <a:extLst>
              <a:ext uri="{FF2B5EF4-FFF2-40B4-BE49-F238E27FC236}">
                <a16:creationId xmlns:a16="http://schemas.microsoft.com/office/drawing/2014/main" id="{6F1D521A-CD51-89DF-F52D-135C426DC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8486" y="234754"/>
            <a:ext cx="6455027" cy="1462360"/>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0E998A8D-9232-C354-D99B-0E906722A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345" y="5277651"/>
            <a:ext cx="3479988" cy="1345595"/>
          </a:xfrm>
          <a:prstGeom prst="rect">
            <a:avLst/>
          </a:prstGeom>
        </p:spPr>
      </p:pic>
    </p:spTree>
    <p:extLst>
      <p:ext uri="{BB962C8B-B14F-4D97-AF65-F5344CB8AC3E}">
        <p14:creationId xmlns:p14="http://schemas.microsoft.com/office/powerpoint/2010/main" val="3097236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3C2A87-C430-8A79-F100-E816E91A0ED3}"/>
              </a:ext>
            </a:extLst>
          </p:cNvPr>
          <p:cNvSpPr/>
          <p:nvPr/>
        </p:nvSpPr>
        <p:spPr>
          <a:xfrm>
            <a:off x="1554480" y="155448"/>
            <a:ext cx="8915400" cy="6583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t>Breaking the Morphogenetic Cycle: Creating the Conditions for Study </a:t>
            </a:r>
          </a:p>
        </p:txBody>
      </p:sp>
      <p:sp>
        <p:nvSpPr>
          <p:cNvPr id="3" name="Rectangle 2">
            <a:extLst>
              <a:ext uri="{FF2B5EF4-FFF2-40B4-BE49-F238E27FC236}">
                <a16:creationId xmlns:a16="http://schemas.microsoft.com/office/drawing/2014/main" id="{F3CF480A-1CA1-1194-932F-EA4525D83591}"/>
              </a:ext>
            </a:extLst>
          </p:cNvPr>
          <p:cNvSpPr/>
          <p:nvPr/>
        </p:nvSpPr>
        <p:spPr>
          <a:xfrm>
            <a:off x="576072" y="1097280"/>
            <a:ext cx="3090672" cy="13716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t>Early Adversity </a:t>
            </a:r>
          </a:p>
          <a:p>
            <a:r>
              <a:rPr lang="en-GB" dirty="0"/>
              <a:t>Poverty</a:t>
            </a:r>
          </a:p>
          <a:p>
            <a:r>
              <a:rPr lang="en-GB" dirty="0"/>
              <a:t>Hunger</a:t>
            </a:r>
          </a:p>
          <a:p>
            <a:r>
              <a:rPr lang="en-GB" dirty="0"/>
              <a:t>Harsh discipline</a:t>
            </a:r>
          </a:p>
          <a:p>
            <a:r>
              <a:rPr lang="en-GB" dirty="0"/>
              <a:t>Household instability </a:t>
            </a:r>
          </a:p>
        </p:txBody>
      </p:sp>
      <p:sp>
        <p:nvSpPr>
          <p:cNvPr id="4" name="Rectangle 3">
            <a:extLst>
              <a:ext uri="{FF2B5EF4-FFF2-40B4-BE49-F238E27FC236}">
                <a16:creationId xmlns:a16="http://schemas.microsoft.com/office/drawing/2014/main" id="{AE051B49-C007-7C3E-B479-19C693EE5B14}"/>
              </a:ext>
            </a:extLst>
          </p:cNvPr>
          <p:cNvSpPr/>
          <p:nvPr/>
        </p:nvSpPr>
        <p:spPr>
          <a:xfrm>
            <a:off x="4645152" y="1097280"/>
            <a:ext cx="3035808" cy="513892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endParaRPr lang="en-GB" sz="2400" dirty="0">
              <a:solidFill>
                <a:schemeClr val="tx1"/>
              </a:solidFill>
            </a:endParaRPr>
          </a:p>
          <a:p>
            <a:pPr algn="ctr"/>
            <a:r>
              <a:rPr lang="en-GB" sz="2400" dirty="0">
                <a:solidFill>
                  <a:schemeClr val="tx1"/>
                </a:solidFill>
              </a:rPr>
              <a:t>BIOLOGICAL UNREADINESS TO LEARN </a:t>
            </a:r>
          </a:p>
          <a:p>
            <a:endParaRPr lang="en-GB" dirty="0">
              <a:solidFill>
                <a:schemeClr val="tx1"/>
              </a:solidFill>
            </a:endParaRPr>
          </a:p>
          <a:p>
            <a:endParaRPr lang="en-GB" dirty="0">
              <a:solidFill>
                <a:schemeClr val="tx1"/>
              </a:solidFill>
            </a:endParaRPr>
          </a:p>
          <a:p>
            <a:r>
              <a:rPr lang="en-GB" dirty="0">
                <a:solidFill>
                  <a:schemeClr val="tx1"/>
                </a:solidFill>
              </a:rPr>
              <a:t>Can’t sustain attention</a:t>
            </a:r>
          </a:p>
          <a:p>
            <a:endParaRPr lang="en-GB" dirty="0">
              <a:solidFill>
                <a:schemeClr val="tx1"/>
              </a:solidFill>
            </a:endParaRPr>
          </a:p>
          <a:p>
            <a:r>
              <a:rPr lang="en-GB" dirty="0">
                <a:solidFill>
                  <a:schemeClr val="tx1"/>
                </a:solidFill>
              </a:rPr>
              <a:t>Can’t regulate emotions</a:t>
            </a:r>
          </a:p>
          <a:p>
            <a:endParaRPr lang="en-GB" dirty="0">
              <a:solidFill>
                <a:schemeClr val="tx1"/>
              </a:solidFill>
            </a:endParaRPr>
          </a:p>
          <a:p>
            <a:r>
              <a:rPr lang="en-GB" dirty="0">
                <a:solidFill>
                  <a:schemeClr val="tx1"/>
                </a:solidFill>
              </a:rPr>
              <a:t>Can’t settle to study</a:t>
            </a:r>
          </a:p>
          <a:p>
            <a:endParaRPr lang="en-GB" dirty="0">
              <a:solidFill>
                <a:schemeClr val="tx1"/>
              </a:solidFill>
            </a:endParaRPr>
          </a:p>
          <a:p>
            <a:r>
              <a:rPr lang="en-GB" dirty="0">
                <a:solidFill>
                  <a:schemeClr val="tx1"/>
                </a:solidFill>
              </a:rPr>
              <a:t>Easily overwhelmed </a:t>
            </a:r>
          </a:p>
          <a:p>
            <a:pPr algn="ctr"/>
            <a:endParaRPr lang="en-GB" sz="2400" dirty="0">
              <a:solidFill>
                <a:schemeClr val="tx1"/>
              </a:solidFill>
            </a:endParaRPr>
          </a:p>
          <a:p>
            <a:pPr algn="ctr"/>
            <a:endParaRPr lang="en-GB" sz="2400" dirty="0">
              <a:solidFill>
                <a:schemeClr val="tx1"/>
              </a:solidFill>
            </a:endParaRPr>
          </a:p>
          <a:p>
            <a:pPr algn="ctr"/>
            <a:endParaRPr lang="en-GB" sz="2400"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p:txBody>
      </p:sp>
      <p:sp>
        <p:nvSpPr>
          <p:cNvPr id="5" name="Rectangle 4">
            <a:extLst>
              <a:ext uri="{FF2B5EF4-FFF2-40B4-BE49-F238E27FC236}">
                <a16:creationId xmlns:a16="http://schemas.microsoft.com/office/drawing/2014/main" id="{2150FB10-1CDA-4E0B-47EF-164C899DB622}"/>
              </a:ext>
            </a:extLst>
          </p:cNvPr>
          <p:cNvSpPr/>
          <p:nvPr/>
        </p:nvSpPr>
        <p:spPr>
          <a:xfrm>
            <a:off x="8549640" y="1051560"/>
            <a:ext cx="2935224" cy="5166360"/>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Mindfulness </a:t>
            </a:r>
          </a:p>
          <a:p>
            <a:pPr algn="ctr"/>
            <a:r>
              <a:rPr lang="en-GB" sz="2000" b="1" dirty="0">
                <a:solidFill>
                  <a:schemeClr val="tx1"/>
                </a:solidFill>
              </a:rPr>
              <a:t>Self –Regulation</a:t>
            </a:r>
          </a:p>
          <a:p>
            <a:r>
              <a:rPr lang="en-GB" dirty="0">
                <a:solidFill>
                  <a:schemeClr val="tx1"/>
                </a:solidFill>
              </a:rPr>
              <a:t>Calmer physiology</a:t>
            </a:r>
          </a:p>
          <a:p>
            <a:r>
              <a:rPr lang="en-GB" dirty="0">
                <a:solidFill>
                  <a:schemeClr val="tx1"/>
                </a:solidFill>
              </a:rPr>
              <a:t>Improved emotional control </a:t>
            </a:r>
          </a:p>
          <a:p>
            <a:endParaRPr lang="en-GB" dirty="0">
              <a:solidFill>
                <a:schemeClr val="tx1"/>
              </a:solidFill>
            </a:endParaRPr>
          </a:p>
          <a:p>
            <a:pPr algn="ctr"/>
            <a:r>
              <a:rPr lang="en-GB" sz="2000" b="1" dirty="0">
                <a:solidFill>
                  <a:schemeClr val="tx1"/>
                </a:solidFill>
              </a:rPr>
              <a:t>Cognitive Readiness </a:t>
            </a:r>
          </a:p>
          <a:p>
            <a:r>
              <a:rPr lang="en-GB" dirty="0">
                <a:solidFill>
                  <a:schemeClr val="tx1"/>
                </a:solidFill>
              </a:rPr>
              <a:t>Better attention</a:t>
            </a:r>
          </a:p>
          <a:p>
            <a:r>
              <a:rPr lang="en-GB" dirty="0">
                <a:solidFill>
                  <a:schemeClr val="tx1"/>
                </a:solidFill>
              </a:rPr>
              <a:t>Greater working memory capacity  </a:t>
            </a:r>
          </a:p>
          <a:p>
            <a:endParaRPr lang="en-GB" dirty="0">
              <a:solidFill>
                <a:schemeClr val="tx1"/>
              </a:solidFill>
            </a:endParaRPr>
          </a:p>
          <a:p>
            <a:pPr algn="ctr"/>
            <a:r>
              <a:rPr lang="en-GB" sz="2000" b="1" dirty="0">
                <a:solidFill>
                  <a:schemeClr val="tx1"/>
                </a:solidFill>
              </a:rPr>
              <a:t>Studying Becomes Possible </a:t>
            </a:r>
          </a:p>
          <a:p>
            <a:r>
              <a:rPr lang="en-GB" dirty="0">
                <a:solidFill>
                  <a:schemeClr val="tx1"/>
                </a:solidFill>
              </a:rPr>
              <a:t>Can settle and study </a:t>
            </a:r>
          </a:p>
          <a:p>
            <a:r>
              <a:rPr lang="en-GB" dirty="0">
                <a:solidFill>
                  <a:schemeClr val="tx1"/>
                </a:solidFill>
              </a:rPr>
              <a:t>Longer task persistence</a:t>
            </a:r>
          </a:p>
          <a:p>
            <a:r>
              <a:rPr lang="en-GB" dirty="0">
                <a:solidFill>
                  <a:schemeClr val="tx1"/>
                </a:solidFill>
              </a:rPr>
              <a:t>Better retention</a:t>
            </a:r>
          </a:p>
          <a:p>
            <a:r>
              <a:rPr lang="en-GB" dirty="0">
                <a:solidFill>
                  <a:schemeClr val="tx1"/>
                </a:solidFill>
              </a:rPr>
              <a:t>Improved performance</a:t>
            </a:r>
          </a:p>
        </p:txBody>
      </p:sp>
      <p:sp>
        <p:nvSpPr>
          <p:cNvPr id="6" name="Rectangle 5">
            <a:extLst>
              <a:ext uri="{FF2B5EF4-FFF2-40B4-BE49-F238E27FC236}">
                <a16:creationId xmlns:a16="http://schemas.microsoft.com/office/drawing/2014/main" id="{CBCF2903-CF58-709F-C0A8-80428F7CC3A2}"/>
              </a:ext>
            </a:extLst>
          </p:cNvPr>
          <p:cNvSpPr/>
          <p:nvPr/>
        </p:nvSpPr>
        <p:spPr>
          <a:xfrm>
            <a:off x="585216" y="2889504"/>
            <a:ext cx="3035808" cy="143560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t>Neurobiological Effects </a:t>
            </a:r>
          </a:p>
          <a:p>
            <a:r>
              <a:rPr lang="en-GB" dirty="0"/>
              <a:t>Hyper-arousal</a:t>
            </a:r>
          </a:p>
          <a:p>
            <a:r>
              <a:rPr lang="en-GB" dirty="0"/>
              <a:t>Impaired executive functions</a:t>
            </a:r>
          </a:p>
          <a:p>
            <a:r>
              <a:rPr lang="en-GB" dirty="0"/>
              <a:t>Reduced working memory </a:t>
            </a:r>
          </a:p>
        </p:txBody>
      </p:sp>
      <p:sp>
        <p:nvSpPr>
          <p:cNvPr id="7" name="Rectangle 6">
            <a:extLst>
              <a:ext uri="{FF2B5EF4-FFF2-40B4-BE49-F238E27FC236}">
                <a16:creationId xmlns:a16="http://schemas.microsoft.com/office/drawing/2014/main" id="{3625CD40-2F14-B4BC-5DC0-CFE3A3A38AE5}"/>
              </a:ext>
            </a:extLst>
          </p:cNvPr>
          <p:cNvSpPr/>
          <p:nvPr/>
        </p:nvSpPr>
        <p:spPr>
          <a:xfrm>
            <a:off x="539496" y="4791456"/>
            <a:ext cx="3108960" cy="145389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dirty="0"/>
              <a:t>The Cognitive Impact</a:t>
            </a:r>
          </a:p>
          <a:p>
            <a:pPr algn="ctr"/>
            <a:r>
              <a:rPr lang="en-GB" dirty="0"/>
              <a:t>Difficulty concentrating</a:t>
            </a:r>
          </a:p>
          <a:p>
            <a:pPr algn="ctr"/>
            <a:r>
              <a:rPr lang="en-GB" dirty="0"/>
              <a:t>Emotional reactivity</a:t>
            </a:r>
          </a:p>
          <a:p>
            <a:pPr algn="ctr"/>
            <a:r>
              <a:rPr lang="en-GB" dirty="0"/>
              <a:t>Low persistence</a:t>
            </a:r>
          </a:p>
          <a:p>
            <a:pPr algn="ctr"/>
            <a:r>
              <a:rPr lang="en-GB" dirty="0"/>
              <a:t>Struggles with studying </a:t>
            </a:r>
          </a:p>
        </p:txBody>
      </p:sp>
      <p:cxnSp>
        <p:nvCxnSpPr>
          <p:cNvPr id="11" name="Straight Arrow Connector 10">
            <a:extLst>
              <a:ext uri="{FF2B5EF4-FFF2-40B4-BE49-F238E27FC236}">
                <a16:creationId xmlns:a16="http://schemas.microsoft.com/office/drawing/2014/main" id="{F99B686E-A7C5-5907-E5FD-1CCF10BF02EB}"/>
              </a:ext>
            </a:extLst>
          </p:cNvPr>
          <p:cNvCxnSpPr>
            <a:cxnSpLocks/>
            <a:stCxn id="3" idx="2"/>
          </p:cNvCxnSpPr>
          <p:nvPr/>
        </p:nvCxnSpPr>
        <p:spPr>
          <a:xfrm>
            <a:off x="2121408" y="2468880"/>
            <a:ext cx="0" cy="4114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DC6CFF71-A2F0-E3D8-E0A9-0E93EF4E3A96}"/>
              </a:ext>
            </a:extLst>
          </p:cNvPr>
          <p:cNvCxnSpPr>
            <a:cxnSpLocks/>
            <a:stCxn id="6" idx="2"/>
            <a:endCxn id="7" idx="0"/>
          </p:cNvCxnSpPr>
          <p:nvPr/>
        </p:nvCxnSpPr>
        <p:spPr>
          <a:xfrm flipH="1">
            <a:off x="2093976" y="4325112"/>
            <a:ext cx="9144" cy="4663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BCC90970-1055-1690-3B27-081DFA7072CB}"/>
              </a:ext>
            </a:extLst>
          </p:cNvPr>
          <p:cNvCxnSpPr>
            <a:cxnSpLocks/>
          </p:cNvCxnSpPr>
          <p:nvPr/>
        </p:nvCxnSpPr>
        <p:spPr>
          <a:xfrm flipV="1">
            <a:off x="3639312" y="4782312"/>
            <a:ext cx="1005840" cy="38404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4551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CE1092-F90C-8994-A21E-E8D4DC0F9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1393" y="3419473"/>
            <a:ext cx="2429214" cy="19053"/>
          </a:xfrm>
          <a:prstGeom prst="rect">
            <a:avLst/>
          </a:prstGeom>
        </p:spPr>
      </p:pic>
      <p:pic>
        <p:nvPicPr>
          <p:cNvPr id="9" name="Picture 8">
            <a:extLst>
              <a:ext uri="{FF2B5EF4-FFF2-40B4-BE49-F238E27FC236}">
                <a16:creationId xmlns:a16="http://schemas.microsoft.com/office/drawing/2014/main" id="{C09FBA0F-D5CE-3231-3BD2-C93397CB2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0588" y="64008"/>
            <a:ext cx="9530823" cy="6675120"/>
          </a:xfrm>
          <a:prstGeom prst="rect">
            <a:avLst/>
          </a:prstGeom>
        </p:spPr>
      </p:pic>
    </p:spTree>
    <p:extLst>
      <p:ext uri="{BB962C8B-B14F-4D97-AF65-F5344CB8AC3E}">
        <p14:creationId xmlns:p14="http://schemas.microsoft.com/office/powerpoint/2010/main" val="1112831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E3A54-8328-B486-FF1A-02A7796FBBFF}"/>
              </a:ext>
            </a:extLst>
          </p:cNvPr>
          <p:cNvSpPr>
            <a:spLocks noGrp="1"/>
          </p:cNvSpPr>
          <p:nvPr>
            <p:ph type="title"/>
          </p:nvPr>
        </p:nvSpPr>
        <p:spPr>
          <a:xfrm>
            <a:off x="897467" y="219456"/>
            <a:ext cx="10515600" cy="1289939"/>
          </a:xfrm>
        </p:spPr>
        <p:txBody>
          <a:bodyPr>
            <a:normAutofit/>
          </a:bodyPr>
          <a:lstStyle/>
          <a:p>
            <a:r>
              <a:rPr lang="en-GB" sz="3600" dirty="0"/>
              <a:t>Mindfulness an Educational Intervention to  Enable Pupils to Develop their Full potential </a:t>
            </a:r>
          </a:p>
        </p:txBody>
      </p:sp>
      <p:sp>
        <p:nvSpPr>
          <p:cNvPr id="3" name="Content Placeholder 2">
            <a:extLst>
              <a:ext uri="{FF2B5EF4-FFF2-40B4-BE49-F238E27FC236}">
                <a16:creationId xmlns:a16="http://schemas.microsoft.com/office/drawing/2014/main" id="{7C6889F9-3266-3B85-CA8E-6FE1BD537A83}"/>
              </a:ext>
            </a:extLst>
          </p:cNvPr>
          <p:cNvSpPr>
            <a:spLocks noGrp="1"/>
          </p:cNvSpPr>
          <p:nvPr>
            <p:ph idx="1"/>
          </p:nvPr>
        </p:nvSpPr>
        <p:spPr>
          <a:xfrm>
            <a:off x="838200" y="1655064"/>
            <a:ext cx="10515600" cy="4983480"/>
          </a:xfrm>
        </p:spPr>
        <p:txBody>
          <a:bodyPr>
            <a:normAutofit fontScale="77500" lnSpcReduction="20000"/>
          </a:bodyPr>
          <a:lstStyle/>
          <a:p>
            <a:r>
              <a:rPr lang="en-GB" dirty="0"/>
              <a:t>Schools fail pupils from deprived backgrounds  because there is a contradiction between how schools operate and the needs of pupils from deprived homes. </a:t>
            </a:r>
          </a:p>
          <a:p>
            <a:r>
              <a:rPr lang="en-GB" dirty="0"/>
              <a:t>Schools can make adaptations, so they are better able meet the needs of all their pupils. </a:t>
            </a:r>
          </a:p>
          <a:p>
            <a:r>
              <a:rPr lang="en-GB" dirty="0"/>
              <a:t>School feeding programmes  address biological and material preconditions </a:t>
            </a:r>
          </a:p>
          <a:p>
            <a:r>
              <a:rPr lang="en-GB" dirty="0"/>
              <a:t>Student-centred learning – weakens framing, increases agency</a:t>
            </a:r>
          </a:p>
          <a:p>
            <a:r>
              <a:rPr lang="en-GB" dirty="0"/>
              <a:t>Non-punitive discipline – reduces conflict between school norms and pupils’ developmental tendencies.</a:t>
            </a:r>
          </a:p>
          <a:p>
            <a:r>
              <a:rPr lang="en-GB" dirty="0"/>
              <a:t>Mindfulness – strengthens the underlaying capacities for attention, emotional regulation, and behaviour inhibition  developmental tendencies that enable pupils to navigate the regulatory order of the school contributing to emergent changes in the classroom climate that improves wellbeing for pupils and teachers. </a:t>
            </a:r>
          </a:p>
          <a:p>
            <a:r>
              <a:rPr lang="en-GB" dirty="0"/>
              <a:t>Mindfulness stabilises the regulatory order  - it is an essential early stage mechanism that enables deprived pupils to meet the </a:t>
            </a:r>
            <a:r>
              <a:rPr lang="en-GB" dirty="0" err="1"/>
              <a:t>behavuioual</a:t>
            </a:r>
            <a:r>
              <a:rPr lang="en-GB" dirty="0"/>
              <a:t> demands of the school  and creates the conditions </a:t>
            </a:r>
            <a:r>
              <a:rPr lang="en-GB" dirty="0" err="1"/>
              <a:t>undwewyhich</a:t>
            </a:r>
            <a:r>
              <a:rPr lang="en-GB" dirty="0"/>
              <a:t> more ambitious pedagogic reforms can succeed. </a:t>
            </a:r>
          </a:p>
        </p:txBody>
      </p:sp>
    </p:spTree>
    <p:extLst>
      <p:ext uri="{BB962C8B-B14F-4D97-AF65-F5344CB8AC3E}">
        <p14:creationId xmlns:p14="http://schemas.microsoft.com/office/powerpoint/2010/main" val="2111892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9CB0-8998-5A77-509E-0434BBE0D1F9}"/>
              </a:ext>
            </a:extLst>
          </p:cNvPr>
          <p:cNvSpPr>
            <a:spLocks noGrp="1"/>
          </p:cNvSpPr>
          <p:nvPr>
            <p:ph type="title"/>
          </p:nvPr>
        </p:nvSpPr>
        <p:spPr/>
        <p:txBody>
          <a:bodyPr/>
          <a:lstStyle/>
          <a:p>
            <a:r>
              <a:rPr lang="en-GB" dirty="0"/>
              <a:t>Project Website </a:t>
            </a:r>
          </a:p>
        </p:txBody>
      </p:sp>
      <p:sp>
        <p:nvSpPr>
          <p:cNvPr id="3" name="Content Placeholder 2">
            <a:extLst>
              <a:ext uri="{FF2B5EF4-FFF2-40B4-BE49-F238E27FC236}">
                <a16:creationId xmlns:a16="http://schemas.microsoft.com/office/drawing/2014/main" id="{EDC189B6-1AF1-3B65-AA58-8A62FDA9A107}"/>
              </a:ext>
            </a:extLst>
          </p:cNvPr>
          <p:cNvSpPr>
            <a:spLocks noGrp="1"/>
          </p:cNvSpPr>
          <p:nvPr>
            <p:ph idx="1"/>
          </p:nvPr>
        </p:nvSpPr>
        <p:spPr/>
        <p:txBody>
          <a:bodyPr/>
          <a:lstStyle/>
          <a:p>
            <a:r>
              <a:rPr lang="en-GB" dirty="0">
                <a:hlinkClick r:id="rId2"/>
              </a:rPr>
              <a:t>NIHR Global Health Research Group on promoting children's and adolescent's mental wellbeing in sub-Saharan Africa | Education | The University of Aberdeen</a:t>
            </a:r>
            <a:endParaRPr lang="en-GB" dirty="0"/>
          </a:p>
        </p:txBody>
      </p:sp>
    </p:spTree>
    <p:extLst>
      <p:ext uri="{BB962C8B-B14F-4D97-AF65-F5344CB8AC3E}">
        <p14:creationId xmlns:p14="http://schemas.microsoft.com/office/powerpoint/2010/main" val="2966118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314-B7B4-4A58-0786-AF2C881D6F4A}"/>
              </a:ext>
            </a:extLst>
          </p:cNvPr>
          <p:cNvSpPr>
            <a:spLocks noGrp="1"/>
          </p:cNvSpPr>
          <p:nvPr>
            <p:ph type="title"/>
          </p:nvPr>
        </p:nvSpPr>
        <p:spPr>
          <a:xfrm>
            <a:off x="838200" y="255059"/>
            <a:ext cx="10515600" cy="701675"/>
          </a:xfrm>
        </p:spPr>
        <p:txBody>
          <a:bodyPr/>
          <a:lstStyle/>
          <a:p>
            <a:r>
              <a:rPr lang="en-GB" dirty="0"/>
              <a:t>Acknowledgement </a:t>
            </a:r>
          </a:p>
        </p:txBody>
      </p:sp>
      <p:sp>
        <p:nvSpPr>
          <p:cNvPr id="3" name="Content Placeholder 2">
            <a:extLst>
              <a:ext uri="{FF2B5EF4-FFF2-40B4-BE49-F238E27FC236}">
                <a16:creationId xmlns:a16="http://schemas.microsoft.com/office/drawing/2014/main" id="{AC1F5901-9104-A7B1-31F1-5BD50388D782}"/>
              </a:ext>
            </a:extLst>
          </p:cNvPr>
          <p:cNvSpPr>
            <a:spLocks noGrp="1"/>
          </p:cNvSpPr>
          <p:nvPr>
            <p:ph idx="1"/>
          </p:nvPr>
        </p:nvSpPr>
        <p:spPr>
          <a:xfrm>
            <a:off x="728134" y="2714625"/>
            <a:ext cx="10515600" cy="3778250"/>
          </a:xfrm>
        </p:spPr>
        <p:txBody>
          <a:bodyPr>
            <a:normAutofit lnSpcReduction="10000"/>
          </a:bodyPr>
          <a:lstStyle/>
          <a:p>
            <a:pPr marL="0" indent="0">
              <a:buNone/>
            </a:pPr>
            <a:r>
              <a:rPr lang="en-GB" sz="2000" dirty="0"/>
              <a:t>Funding: The author(s) declare financial support was received for the research, authorship, and/or publication of this article. This research was funded by the National Institute for Health and Care Research (NIHR 133712) using UK aid from the UK Government to support global health research.</a:t>
            </a:r>
          </a:p>
          <a:p>
            <a:pPr marL="0" indent="0">
              <a:buNone/>
            </a:pPr>
            <a:endParaRPr lang="en-GB" sz="2000" dirty="0"/>
          </a:p>
          <a:p>
            <a:pPr marL="0" indent="0">
              <a:buNone/>
            </a:pPr>
            <a:r>
              <a:rPr lang="en-GB" sz="2000" dirty="0"/>
              <a:t>Disclaimer: The views expressed in this publication are those of the author(s) and not necessarily those of the NIHR or the UK government, the Court of the University of Aberdeen, the Board of Directors of the University of Rwanda, the Board of Directors of Addis Ababa University, or our International Advisory Board.</a:t>
            </a:r>
          </a:p>
          <a:p>
            <a:pPr marL="0" indent="0">
              <a:buNone/>
            </a:pPr>
            <a:endParaRPr lang="en-GB" sz="2000" dirty="0"/>
          </a:p>
          <a:p>
            <a:pPr marL="0" indent="0">
              <a:buNone/>
            </a:pPr>
            <a:r>
              <a:rPr lang="en-GB" sz="2000" dirty="0"/>
              <a:t>Copyright: This is an open-access PPT distributed under the terms of the Creative Commons Attribution License, which permits unrestricted use, distribution, and reproduction in any medium, provided the original author and source are credited.</a:t>
            </a:r>
          </a:p>
          <a:p>
            <a:pPr marL="0" indent="0">
              <a:buNone/>
            </a:pPr>
            <a:endParaRPr lang="en-GB" sz="2000" dirty="0"/>
          </a:p>
          <a:p>
            <a:pPr marL="0" indent="0">
              <a:buNone/>
            </a:pPr>
            <a:endParaRPr lang="en-GB" sz="2000" dirty="0"/>
          </a:p>
        </p:txBody>
      </p:sp>
      <p:pic>
        <p:nvPicPr>
          <p:cNvPr id="4" name="Picture 3" descr="A close up of blue text&#10;&#10;AI-generated content may be incorrect.">
            <a:extLst>
              <a:ext uri="{FF2B5EF4-FFF2-40B4-BE49-F238E27FC236}">
                <a16:creationId xmlns:a16="http://schemas.microsoft.com/office/drawing/2014/main" id="{CBB6DCB2-3FAE-CF89-C711-61ADCACF2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56" y="1085714"/>
            <a:ext cx="6393604" cy="1147484"/>
          </a:xfrm>
          <a:prstGeom prst="rect">
            <a:avLst/>
          </a:prstGeom>
        </p:spPr>
      </p:pic>
      <p:pic>
        <p:nvPicPr>
          <p:cNvPr id="5" name="Picture 3" descr="Description: C:\Users\user\Desktop\Isa\NIHR\PhD Proposal\download (1).png">
            <a:extLst>
              <a:ext uri="{FF2B5EF4-FFF2-40B4-BE49-F238E27FC236}">
                <a16:creationId xmlns:a16="http://schemas.microsoft.com/office/drawing/2014/main" id="{8DDB6DE7-4CFD-674A-733F-97B47B067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0588" y="956734"/>
            <a:ext cx="3573146" cy="1509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215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59C8FF-FE7C-BEB1-A8DA-E25CFC8DEBE0}"/>
              </a:ext>
            </a:extLst>
          </p:cNvPr>
          <p:cNvSpPr/>
          <p:nvPr/>
        </p:nvSpPr>
        <p:spPr>
          <a:xfrm>
            <a:off x="2138126" y="2515669"/>
            <a:ext cx="2124220" cy="6365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latin typeface="Arial Narrow" panose="020B0606020202030204" pitchFamily="34" charset="0"/>
              </a:rPr>
              <a:t>PHASE 1</a:t>
            </a:r>
          </a:p>
        </p:txBody>
      </p:sp>
      <p:sp>
        <p:nvSpPr>
          <p:cNvPr id="5" name="Rectangle 4">
            <a:extLst>
              <a:ext uri="{FF2B5EF4-FFF2-40B4-BE49-F238E27FC236}">
                <a16:creationId xmlns:a16="http://schemas.microsoft.com/office/drawing/2014/main" id="{26123198-E642-2C77-CD60-0EF9D53FEFE2}"/>
              </a:ext>
            </a:extLst>
          </p:cNvPr>
          <p:cNvSpPr/>
          <p:nvPr/>
        </p:nvSpPr>
        <p:spPr>
          <a:xfrm>
            <a:off x="5292970" y="2465359"/>
            <a:ext cx="2124221" cy="6365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latin typeface="Arial Narrow" panose="020B0606020202030204" pitchFamily="34" charset="0"/>
              </a:rPr>
              <a:t>PHASE 2 </a:t>
            </a:r>
          </a:p>
        </p:txBody>
      </p:sp>
      <p:sp>
        <p:nvSpPr>
          <p:cNvPr id="6" name="Rectangle 5">
            <a:extLst>
              <a:ext uri="{FF2B5EF4-FFF2-40B4-BE49-F238E27FC236}">
                <a16:creationId xmlns:a16="http://schemas.microsoft.com/office/drawing/2014/main" id="{6AF300F6-4552-EB90-9D02-1E260E0D8465}"/>
              </a:ext>
            </a:extLst>
          </p:cNvPr>
          <p:cNvSpPr/>
          <p:nvPr/>
        </p:nvSpPr>
        <p:spPr>
          <a:xfrm>
            <a:off x="7802645" y="2465359"/>
            <a:ext cx="1322363" cy="6330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latin typeface="Arial Narrow" panose="020B0606020202030204" pitchFamily="34" charset="0"/>
              </a:rPr>
              <a:t>Analysis</a:t>
            </a:r>
          </a:p>
        </p:txBody>
      </p:sp>
      <p:sp>
        <p:nvSpPr>
          <p:cNvPr id="7" name="Rectangle 6">
            <a:extLst>
              <a:ext uri="{FF2B5EF4-FFF2-40B4-BE49-F238E27FC236}">
                <a16:creationId xmlns:a16="http://schemas.microsoft.com/office/drawing/2014/main" id="{8602CA34-14C6-9387-A003-6DD1EC1A8E6A}"/>
              </a:ext>
            </a:extLst>
          </p:cNvPr>
          <p:cNvSpPr/>
          <p:nvPr/>
        </p:nvSpPr>
        <p:spPr>
          <a:xfrm>
            <a:off x="9472714" y="2421400"/>
            <a:ext cx="1026941" cy="63656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latin typeface="Arial Narrow" panose="020B0606020202030204" pitchFamily="34" charset="0"/>
              </a:rPr>
              <a:t>Research Findings </a:t>
            </a:r>
          </a:p>
        </p:txBody>
      </p:sp>
      <p:sp>
        <p:nvSpPr>
          <p:cNvPr id="8" name="Rectangle: Rounded Corners 7">
            <a:extLst>
              <a:ext uri="{FF2B5EF4-FFF2-40B4-BE49-F238E27FC236}">
                <a16:creationId xmlns:a16="http://schemas.microsoft.com/office/drawing/2014/main" id="{0ACE42BE-641E-7CFE-DA43-028B53158397}"/>
              </a:ext>
            </a:extLst>
          </p:cNvPr>
          <p:cNvSpPr/>
          <p:nvPr/>
        </p:nvSpPr>
        <p:spPr>
          <a:xfrm>
            <a:off x="-55384" y="1182741"/>
            <a:ext cx="1491175" cy="622495"/>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latin typeface="Arial Narrow" panose="020B0606020202030204" pitchFamily="34" charset="0"/>
                <a:cs typeface="Arial" panose="020B0604020202020204" pitchFamily="34" charset="0"/>
              </a:rPr>
              <a:t>Programme Theory</a:t>
            </a:r>
          </a:p>
        </p:txBody>
      </p:sp>
      <p:sp>
        <p:nvSpPr>
          <p:cNvPr id="9" name="Rectangle: Rounded Corners 8">
            <a:extLst>
              <a:ext uri="{FF2B5EF4-FFF2-40B4-BE49-F238E27FC236}">
                <a16:creationId xmlns:a16="http://schemas.microsoft.com/office/drawing/2014/main" id="{17AD1932-1748-A23C-339E-4224518550B2}"/>
              </a:ext>
            </a:extLst>
          </p:cNvPr>
          <p:cNvSpPr/>
          <p:nvPr/>
        </p:nvSpPr>
        <p:spPr>
          <a:xfrm>
            <a:off x="0" y="1941342"/>
            <a:ext cx="1491175" cy="46423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CM+PM+A=O</a:t>
            </a:r>
          </a:p>
        </p:txBody>
      </p:sp>
      <p:sp>
        <p:nvSpPr>
          <p:cNvPr id="10" name="Rectangle: Rounded Corners 9">
            <a:extLst>
              <a:ext uri="{FF2B5EF4-FFF2-40B4-BE49-F238E27FC236}">
                <a16:creationId xmlns:a16="http://schemas.microsoft.com/office/drawing/2014/main" id="{E4CDA70A-8C4C-4A06-9560-0D450BEB5D8A}"/>
              </a:ext>
            </a:extLst>
          </p:cNvPr>
          <p:cNvSpPr/>
          <p:nvPr/>
        </p:nvSpPr>
        <p:spPr>
          <a:xfrm>
            <a:off x="0" y="2405575"/>
            <a:ext cx="1441939" cy="6365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rial" panose="020B0604020202020204" pitchFamily="34" charset="0"/>
              </a:rPr>
              <a:t>Programme</a:t>
            </a:r>
            <a:r>
              <a:rPr lang="en-GB" sz="1400" dirty="0">
                <a:latin typeface="Arial" panose="020B0604020202020204" pitchFamily="34" charset="0"/>
                <a:cs typeface="Arial" panose="020B0604020202020204" pitchFamily="34" charset="0"/>
              </a:rPr>
              <a:t> </a:t>
            </a:r>
            <a:r>
              <a:rPr lang="en-GB" sz="1400" dirty="0">
                <a:latin typeface="Arial Narrow" panose="020B0606020202030204" pitchFamily="34" charset="0"/>
                <a:cs typeface="Arial" panose="020B0604020202020204" pitchFamily="34" charset="0"/>
              </a:rPr>
              <a:t>Mechanisms</a:t>
            </a:r>
            <a:r>
              <a:rPr lang="en-GB" sz="1400" dirty="0">
                <a:latin typeface="Arial" panose="020B0604020202020204" pitchFamily="34" charset="0"/>
                <a:cs typeface="Arial" panose="020B0604020202020204" pitchFamily="34" charset="0"/>
              </a:rPr>
              <a:t> </a:t>
            </a:r>
          </a:p>
        </p:txBody>
      </p:sp>
      <p:sp>
        <p:nvSpPr>
          <p:cNvPr id="11" name="Rectangle: Rounded Corners 10">
            <a:extLst>
              <a:ext uri="{FF2B5EF4-FFF2-40B4-BE49-F238E27FC236}">
                <a16:creationId xmlns:a16="http://schemas.microsoft.com/office/drawing/2014/main" id="{6B29A018-E7D7-09E4-F340-0F7A1394A9C6}"/>
              </a:ext>
            </a:extLst>
          </p:cNvPr>
          <p:cNvSpPr/>
          <p:nvPr/>
        </p:nvSpPr>
        <p:spPr>
          <a:xfrm>
            <a:off x="1" y="3042138"/>
            <a:ext cx="1441938" cy="6365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ldhabi" panose="020B0604020202020204" pitchFamily="2" charset="-78"/>
              </a:rPr>
              <a:t>Contextual Mechanisms </a:t>
            </a:r>
          </a:p>
        </p:txBody>
      </p:sp>
      <p:sp>
        <p:nvSpPr>
          <p:cNvPr id="12" name="Rectangle: Rounded Corners 11">
            <a:extLst>
              <a:ext uri="{FF2B5EF4-FFF2-40B4-BE49-F238E27FC236}">
                <a16:creationId xmlns:a16="http://schemas.microsoft.com/office/drawing/2014/main" id="{4FE1FC52-61FD-17F5-E55F-049B72C4B072}"/>
              </a:ext>
            </a:extLst>
          </p:cNvPr>
          <p:cNvSpPr/>
          <p:nvPr/>
        </p:nvSpPr>
        <p:spPr>
          <a:xfrm>
            <a:off x="1" y="3650567"/>
            <a:ext cx="1441938" cy="6646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Agency </a:t>
            </a:r>
          </a:p>
        </p:txBody>
      </p:sp>
      <p:sp>
        <p:nvSpPr>
          <p:cNvPr id="13" name="Rectangle: Rounded Corners 12">
            <a:extLst>
              <a:ext uri="{FF2B5EF4-FFF2-40B4-BE49-F238E27FC236}">
                <a16:creationId xmlns:a16="http://schemas.microsoft.com/office/drawing/2014/main" id="{E0B7F605-7851-E325-CA92-3B73E3CEB0A3}"/>
              </a:ext>
            </a:extLst>
          </p:cNvPr>
          <p:cNvSpPr/>
          <p:nvPr/>
        </p:nvSpPr>
        <p:spPr>
          <a:xfrm>
            <a:off x="0" y="4315264"/>
            <a:ext cx="1441938" cy="7104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Outcomes </a:t>
            </a:r>
          </a:p>
        </p:txBody>
      </p:sp>
      <p:sp>
        <p:nvSpPr>
          <p:cNvPr id="14" name="Rectangle: Rounded Corners 13">
            <a:extLst>
              <a:ext uri="{FF2B5EF4-FFF2-40B4-BE49-F238E27FC236}">
                <a16:creationId xmlns:a16="http://schemas.microsoft.com/office/drawing/2014/main" id="{21A763B6-B1CA-A883-5F2E-F497FCF13729}"/>
              </a:ext>
            </a:extLst>
          </p:cNvPr>
          <p:cNvSpPr/>
          <p:nvPr/>
        </p:nvSpPr>
        <p:spPr>
          <a:xfrm>
            <a:off x="10787562" y="188706"/>
            <a:ext cx="1411466" cy="437857"/>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b="1" dirty="0">
                <a:latin typeface="Arial Narrow" panose="020B0606020202030204" pitchFamily="34" charset="0"/>
                <a:cs typeface="Arial" panose="020B0604020202020204" pitchFamily="34" charset="0"/>
              </a:rPr>
              <a:t>Dissemination </a:t>
            </a:r>
          </a:p>
        </p:txBody>
      </p:sp>
      <p:sp>
        <p:nvSpPr>
          <p:cNvPr id="16" name="Rectangle: Rounded Corners 15">
            <a:extLst>
              <a:ext uri="{FF2B5EF4-FFF2-40B4-BE49-F238E27FC236}">
                <a16:creationId xmlns:a16="http://schemas.microsoft.com/office/drawing/2014/main" id="{8FCAAB2B-0107-949B-4AEE-8E52C43EDB06}"/>
              </a:ext>
            </a:extLst>
          </p:cNvPr>
          <p:cNvSpPr/>
          <p:nvPr/>
        </p:nvSpPr>
        <p:spPr>
          <a:xfrm>
            <a:off x="10910159" y="1295357"/>
            <a:ext cx="1181686" cy="839054"/>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latin typeface="Arial Narrow" panose="020B0606020202030204" pitchFamily="34" charset="0"/>
              </a:rPr>
              <a:t>Policy Briefs &amp; Project Reports </a:t>
            </a:r>
          </a:p>
        </p:txBody>
      </p:sp>
      <p:sp>
        <p:nvSpPr>
          <p:cNvPr id="17" name="Rectangle: Rounded Corners 16">
            <a:extLst>
              <a:ext uri="{FF2B5EF4-FFF2-40B4-BE49-F238E27FC236}">
                <a16:creationId xmlns:a16="http://schemas.microsoft.com/office/drawing/2014/main" id="{2E8B3623-91A8-8C14-C815-F5E2D7CA13E0}"/>
              </a:ext>
            </a:extLst>
          </p:cNvPr>
          <p:cNvSpPr/>
          <p:nvPr/>
        </p:nvSpPr>
        <p:spPr>
          <a:xfrm>
            <a:off x="11035982" y="3489925"/>
            <a:ext cx="1156017" cy="825339"/>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Community</a:t>
            </a:r>
            <a:r>
              <a:rPr lang="en-GB" sz="1200" dirty="0">
                <a:latin typeface="Arial Narrow" panose="020B0606020202030204" pitchFamily="34" charset="0"/>
              </a:rPr>
              <a:t> workshops </a:t>
            </a:r>
          </a:p>
        </p:txBody>
      </p:sp>
      <p:sp>
        <p:nvSpPr>
          <p:cNvPr id="18" name="Rectangle: Rounded Corners 17">
            <a:extLst>
              <a:ext uri="{FF2B5EF4-FFF2-40B4-BE49-F238E27FC236}">
                <a16:creationId xmlns:a16="http://schemas.microsoft.com/office/drawing/2014/main" id="{1F810694-95E3-58E5-9540-318940699593}"/>
              </a:ext>
            </a:extLst>
          </p:cNvPr>
          <p:cNvSpPr/>
          <p:nvPr/>
        </p:nvSpPr>
        <p:spPr>
          <a:xfrm>
            <a:off x="10924729" y="544503"/>
            <a:ext cx="1181686" cy="66294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latin typeface="Arial Narrow" panose="020B0606020202030204" pitchFamily="34" charset="0"/>
              </a:rPr>
              <a:t>Peer Review Journal Articles </a:t>
            </a:r>
          </a:p>
        </p:txBody>
      </p:sp>
      <p:sp>
        <p:nvSpPr>
          <p:cNvPr id="19" name="Rectangle: Rounded Corners 18">
            <a:extLst>
              <a:ext uri="{FF2B5EF4-FFF2-40B4-BE49-F238E27FC236}">
                <a16:creationId xmlns:a16="http://schemas.microsoft.com/office/drawing/2014/main" id="{331AA427-4643-E3D7-CD80-251BF6D695C1}"/>
              </a:ext>
            </a:extLst>
          </p:cNvPr>
          <p:cNvSpPr/>
          <p:nvPr/>
        </p:nvSpPr>
        <p:spPr>
          <a:xfrm>
            <a:off x="11105266" y="4520648"/>
            <a:ext cx="1001149" cy="71850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latin typeface="Arial Narrow" panose="020B0606020202030204" pitchFamily="34" charset="0"/>
              </a:rPr>
              <a:t>Policy Stakeholder </a:t>
            </a:r>
            <a:r>
              <a:rPr lang="en-GB" sz="1400" dirty="0">
                <a:latin typeface="Arial Narrow" panose="020B0606020202030204" pitchFamily="34" charset="0"/>
              </a:rPr>
              <a:t>workshops</a:t>
            </a:r>
          </a:p>
        </p:txBody>
      </p:sp>
      <p:sp>
        <p:nvSpPr>
          <p:cNvPr id="20" name="Rectangle: Rounded Corners 19">
            <a:extLst>
              <a:ext uri="{FF2B5EF4-FFF2-40B4-BE49-F238E27FC236}">
                <a16:creationId xmlns:a16="http://schemas.microsoft.com/office/drawing/2014/main" id="{37B3A627-5B6E-2133-CB82-7605B4E00607}"/>
              </a:ext>
            </a:extLst>
          </p:cNvPr>
          <p:cNvSpPr/>
          <p:nvPr/>
        </p:nvSpPr>
        <p:spPr>
          <a:xfrm>
            <a:off x="11021981" y="5444534"/>
            <a:ext cx="1064455" cy="756237"/>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latin typeface="Arial Narrow" panose="020B0606020202030204" pitchFamily="34" charset="0"/>
                <a:cs typeface="Arial" panose="020B0604020202020204" pitchFamily="34" charset="0"/>
              </a:rPr>
              <a:t>Social Media</a:t>
            </a:r>
          </a:p>
        </p:txBody>
      </p:sp>
      <p:sp>
        <p:nvSpPr>
          <p:cNvPr id="21" name="Rectangle: Rounded Corners 20">
            <a:extLst>
              <a:ext uri="{FF2B5EF4-FFF2-40B4-BE49-F238E27FC236}">
                <a16:creationId xmlns:a16="http://schemas.microsoft.com/office/drawing/2014/main" id="{7C3EAB96-D866-00E0-5836-9C64BDF488EA}"/>
              </a:ext>
            </a:extLst>
          </p:cNvPr>
          <p:cNvSpPr/>
          <p:nvPr/>
        </p:nvSpPr>
        <p:spPr>
          <a:xfrm>
            <a:off x="570918" y="-46066"/>
            <a:ext cx="1432260" cy="1111696"/>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CR Synesthesis of  Evaluations of SBMIs </a:t>
            </a:r>
          </a:p>
        </p:txBody>
      </p:sp>
      <p:sp>
        <p:nvSpPr>
          <p:cNvPr id="22" name="Rectangle: Rounded Corners 21">
            <a:extLst>
              <a:ext uri="{FF2B5EF4-FFF2-40B4-BE49-F238E27FC236}">
                <a16:creationId xmlns:a16="http://schemas.microsoft.com/office/drawing/2014/main" id="{813B149D-9CD7-D67F-D7B3-63509296A11E}"/>
              </a:ext>
            </a:extLst>
          </p:cNvPr>
          <p:cNvSpPr/>
          <p:nvPr/>
        </p:nvSpPr>
        <p:spPr>
          <a:xfrm>
            <a:off x="1885072" y="21977"/>
            <a:ext cx="1300090" cy="1066513"/>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CR Scoping Review of Theories of Mindfulness </a:t>
            </a:r>
          </a:p>
        </p:txBody>
      </p:sp>
      <p:sp>
        <p:nvSpPr>
          <p:cNvPr id="24" name="Rectangle: Rounded Corners 23">
            <a:extLst>
              <a:ext uri="{FF2B5EF4-FFF2-40B4-BE49-F238E27FC236}">
                <a16:creationId xmlns:a16="http://schemas.microsoft.com/office/drawing/2014/main" id="{5C118999-EB60-7B32-0F50-78C3F9F06816}"/>
              </a:ext>
            </a:extLst>
          </p:cNvPr>
          <p:cNvSpPr/>
          <p:nvPr/>
        </p:nvSpPr>
        <p:spPr>
          <a:xfrm>
            <a:off x="2003178" y="4535203"/>
            <a:ext cx="2420108" cy="588906"/>
          </a:xfrm>
          <a:prstGeom prst="roundRect">
            <a:avLst>
              <a:gd name="adj" fmla="val 45333"/>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t>PAR</a:t>
            </a:r>
          </a:p>
        </p:txBody>
      </p:sp>
      <p:sp>
        <p:nvSpPr>
          <p:cNvPr id="25" name="Rectangle: Rounded Corners 24">
            <a:extLst>
              <a:ext uri="{FF2B5EF4-FFF2-40B4-BE49-F238E27FC236}">
                <a16:creationId xmlns:a16="http://schemas.microsoft.com/office/drawing/2014/main" id="{EA0E7B52-A68E-C491-0AB9-5FBB0C51630A}"/>
              </a:ext>
            </a:extLst>
          </p:cNvPr>
          <p:cNvSpPr/>
          <p:nvPr/>
        </p:nvSpPr>
        <p:spPr>
          <a:xfrm>
            <a:off x="1725905" y="3496923"/>
            <a:ext cx="914400" cy="412347"/>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t>PEA</a:t>
            </a:r>
          </a:p>
        </p:txBody>
      </p:sp>
      <p:sp>
        <p:nvSpPr>
          <p:cNvPr id="26" name="Rectangle: Rounded Corners 25">
            <a:extLst>
              <a:ext uri="{FF2B5EF4-FFF2-40B4-BE49-F238E27FC236}">
                <a16:creationId xmlns:a16="http://schemas.microsoft.com/office/drawing/2014/main" id="{CD3A86BE-57A4-3FFD-22F9-6CEAE0995DDC}"/>
              </a:ext>
            </a:extLst>
          </p:cNvPr>
          <p:cNvSpPr/>
          <p:nvPr/>
        </p:nvSpPr>
        <p:spPr>
          <a:xfrm>
            <a:off x="4692068" y="3765369"/>
            <a:ext cx="2155469" cy="1033499"/>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rial" panose="020B0604020202020204" pitchFamily="34" charset="0"/>
              </a:rPr>
              <a:t>Policy</a:t>
            </a:r>
            <a:r>
              <a:rPr lang="en-GB" sz="1400" b="1" dirty="0">
                <a:latin typeface="Arial Narrow" panose="020B0606020202030204" pitchFamily="34" charset="0"/>
                <a:cs typeface="Arial" panose="020B0604020202020204" pitchFamily="34" charset="0"/>
              </a:rPr>
              <a:t> </a:t>
            </a:r>
            <a:r>
              <a:rPr lang="en-GB" sz="1400" dirty="0">
                <a:latin typeface="Arial Narrow" panose="020B0606020202030204" pitchFamily="34" charset="0"/>
                <a:cs typeface="Arial" panose="020B0604020202020204" pitchFamily="34" charset="0"/>
              </a:rPr>
              <a:t>Stakeholder </a:t>
            </a:r>
          </a:p>
          <a:p>
            <a:pPr algn="ctr"/>
            <a:r>
              <a:rPr lang="en-GB" sz="1400" dirty="0">
                <a:latin typeface="Arial Narrow" panose="020B0606020202030204" pitchFamily="34" charset="0"/>
                <a:cs typeface="Arial" panose="020B0604020202020204" pitchFamily="34" charset="0"/>
              </a:rPr>
              <a:t>Interviews &amp; Workshops </a:t>
            </a:r>
          </a:p>
        </p:txBody>
      </p:sp>
      <p:sp>
        <p:nvSpPr>
          <p:cNvPr id="27" name="Rectangle: Rounded Corners 26">
            <a:extLst>
              <a:ext uri="{FF2B5EF4-FFF2-40B4-BE49-F238E27FC236}">
                <a16:creationId xmlns:a16="http://schemas.microsoft.com/office/drawing/2014/main" id="{5797A487-BEC8-5A8C-8A5D-77666B309B7A}"/>
              </a:ext>
            </a:extLst>
          </p:cNvPr>
          <p:cNvSpPr/>
          <p:nvPr/>
        </p:nvSpPr>
        <p:spPr>
          <a:xfrm>
            <a:off x="5225113" y="-79546"/>
            <a:ext cx="1897509" cy="914400"/>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rial" panose="020B0604020202020204" pitchFamily="34" charset="0"/>
              </a:rPr>
              <a:t>Questionnaire Study and Psychometric Tools</a:t>
            </a:r>
          </a:p>
        </p:txBody>
      </p:sp>
      <p:sp>
        <p:nvSpPr>
          <p:cNvPr id="28" name="Rectangle: Rounded Corners 27">
            <a:extLst>
              <a:ext uri="{FF2B5EF4-FFF2-40B4-BE49-F238E27FC236}">
                <a16:creationId xmlns:a16="http://schemas.microsoft.com/office/drawing/2014/main" id="{B38F2B9E-13E8-D378-99F3-51591DE0DCBF}"/>
              </a:ext>
            </a:extLst>
          </p:cNvPr>
          <p:cNvSpPr/>
          <p:nvPr/>
        </p:nvSpPr>
        <p:spPr>
          <a:xfrm>
            <a:off x="7589884" y="-42197"/>
            <a:ext cx="1364034" cy="914400"/>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Economic Evaluation </a:t>
            </a:r>
          </a:p>
        </p:txBody>
      </p:sp>
      <p:sp>
        <p:nvSpPr>
          <p:cNvPr id="30" name="Rectangle: Rounded Corners 29">
            <a:extLst>
              <a:ext uri="{FF2B5EF4-FFF2-40B4-BE49-F238E27FC236}">
                <a16:creationId xmlns:a16="http://schemas.microsoft.com/office/drawing/2014/main" id="{6BBC0BC5-8E5B-83BB-116D-6947AD3E13E7}"/>
              </a:ext>
            </a:extLst>
          </p:cNvPr>
          <p:cNvSpPr/>
          <p:nvPr/>
        </p:nvSpPr>
        <p:spPr>
          <a:xfrm>
            <a:off x="7161614" y="3595516"/>
            <a:ext cx="1872778" cy="97742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Participant Interviews </a:t>
            </a:r>
          </a:p>
        </p:txBody>
      </p:sp>
      <p:sp>
        <p:nvSpPr>
          <p:cNvPr id="31" name="Rectangle: Rounded Corners 30">
            <a:extLst>
              <a:ext uri="{FF2B5EF4-FFF2-40B4-BE49-F238E27FC236}">
                <a16:creationId xmlns:a16="http://schemas.microsoft.com/office/drawing/2014/main" id="{3C9304EC-CAAA-1CC5-6B0E-46E51ACBEB45}"/>
              </a:ext>
            </a:extLst>
          </p:cNvPr>
          <p:cNvSpPr/>
          <p:nvPr/>
        </p:nvSpPr>
        <p:spPr>
          <a:xfrm>
            <a:off x="7341774" y="4275025"/>
            <a:ext cx="169261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To Identify the Mechanisms that Produce the Outcomes </a:t>
            </a:r>
          </a:p>
        </p:txBody>
      </p:sp>
      <p:sp>
        <p:nvSpPr>
          <p:cNvPr id="32" name="Rectangle: Rounded Corners 31">
            <a:extLst>
              <a:ext uri="{FF2B5EF4-FFF2-40B4-BE49-F238E27FC236}">
                <a16:creationId xmlns:a16="http://schemas.microsoft.com/office/drawing/2014/main" id="{D60A06A5-2F8D-FB36-9190-46D9B2B9D860}"/>
              </a:ext>
            </a:extLst>
          </p:cNvPr>
          <p:cNvSpPr/>
          <p:nvPr/>
        </p:nvSpPr>
        <p:spPr>
          <a:xfrm>
            <a:off x="3086092" y="-26390"/>
            <a:ext cx="1531063" cy="1121412"/>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CR Synesthesis of Evaluations of School  Environment on Mental Wellbeing</a:t>
            </a:r>
          </a:p>
        </p:txBody>
      </p:sp>
      <p:sp>
        <p:nvSpPr>
          <p:cNvPr id="33" name="Arrow: Right 32">
            <a:extLst>
              <a:ext uri="{FF2B5EF4-FFF2-40B4-BE49-F238E27FC236}">
                <a16:creationId xmlns:a16="http://schemas.microsoft.com/office/drawing/2014/main" id="{1B1870E8-DE19-9E85-DFEA-21DFCACEAC65}"/>
              </a:ext>
            </a:extLst>
          </p:cNvPr>
          <p:cNvSpPr/>
          <p:nvPr/>
        </p:nvSpPr>
        <p:spPr>
          <a:xfrm>
            <a:off x="1460931" y="2685867"/>
            <a:ext cx="69142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Right 33">
            <a:extLst>
              <a:ext uri="{FF2B5EF4-FFF2-40B4-BE49-F238E27FC236}">
                <a16:creationId xmlns:a16="http://schemas.microsoft.com/office/drawing/2014/main" id="{63BF602F-8671-DE36-4FE3-8C0DB044EF32}"/>
              </a:ext>
            </a:extLst>
          </p:cNvPr>
          <p:cNvSpPr/>
          <p:nvPr/>
        </p:nvSpPr>
        <p:spPr>
          <a:xfrm>
            <a:off x="4295569" y="263769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F55C6432-B348-22F3-EF65-217271206D68}"/>
              </a:ext>
            </a:extLst>
          </p:cNvPr>
          <p:cNvSpPr/>
          <p:nvPr/>
        </p:nvSpPr>
        <p:spPr>
          <a:xfrm>
            <a:off x="7401951" y="2587047"/>
            <a:ext cx="40702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35">
            <a:extLst>
              <a:ext uri="{FF2B5EF4-FFF2-40B4-BE49-F238E27FC236}">
                <a16:creationId xmlns:a16="http://schemas.microsoft.com/office/drawing/2014/main" id="{1B995A76-C518-1642-78D5-9135648C6907}"/>
              </a:ext>
            </a:extLst>
          </p:cNvPr>
          <p:cNvSpPr/>
          <p:nvPr/>
        </p:nvSpPr>
        <p:spPr>
          <a:xfrm>
            <a:off x="9125008" y="2573331"/>
            <a:ext cx="40116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D0BCC51A-DD61-203D-1132-638B4646FB0B}"/>
              </a:ext>
            </a:extLst>
          </p:cNvPr>
          <p:cNvSpPr/>
          <p:nvPr/>
        </p:nvSpPr>
        <p:spPr>
          <a:xfrm>
            <a:off x="2220354" y="1429978"/>
            <a:ext cx="1834659" cy="636562"/>
          </a:xfrm>
          <a:prstGeom prst="roundRect">
            <a:avLst>
              <a:gd name="adj" fmla="val 662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To find out what is known to Inform the Programme Theory</a:t>
            </a:r>
          </a:p>
        </p:txBody>
      </p:sp>
      <p:cxnSp>
        <p:nvCxnSpPr>
          <p:cNvPr id="39" name="Straight Connector 38">
            <a:extLst>
              <a:ext uri="{FF2B5EF4-FFF2-40B4-BE49-F238E27FC236}">
                <a16:creationId xmlns:a16="http://schemas.microsoft.com/office/drawing/2014/main" id="{007698D8-254E-96E8-8593-0267F122C675}"/>
              </a:ext>
            </a:extLst>
          </p:cNvPr>
          <p:cNvCxnSpPr>
            <a:cxnSpLocks/>
          </p:cNvCxnSpPr>
          <p:nvPr/>
        </p:nvCxnSpPr>
        <p:spPr>
          <a:xfrm>
            <a:off x="1420844" y="823128"/>
            <a:ext cx="821485" cy="599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B161461-3FD7-787A-2047-C589ACDE4095}"/>
              </a:ext>
            </a:extLst>
          </p:cNvPr>
          <p:cNvCxnSpPr>
            <a:cxnSpLocks/>
          </p:cNvCxnSpPr>
          <p:nvPr/>
        </p:nvCxnSpPr>
        <p:spPr>
          <a:xfrm>
            <a:off x="2535117" y="954841"/>
            <a:ext cx="0" cy="475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6528C3C5-2891-D837-4B4B-22958BCECE0B}"/>
              </a:ext>
            </a:extLst>
          </p:cNvPr>
          <p:cNvCxnSpPr>
            <a:cxnSpLocks/>
          </p:cNvCxnSpPr>
          <p:nvPr/>
        </p:nvCxnSpPr>
        <p:spPr>
          <a:xfrm flipV="1">
            <a:off x="3037742" y="936733"/>
            <a:ext cx="514646" cy="475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37B71B1-9927-D6D4-9593-852515C80BED}"/>
              </a:ext>
            </a:extLst>
          </p:cNvPr>
          <p:cNvCxnSpPr>
            <a:cxnSpLocks/>
            <a:stCxn id="37" idx="2"/>
          </p:cNvCxnSpPr>
          <p:nvPr/>
        </p:nvCxnSpPr>
        <p:spPr>
          <a:xfrm>
            <a:off x="3137684" y="2066540"/>
            <a:ext cx="0" cy="428722"/>
          </a:xfrm>
          <a:prstGeom prst="line">
            <a:avLst/>
          </a:prstGeom>
        </p:spPr>
        <p:style>
          <a:lnRef idx="1">
            <a:schemeClr val="accent1"/>
          </a:lnRef>
          <a:fillRef idx="0">
            <a:schemeClr val="accent1"/>
          </a:fillRef>
          <a:effectRef idx="0">
            <a:schemeClr val="accent1"/>
          </a:effectRef>
          <a:fontRef idx="minor">
            <a:schemeClr val="tx1"/>
          </a:fontRef>
        </p:style>
      </p:cxnSp>
      <p:sp>
        <p:nvSpPr>
          <p:cNvPr id="60" name="Rectangle: Rounded Corners 59">
            <a:extLst>
              <a:ext uri="{FF2B5EF4-FFF2-40B4-BE49-F238E27FC236}">
                <a16:creationId xmlns:a16="http://schemas.microsoft.com/office/drawing/2014/main" id="{3831FBF7-D777-564A-9B1A-1DBDD92E1EB1}"/>
              </a:ext>
            </a:extLst>
          </p:cNvPr>
          <p:cNvSpPr/>
          <p:nvPr/>
        </p:nvSpPr>
        <p:spPr>
          <a:xfrm>
            <a:off x="7449123" y="725541"/>
            <a:ext cx="1561871" cy="6629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rial" panose="020B0604020202020204" pitchFamily="34" charset="0"/>
              </a:rPr>
              <a:t>To Understand the Costs and Benefits of the Intervention </a:t>
            </a:r>
          </a:p>
        </p:txBody>
      </p:sp>
      <p:cxnSp>
        <p:nvCxnSpPr>
          <p:cNvPr id="62" name="Straight Connector 61">
            <a:extLst>
              <a:ext uri="{FF2B5EF4-FFF2-40B4-BE49-F238E27FC236}">
                <a16:creationId xmlns:a16="http://schemas.microsoft.com/office/drawing/2014/main" id="{961261AB-EF18-04DC-9F6A-F02462AE0195}"/>
              </a:ext>
            </a:extLst>
          </p:cNvPr>
          <p:cNvCxnSpPr>
            <a:cxnSpLocks/>
          </p:cNvCxnSpPr>
          <p:nvPr/>
        </p:nvCxnSpPr>
        <p:spPr>
          <a:xfrm flipH="1">
            <a:off x="7357403" y="1410641"/>
            <a:ext cx="457313" cy="1037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CE05AEC-E311-D99D-37A8-BA3D8B4D8645}"/>
              </a:ext>
            </a:extLst>
          </p:cNvPr>
          <p:cNvCxnSpPr>
            <a:cxnSpLocks/>
          </p:cNvCxnSpPr>
          <p:nvPr/>
        </p:nvCxnSpPr>
        <p:spPr>
          <a:xfrm>
            <a:off x="4081505" y="3179294"/>
            <a:ext cx="1282937" cy="904934"/>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7FAE3C6-C833-2235-B086-174DAF67E120}"/>
              </a:ext>
            </a:extLst>
          </p:cNvPr>
          <p:cNvCxnSpPr>
            <a:cxnSpLocks/>
          </p:cNvCxnSpPr>
          <p:nvPr/>
        </p:nvCxnSpPr>
        <p:spPr>
          <a:xfrm flipV="1">
            <a:off x="5944247" y="3232079"/>
            <a:ext cx="0" cy="879055"/>
          </a:xfrm>
          <a:prstGeom prst="line">
            <a:avLst/>
          </a:prstGeom>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3E7FC10F-B9C3-1543-BB9C-78187BC5099E}"/>
              </a:ext>
            </a:extLst>
          </p:cNvPr>
          <p:cNvSpPr/>
          <p:nvPr/>
        </p:nvSpPr>
        <p:spPr>
          <a:xfrm>
            <a:off x="1170019" y="5921623"/>
            <a:ext cx="3668273" cy="914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latin typeface="Arial Narrow" panose="020B0606020202030204" pitchFamily="34" charset="0"/>
              </a:rPr>
              <a:t>Development of the Mindfulness Intervention </a:t>
            </a:r>
          </a:p>
        </p:txBody>
      </p:sp>
      <p:sp>
        <p:nvSpPr>
          <p:cNvPr id="92" name="Rectangle 91">
            <a:extLst>
              <a:ext uri="{FF2B5EF4-FFF2-40B4-BE49-F238E27FC236}">
                <a16:creationId xmlns:a16="http://schemas.microsoft.com/office/drawing/2014/main" id="{F20912B9-E989-A285-AA5A-8232C71EAB95}"/>
              </a:ext>
            </a:extLst>
          </p:cNvPr>
          <p:cNvSpPr/>
          <p:nvPr/>
        </p:nvSpPr>
        <p:spPr>
          <a:xfrm>
            <a:off x="5208605" y="5939690"/>
            <a:ext cx="2556662" cy="914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latin typeface="Arial Narrow" panose="020B0606020202030204" pitchFamily="34" charset="0"/>
              </a:rPr>
              <a:t>Delivery of the Mindfulness Intervention </a:t>
            </a:r>
          </a:p>
        </p:txBody>
      </p:sp>
      <p:cxnSp>
        <p:nvCxnSpPr>
          <p:cNvPr id="96" name="Straight Connector 95">
            <a:extLst>
              <a:ext uri="{FF2B5EF4-FFF2-40B4-BE49-F238E27FC236}">
                <a16:creationId xmlns:a16="http://schemas.microsoft.com/office/drawing/2014/main" id="{DC9B0F8E-2E35-6361-10EB-0CABB995AACF}"/>
              </a:ext>
            </a:extLst>
          </p:cNvPr>
          <p:cNvCxnSpPr>
            <a:cxnSpLocks/>
          </p:cNvCxnSpPr>
          <p:nvPr/>
        </p:nvCxnSpPr>
        <p:spPr>
          <a:xfrm flipV="1">
            <a:off x="2216872" y="3179294"/>
            <a:ext cx="348263" cy="4162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CB9CDC6-88CE-D4AE-EBD1-A7EEEA363592}"/>
              </a:ext>
            </a:extLst>
          </p:cNvPr>
          <p:cNvCxnSpPr>
            <a:cxnSpLocks/>
          </p:cNvCxnSpPr>
          <p:nvPr/>
        </p:nvCxnSpPr>
        <p:spPr>
          <a:xfrm flipV="1">
            <a:off x="3250686" y="3220035"/>
            <a:ext cx="16679" cy="14933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807801B-9D89-63DB-AE76-47F5A91127BC}"/>
              </a:ext>
            </a:extLst>
          </p:cNvPr>
          <p:cNvCxnSpPr>
            <a:cxnSpLocks/>
          </p:cNvCxnSpPr>
          <p:nvPr/>
        </p:nvCxnSpPr>
        <p:spPr>
          <a:xfrm flipV="1">
            <a:off x="3135340" y="3098402"/>
            <a:ext cx="2205458" cy="1692343"/>
          </a:xfrm>
          <a:prstGeom prst="line">
            <a:avLst/>
          </a:prstGeom>
        </p:spPr>
        <p:style>
          <a:lnRef idx="1">
            <a:schemeClr val="accent1"/>
          </a:lnRef>
          <a:fillRef idx="0">
            <a:schemeClr val="accent1"/>
          </a:fillRef>
          <a:effectRef idx="0">
            <a:schemeClr val="accent1"/>
          </a:effectRef>
          <a:fontRef idx="minor">
            <a:schemeClr val="tx1"/>
          </a:fontRef>
        </p:style>
      </p:cxnSp>
      <p:sp>
        <p:nvSpPr>
          <p:cNvPr id="118" name="Rectangle: Rounded Corners 117">
            <a:extLst>
              <a:ext uri="{FF2B5EF4-FFF2-40B4-BE49-F238E27FC236}">
                <a16:creationId xmlns:a16="http://schemas.microsoft.com/office/drawing/2014/main" id="{38B71469-FEBA-8835-B7A9-02F13CDD9D4B}"/>
              </a:ext>
            </a:extLst>
          </p:cNvPr>
          <p:cNvSpPr/>
          <p:nvPr/>
        </p:nvSpPr>
        <p:spPr>
          <a:xfrm>
            <a:off x="5116368" y="725541"/>
            <a:ext cx="1860043"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To  Measure the Outcomes of the SBMI</a:t>
            </a:r>
          </a:p>
        </p:txBody>
      </p:sp>
      <p:cxnSp>
        <p:nvCxnSpPr>
          <p:cNvPr id="122" name="Straight Connector 121">
            <a:extLst>
              <a:ext uri="{FF2B5EF4-FFF2-40B4-BE49-F238E27FC236}">
                <a16:creationId xmlns:a16="http://schemas.microsoft.com/office/drawing/2014/main" id="{6CA2A8D5-C78D-C75B-C9E3-C4144702B1E8}"/>
              </a:ext>
            </a:extLst>
          </p:cNvPr>
          <p:cNvCxnSpPr>
            <a:cxnSpLocks/>
          </p:cNvCxnSpPr>
          <p:nvPr/>
        </p:nvCxnSpPr>
        <p:spPr>
          <a:xfrm>
            <a:off x="6885795" y="3122323"/>
            <a:ext cx="1140652" cy="854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FF9F5EE-2064-4F2B-CDF4-CBDBD9F6FD1E}"/>
              </a:ext>
            </a:extLst>
          </p:cNvPr>
          <p:cNvCxnSpPr>
            <a:cxnSpLocks/>
          </p:cNvCxnSpPr>
          <p:nvPr/>
        </p:nvCxnSpPr>
        <p:spPr>
          <a:xfrm>
            <a:off x="6167760" y="1636596"/>
            <a:ext cx="0" cy="858666"/>
          </a:xfrm>
          <a:prstGeom prst="line">
            <a:avLst/>
          </a:prstGeom>
        </p:spPr>
        <p:style>
          <a:lnRef idx="1">
            <a:schemeClr val="accent1"/>
          </a:lnRef>
          <a:fillRef idx="0">
            <a:schemeClr val="accent1"/>
          </a:fillRef>
          <a:effectRef idx="0">
            <a:schemeClr val="accent1"/>
          </a:effectRef>
          <a:fontRef idx="minor">
            <a:schemeClr val="tx1"/>
          </a:fontRef>
        </p:style>
      </p:cxnSp>
      <p:sp>
        <p:nvSpPr>
          <p:cNvPr id="139" name="Rectangle: Rounded Corners 138">
            <a:extLst>
              <a:ext uri="{FF2B5EF4-FFF2-40B4-BE49-F238E27FC236}">
                <a16:creationId xmlns:a16="http://schemas.microsoft.com/office/drawing/2014/main" id="{559B0DA9-1C4A-09EC-4ECD-8C3D90FD43FB}"/>
              </a:ext>
            </a:extLst>
          </p:cNvPr>
          <p:cNvSpPr/>
          <p:nvPr/>
        </p:nvSpPr>
        <p:spPr>
          <a:xfrm>
            <a:off x="1627021" y="3910127"/>
            <a:ext cx="1310651" cy="851572"/>
          </a:xfrm>
          <a:prstGeom prst="roundRect">
            <a:avLst/>
          </a:prstGeom>
          <a:ln>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rPr>
              <a:t>To Understand the Context  for  the Intervention</a:t>
            </a:r>
          </a:p>
        </p:txBody>
      </p:sp>
      <p:sp>
        <p:nvSpPr>
          <p:cNvPr id="140" name="Rectangle 139">
            <a:extLst>
              <a:ext uri="{FF2B5EF4-FFF2-40B4-BE49-F238E27FC236}">
                <a16:creationId xmlns:a16="http://schemas.microsoft.com/office/drawing/2014/main" id="{48C6C4DE-0A76-1642-CE76-C23DD53E9F43}"/>
              </a:ext>
            </a:extLst>
          </p:cNvPr>
          <p:cNvSpPr/>
          <p:nvPr/>
        </p:nvSpPr>
        <p:spPr>
          <a:xfrm>
            <a:off x="10760375" y="2370141"/>
            <a:ext cx="1438653" cy="91440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latin typeface="Arial Narrow" panose="020B0606020202030204" pitchFamily="34" charset="0"/>
              </a:rPr>
              <a:t>Impact on CAs Mental Wellbeing </a:t>
            </a:r>
          </a:p>
        </p:txBody>
      </p:sp>
      <p:sp>
        <p:nvSpPr>
          <p:cNvPr id="164" name="Rectangle: Rounded Corners 163">
            <a:extLst>
              <a:ext uri="{FF2B5EF4-FFF2-40B4-BE49-F238E27FC236}">
                <a16:creationId xmlns:a16="http://schemas.microsoft.com/office/drawing/2014/main" id="{23625265-DE84-4ED1-3BD9-930399B3D258}"/>
              </a:ext>
            </a:extLst>
          </p:cNvPr>
          <p:cNvSpPr/>
          <p:nvPr/>
        </p:nvSpPr>
        <p:spPr>
          <a:xfrm>
            <a:off x="2340909" y="4939420"/>
            <a:ext cx="2068527" cy="117938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200" dirty="0">
                <a:latin typeface="Arial Narrow" panose="020B0606020202030204" pitchFamily="34" charset="0"/>
                <a:cs typeface="Arial" panose="020B0604020202020204" pitchFamily="34" charset="0"/>
              </a:rPr>
              <a:t>T</a:t>
            </a:r>
            <a:r>
              <a:rPr lang="en-GB" sz="1400" dirty="0">
                <a:latin typeface="Arial Narrow" panose="020B0606020202030204" pitchFamily="34" charset="0"/>
                <a:cs typeface="Arial" panose="020B0604020202020204" pitchFamily="34" charset="0"/>
              </a:rPr>
              <a:t>o understand the Cultural Context for the Intervention and the Mechanisms that Impact on CAs’ Mental Wellbeing </a:t>
            </a:r>
          </a:p>
        </p:txBody>
      </p:sp>
      <p:sp>
        <p:nvSpPr>
          <p:cNvPr id="173" name="Rectangle: Rounded Corners 172">
            <a:extLst>
              <a:ext uri="{FF2B5EF4-FFF2-40B4-BE49-F238E27FC236}">
                <a16:creationId xmlns:a16="http://schemas.microsoft.com/office/drawing/2014/main" id="{CBA59452-8626-796E-BA40-4499C8146F13}"/>
              </a:ext>
            </a:extLst>
          </p:cNvPr>
          <p:cNvSpPr/>
          <p:nvPr/>
        </p:nvSpPr>
        <p:spPr>
          <a:xfrm>
            <a:off x="4699956" y="4586548"/>
            <a:ext cx="2226191" cy="1230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400" dirty="0">
                <a:latin typeface="Arial Narrow" panose="020B0606020202030204" pitchFamily="34" charset="0"/>
                <a:cs typeface="Arial" panose="020B0604020202020204" pitchFamily="34" charset="0"/>
              </a:rPr>
              <a:t>T</a:t>
            </a:r>
            <a:r>
              <a:rPr lang="en-GB" sz="1400" dirty="0">
                <a:latin typeface="Arial Narrow" panose="020B0606020202030204" pitchFamily="34" charset="0"/>
              </a:rPr>
              <a:t>o Understand the Policy Context for the Intervention and the Mechanisms that Impact on CAs  Mental Wellbeing </a:t>
            </a:r>
          </a:p>
        </p:txBody>
      </p:sp>
      <p:cxnSp>
        <p:nvCxnSpPr>
          <p:cNvPr id="177" name="Straight Connector 176">
            <a:extLst>
              <a:ext uri="{FF2B5EF4-FFF2-40B4-BE49-F238E27FC236}">
                <a16:creationId xmlns:a16="http://schemas.microsoft.com/office/drawing/2014/main" id="{B28457A2-866F-5438-EBDA-1E872C702DD1}"/>
              </a:ext>
            </a:extLst>
          </p:cNvPr>
          <p:cNvCxnSpPr>
            <a:cxnSpLocks/>
          </p:cNvCxnSpPr>
          <p:nvPr/>
        </p:nvCxnSpPr>
        <p:spPr>
          <a:xfrm flipV="1">
            <a:off x="10670005" y="2808773"/>
            <a:ext cx="111095" cy="68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3C45A8AA-4B0C-38AE-0867-E42237D46DDB}"/>
              </a:ext>
            </a:extLst>
          </p:cNvPr>
          <p:cNvCxnSpPr>
            <a:cxnSpLocks/>
          </p:cNvCxnSpPr>
          <p:nvPr/>
        </p:nvCxnSpPr>
        <p:spPr>
          <a:xfrm flipH="1">
            <a:off x="10670005" y="954841"/>
            <a:ext cx="4556" cy="5281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F2EADEC4-250F-DB08-9BCD-2A238AB9B366}"/>
              </a:ext>
            </a:extLst>
          </p:cNvPr>
          <p:cNvCxnSpPr>
            <a:cxnSpLocks/>
            <a:endCxn id="18" idx="1"/>
          </p:cNvCxnSpPr>
          <p:nvPr/>
        </p:nvCxnSpPr>
        <p:spPr>
          <a:xfrm flipV="1">
            <a:off x="10674561" y="875974"/>
            <a:ext cx="250168" cy="7886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E0BD8E5F-26FF-83E3-CBA4-AA82E9378FF3}"/>
              </a:ext>
            </a:extLst>
          </p:cNvPr>
          <p:cNvCxnSpPr>
            <a:cxnSpLocks/>
            <a:endCxn id="16" idx="1"/>
          </p:cNvCxnSpPr>
          <p:nvPr/>
        </p:nvCxnSpPr>
        <p:spPr>
          <a:xfrm>
            <a:off x="10620634" y="1714884"/>
            <a:ext cx="2895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F5CCC50A-B00F-D09A-1421-B8FC9AFD299C}"/>
              </a:ext>
            </a:extLst>
          </p:cNvPr>
          <p:cNvCxnSpPr>
            <a:cxnSpLocks/>
            <a:endCxn id="17" idx="1"/>
          </p:cNvCxnSpPr>
          <p:nvPr/>
        </p:nvCxnSpPr>
        <p:spPr>
          <a:xfrm flipV="1">
            <a:off x="10670005" y="3902595"/>
            <a:ext cx="365977" cy="6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E9F53AF4-95A5-8DC7-67AB-2D9BCAF470F6}"/>
              </a:ext>
            </a:extLst>
          </p:cNvPr>
          <p:cNvCxnSpPr>
            <a:cxnSpLocks/>
            <a:endCxn id="19" idx="1"/>
          </p:cNvCxnSpPr>
          <p:nvPr/>
        </p:nvCxnSpPr>
        <p:spPr>
          <a:xfrm>
            <a:off x="10646361" y="4819684"/>
            <a:ext cx="458905" cy="60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B87CD450-B4B8-A7DA-111D-35159926ED62}"/>
              </a:ext>
            </a:extLst>
          </p:cNvPr>
          <p:cNvCxnSpPr>
            <a:cxnSpLocks/>
            <a:endCxn id="20" idx="1"/>
          </p:cNvCxnSpPr>
          <p:nvPr/>
        </p:nvCxnSpPr>
        <p:spPr>
          <a:xfrm flipV="1">
            <a:off x="10640647" y="5822653"/>
            <a:ext cx="381334" cy="378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6A368E9-9A1A-4C7F-DD74-0B2F830C8814}"/>
              </a:ext>
            </a:extLst>
          </p:cNvPr>
          <p:cNvCxnSpPr>
            <a:cxnSpLocks/>
            <a:stCxn id="37" idx="2"/>
            <a:endCxn id="37" idx="2"/>
          </p:cNvCxnSpPr>
          <p:nvPr/>
        </p:nvCxnSpPr>
        <p:spPr>
          <a:xfrm>
            <a:off x="3137684" y="206654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F922F0C-2256-6A13-EBAA-7B45375F3E27}"/>
              </a:ext>
            </a:extLst>
          </p:cNvPr>
          <p:cNvCxnSpPr>
            <a:cxnSpLocks/>
            <a:stCxn id="37" idx="3"/>
          </p:cNvCxnSpPr>
          <p:nvPr/>
        </p:nvCxnSpPr>
        <p:spPr>
          <a:xfrm>
            <a:off x="4055013" y="1748259"/>
            <a:ext cx="3802304" cy="803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FBDF832-0E22-F818-5041-D442AD6E9814}"/>
              </a:ext>
            </a:extLst>
          </p:cNvPr>
          <p:cNvSpPr txBox="1"/>
          <p:nvPr/>
        </p:nvSpPr>
        <p:spPr>
          <a:xfrm>
            <a:off x="3011312" y="3069146"/>
            <a:ext cx="6135510" cy="646331"/>
          </a:xfrm>
          <a:prstGeom prst="rect">
            <a:avLst/>
          </a:prstGeom>
          <a:noFill/>
        </p:spPr>
        <p:txBody>
          <a:bodyPr wrap="square">
            <a:spAutoFit/>
          </a:bodyPr>
          <a:lstStyle/>
          <a:p>
            <a:r>
              <a:rPr lang="en-GB" sz="1800" dirty="0"/>
              <a:t>Transforming pupils’ wellbeing through a whole school mindfulness intervention</a:t>
            </a:r>
            <a:endParaRPr lang="en-GB" dirty="0"/>
          </a:p>
        </p:txBody>
      </p:sp>
    </p:spTree>
    <p:extLst>
      <p:ext uri="{BB962C8B-B14F-4D97-AF65-F5344CB8AC3E}">
        <p14:creationId xmlns:p14="http://schemas.microsoft.com/office/powerpoint/2010/main" val="330974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32961-6DC5-E10B-5D3D-EF1AECE9B8F1}"/>
              </a:ext>
            </a:extLst>
          </p:cNvPr>
          <p:cNvSpPr>
            <a:spLocks noGrp="1"/>
          </p:cNvSpPr>
          <p:nvPr>
            <p:ph type="title"/>
          </p:nvPr>
        </p:nvSpPr>
        <p:spPr/>
        <p:txBody>
          <a:bodyPr/>
          <a:lstStyle/>
          <a:p>
            <a:r>
              <a:rPr lang="en-GB" dirty="0"/>
              <a:t>Critical Realism – Bhaskar and Archer </a:t>
            </a:r>
          </a:p>
        </p:txBody>
      </p:sp>
      <p:sp>
        <p:nvSpPr>
          <p:cNvPr id="3" name="Content Placeholder 2">
            <a:extLst>
              <a:ext uri="{FF2B5EF4-FFF2-40B4-BE49-F238E27FC236}">
                <a16:creationId xmlns:a16="http://schemas.microsoft.com/office/drawing/2014/main" id="{0117C546-5E37-CEA3-ADF3-9255EE6A4181}"/>
              </a:ext>
            </a:extLst>
          </p:cNvPr>
          <p:cNvSpPr>
            <a:spLocks noGrp="1"/>
          </p:cNvSpPr>
          <p:nvPr>
            <p:ph idx="1"/>
          </p:nvPr>
        </p:nvSpPr>
        <p:spPr/>
        <p:txBody>
          <a:bodyPr>
            <a:normAutofit lnSpcReduction="10000"/>
          </a:bodyPr>
          <a:lstStyle/>
          <a:p>
            <a:r>
              <a:rPr lang="en-GB" sz="2400" dirty="0"/>
              <a:t>Philosophy of science- what the nature of what we are studying is (ontology) and how we can study it (epistemology). </a:t>
            </a:r>
          </a:p>
          <a:p>
            <a:r>
              <a:rPr lang="en-GB" sz="2400" dirty="0"/>
              <a:t>CR – depth ontology – the empirical (the evidence that we as researchers’ collect), the actual (what is happening whether we are aware of it or not) and the real (the structures and mechanisms that they contain) which enable and constrain our agency. </a:t>
            </a:r>
          </a:p>
          <a:p>
            <a:r>
              <a:rPr lang="en-GB" sz="2400" dirty="0"/>
              <a:t>CR – structure and agency – we are conditioned by structures (material and biological, intrapersonal, interpersonal and social structures and culture), but  these can be changed by purposeful agency.</a:t>
            </a:r>
          </a:p>
          <a:p>
            <a:r>
              <a:rPr lang="en-GB" sz="2400" dirty="0"/>
              <a:t>Emergence and the laminated system </a:t>
            </a:r>
          </a:p>
          <a:p>
            <a:r>
              <a:rPr lang="en-GB" sz="2400" dirty="0"/>
              <a:t>Research for improving people’s lives</a:t>
            </a:r>
          </a:p>
          <a:p>
            <a:r>
              <a:rPr lang="en-GB" sz="2400" dirty="0"/>
              <a:t>Explanation – why and how things happen </a:t>
            </a:r>
          </a:p>
        </p:txBody>
      </p:sp>
    </p:spTree>
    <p:extLst>
      <p:ext uri="{BB962C8B-B14F-4D97-AF65-F5344CB8AC3E}">
        <p14:creationId xmlns:p14="http://schemas.microsoft.com/office/powerpoint/2010/main" val="3617040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15D8D-CEE5-A5F6-9596-76770D044D4C}"/>
              </a:ext>
            </a:extLst>
          </p:cNvPr>
          <p:cNvSpPr>
            <a:spLocks noGrp="1"/>
          </p:cNvSpPr>
          <p:nvPr>
            <p:ph type="title"/>
          </p:nvPr>
        </p:nvSpPr>
        <p:spPr/>
        <p:txBody>
          <a:bodyPr/>
          <a:lstStyle/>
          <a:p>
            <a:r>
              <a:rPr lang="en-GB" dirty="0"/>
              <a:t>What is Mindfulness</a:t>
            </a:r>
          </a:p>
        </p:txBody>
      </p:sp>
      <p:sp>
        <p:nvSpPr>
          <p:cNvPr id="3" name="Content Placeholder 2">
            <a:extLst>
              <a:ext uri="{FF2B5EF4-FFF2-40B4-BE49-F238E27FC236}">
                <a16:creationId xmlns:a16="http://schemas.microsoft.com/office/drawing/2014/main" id="{18A0621A-F06F-F73D-3306-DEDC98DE4714}"/>
              </a:ext>
            </a:extLst>
          </p:cNvPr>
          <p:cNvSpPr>
            <a:spLocks noGrp="1"/>
          </p:cNvSpPr>
          <p:nvPr>
            <p:ph idx="1"/>
          </p:nvPr>
        </p:nvSpPr>
        <p:spPr/>
        <p:txBody>
          <a:bodyPr>
            <a:normAutofit/>
          </a:bodyPr>
          <a:lstStyle/>
          <a:p>
            <a:r>
              <a:rPr lang="en-GB" sz="2400" dirty="0"/>
              <a:t>Mindfulness is an emergent mental capacity consisting of the ability to voluntarily regulate attention emotion and behaviour by activating specific neurophysiological mechanisms of  awareness, inhibition and reflective monitoring. </a:t>
            </a:r>
          </a:p>
          <a:p>
            <a:r>
              <a:rPr lang="en-GB" sz="2400" dirty="0"/>
              <a:t>It exists independently of our knowledge</a:t>
            </a:r>
          </a:p>
          <a:p>
            <a:r>
              <a:rPr lang="en-GB" sz="2400" dirty="0"/>
              <a:t>It is an emergent property of the developing mind-brain system</a:t>
            </a:r>
          </a:p>
          <a:p>
            <a:r>
              <a:rPr lang="en-GB" sz="2400" dirty="0"/>
              <a:t>When activated it changes how a person attends, feels and acts</a:t>
            </a:r>
          </a:p>
          <a:p>
            <a:r>
              <a:rPr lang="en-GB" sz="2400" dirty="0"/>
              <a:t>It is unevenly developed across populations because development depends on social-structural conditions , not only individual traits. </a:t>
            </a:r>
          </a:p>
        </p:txBody>
      </p:sp>
    </p:spTree>
    <p:extLst>
      <p:ext uri="{BB962C8B-B14F-4D97-AF65-F5344CB8AC3E}">
        <p14:creationId xmlns:p14="http://schemas.microsoft.com/office/powerpoint/2010/main" val="3737233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78A6-5EA3-6249-5DA0-7FAD2E72D6BE}"/>
              </a:ext>
            </a:extLst>
          </p:cNvPr>
          <p:cNvSpPr>
            <a:spLocks noGrp="1"/>
          </p:cNvSpPr>
          <p:nvPr>
            <p:ph type="title"/>
          </p:nvPr>
        </p:nvSpPr>
        <p:spPr/>
        <p:txBody>
          <a:bodyPr/>
          <a:lstStyle/>
          <a:p>
            <a:r>
              <a:rPr lang="en-GB" dirty="0"/>
              <a:t>Why Mindfulness Matters in School </a:t>
            </a:r>
          </a:p>
        </p:txBody>
      </p:sp>
      <p:sp>
        <p:nvSpPr>
          <p:cNvPr id="3" name="Content Placeholder 2">
            <a:extLst>
              <a:ext uri="{FF2B5EF4-FFF2-40B4-BE49-F238E27FC236}">
                <a16:creationId xmlns:a16="http://schemas.microsoft.com/office/drawing/2014/main" id="{337653AF-E5C9-A1E5-9822-E958E3526B97}"/>
              </a:ext>
            </a:extLst>
          </p:cNvPr>
          <p:cNvSpPr>
            <a:spLocks noGrp="1"/>
          </p:cNvSpPr>
          <p:nvPr>
            <p:ph idx="1"/>
          </p:nvPr>
        </p:nvSpPr>
        <p:spPr/>
        <p:txBody>
          <a:bodyPr>
            <a:normAutofit/>
          </a:bodyPr>
          <a:lstStyle/>
          <a:p>
            <a:r>
              <a:rPr lang="en-GB" sz="2400" dirty="0"/>
              <a:t>Normative expectation of behaviour (e.g. attention, wait, inhibit impulses, tolerate frustration) presupposes children can develop the relevant capacities.</a:t>
            </a:r>
          </a:p>
          <a:p>
            <a:r>
              <a:rPr lang="en-GB" sz="2400" dirty="0"/>
              <a:t>Many children, especially those with ACEs have not had the development conditions that allow these capacities to develop. </a:t>
            </a:r>
          </a:p>
          <a:p>
            <a:r>
              <a:rPr lang="en-GB" sz="2400" dirty="0"/>
              <a:t>Mindfulness practices train the underlying mechanisms (attention control, interoceptive awareness, inhibitory control, reflective monitoring ).</a:t>
            </a:r>
          </a:p>
          <a:p>
            <a:r>
              <a:rPr lang="en-GB" sz="2400" dirty="0"/>
              <a:t>Once these mechanisms are strengthened pupils can comply with school norms not through coercion but through enhanced agency. </a:t>
            </a:r>
          </a:p>
        </p:txBody>
      </p:sp>
    </p:spTree>
    <p:extLst>
      <p:ext uri="{BB962C8B-B14F-4D97-AF65-F5344CB8AC3E}">
        <p14:creationId xmlns:p14="http://schemas.microsoft.com/office/powerpoint/2010/main" val="1164942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21717F-F06A-FCEB-5DB1-D3B7307F0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624" y="0"/>
            <a:ext cx="10378751" cy="6858000"/>
          </a:xfrm>
          <a:prstGeom prst="rect">
            <a:avLst/>
          </a:prstGeom>
        </p:spPr>
      </p:pic>
    </p:spTree>
    <p:extLst>
      <p:ext uri="{BB962C8B-B14F-4D97-AF65-F5344CB8AC3E}">
        <p14:creationId xmlns:p14="http://schemas.microsoft.com/office/powerpoint/2010/main" val="428140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833C64-4ABB-F5C2-C9EB-CF6641DF5FEB}"/>
              </a:ext>
            </a:extLst>
          </p:cNvPr>
          <p:cNvSpPr/>
          <p:nvPr/>
        </p:nvSpPr>
        <p:spPr>
          <a:xfrm>
            <a:off x="2459736" y="612648"/>
            <a:ext cx="1828800" cy="49377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5" name="Rectangle 4">
            <a:extLst>
              <a:ext uri="{FF2B5EF4-FFF2-40B4-BE49-F238E27FC236}">
                <a16:creationId xmlns:a16="http://schemas.microsoft.com/office/drawing/2014/main" id="{9AF87A81-54AA-ABDA-80FB-F7528B6D8577}"/>
              </a:ext>
            </a:extLst>
          </p:cNvPr>
          <p:cNvSpPr/>
          <p:nvPr/>
        </p:nvSpPr>
        <p:spPr>
          <a:xfrm>
            <a:off x="2450592" y="1289304"/>
            <a:ext cx="1819656" cy="48463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6" name="Rectangle 5">
            <a:extLst>
              <a:ext uri="{FF2B5EF4-FFF2-40B4-BE49-F238E27FC236}">
                <a16:creationId xmlns:a16="http://schemas.microsoft.com/office/drawing/2014/main" id="{8AB226F3-CC5F-C808-92AE-0CCE3D604C07}"/>
              </a:ext>
            </a:extLst>
          </p:cNvPr>
          <p:cNvSpPr/>
          <p:nvPr/>
        </p:nvSpPr>
        <p:spPr>
          <a:xfrm>
            <a:off x="2487168" y="1773936"/>
            <a:ext cx="1801368" cy="51206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7" name="Rectangle 6">
            <a:extLst>
              <a:ext uri="{FF2B5EF4-FFF2-40B4-BE49-F238E27FC236}">
                <a16:creationId xmlns:a16="http://schemas.microsoft.com/office/drawing/2014/main" id="{4CD08A6A-1A9D-C511-F9B9-01528BF1AA53}"/>
              </a:ext>
            </a:extLst>
          </p:cNvPr>
          <p:cNvSpPr/>
          <p:nvPr/>
        </p:nvSpPr>
        <p:spPr>
          <a:xfrm>
            <a:off x="2414016" y="2496312"/>
            <a:ext cx="1819656" cy="51206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8" name="Rectangle 7">
            <a:extLst>
              <a:ext uri="{FF2B5EF4-FFF2-40B4-BE49-F238E27FC236}">
                <a16:creationId xmlns:a16="http://schemas.microsoft.com/office/drawing/2014/main" id="{D6CCDD1A-1351-BD15-6165-E9D36DBD98B7}"/>
              </a:ext>
            </a:extLst>
          </p:cNvPr>
          <p:cNvSpPr/>
          <p:nvPr/>
        </p:nvSpPr>
        <p:spPr>
          <a:xfrm>
            <a:off x="2450592" y="3118104"/>
            <a:ext cx="1810512" cy="49377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9" name="Rectangle 8">
            <a:extLst>
              <a:ext uri="{FF2B5EF4-FFF2-40B4-BE49-F238E27FC236}">
                <a16:creationId xmlns:a16="http://schemas.microsoft.com/office/drawing/2014/main" id="{34B2B286-3BB5-C747-9658-7C8D2B57AFDB}"/>
              </a:ext>
            </a:extLst>
          </p:cNvPr>
          <p:cNvSpPr/>
          <p:nvPr/>
        </p:nvSpPr>
        <p:spPr>
          <a:xfrm>
            <a:off x="2487168" y="3813048"/>
            <a:ext cx="1865376" cy="58521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sp>
        <p:nvSpPr>
          <p:cNvPr id="10" name="Rectangle 9">
            <a:extLst>
              <a:ext uri="{FF2B5EF4-FFF2-40B4-BE49-F238E27FC236}">
                <a16:creationId xmlns:a16="http://schemas.microsoft.com/office/drawing/2014/main" id="{A8789210-5C3D-3C0B-8DC5-B8A978DB7877}"/>
              </a:ext>
            </a:extLst>
          </p:cNvPr>
          <p:cNvSpPr/>
          <p:nvPr/>
        </p:nvSpPr>
        <p:spPr>
          <a:xfrm>
            <a:off x="2450592" y="64008"/>
            <a:ext cx="1810512" cy="42062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Discipline </a:t>
            </a:r>
          </a:p>
        </p:txBody>
      </p:sp>
      <p:cxnSp>
        <p:nvCxnSpPr>
          <p:cNvPr id="12" name="Straight Arrow Connector 11">
            <a:extLst>
              <a:ext uri="{FF2B5EF4-FFF2-40B4-BE49-F238E27FC236}">
                <a16:creationId xmlns:a16="http://schemas.microsoft.com/office/drawing/2014/main" id="{61F38F30-4C13-BB3E-84A4-1D3F88B3573C}"/>
              </a:ext>
            </a:extLst>
          </p:cNvPr>
          <p:cNvCxnSpPr>
            <a:cxnSpLocks/>
          </p:cNvCxnSpPr>
          <p:nvPr/>
        </p:nvCxnSpPr>
        <p:spPr>
          <a:xfrm>
            <a:off x="4270248" y="237744"/>
            <a:ext cx="110642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2BC249E-ACB0-9519-25FB-83CB8A73AC44}"/>
              </a:ext>
            </a:extLst>
          </p:cNvPr>
          <p:cNvCxnSpPr>
            <a:cxnSpLocks/>
          </p:cNvCxnSpPr>
          <p:nvPr/>
        </p:nvCxnSpPr>
        <p:spPr>
          <a:xfrm>
            <a:off x="4297680" y="877824"/>
            <a:ext cx="11155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DB70C0A8-A528-CF76-5648-BD6A998808E1}"/>
              </a:ext>
            </a:extLst>
          </p:cNvPr>
          <p:cNvCxnSpPr>
            <a:cxnSpLocks/>
          </p:cNvCxnSpPr>
          <p:nvPr/>
        </p:nvCxnSpPr>
        <p:spPr>
          <a:xfrm>
            <a:off x="4233672" y="1559052"/>
            <a:ext cx="1143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61EE0DCA-2C9A-B8B7-E390-D685AAF6BAE1}"/>
              </a:ext>
            </a:extLst>
          </p:cNvPr>
          <p:cNvCxnSpPr>
            <a:cxnSpLocks/>
          </p:cNvCxnSpPr>
          <p:nvPr/>
        </p:nvCxnSpPr>
        <p:spPr>
          <a:xfrm>
            <a:off x="4251960" y="2084832"/>
            <a:ext cx="113385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457E5B3C-22D5-3F9E-EE52-CAB06E9A363A}"/>
              </a:ext>
            </a:extLst>
          </p:cNvPr>
          <p:cNvCxnSpPr>
            <a:cxnSpLocks/>
            <a:stCxn id="7" idx="3"/>
          </p:cNvCxnSpPr>
          <p:nvPr/>
        </p:nvCxnSpPr>
        <p:spPr>
          <a:xfrm>
            <a:off x="4233672" y="2752344"/>
            <a:ext cx="108813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8A51CE94-F35B-01DE-2031-73EE13A3D458}"/>
              </a:ext>
            </a:extLst>
          </p:cNvPr>
          <p:cNvCxnSpPr>
            <a:cxnSpLocks/>
          </p:cNvCxnSpPr>
          <p:nvPr/>
        </p:nvCxnSpPr>
        <p:spPr>
          <a:xfrm>
            <a:off x="4343400" y="3364992"/>
            <a:ext cx="10607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CD220F0B-82BD-5F14-2A21-E2929DFB0052}"/>
              </a:ext>
            </a:extLst>
          </p:cNvPr>
          <p:cNvCxnSpPr>
            <a:cxnSpLocks/>
            <a:stCxn id="9" idx="3"/>
          </p:cNvCxnSpPr>
          <p:nvPr/>
        </p:nvCxnSpPr>
        <p:spPr>
          <a:xfrm>
            <a:off x="4352544" y="4105656"/>
            <a:ext cx="1078992" cy="91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Rectangle 57">
            <a:extLst>
              <a:ext uri="{FF2B5EF4-FFF2-40B4-BE49-F238E27FC236}">
                <a16:creationId xmlns:a16="http://schemas.microsoft.com/office/drawing/2014/main" id="{E7CCE993-3DBB-38EF-06A6-81E66A7D99F8}"/>
              </a:ext>
            </a:extLst>
          </p:cNvPr>
          <p:cNvSpPr/>
          <p:nvPr/>
        </p:nvSpPr>
        <p:spPr>
          <a:xfrm>
            <a:off x="5404104" y="27432"/>
            <a:ext cx="2322576" cy="43799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Multidisciplinary /Teamwork  Phase</a:t>
            </a:r>
          </a:p>
        </p:txBody>
      </p:sp>
      <p:cxnSp>
        <p:nvCxnSpPr>
          <p:cNvPr id="61" name="Straight Arrow Connector 60">
            <a:extLst>
              <a:ext uri="{FF2B5EF4-FFF2-40B4-BE49-F238E27FC236}">
                <a16:creationId xmlns:a16="http://schemas.microsoft.com/office/drawing/2014/main" id="{DD2BA3F2-471A-B9FE-6E0C-24B667244819}"/>
              </a:ext>
            </a:extLst>
          </p:cNvPr>
          <p:cNvCxnSpPr>
            <a:cxnSpLocks/>
            <a:endCxn id="63" idx="1"/>
          </p:cNvCxnSpPr>
          <p:nvPr/>
        </p:nvCxnSpPr>
        <p:spPr>
          <a:xfrm>
            <a:off x="7690104" y="2103120"/>
            <a:ext cx="50292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3" name="Rectangle 62">
            <a:extLst>
              <a:ext uri="{FF2B5EF4-FFF2-40B4-BE49-F238E27FC236}">
                <a16:creationId xmlns:a16="http://schemas.microsoft.com/office/drawing/2014/main" id="{2620371D-E781-AEC0-CB97-986DA58D29F8}"/>
              </a:ext>
            </a:extLst>
          </p:cNvPr>
          <p:cNvSpPr/>
          <p:nvPr/>
        </p:nvSpPr>
        <p:spPr>
          <a:xfrm>
            <a:off x="8193024" y="1645920"/>
            <a:ext cx="1600200" cy="914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Epistemic </a:t>
            </a:r>
          </a:p>
          <a:p>
            <a:pPr algn="ctr"/>
            <a:r>
              <a:rPr lang="en-GB" dirty="0"/>
              <a:t>Emergence</a:t>
            </a:r>
          </a:p>
        </p:txBody>
      </p:sp>
      <p:sp>
        <p:nvSpPr>
          <p:cNvPr id="66" name="Rectangle 65">
            <a:extLst>
              <a:ext uri="{FF2B5EF4-FFF2-40B4-BE49-F238E27FC236}">
                <a16:creationId xmlns:a16="http://schemas.microsoft.com/office/drawing/2014/main" id="{9D008501-8ECF-3E33-A228-0ADF9B3575E1}"/>
              </a:ext>
            </a:extLst>
          </p:cNvPr>
          <p:cNvSpPr/>
          <p:nvPr/>
        </p:nvSpPr>
        <p:spPr>
          <a:xfrm>
            <a:off x="10451592" y="1572768"/>
            <a:ext cx="1627632" cy="13075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Integrated  Transitive Knowledge of </a:t>
            </a:r>
          </a:p>
          <a:p>
            <a:pPr algn="ctr"/>
            <a:r>
              <a:rPr lang="en-GB" dirty="0"/>
              <a:t>SBMIs </a:t>
            </a:r>
          </a:p>
        </p:txBody>
      </p:sp>
      <p:cxnSp>
        <p:nvCxnSpPr>
          <p:cNvPr id="68" name="Straight Arrow Connector 67">
            <a:extLst>
              <a:ext uri="{FF2B5EF4-FFF2-40B4-BE49-F238E27FC236}">
                <a16:creationId xmlns:a16="http://schemas.microsoft.com/office/drawing/2014/main" id="{14FCE98F-FD9F-73D2-5FF8-E342A6A82C2E}"/>
              </a:ext>
            </a:extLst>
          </p:cNvPr>
          <p:cNvCxnSpPr>
            <a:cxnSpLocks/>
          </p:cNvCxnSpPr>
          <p:nvPr/>
        </p:nvCxnSpPr>
        <p:spPr>
          <a:xfrm>
            <a:off x="9802368" y="2103120"/>
            <a:ext cx="64008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2" name="Rectangle 71">
            <a:extLst>
              <a:ext uri="{FF2B5EF4-FFF2-40B4-BE49-F238E27FC236}">
                <a16:creationId xmlns:a16="http://schemas.microsoft.com/office/drawing/2014/main" id="{8F73B961-67F8-15B0-F05E-96CB9DC26846}"/>
              </a:ext>
            </a:extLst>
          </p:cNvPr>
          <p:cNvSpPr/>
          <p:nvPr/>
        </p:nvSpPr>
        <p:spPr>
          <a:xfrm>
            <a:off x="2587752" y="4636008"/>
            <a:ext cx="1801368" cy="207568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dirty="0"/>
              <a:t>Disciplinary phase</a:t>
            </a:r>
          </a:p>
          <a:p>
            <a:r>
              <a:rPr lang="en-GB" dirty="0"/>
              <a:t>Disciplinary understanding </a:t>
            </a:r>
          </a:p>
        </p:txBody>
      </p:sp>
      <p:sp>
        <p:nvSpPr>
          <p:cNvPr id="73" name="Rectangle 72">
            <a:extLst>
              <a:ext uri="{FF2B5EF4-FFF2-40B4-BE49-F238E27FC236}">
                <a16:creationId xmlns:a16="http://schemas.microsoft.com/office/drawing/2014/main" id="{20D7E099-7DB6-E191-FAEB-F4391BABED8F}"/>
              </a:ext>
            </a:extLst>
          </p:cNvPr>
          <p:cNvSpPr/>
          <p:nvPr/>
        </p:nvSpPr>
        <p:spPr>
          <a:xfrm>
            <a:off x="5413248" y="4535424"/>
            <a:ext cx="2359152" cy="21396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dirty="0"/>
              <a:t>Multidisciplinary</a:t>
            </a:r>
          </a:p>
          <a:p>
            <a:r>
              <a:rPr lang="en-GB" dirty="0"/>
              <a:t>Phase</a:t>
            </a:r>
          </a:p>
          <a:p>
            <a:r>
              <a:rPr lang="en-GB" dirty="0"/>
              <a:t>Cross disciplinary </a:t>
            </a:r>
          </a:p>
        </p:txBody>
      </p:sp>
      <p:sp>
        <p:nvSpPr>
          <p:cNvPr id="74" name="Rectangle 73">
            <a:extLst>
              <a:ext uri="{FF2B5EF4-FFF2-40B4-BE49-F238E27FC236}">
                <a16:creationId xmlns:a16="http://schemas.microsoft.com/office/drawing/2014/main" id="{E1461C44-CF32-B1D1-8B64-AABED58C915A}"/>
              </a:ext>
            </a:extLst>
          </p:cNvPr>
          <p:cNvSpPr/>
          <p:nvPr/>
        </p:nvSpPr>
        <p:spPr>
          <a:xfrm>
            <a:off x="8119872" y="4142232"/>
            <a:ext cx="1892808" cy="21488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dirty="0"/>
              <a:t>Transdisciplinary </a:t>
            </a:r>
          </a:p>
          <a:p>
            <a:pPr algn="ctr"/>
            <a:r>
              <a:rPr lang="en-GB" dirty="0"/>
              <a:t>Teamwork Phase</a:t>
            </a:r>
          </a:p>
          <a:p>
            <a:pPr algn="ctr"/>
            <a:r>
              <a:rPr lang="en-GB" dirty="0"/>
              <a:t>Transfactual theorising </a:t>
            </a:r>
          </a:p>
        </p:txBody>
      </p:sp>
      <p:sp>
        <p:nvSpPr>
          <p:cNvPr id="75" name="Rectangle 74">
            <a:extLst>
              <a:ext uri="{FF2B5EF4-FFF2-40B4-BE49-F238E27FC236}">
                <a16:creationId xmlns:a16="http://schemas.microsoft.com/office/drawing/2014/main" id="{0D6FDD50-A023-76C5-769E-5CC5AE99E4BE}"/>
              </a:ext>
            </a:extLst>
          </p:cNvPr>
          <p:cNvSpPr/>
          <p:nvPr/>
        </p:nvSpPr>
        <p:spPr>
          <a:xfrm>
            <a:off x="10296144" y="4215384"/>
            <a:ext cx="1895856" cy="181051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dirty="0"/>
              <a:t>Intergraded </a:t>
            </a:r>
          </a:p>
          <a:p>
            <a:r>
              <a:rPr lang="en-GB" dirty="0"/>
              <a:t>Understanding</a:t>
            </a:r>
          </a:p>
          <a:p>
            <a:r>
              <a:rPr lang="en-GB" dirty="0"/>
              <a:t>of How, for Whom and Under What Circumstances a SBMI transforms the school climate and  Promotes  Pupils’ Wellbeing </a:t>
            </a:r>
          </a:p>
        </p:txBody>
      </p:sp>
      <p:sp>
        <p:nvSpPr>
          <p:cNvPr id="28" name="Rectangle 27">
            <a:extLst>
              <a:ext uri="{FF2B5EF4-FFF2-40B4-BE49-F238E27FC236}">
                <a16:creationId xmlns:a16="http://schemas.microsoft.com/office/drawing/2014/main" id="{378586BB-E310-012A-81C8-6A46119BB815}"/>
              </a:ext>
            </a:extLst>
          </p:cNvPr>
          <p:cNvSpPr/>
          <p:nvPr/>
        </p:nvSpPr>
        <p:spPr>
          <a:xfrm>
            <a:off x="0" y="5111496"/>
            <a:ext cx="1271016" cy="5486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Laminated </a:t>
            </a:r>
          </a:p>
          <a:p>
            <a:pPr algn="ctr"/>
            <a:r>
              <a:rPr lang="en-GB" dirty="0"/>
              <a:t>System </a:t>
            </a:r>
          </a:p>
        </p:txBody>
      </p:sp>
      <p:sp>
        <p:nvSpPr>
          <p:cNvPr id="29" name="Rectangle 28">
            <a:extLst>
              <a:ext uri="{FF2B5EF4-FFF2-40B4-BE49-F238E27FC236}">
                <a16:creationId xmlns:a16="http://schemas.microsoft.com/office/drawing/2014/main" id="{58AE27C0-9650-CE1D-D223-0300E1709240}"/>
              </a:ext>
            </a:extLst>
          </p:cNvPr>
          <p:cNvSpPr/>
          <p:nvPr/>
        </p:nvSpPr>
        <p:spPr>
          <a:xfrm>
            <a:off x="0" y="0"/>
            <a:ext cx="1563624"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Macro</a:t>
            </a:r>
          </a:p>
          <a:p>
            <a:r>
              <a:rPr lang="en-GB" sz="1200" dirty="0">
                <a:latin typeface="Arial" panose="020B0604020202020204" pitchFamily="34" charset="0"/>
                <a:ea typeface="Aptos" panose="020B0004020202020204" pitchFamily="34" charset="0"/>
                <a:cs typeface="Calibri" panose="020F0502020204030204" pitchFamily="34" charset="0"/>
              </a:rPr>
              <a:t>B</a:t>
            </a:r>
            <a:r>
              <a:rPr lang="en-GB" sz="1200" dirty="0">
                <a:effectLst/>
                <a:latin typeface="Arial" panose="020B0604020202020204" pitchFamily="34" charset="0"/>
                <a:ea typeface="Aptos" panose="020B0004020202020204" pitchFamily="34" charset="0"/>
                <a:cs typeface="Calibri" panose="020F0502020204030204" pitchFamily="34" charset="0"/>
              </a:rPr>
              <a:t>roader societal, cultural, and global structures </a:t>
            </a:r>
            <a:endParaRPr lang="en-GB" sz="1200" dirty="0"/>
          </a:p>
        </p:txBody>
      </p:sp>
      <p:sp>
        <p:nvSpPr>
          <p:cNvPr id="30" name="Rectangle 29">
            <a:extLst>
              <a:ext uri="{FF2B5EF4-FFF2-40B4-BE49-F238E27FC236}">
                <a16:creationId xmlns:a16="http://schemas.microsoft.com/office/drawing/2014/main" id="{507ED803-2BAF-8A00-6E76-D2C0B27C5940}"/>
              </a:ext>
            </a:extLst>
          </p:cNvPr>
          <p:cNvSpPr/>
          <p:nvPr/>
        </p:nvSpPr>
        <p:spPr>
          <a:xfrm>
            <a:off x="0" y="1261872"/>
            <a:ext cx="1554480"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Meso</a:t>
            </a:r>
          </a:p>
          <a:p>
            <a:r>
              <a:rPr lang="en-GB" sz="1200" dirty="0">
                <a:effectLst/>
                <a:latin typeface="Arial" panose="020B0604020202020204" pitchFamily="34" charset="0"/>
                <a:ea typeface="Aptos" panose="020B0004020202020204" pitchFamily="34" charset="0"/>
                <a:cs typeface="Calibri" panose="020F0502020204030204" pitchFamily="34" charset="0"/>
              </a:rPr>
              <a:t>Institutional and organisational structures </a:t>
            </a:r>
            <a:endParaRPr lang="en-GB" sz="1200" dirty="0"/>
          </a:p>
        </p:txBody>
      </p:sp>
      <p:sp>
        <p:nvSpPr>
          <p:cNvPr id="31" name="Rectangle 30">
            <a:extLst>
              <a:ext uri="{FF2B5EF4-FFF2-40B4-BE49-F238E27FC236}">
                <a16:creationId xmlns:a16="http://schemas.microsoft.com/office/drawing/2014/main" id="{0093CD96-DFC8-E37B-FB20-F4DF40239DB9}"/>
              </a:ext>
            </a:extLst>
          </p:cNvPr>
          <p:cNvSpPr/>
          <p:nvPr/>
        </p:nvSpPr>
        <p:spPr>
          <a:xfrm>
            <a:off x="0" y="2322576"/>
            <a:ext cx="1536192"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Micro</a:t>
            </a:r>
          </a:p>
          <a:p>
            <a:r>
              <a:rPr lang="en-GB" sz="1200" dirty="0">
                <a:effectLst/>
                <a:latin typeface="Arial" panose="020B0604020202020204" pitchFamily="34" charset="0"/>
                <a:ea typeface="Aptos" panose="020B0004020202020204" pitchFamily="34" charset="0"/>
                <a:cs typeface="Calibri" panose="020F0502020204030204" pitchFamily="34" charset="0"/>
              </a:rPr>
              <a:t>Interactions and relationships</a:t>
            </a:r>
          </a:p>
          <a:p>
            <a:r>
              <a:rPr lang="en-GB" sz="1200" dirty="0">
                <a:effectLst/>
                <a:latin typeface="Arial" panose="020B0604020202020204" pitchFamily="34" charset="0"/>
                <a:ea typeface="Aptos" panose="020B0004020202020204" pitchFamily="34" charset="0"/>
                <a:cs typeface="Calibri" panose="020F0502020204030204" pitchFamily="34" charset="0"/>
              </a:rPr>
              <a:t>between individuals</a:t>
            </a:r>
            <a:r>
              <a:rPr lang="en-GB" sz="1800" dirty="0">
                <a:effectLst/>
                <a:latin typeface="Arial" panose="020B0604020202020204" pitchFamily="34" charset="0"/>
                <a:ea typeface="Aptos" panose="020B0004020202020204" pitchFamily="34" charset="0"/>
                <a:cs typeface="Calibri" panose="020F0502020204030204" pitchFamily="34" charset="0"/>
              </a:rPr>
              <a:t> </a:t>
            </a:r>
            <a:endParaRPr lang="en-GB" dirty="0"/>
          </a:p>
        </p:txBody>
      </p:sp>
      <p:sp>
        <p:nvSpPr>
          <p:cNvPr id="33" name="Rectangle 32">
            <a:extLst>
              <a:ext uri="{FF2B5EF4-FFF2-40B4-BE49-F238E27FC236}">
                <a16:creationId xmlns:a16="http://schemas.microsoft.com/office/drawing/2014/main" id="{4F4D3EF4-0C00-042F-CCBF-11DA06A8559D}"/>
              </a:ext>
            </a:extLst>
          </p:cNvPr>
          <p:cNvSpPr/>
          <p:nvPr/>
        </p:nvSpPr>
        <p:spPr>
          <a:xfrm>
            <a:off x="0" y="3493008"/>
            <a:ext cx="1527048" cy="1060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Sub-individual</a:t>
            </a:r>
          </a:p>
          <a:p>
            <a:pPr algn="ctr"/>
            <a:r>
              <a:rPr lang="en-GB" sz="1100" dirty="0">
                <a:effectLst/>
                <a:latin typeface="Arial" panose="020B0604020202020204" pitchFamily="34" charset="0"/>
                <a:ea typeface="Aptos" panose="020B0004020202020204" pitchFamily="34" charset="0"/>
                <a:cs typeface="Calibri" panose="020F0502020204030204" pitchFamily="34" charset="0"/>
              </a:rPr>
              <a:t>Psychological and biological processes </a:t>
            </a:r>
            <a:r>
              <a:rPr lang="en-GB" sz="1100" dirty="0"/>
              <a:t> </a:t>
            </a:r>
          </a:p>
        </p:txBody>
      </p:sp>
      <p:cxnSp>
        <p:nvCxnSpPr>
          <p:cNvPr id="69" name="Straight Arrow Connector 68">
            <a:extLst>
              <a:ext uri="{FF2B5EF4-FFF2-40B4-BE49-F238E27FC236}">
                <a16:creationId xmlns:a16="http://schemas.microsoft.com/office/drawing/2014/main" id="{47A9E332-D0FA-F2BA-4174-98860E10206F}"/>
              </a:ext>
            </a:extLst>
          </p:cNvPr>
          <p:cNvCxnSpPr>
            <a:cxnSpLocks/>
          </p:cNvCxnSpPr>
          <p:nvPr/>
        </p:nvCxnSpPr>
        <p:spPr>
          <a:xfrm flipV="1">
            <a:off x="1417320" y="347472"/>
            <a:ext cx="1435608" cy="1645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AE9ED25B-BD1A-F0A7-96FA-EF56E7895E82}"/>
              </a:ext>
            </a:extLst>
          </p:cNvPr>
          <p:cNvCxnSpPr>
            <a:cxnSpLocks/>
          </p:cNvCxnSpPr>
          <p:nvPr/>
        </p:nvCxnSpPr>
        <p:spPr>
          <a:xfrm flipV="1">
            <a:off x="1078992" y="1481328"/>
            <a:ext cx="1810512" cy="3657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E94FE999-BB38-0DC5-1753-14114104CAB2}"/>
              </a:ext>
            </a:extLst>
          </p:cNvPr>
          <p:cNvCxnSpPr>
            <a:cxnSpLocks/>
          </p:cNvCxnSpPr>
          <p:nvPr/>
        </p:nvCxnSpPr>
        <p:spPr>
          <a:xfrm>
            <a:off x="1444752" y="521208"/>
            <a:ext cx="1362456" cy="3657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1A9EA737-5951-805A-272F-BD1BF8CDC9FA}"/>
              </a:ext>
            </a:extLst>
          </p:cNvPr>
          <p:cNvCxnSpPr>
            <a:cxnSpLocks/>
          </p:cNvCxnSpPr>
          <p:nvPr/>
        </p:nvCxnSpPr>
        <p:spPr>
          <a:xfrm>
            <a:off x="1362456" y="512064"/>
            <a:ext cx="1426464" cy="9052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9965C374-3F8F-4AD1-4D5B-B47D2A2980A8}"/>
              </a:ext>
            </a:extLst>
          </p:cNvPr>
          <p:cNvCxnSpPr>
            <a:cxnSpLocks/>
          </p:cNvCxnSpPr>
          <p:nvPr/>
        </p:nvCxnSpPr>
        <p:spPr>
          <a:xfrm>
            <a:off x="1088136" y="1874520"/>
            <a:ext cx="1801368" cy="1645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702DBFC1-77AC-3961-0711-5E259DAEA96A}"/>
              </a:ext>
            </a:extLst>
          </p:cNvPr>
          <p:cNvCxnSpPr>
            <a:cxnSpLocks/>
          </p:cNvCxnSpPr>
          <p:nvPr/>
        </p:nvCxnSpPr>
        <p:spPr>
          <a:xfrm flipV="1">
            <a:off x="1353312" y="4059936"/>
            <a:ext cx="1581912" cy="1005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1C166CD8-7160-7E23-4F00-CAA694929C72}"/>
              </a:ext>
            </a:extLst>
          </p:cNvPr>
          <p:cNvCxnSpPr>
            <a:cxnSpLocks/>
          </p:cNvCxnSpPr>
          <p:nvPr/>
        </p:nvCxnSpPr>
        <p:spPr>
          <a:xfrm flipV="1">
            <a:off x="1353312" y="3429000"/>
            <a:ext cx="1508760" cy="7040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7" name="Straight Arrow Connector 106">
            <a:extLst>
              <a:ext uri="{FF2B5EF4-FFF2-40B4-BE49-F238E27FC236}">
                <a16:creationId xmlns:a16="http://schemas.microsoft.com/office/drawing/2014/main" id="{DEF8DB7F-BDCA-BC7C-5C6A-4C629BAE85BF}"/>
              </a:ext>
            </a:extLst>
          </p:cNvPr>
          <p:cNvCxnSpPr>
            <a:cxnSpLocks/>
          </p:cNvCxnSpPr>
          <p:nvPr/>
        </p:nvCxnSpPr>
        <p:spPr>
          <a:xfrm>
            <a:off x="1088136" y="2807208"/>
            <a:ext cx="17556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7" name="Straight Arrow Connector 126">
            <a:extLst>
              <a:ext uri="{FF2B5EF4-FFF2-40B4-BE49-F238E27FC236}">
                <a16:creationId xmlns:a16="http://schemas.microsoft.com/office/drawing/2014/main" id="{D1A3A753-61F4-C6AD-6397-8F1C5F2252C6}"/>
              </a:ext>
            </a:extLst>
          </p:cNvPr>
          <p:cNvCxnSpPr>
            <a:cxnSpLocks/>
          </p:cNvCxnSpPr>
          <p:nvPr/>
        </p:nvCxnSpPr>
        <p:spPr>
          <a:xfrm>
            <a:off x="1106424" y="1901952"/>
            <a:ext cx="1764792" cy="8778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 name="Straight Arrow Connector 133">
            <a:extLst>
              <a:ext uri="{FF2B5EF4-FFF2-40B4-BE49-F238E27FC236}">
                <a16:creationId xmlns:a16="http://schemas.microsoft.com/office/drawing/2014/main" id="{C718E5BF-C654-CD48-0598-BAD528D479A2}"/>
              </a:ext>
            </a:extLst>
          </p:cNvPr>
          <p:cNvCxnSpPr>
            <a:cxnSpLocks/>
          </p:cNvCxnSpPr>
          <p:nvPr/>
        </p:nvCxnSpPr>
        <p:spPr>
          <a:xfrm flipV="1">
            <a:off x="1078992" y="2075688"/>
            <a:ext cx="1828800" cy="6949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2764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47082B6-2FCC-3F7A-13F7-B6133C3FEC9B}"/>
              </a:ext>
            </a:extLst>
          </p:cNvPr>
          <p:cNvSpPr/>
          <p:nvPr/>
        </p:nvSpPr>
        <p:spPr>
          <a:xfrm>
            <a:off x="3194079" y="718180"/>
            <a:ext cx="7143750" cy="5421640"/>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BCD716F-C6FF-DF91-C95B-F3F38F1B380F}"/>
              </a:ext>
            </a:extLst>
          </p:cNvPr>
          <p:cNvSpPr txBox="1"/>
          <p:nvPr/>
        </p:nvSpPr>
        <p:spPr>
          <a:xfrm>
            <a:off x="152400" y="85725"/>
            <a:ext cx="10667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latin typeface="Arial" panose="020B0604020202020204" pitchFamily="34" charset="0"/>
                <a:cs typeface="Arial" panose="020B0604020202020204" pitchFamily="34" charset="0"/>
              </a:rPr>
              <a:t>Schools</a:t>
            </a:r>
          </a:p>
        </p:txBody>
      </p:sp>
      <p:sp>
        <p:nvSpPr>
          <p:cNvPr id="32" name="TextBox 31">
            <a:extLst>
              <a:ext uri="{FF2B5EF4-FFF2-40B4-BE49-F238E27FC236}">
                <a16:creationId xmlns:a16="http://schemas.microsoft.com/office/drawing/2014/main" id="{073FB08B-3379-A7AB-C29A-BE695C3A48E3}"/>
              </a:ext>
            </a:extLst>
          </p:cNvPr>
          <p:cNvSpPr txBox="1"/>
          <p:nvPr/>
        </p:nvSpPr>
        <p:spPr>
          <a:xfrm>
            <a:off x="10658475" y="2536901"/>
            <a:ext cx="1533525"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Improved Mental Wellbeing  of Pupils</a:t>
            </a:r>
          </a:p>
        </p:txBody>
      </p:sp>
      <p:sp>
        <p:nvSpPr>
          <p:cNvPr id="25" name="Rectangle 24">
            <a:extLst>
              <a:ext uri="{FF2B5EF4-FFF2-40B4-BE49-F238E27FC236}">
                <a16:creationId xmlns:a16="http://schemas.microsoft.com/office/drawing/2014/main" id="{5E2D6923-3556-E2B6-28BA-36CD2AF5F2A4}"/>
              </a:ext>
            </a:extLst>
          </p:cNvPr>
          <p:cNvSpPr/>
          <p:nvPr/>
        </p:nvSpPr>
        <p:spPr>
          <a:xfrm>
            <a:off x="9934576" y="0"/>
            <a:ext cx="2143124" cy="5452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Outcome</a:t>
            </a:r>
            <a:r>
              <a:rPr lang="en-GB" dirty="0"/>
              <a:t> </a:t>
            </a:r>
          </a:p>
        </p:txBody>
      </p:sp>
      <p:sp>
        <p:nvSpPr>
          <p:cNvPr id="26" name="Arrow: Right 25">
            <a:extLst>
              <a:ext uri="{FF2B5EF4-FFF2-40B4-BE49-F238E27FC236}">
                <a16:creationId xmlns:a16="http://schemas.microsoft.com/office/drawing/2014/main" id="{4CCC57F8-6B89-1D0B-54E1-12209538F6E8}"/>
              </a:ext>
            </a:extLst>
          </p:cNvPr>
          <p:cNvSpPr/>
          <p:nvPr/>
        </p:nvSpPr>
        <p:spPr>
          <a:xfrm>
            <a:off x="1489002" y="5146"/>
            <a:ext cx="2171483" cy="5461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Intervention</a:t>
            </a:r>
            <a:r>
              <a:rPr lang="en-GB" dirty="0"/>
              <a:t> </a:t>
            </a:r>
          </a:p>
        </p:txBody>
      </p:sp>
      <p:sp>
        <p:nvSpPr>
          <p:cNvPr id="28" name="Arrow: Right 27">
            <a:extLst>
              <a:ext uri="{FF2B5EF4-FFF2-40B4-BE49-F238E27FC236}">
                <a16:creationId xmlns:a16="http://schemas.microsoft.com/office/drawing/2014/main" id="{526FBB91-CCCE-EC8E-63F9-A8F831D4CF6D}"/>
              </a:ext>
            </a:extLst>
          </p:cNvPr>
          <p:cNvSpPr/>
          <p:nvPr/>
        </p:nvSpPr>
        <p:spPr>
          <a:xfrm>
            <a:off x="3906682" y="3702"/>
            <a:ext cx="5734050" cy="5461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Mechanisms Triggered by Agency/Assets Developed </a:t>
            </a:r>
          </a:p>
        </p:txBody>
      </p:sp>
      <p:sp>
        <p:nvSpPr>
          <p:cNvPr id="29" name="Oval 28">
            <a:extLst>
              <a:ext uri="{FF2B5EF4-FFF2-40B4-BE49-F238E27FC236}">
                <a16:creationId xmlns:a16="http://schemas.microsoft.com/office/drawing/2014/main" id="{095B4E9A-0AE9-A3C5-4980-398A564699FB}"/>
              </a:ext>
            </a:extLst>
          </p:cNvPr>
          <p:cNvSpPr/>
          <p:nvPr/>
        </p:nvSpPr>
        <p:spPr>
          <a:xfrm>
            <a:off x="5219377" y="1636776"/>
            <a:ext cx="3409126" cy="2620662"/>
          </a:xfrm>
          <a:prstGeom prst="ellipse">
            <a:avLst/>
          </a:prstGeom>
          <a:solidFill>
            <a:schemeClr val="accent1">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74612DBF-BD43-55F9-DF68-4DD18A905C03}"/>
              </a:ext>
            </a:extLst>
          </p:cNvPr>
          <p:cNvSpPr/>
          <p:nvPr/>
        </p:nvSpPr>
        <p:spPr>
          <a:xfrm>
            <a:off x="1458865" y="2640918"/>
            <a:ext cx="1292054" cy="39448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200" dirty="0">
                <a:solidFill>
                  <a:schemeClr val="tx1"/>
                </a:solidFill>
                <a:latin typeface="Arial" panose="020B0604020202020204" pitchFamily="34" charset="0"/>
                <a:cs typeface="Arial" panose="020B0604020202020204" pitchFamily="34" charset="0"/>
              </a:rPr>
              <a:t>Mindfulness</a:t>
            </a:r>
          </a:p>
          <a:p>
            <a:pPr algn="ctr"/>
            <a:r>
              <a:rPr lang="en-GB" sz="1200" dirty="0">
                <a:solidFill>
                  <a:schemeClr val="tx1"/>
                </a:solidFill>
                <a:latin typeface="Arial" panose="020B0604020202020204" pitchFamily="34" charset="0"/>
                <a:cs typeface="Arial" panose="020B0604020202020204" pitchFamily="34" charset="0"/>
              </a:rPr>
              <a:t>Curriculum </a:t>
            </a:r>
          </a:p>
        </p:txBody>
      </p:sp>
      <p:sp>
        <p:nvSpPr>
          <p:cNvPr id="37" name="Arrow: Right 36">
            <a:extLst>
              <a:ext uri="{FF2B5EF4-FFF2-40B4-BE49-F238E27FC236}">
                <a16:creationId xmlns:a16="http://schemas.microsoft.com/office/drawing/2014/main" id="{5C7094C1-108D-412F-E4E9-338917A641D4}"/>
              </a:ext>
            </a:extLst>
          </p:cNvPr>
          <p:cNvSpPr/>
          <p:nvPr/>
        </p:nvSpPr>
        <p:spPr>
          <a:xfrm>
            <a:off x="2559342" y="2647240"/>
            <a:ext cx="65020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8AEEDB77-687E-57B0-59D5-E74238D6605B}"/>
              </a:ext>
            </a:extLst>
          </p:cNvPr>
          <p:cNvSpPr/>
          <p:nvPr/>
        </p:nvSpPr>
        <p:spPr>
          <a:xfrm>
            <a:off x="37508" y="436160"/>
            <a:ext cx="1419224" cy="74409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latin typeface="Arial" panose="020B0604020202020204" pitchFamily="34" charset="0"/>
                <a:cs typeface="Arial" panose="020B0604020202020204" pitchFamily="34" charset="0"/>
              </a:rPr>
              <a:t>Internal Factors </a:t>
            </a:r>
          </a:p>
        </p:txBody>
      </p:sp>
      <p:sp>
        <p:nvSpPr>
          <p:cNvPr id="40" name="Rectangle 39">
            <a:extLst>
              <a:ext uri="{FF2B5EF4-FFF2-40B4-BE49-F238E27FC236}">
                <a16:creationId xmlns:a16="http://schemas.microsoft.com/office/drawing/2014/main" id="{DD8C0B06-E506-AE93-1B80-25F411323106}"/>
              </a:ext>
            </a:extLst>
          </p:cNvPr>
          <p:cNvSpPr/>
          <p:nvPr/>
        </p:nvSpPr>
        <p:spPr>
          <a:xfrm>
            <a:off x="40697" y="2934383"/>
            <a:ext cx="1586471" cy="51738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latin typeface="Arial" panose="020B0604020202020204" pitchFamily="34" charset="0"/>
                <a:cs typeface="Arial" panose="020B0604020202020204" pitchFamily="34" charset="0"/>
              </a:rPr>
              <a:t>External Factors </a:t>
            </a:r>
          </a:p>
        </p:txBody>
      </p:sp>
      <p:sp>
        <p:nvSpPr>
          <p:cNvPr id="45" name="Rectangle 44">
            <a:extLst>
              <a:ext uri="{FF2B5EF4-FFF2-40B4-BE49-F238E27FC236}">
                <a16:creationId xmlns:a16="http://schemas.microsoft.com/office/drawing/2014/main" id="{5ADCE214-AFD4-2B4B-B4C6-646E567E5479}"/>
              </a:ext>
            </a:extLst>
          </p:cNvPr>
          <p:cNvSpPr/>
          <p:nvPr/>
        </p:nvSpPr>
        <p:spPr>
          <a:xfrm>
            <a:off x="3355848" y="2624328"/>
            <a:ext cx="1230553" cy="33645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200" dirty="0">
                <a:latin typeface="Arial" panose="020B0604020202020204" pitchFamily="34" charset="0"/>
                <a:cs typeface="Arial" panose="020B0604020202020204" pitchFamily="34" charset="0"/>
              </a:rPr>
              <a:t>School</a:t>
            </a:r>
          </a:p>
        </p:txBody>
      </p:sp>
      <p:sp>
        <p:nvSpPr>
          <p:cNvPr id="46" name="Rectangle 45">
            <a:extLst>
              <a:ext uri="{FF2B5EF4-FFF2-40B4-BE49-F238E27FC236}">
                <a16:creationId xmlns:a16="http://schemas.microsoft.com/office/drawing/2014/main" id="{15F1D1AE-7211-302D-6DDD-6BB42AAEFF6D}"/>
              </a:ext>
            </a:extLst>
          </p:cNvPr>
          <p:cNvSpPr/>
          <p:nvPr/>
        </p:nvSpPr>
        <p:spPr>
          <a:xfrm>
            <a:off x="4407408" y="4014216"/>
            <a:ext cx="1060960" cy="73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Culture of Respect</a:t>
            </a:r>
          </a:p>
        </p:txBody>
      </p:sp>
      <p:sp>
        <p:nvSpPr>
          <p:cNvPr id="47" name="Rectangle 46">
            <a:extLst>
              <a:ext uri="{FF2B5EF4-FFF2-40B4-BE49-F238E27FC236}">
                <a16:creationId xmlns:a16="http://schemas.microsoft.com/office/drawing/2014/main" id="{DCEC6BDA-9DFE-CEE4-A21C-5D5DFE3AB6EE}"/>
              </a:ext>
            </a:extLst>
          </p:cNvPr>
          <p:cNvSpPr/>
          <p:nvPr/>
        </p:nvSpPr>
        <p:spPr>
          <a:xfrm>
            <a:off x="7449476" y="4387579"/>
            <a:ext cx="1049942" cy="821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cs typeface="Arial" panose="020B0604020202020204" pitchFamily="34" charset="0"/>
              </a:rPr>
              <a:t>Positive Learning Environment</a:t>
            </a:r>
          </a:p>
        </p:txBody>
      </p:sp>
      <p:sp>
        <p:nvSpPr>
          <p:cNvPr id="49" name="Rectangle 48">
            <a:extLst>
              <a:ext uri="{FF2B5EF4-FFF2-40B4-BE49-F238E27FC236}">
                <a16:creationId xmlns:a16="http://schemas.microsoft.com/office/drawing/2014/main" id="{CDA1B020-E2E7-C266-48B3-B982B04C9B6F}"/>
              </a:ext>
            </a:extLst>
          </p:cNvPr>
          <p:cNvSpPr/>
          <p:nvPr/>
        </p:nvSpPr>
        <p:spPr>
          <a:xfrm>
            <a:off x="8381169" y="1403361"/>
            <a:ext cx="9144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Reduction in Bullying and Harassment</a:t>
            </a:r>
          </a:p>
        </p:txBody>
      </p:sp>
      <p:sp>
        <p:nvSpPr>
          <p:cNvPr id="50" name="Rectangle 49">
            <a:extLst>
              <a:ext uri="{FF2B5EF4-FFF2-40B4-BE49-F238E27FC236}">
                <a16:creationId xmlns:a16="http://schemas.microsoft.com/office/drawing/2014/main" id="{E3F9E903-7CFF-90AE-4927-CDB01905D224}"/>
              </a:ext>
            </a:extLst>
          </p:cNvPr>
          <p:cNvSpPr/>
          <p:nvPr/>
        </p:nvSpPr>
        <p:spPr>
          <a:xfrm>
            <a:off x="9473184" y="2587752"/>
            <a:ext cx="649646" cy="46003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200" dirty="0">
                <a:latin typeface="Arial" panose="020B0604020202020204" pitchFamily="34" charset="0"/>
                <a:cs typeface="Arial" panose="020B0604020202020204" pitchFamily="34" charset="0"/>
              </a:rPr>
              <a:t>School</a:t>
            </a:r>
            <a:r>
              <a:rPr lang="en-GB" dirty="0"/>
              <a:t> </a:t>
            </a:r>
          </a:p>
        </p:txBody>
      </p:sp>
      <p:sp>
        <p:nvSpPr>
          <p:cNvPr id="52" name="Rectangle 51">
            <a:extLst>
              <a:ext uri="{FF2B5EF4-FFF2-40B4-BE49-F238E27FC236}">
                <a16:creationId xmlns:a16="http://schemas.microsoft.com/office/drawing/2014/main" id="{50E28577-119C-C6A3-F9F1-FBBAE314E467}"/>
              </a:ext>
            </a:extLst>
          </p:cNvPr>
          <p:cNvSpPr/>
          <p:nvPr/>
        </p:nvSpPr>
        <p:spPr>
          <a:xfrm rot="10800000" flipV="1">
            <a:off x="6430022" y="2791647"/>
            <a:ext cx="1114425" cy="25258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sz="1100" dirty="0">
                <a:latin typeface="Arial" panose="020B0604020202020204" pitchFamily="34" charset="0"/>
                <a:cs typeface="Arial" panose="020B0604020202020204" pitchFamily="34" charset="0"/>
              </a:rPr>
              <a:t>Individual</a:t>
            </a:r>
          </a:p>
        </p:txBody>
      </p:sp>
      <p:sp>
        <p:nvSpPr>
          <p:cNvPr id="53" name="Rectangle 52">
            <a:extLst>
              <a:ext uri="{FF2B5EF4-FFF2-40B4-BE49-F238E27FC236}">
                <a16:creationId xmlns:a16="http://schemas.microsoft.com/office/drawing/2014/main" id="{68A9AA71-37F0-77C0-6209-B0B81549110C}"/>
              </a:ext>
            </a:extLst>
          </p:cNvPr>
          <p:cNvSpPr/>
          <p:nvPr/>
        </p:nvSpPr>
        <p:spPr>
          <a:xfrm>
            <a:off x="3749980" y="2015180"/>
            <a:ext cx="1056750" cy="546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Improved Communication</a:t>
            </a:r>
          </a:p>
        </p:txBody>
      </p:sp>
      <p:sp>
        <p:nvSpPr>
          <p:cNvPr id="55" name="Rectangle 54">
            <a:extLst>
              <a:ext uri="{FF2B5EF4-FFF2-40B4-BE49-F238E27FC236}">
                <a16:creationId xmlns:a16="http://schemas.microsoft.com/office/drawing/2014/main" id="{FC80D79C-8F88-A2E3-3AF0-02E0035E2651}"/>
              </a:ext>
            </a:extLst>
          </p:cNvPr>
          <p:cNvSpPr/>
          <p:nvPr/>
        </p:nvSpPr>
        <p:spPr>
          <a:xfrm>
            <a:off x="5215605" y="2794777"/>
            <a:ext cx="914400" cy="511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Increase in Motivation </a:t>
            </a:r>
          </a:p>
        </p:txBody>
      </p:sp>
      <p:sp>
        <p:nvSpPr>
          <p:cNvPr id="56" name="Rectangle 55">
            <a:extLst>
              <a:ext uri="{FF2B5EF4-FFF2-40B4-BE49-F238E27FC236}">
                <a16:creationId xmlns:a16="http://schemas.microsoft.com/office/drawing/2014/main" id="{A4D22163-67F7-5754-BD1B-05075E6E05A2}"/>
              </a:ext>
            </a:extLst>
          </p:cNvPr>
          <p:cNvSpPr/>
          <p:nvPr/>
        </p:nvSpPr>
        <p:spPr>
          <a:xfrm>
            <a:off x="7639511" y="2533260"/>
            <a:ext cx="810191" cy="5415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Reduced Anxiety </a:t>
            </a:r>
          </a:p>
          <a:p>
            <a:pPr algn="ctr"/>
            <a:r>
              <a:rPr lang="en-GB" sz="1200" dirty="0">
                <a:solidFill>
                  <a:schemeClr val="tx1"/>
                </a:solidFill>
                <a:latin typeface="Arial Narrow" panose="020B0606020202030204" pitchFamily="34" charset="0"/>
              </a:rPr>
              <a:t>&amp; Stress </a:t>
            </a:r>
          </a:p>
        </p:txBody>
      </p:sp>
      <p:sp>
        <p:nvSpPr>
          <p:cNvPr id="57" name="Rectangle 56">
            <a:extLst>
              <a:ext uri="{FF2B5EF4-FFF2-40B4-BE49-F238E27FC236}">
                <a16:creationId xmlns:a16="http://schemas.microsoft.com/office/drawing/2014/main" id="{68B2C798-D69C-B7A9-986C-92F43F260338}"/>
              </a:ext>
            </a:extLst>
          </p:cNvPr>
          <p:cNvSpPr/>
          <p:nvPr/>
        </p:nvSpPr>
        <p:spPr>
          <a:xfrm>
            <a:off x="7327119" y="3255684"/>
            <a:ext cx="1253825" cy="617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Enhanced Self Awareness</a:t>
            </a:r>
          </a:p>
        </p:txBody>
      </p:sp>
      <p:sp>
        <p:nvSpPr>
          <p:cNvPr id="62" name="Rectangle 61">
            <a:extLst>
              <a:ext uri="{FF2B5EF4-FFF2-40B4-BE49-F238E27FC236}">
                <a16:creationId xmlns:a16="http://schemas.microsoft.com/office/drawing/2014/main" id="{CF927332-0F59-DDAC-ED42-6B83A5E6E090}"/>
              </a:ext>
            </a:extLst>
          </p:cNvPr>
          <p:cNvSpPr/>
          <p:nvPr/>
        </p:nvSpPr>
        <p:spPr>
          <a:xfrm>
            <a:off x="5331442" y="880748"/>
            <a:ext cx="914400" cy="679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Positive School Environment</a:t>
            </a:r>
          </a:p>
        </p:txBody>
      </p:sp>
      <p:sp>
        <p:nvSpPr>
          <p:cNvPr id="63" name="Rectangle 62">
            <a:extLst>
              <a:ext uri="{FF2B5EF4-FFF2-40B4-BE49-F238E27FC236}">
                <a16:creationId xmlns:a16="http://schemas.microsoft.com/office/drawing/2014/main" id="{CB53F19E-342D-E25C-B0DD-2B378CB4E291}"/>
              </a:ext>
            </a:extLst>
          </p:cNvPr>
          <p:cNvSpPr/>
          <p:nvPr/>
        </p:nvSpPr>
        <p:spPr>
          <a:xfrm>
            <a:off x="4416552" y="1351258"/>
            <a:ext cx="816076" cy="7975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Emotional Support</a:t>
            </a:r>
          </a:p>
        </p:txBody>
      </p:sp>
      <p:sp>
        <p:nvSpPr>
          <p:cNvPr id="65" name="Rectangle 64">
            <a:extLst>
              <a:ext uri="{FF2B5EF4-FFF2-40B4-BE49-F238E27FC236}">
                <a16:creationId xmlns:a16="http://schemas.microsoft.com/office/drawing/2014/main" id="{817E7651-1DC4-E069-D491-E596EF452A52}"/>
              </a:ext>
            </a:extLst>
          </p:cNvPr>
          <p:cNvSpPr/>
          <p:nvPr/>
        </p:nvSpPr>
        <p:spPr>
          <a:xfrm>
            <a:off x="7281536" y="716736"/>
            <a:ext cx="9144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Supportive and Caring School</a:t>
            </a:r>
          </a:p>
        </p:txBody>
      </p:sp>
      <p:sp>
        <p:nvSpPr>
          <p:cNvPr id="67" name="Rectangle 66">
            <a:extLst>
              <a:ext uri="{FF2B5EF4-FFF2-40B4-BE49-F238E27FC236}">
                <a16:creationId xmlns:a16="http://schemas.microsoft.com/office/drawing/2014/main" id="{902A3613-3762-A415-08E9-BE96F052CA37}"/>
              </a:ext>
            </a:extLst>
          </p:cNvPr>
          <p:cNvSpPr/>
          <p:nvPr/>
        </p:nvSpPr>
        <p:spPr>
          <a:xfrm>
            <a:off x="5922050" y="1669976"/>
            <a:ext cx="914400" cy="577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Emotional Regulation </a:t>
            </a:r>
          </a:p>
        </p:txBody>
      </p:sp>
      <p:sp>
        <p:nvSpPr>
          <p:cNvPr id="69" name="Rectangle 68">
            <a:extLst>
              <a:ext uri="{FF2B5EF4-FFF2-40B4-BE49-F238E27FC236}">
                <a16:creationId xmlns:a16="http://schemas.microsoft.com/office/drawing/2014/main" id="{F999BA52-CBF0-5F2F-C67C-ADD71F75DC5B}"/>
              </a:ext>
            </a:extLst>
          </p:cNvPr>
          <p:cNvSpPr/>
          <p:nvPr/>
        </p:nvSpPr>
        <p:spPr>
          <a:xfrm>
            <a:off x="6882189" y="1764170"/>
            <a:ext cx="1165021" cy="6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Improved Social &amp; Emotional Skills</a:t>
            </a:r>
          </a:p>
        </p:txBody>
      </p:sp>
      <p:sp>
        <p:nvSpPr>
          <p:cNvPr id="71" name="Rectangle 70">
            <a:extLst>
              <a:ext uri="{FF2B5EF4-FFF2-40B4-BE49-F238E27FC236}">
                <a16:creationId xmlns:a16="http://schemas.microsoft.com/office/drawing/2014/main" id="{7108F31C-2E0B-DE90-FDD0-7C315FA87553}"/>
              </a:ext>
            </a:extLst>
          </p:cNvPr>
          <p:cNvSpPr/>
          <p:nvPr/>
        </p:nvSpPr>
        <p:spPr>
          <a:xfrm>
            <a:off x="8983507" y="3032507"/>
            <a:ext cx="914400" cy="838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Emotional Wellbeing </a:t>
            </a:r>
          </a:p>
        </p:txBody>
      </p:sp>
      <p:sp>
        <p:nvSpPr>
          <p:cNvPr id="72" name="Rectangle 71">
            <a:extLst>
              <a:ext uri="{FF2B5EF4-FFF2-40B4-BE49-F238E27FC236}">
                <a16:creationId xmlns:a16="http://schemas.microsoft.com/office/drawing/2014/main" id="{524C2199-4DA7-501B-70A1-28CDB95BFCDB}"/>
              </a:ext>
            </a:extLst>
          </p:cNvPr>
          <p:cNvSpPr/>
          <p:nvPr/>
        </p:nvSpPr>
        <p:spPr>
          <a:xfrm>
            <a:off x="3802524" y="3137846"/>
            <a:ext cx="1134824" cy="86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Improvement in Quality of Education</a:t>
            </a:r>
          </a:p>
        </p:txBody>
      </p:sp>
      <p:sp>
        <p:nvSpPr>
          <p:cNvPr id="73" name="Rectangle 72">
            <a:extLst>
              <a:ext uri="{FF2B5EF4-FFF2-40B4-BE49-F238E27FC236}">
                <a16:creationId xmlns:a16="http://schemas.microsoft.com/office/drawing/2014/main" id="{AFFB5159-B955-6A0B-3DD6-B522ED165DCE}"/>
              </a:ext>
            </a:extLst>
          </p:cNvPr>
          <p:cNvSpPr/>
          <p:nvPr/>
        </p:nvSpPr>
        <p:spPr>
          <a:xfrm>
            <a:off x="1817595" y="4996544"/>
            <a:ext cx="1958877" cy="1712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tx1"/>
                </a:solidFill>
                <a:latin typeface="Arial" panose="020B0604020202020204" pitchFamily="34" charset="0"/>
                <a:cs typeface="Arial" panose="020B0604020202020204" pitchFamily="34" charset="0"/>
              </a:rPr>
              <a:t>Intervention Mechanisms</a:t>
            </a:r>
          </a:p>
          <a:p>
            <a:r>
              <a:rPr lang="en-GB" sz="1100" dirty="0">
                <a:solidFill>
                  <a:schemeClr val="tx1"/>
                </a:solidFill>
                <a:latin typeface="Arial" panose="020B0604020202020204" pitchFamily="34" charset="0"/>
                <a:cs typeface="Arial" panose="020B0604020202020204" pitchFamily="34" charset="0"/>
              </a:rPr>
              <a:t>Facilitators (teachers/other)</a:t>
            </a:r>
          </a:p>
          <a:p>
            <a:r>
              <a:rPr lang="en-GB" sz="1100" dirty="0">
                <a:solidFill>
                  <a:schemeClr val="tx1"/>
                </a:solidFill>
                <a:latin typeface="Arial" panose="020B0604020202020204" pitchFamily="34" charset="0"/>
                <a:cs typeface="Arial" panose="020B0604020202020204" pitchFamily="34" charset="0"/>
              </a:rPr>
              <a:t>Training of Facilitators</a:t>
            </a:r>
          </a:p>
          <a:p>
            <a:r>
              <a:rPr lang="en-GB" sz="1100" dirty="0">
                <a:solidFill>
                  <a:schemeClr val="tx1"/>
                </a:solidFill>
                <a:latin typeface="Arial" panose="020B0604020202020204" pitchFamily="34" charset="0"/>
                <a:cs typeface="Arial" panose="020B0604020202020204" pitchFamily="34" charset="0"/>
              </a:rPr>
              <a:t>Mindfulness Curriculum</a:t>
            </a:r>
          </a:p>
          <a:p>
            <a:r>
              <a:rPr lang="en-GB" sz="1100" dirty="0">
                <a:solidFill>
                  <a:schemeClr val="tx1"/>
                </a:solidFill>
                <a:latin typeface="Arial" panose="020B0604020202020204" pitchFamily="34" charset="0"/>
                <a:cs typeface="Arial" panose="020B0604020202020204" pitchFamily="34" charset="0"/>
              </a:rPr>
              <a:t>Fidelity</a:t>
            </a:r>
          </a:p>
          <a:p>
            <a:r>
              <a:rPr lang="en-GB" sz="1100" dirty="0">
                <a:solidFill>
                  <a:schemeClr val="tx1"/>
                </a:solidFill>
                <a:latin typeface="Arial" panose="020B0604020202020204" pitchFamily="34" charset="0"/>
                <a:cs typeface="Arial" panose="020B0604020202020204" pitchFamily="34" charset="0"/>
              </a:rPr>
              <a:t>Amount/Dose</a:t>
            </a:r>
          </a:p>
          <a:p>
            <a:r>
              <a:rPr lang="en-GB" sz="1100" dirty="0">
                <a:solidFill>
                  <a:schemeClr val="tx1"/>
                </a:solidFill>
                <a:latin typeface="Arial" panose="020B0604020202020204" pitchFamily="34" charset="0"/>
                <a:cs typeface="Arial" panose="020B0604020202020204" pitchFamily="34" charset="0"/>
              </a:rPr>
              <a:t>Quality</a:t>
            </a:r>
          </a:p>
          <a:p>
            <a:r>
              <a:rPr lang="en-GB" sz="1100" dirty="0">
                <a:solidFill>
                  <a:schemeClr val="tx1"/>
                </a:solidFill>
                <a:latin typeface="Arial" panose="020B0604020202020204" pitchFamily="34" charset="0"/>
                <a:cs typeface="Arial" panose="020B0604020202020204" pitchFamily="34" charset="0"/>
              </a:rPr>
              <a:t>Reach </a:t>
            </a:r>
          </a:p>
        </p:txBody>
      </p:sp>
      <p:cxnSp>
        <p:nvCxnSpPr>
          <p:cNvPr id="75" name="Straight Arrow Connector 74">
            <a:extLst>
              <a:ext uri="{FF2B5EF4-FFF2-40B4-BE49-F238E27FC236}">
                <a16:creationId xmlns:a16="http://schemas.microsoft.com/office/drawing/2014/main" id="{59782E24-5072-9CFC-323D-F3D867E30E0A}"/>
              </a:ext>
            </a:extLst>
          </p:cNvPr>
          <p:cNvCxnSpPr>
            <a:cxnSpLocks/>
          </p:cNvCxnSpPr>
          <p:nvPr/>
        </p:nvCxnSpPr>
        <p:spPr>
          <a:xfrm>
            <a:off x="8723376" y="2834640"/>
            <a:ext cx="77724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7BA9F6CD-FDF6-7F86-1D59-7D46144FB080}"/>
              </a:ext>
            </a:extLst>
          </p:cNvPr>
          <p:cNvCxnSpPr>
            <a:cxnSpLocks/>
          </p:cNvCxnSpPr>
          <p:nvPr/>
        </p:nvCxnSpPr>
        <p:spPr>
          <a:xfrm>
            <a:off x="4193993" y="2806493"/>
            <a:ext cx="1024142" cy="1337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B88723C5-426B-10B9-E69C-F420705FAD53}"/>
              </a:ext>
            </a:extLst>
          </p:cNvPr>
          <p:cNvCxnSpPr>
            <a:cxnSpLocks/>
            <a:endCxn id="33" idx="2"/>
          </p:cNvCxnSpPr>
          <p:nvPr/>
        </p:nvCxnSpPr>
        <p:spPr>
          <a:xfrm flipV="1">
            <a:off x="2104892" y="3035399"/>
            <a:ext cx="0" cy="2213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4" name="Rectangle 113">
            <a:extLst>
              <a:ext uri="{FF2B5EF4-FFF2-40B4-BE49-F238E27FC236}">
                <a16:creationId xmlns:a16="http://schemas.microsoft.com/office/drawing/2014/main" id="{0BD99BF3-FBCB-60E0-896D-DB357AE06BF6}"/>
              </a:ext>
            </a:extLst>
          </p:cNvPr>
          <p:cNvSpPr/>
          <p:nvPr/>
        </p:nvSpPr>
        <p:spPr>
          <a:xfrm>
            <a:off x="0" y="902774"/>
            <a:ext cx="2019894" cy="17861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School Size </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Teacher/Pupil Ratio</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Funding</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Leadership</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Rules and Regulations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School Environment</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Teaching Practices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Teacher/Pupil Relations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Peer/Peer Relations</a:t>
            </a:r>
          </a:p>
          <a:p>
            <a:pPr marL="171450" indent="-171450">
              <a:buFont typeface="Arial" panose="020B0604020202020204" pitchFamily="34" charset="0"/>
              <a:buChar char="•"/>
            </a:pPr>
            <a:endParaRPr lang="en-GB" sz="1200" dirty="0">
              <a:solidFill>
                <a:schemeClr val="tx1"/>
              </a:solidFill>
              <a:latin typeface="Arial" panose="020B0604020202020204" pitchFamily="34" charset="0"/>
              <a:cs typeface="Arial" panose="020B0604020202020204" pitchFamily="34" charset="0"/>
            </a:endParaRPr>
          </a:p>
        </p:txBody>
      </p:sp>
      <p:sp>
        <p:nvSpPr>
          <p:cNvPr id="115" name="Rectangle 114">
            <a:extLst>
              <a:ext uri="{FF2B5EF4-FFF2-40B4-BE49-F238E27FC236}">
                <a16:creationId xmlns:a16="http://schemas.microsoft.com/office/drawing/2014/main" id="{6852FB12-5CD8-9FB6-CDBB-8669D6F2D76E}"/>
              </a:ext>
            </a:extLst>
          </p:cNvPr>
          <p:cNvSpPr/>
          <p:nvPr/>
        </p:nvSpPr>
        <p:spPr>
          <a:xfrm>
            <a:off x="0" y="3084101"/>
            <a:ext cx="1985637" cy="24118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Family Relations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Local Community Relations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Peer/Peer Relations</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Cultural Values </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Education Policy</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Education Funding</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Health Funding </a:t>
            </a:r>
          </a:p>
          <a:p>
            <a:pPr marL="171450" indent="-171450">
              <a:buFont typeface="Arial" panose="020B0604020202020204" pitchFamily="34" charset="0"/>
              <a:buChar char="•"/>
            </a:pPr>
            <a:r>
              <a:rPr lang="en-GB" sz="1100" dirty="0">
                <a:solidFill>
                  <a:schemeClr val="tx1"/>
                </a:solidFill>
                <a:latin typeface="Arial" panose="020B0604020202020204" pitchFamily="34" charset="0"/>
                <a:cs typeface="Arial" panose="020B0604020202020204" pitchFamily="34" charset="0"/>
              </a:rPr>
              <a:t>Health Service</a:t>
            </a:r>
          </a:p>
          <a:p>
            <a:pPr algn="ctr"/>
            <a:endParaRPr lang="en-GB" dirty="0"/>
          </a:p>
        </p:txBody>
      </p:sp>
      <p:sp>
        <p:nvSpPr>
          <p:cNvPr id="116" name="Rectangle 115">
            <a:extLst>
              <a:ext uri="{FF2B5EF4-FFF2-40B4-BE49-F238E27FC236}">
                <a16:creationId xmlns:a16="http://schemas.microsoft.com/office/drawing/2014/main" id="{15CA50BF-2105-8F2F-791E-F0D1DC9BC749}"/>
              </a:ext>
            </a:extLst>
          </p:cNvPr>
          <p:cNvSpPr/>
          <p:nvPr/>
        </p:nvSpPr>
        <p:spPr>
          <a:xfrm>
            <a:off x="5737566" y="3188299"/>
            <a:ext cx="9144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cs typeface="Arial" panose="020B0604020202020204" pitchFamily="34" charset="0"/>
              </a:rPr>
              <a:t>Improved Attainment</a:t>
            </a:r>
          </a:p>
        </p:txBody>
      </p:sp>
      <p:sp>
        <p:nvSpPr>
          <p:cNvPr id="125" name="Rectangle 124">
            <a:extLst>
              <a:ext uri="{FF2B5EF4-FFF2-40B4-BE49-F238E27FC236}">
                <a16:creationId xmlns:a16="http://schemas.microsoft.com/office/drawing/2014/main" id="{5ECB02A3-C09B-7FBD-012D-B841287F06CA}"/>
              </a:ext>
            </a:extLst>
          </p:cNvPr>
          <p:cNvSpPr/>
          <p:nvPr/>
        </p:nvSpPr>
        <p:spPr>
          <a:xfrm>
            <a:off x="6096000" y="5188024"/>
            <a:ext cx="1424382" cy="748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n w="0"/>
                <a:solidFill>
                  <a:schemeClr val="tx1"/>
                </a:solidFill>
                <a:latin typeface="Arial Narrow" panose="020B0606020202030204" pitchFamily="34" charset="0"/>
              </a:rPr>
              <a:t>Mindful Environment &amp;</a:t>
            </a:r>
          </a:p>
          <a:p>
            <a:pPr algn="ctr"/>
            <a:r>
              <a:rPr lang="en-GB" sz="1200" dirty="0">
                <a:ln w="0"/>
                <a:solidFill>
                  <a:schemeClr val="tx1"/>
                </a:solidFill>
                <a:latin typeface="Arial Narrow" panose="020B0606020202030204" pitchFamily="34" charset="0"/>
              </a:rPr>
              <a:t>Communication </a:t>
            </a:r>
          </a:p>
        </p:txBody>
      </p:sp>
      <p:sp>
        <p:nvSpPr>
          <p:cNvPr id="7" name="Rectangle 6">
            <a:extLst>
              <a:ext uri="{FF2B5EF4-FFF2-40B4-BE49-F238E27FC236}">
                <a16:creationId xmlns:a16="http://schemas.microsoft.com/office/drawing/2014/main" id="{1EE1D24A-49F4-A058-EC89-695413E8F465}"/>
              </a:ext>
            </a:extLst>
          </p:cNvPr>
          <p:cNvSpPr/>
          <p:nvPr/>
        </p:nvSpPr>
        <p:spPr>
          <a:xfrm>
            <a:off x="6387612" y="3517435"/>
            <a:ext cx="1278333"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Improved Behaviour </a:t>
            </a:r>
          </a:p>
        </p:txBody>
      </p:sp>
      <p:sp>
        <p:nvSpPr>
          <p:cNvPr id="8" name="Rectangle 7">
            <a:extLst>
              <a:ext uri="{FF2B5EF4-FFF2-40B4-BE49-F238E27FC236}">
                <a16:creationId xmlns:a16="http://schemas.microsoft.com/office/drawing/2014/main" id="{172A9B53-96B3-B3E4-02C4-6434ED34035A}"/>
              </a:ext>
            </a:extLst>
          </p:cNvPr>
          <p:cNvSpPr/>
          <p:nvPr/>
        </p:nvSpPr>
        <p:spPr>
          <a:xfrm>
            <a:off x="5227648" y="2238757"/>
            <a:ext cx="1133971" cy="511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Enhanced Empathy</a:t>
            </a:r>
          </a:p>
        </p:txBody>
      </p:sp>
      <p:sp>
        <p:nvSpPr>
          <p:cNvPr id="9" name="Rectangle 8">
            <a:extLst>
              <a:ext uri="{FF2B5EF4-FFF2-40B4-BE49-F238E27FC236}">
                <a16:creationId xmlns:a16="http://schemas.microsoft.com/office/drawing/2014/main" id="{1A38B025-1D96-F67E-AC74-1E9C30307ADD}"/>
              </a:ext>
            </a:extLst>
          </p:cNvPr>
          <p:cNvSpPr/>
          <p:nvPr/>
        </p:nvSpPr>
        <p:spPr>
          <a:xfrm>
            <a:off x="6120325" y="2231865"/>
            <a:ext cx="1114425" cy="463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Increased </a:t>
            </a:r>
          </a:p>
          <a:p>
            <a:pPr algn="ctr"/>
            <a:r>
              <a:rPr lang="en-GB" sz="1200" dirty="0">
                <a:solidFill>
                  <a:schemeClr val="tx1"/>
                </a:solidFill>
                <a:latin typeface="Arial Narrow" panose="020B0606020202030204" pitchFamily="34" charset="0"/>
              </a:rPr>
              <a:t>Attention and Focus</a:t>
            </a:r>
          </a:p>
        </p:txBody>
      </p:sp>
      <p:sp>
        <p:nvSpPr>
          <p:cNvPr id="10" name="Rectangle 9">
            <a:extLst>
              <a:ext uri="{FF2B5EF4-FFF2-40B4-BE49-F238E27FC236}">
                <a16:creationId xmlns:a16="http://schemas.microsoft.com/office/drawing/2014/main" id="{9B71CBEA-1539-1BEF-F787-4C6D52474588}"/>
              </a:ext>
            </a:extLst>
          </p:cNvPr>
          <p:cNvSpPr/>
          <p:nvPr/>
        </p:nvSpPr>
        <p:spPr>
          <a:xfrm>
            <a:off x="5528769" y="4364856"/>
            <a:ext cx="131159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Positive Classroom Environment </a:t>
            </a:r>
          </a:p>
        </p:txBody>
      </p:sp>
      <p:sp>
        <p:nvSpPr>
          <p:cNvPr id="3" name="Rectangle 2">
            <a:extLst>
              <a:ext uri="{FF2B5EF4-FFF2-40B4-BE49-F238E27FC236}">
                <a16:creationId xmlns:a16="http://schemas.microsoft.com/office/drawing/2014/main" id="{A08D424A-702D-9E62-0559-61E38028AA69}"/>
              </a:ext>
            </a:extLst>
          </p:cNvPr>
          <p:cNvSpPr/>
          <p:nvPr/>
        </p:nvSpPr>
        <p:spPr>
          <a:xfrm>
            <a:off x="6400800" y="3127248"/>
            <a:ext cx="1289304" cy="3657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Reperceiving/</a:t>
            </a:r>
          </a:p>
          <a:p>
            <a:pPr algn="ctr"/>
            <a:r>
              <a:rPr lang="en-GB" sz="1200" dirty="0">
                <a:solidFill>
                  <a:schemeClr val="tx1"/>
                </a:solidFill>
                <a:latin typeface="Arial Narrow" panose="020B0606020202030204" pitchFamily="34" charset="0"/>
              </a:rPr>
              <a:t>decentering </a:t>
            </a:r>
          </a:p>
        </p:txBody>
      </p:sp>
      <p:sp>
        <p:nvSpPr>
          <p:cNvPr id="19" name="Rectangle 18">
            <a:extLst>
              <a:ext uri="{FF2B5EF4-FFF2-40B4-BE49-F238E27FC236}">
                <a16:creationId xmlns:a16="http://schemas.microsoft.com/office/drawing/2014/main" id="{83B72FE0-F784-D205-F856-C4672EEB29D8}"/>
              </a:ext>
            </a:extLst>
          </p:cNvPr>
          <p:cNvSpPr/>
          <p:nvPr/>
        </p:nvSpPr>
        <p:spPr>
          <a:xfrm>
            <a:off x="8595360" y="3712464"/>
            <a:ext cx="1362456" cy="7223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Increased Teacher wellbeing </a:t>
            </a:r>
          </a:p>
        </p:txBody>
      </p:sp>
      <p:sp>
        <p:nvSpPr>
          <p:cNvPr id="21" name="Rectangle 20">
            <a:extLst>
              <a:ext uri="{FF2B5EF4-FFF2-40B4-BE49-F238E27FC236}">
                <a16:creationId xmlns:a16="http://schemas.microsoft.com/office/drawing/2014/main" id="{9659C2D4-34E5-AAF9-6315-1DC3F4E0B260}"/>
              </a:ext>
            </a:extLst>
          </p:cNvPr>
          <p:cNvSpPr/>
          <p:nvPr/>
        </p:nvSpPr>
        <p:spPr>
          <a:xfrm>
            <a:off x="6108192" y="777240"/>
            <a:ext cx="1133856" cy="6766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Narrow" panose="020B0606020202030204" pitchFamily="34" charset="0"/>
              </a:rPr>
              <a:t>Improved Teacher-pupil relations</a:t>
            </a:r>
          </a:p>
        </p:txBody>
      </p:sp>
      <p:sp>
        <p:nvSpPr>
          <p:cNvPr id="5" name="Rectangle 4">
            <a:extLst>
              <a:ext uri="{FF2B5EF4-FFF2-40B4-BE49-F238E27FC236}">
                <a16:creationId xmlns:a16="http://schemas.microsoft.com/office/drawing/2014/main" id="{4B6B043E-6AF6-8547-3A24-E1934622C9F9}"/>
              </a:ext>
            </a:extLst>
          </p:cNvPr>
          <p:cNvSpPr/>
          <p:nvPr/>
        </p:nvSpPr>
        <p:spPr>
          <a:xfrm>
            <a:off x="2752344" y="676656"/>
            <a:ext cx="1536192" cy="11978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latin typeface="Arial Narrow" panose="020B0606020202030204" pitchFamily="34" charset="0"/>
                <a:cs typeface="AngsanaUPC" panose="020B0502040204020203" pitchFamily="18" charset="-34"/>
              </a:rPr>
              <a:t>Agency</a:t>
            </a:r>
          </a:p>
          <a:p>
            <a:r>
              <a:rPr lang="en-GB" sz="1200" dirty="0">
                <a:solidFill>
                  <a:schemeClr val="tx1"/>
                </a:solidFill>
                <a:latin typeface="Arial Narrow" panose="020B0606020202030204" pitchFamily="34" charset="0"/>
                <a:cs typeface="AngsanaUPC" panose="020B0502040204020203" pitchFamily="18" charset="-34"/>
              </a:rPr>
              <a:t>Acceptability</a:t>
            </a:r>
          </a:p>
          <a:p>
            <a:r>
              <a:rPr lang="en-GB" sz="1200" dirty="0">
                <a:solidFill>
                  <a:schemeClr val="tx1"/>
                </a:solidFill>
                <a:latin typeface="Arial Narrow" panose="020B0606020202030204" pitchFamily="34" charset="0"/>
                <a:cs typeface="AngsanaUPC" panose="020B0502040204020203" pitchFamily="18" charset="-34"/>
              </a:rPr>
              <a:t>Uptake</a:t>
            </a:r>
          </a:p>
          <a:p>
            <a:r>
              <a:rPr lang="en-GB" sz="1200" dirty="0">
                <a:solidFill>
                  <a:schemeClr val="tx1"/>
                </a:solidFill>
                <a:latin typeface="Arial Narrow" panose="020B0606020202030204" pitchFamily="34" charset="0"/>
                <a:cs typeface="AngsanaUPC" panose="020B0502040204020203" pitchFamily="18" charset="-34"/>
              </a:rPr>
              <a:t>Pupils’ and Teachers’ Responsiveness</a:t>
            </a:r>
          </a:p>
          <a:p>
            <a:pPr algn="ctr"/>
            <a:endParaRPr lang="en-GB" dirty="0"/>
          </a:p>
        </p:txBody>
      </p:sp>
      <p:cxnSp>
        <p:nvCxnSpPr>
          <p:cNvPr id="11" name="Straight Arrow Connector 10">
            <a:extLst>
              <a:ext uri="{FF2B5EF4-FFF2-40B4-BE49-F238E27FC236}">
                <a16:creationId xmlns:a16="http://schemas.microsoft.com/office/drawing/2014/main" id="{A3D55F97-A4B3-740A-DDFD-8C35C5D50D1C}"/>
              </a:ext>
            </a:extLst>
          </p:cNvPr>
          <p:cNvCxnSpPr>
            <a:cxnSpLocks/>
            <a:endCxn id="45" idx="1"/>
          </p:cNvCxnSpPr>
          <p:nvPr/>
        </p:nvCxnSpPr>
        <p:spPr>
          <a:xfrm>
            <a:off x="3355848" y="1627632"/>
            <a:ext cx="0" cy="1164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092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6C274A-D894-A4FC-6439-C004F66C17B3}"/>
              </a:ext>
            </a:extLst>
          </p:cNvPr>
          <p:cNvSpPr/>
          <p:nvPr/>
        </p:nvSpPr>
        <p:spPr>
          <a:xfrm>
            <a:off x="566928" y="429768"/>
            <a:ext cx="10222992" cy="658368"/>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GB" dirty="0"/>
              <a:t>How School Climate is  Reproduced</a:t>
            </a:r>
          </a:p>
        </p:txBody>
      </p:sp>
      <p:sp>
        <p:nvSpPr>
          <p:cNvPr id="4" name="Rectangle 3">
            <a:extLst>
              <a:ext uri="{FF2B5EF4-FFF2-40B4-BE49-F238E27FC236}">
                <a16:creationId xmlns:a16="http://schemas.microsoft.com/office/drawing/2014/main" id="{83E1BF09-1324-7E43-68C7-64F795F405DF}"/>
              </a:ext>
            </a:extLst>
          </p:cNvPr>
          <p:cNvSpPr/>
          <p:nvPr/>
        </p:nvSpPr>
        <p:spPr>
          <a:xfrm>
            <a:off x="557784" y="987552"/>
            <a:ext cx="2185416" cy="131673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T1 Structural and cultural conditioning </a:t>
            </a:r>
          </a:p>
        </p:txBody>
      </p:sp>
      <p:sp>
        <p:nvSpPr>
          <p:cNvPr id="5" name="Rectangle 4">
            <a:extLst>
              <a:ext uri="{FF2B5EF4-FFF2-40B4-BE49-F238E27FC236}">
                <a16:creationId xmlns:a16="http://schemas.microsoft.com/office/drawing/2014/main" id="{9ACD2C94-494C-CDF5-0DDF-9E2B11B1E70C}"/>
              </a:ext>
            </a:extLst>
          </p:cNvPr>
          <p:cNvSpPr/>
          <p:nvPr/>
        </p:nvSpPr>
        <p:spPr>
          <a:xfrm>
            <a:off x="566928" y="2057400"/>
            <a:ext cx="2157984"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01</a:t>
            </a:r>
          </a:p>
        </p:txBody>
      </p:sp>
      <p:sp>
        <p:nvSpPr>
          <p:cNvPr id="6" name="Rectangle 5">
            <a:extLst>
              <a:ext uri="{FF2B5EF4-FFF2-40B4-BE49-F238E27FC236}">
                <a16:creationId xmlns:a16="http://schemas.microsoft.com/office/drawing/2014/main" id="{55FCB8E2-2339-A76C-3155-6511A57C490B}"/>
              </a:ext>
            </a:extLst>
          </p:cNvPr>
          <p:cNvSpPr/>
          <p:nvPr/>
        </p:nvSpPr>
        <p:spPr>
          <a:xfrm>
            <a:off x="3337560" y="1097280"/>
            <a:ext cx="2359152"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T2 Everyday social interaction  shaped by</a:t>
            </a:r>
          </a:p>
        </p:txBody>
      </p:sp>
      <p:sp>
        <p:nvSpPr>
          <p:cNvPr id="7" name="Rectangle 6">
            <a:extLst>
              <a:ext uri="{FF2B5EF4-FFF2-40B4-BE49-F238E27FC236}">
                <a16:creationId xmlns:a16="http://schemas.microsoft.com/office/drawing/2014/main" id="{A88FC1C5-8DFA-E8CE-635C-52EBDC2BB573}"/>
              </a:ext>
            </a:extLst>
          </p:cNvPr>
          <p:cNvSpPr/>
          <p:nvPr/>
        </p:nvSpPr>
        <p:spPr>
          <a:xfrm>
            <a:off x="6053328" y="1069848"/>
            <a:ext cx="2011680" cy="11887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T3 Structural and elaboration and reproduction </a:t>
            </a:r>
          </a:p>
        </p:txBody>
      </p:sp>
      <p:sp>
        <p:nvSpPr>
          <p:cNvPr id="8" name="Rectangle 7">
            <a:extLst>
              <a:ext uri="{FF2B5EF4-FFF2-40B4-BE49-F238E27FC236}">
                <a16:creationId xmlns:a16="http://schemas.microsoft.com/office/drawing/2014/main" id="{9C830324-4A22-2C4B-92F8-1BFCAE89F5DE}"/>
              </a:ext>
            </a:extLst>
          </p:cNvPr>
          <p:cNvSpPr/>
          <p:nvPr/>
        </p:nvSpPr>
        <p:spPr>
          <a:xfrm>
            <a:off x="8997696" y="1051560"/>
            <a:ext cx="2194560"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Feedback to next cycle </a:t>
            </a:r>
          </a:p>
        </p:txBody>
      </p:sp>
      <p:sp>
        <p:nvSpPr>
          <p:cNvPr id="9" name="Rectangle 8">
            <a:extLst>
              <a:ext uri="{FF2B5EF4-FFF2-40B4-BE49-F238E27FC236}">
                <a16:creationId xmlns:a16="http://schemas.microsoft.com/office/drawing/2014/main" id="{CBB9471B-4536-4E48-4473-950A924E1E48}"/>
              </a:ext>
            </a:extLst>
          </p:cNvPr>
          <p:cNvSpPr/>
          <p:nvPr/>
        </p:nvSpPr>
        <p:spPr>
          <a:xfrm>
            <a:off x="3209544" y="2057400"/>
            <a:ext cx="2331720"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02</a:t>
            </a:r>
          </a:p>
        </p:txBody>
      </p:sp>
      <p:sp>
        <p:nvSpPr>
          <p:cNvPr id="10" name="Rectangle 9">
            <a:extLst>
              <a:ext uri="{FF2B5EF4-FFF2-40B4-BE49-F238E27FC236}">
                <a16:creationId xmlns:a16="http://schemas.microsoft.com/office/drawing/2014/main" id="{526DAA80-B0D8-123A-9C08-2944A6F0D9AD}"/>
              </a:ext>
            </a:extLst>
          </p:cNvPr>
          <p:cNvSpPr/>
          <p:nvPr/>
        </p:nvSpPr>
        <p:spPr>
          <a:xfrm>
            <a:off x="5989320" y="2048256"/>
            <a:ext cx="2084832"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03</a:t>
            </a:r>
          </a:p>
        </p:txBody>
      </p:sp>
      <p:sp>
        <p:nvSpPr>
          <p:cNvPr id="11" name="Rectangle 10">
            <a:extLst>
              <a:ext uri="{FF2B5EF4-FFF2-40B4-BE49-F238E27FC236}">
                <a16:creationId xmlns:a16="http://schemas.microsoft.com/office/drawing/2014/main" id="{65B4A143-0386-AC23-310D-0CDD8E13887D}"/>
              </a:ext>
            </a:extLst>
          </p:cNvPr>
          <p:cNvSpPr/>
          <p:nvPr/>
        </p:nvSpPr>
        <p:spPr>
          <a:xfrm>
            <a:off x="9116568" y="2084832"/>
            <a:ext cx="2148840" cy="9144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04</a:t>
            </a:r>
          </a:p>
        </p:txBody>
      </p:sp>
      <p:cxnSp>
        <p:nvCxnSpPr>
          <p:cNvPr id="13" name="Straight Arrow Connector 12">
            <a:extLst>
              <a:ext uri="{FF2B5EF4-FFF2-40B4-BE49-F238E27FC236}">
                <a16:creationId xmlns:a16="http://schemas.microsoft.com/office/drawing/2014/main" id="{AED83DDC-FCE7-0B38-EB31-BAF157BA5097}"/>
              </a:ext>
            </a:extLst>
          </p:cNvPr>
          <p:cNvCxnSpPr>
            <a:cxnSpLocks/>
          </p:cNvCxnSpPr>
          <p:nvPr/>
        </p:nvCxnSpPr>
        <p:spPr>
          <a:xfrm>
            <a:off x="530352" y="2898648"/>
            <a:ext cx="107716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B3D60467-7A68-AE4E-C7E1-0EF3C250DB07}"/>
              </a:ext>
            </a:extLst>
          </p:cNvPr>
          <p:cNvSpPr/>
          <p:nvPr/>
        </p:nvSpPr>
        <p:spPr>
          <a:xfrm>
            <a:off x="438912" y="3831336"/>
            <a:ext cx="2478024" cy="218541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sz="1600" dirty="0"/>
              <a:t>Resource constraints, Staffing instability, Community adversity</a:t>
            </a:r>
          </a:p>
          <a:p>
            <a:r>
              <a:rPr lang="en-GB" sz="1600" dirty="0"/>
              <a:t>Dominant expectations and norms</a:t>
            </a:r>
          </a:p>
          <a:p>
            <a:endParaRPr lang="en-GB" sz="1600" dirty="0"/>
          </a:p>
          <a:p>
            <a:r>
              <a:rPr lang="en-GB" sz="1600" dirty="0"/>
              <a:t>→ These conditions shape how teachers and pupils interact</a:t>
            </a:r>
          </a:p>
        </p:txBody>
      </p:sp>
      <p:sp>
        <p:nvSpPr>
          <p:cNvPr id="18" name="Rectangle 17">
            <a:extLst>
              <a:ext uri="{FF2B5EF4-FFF2-40B4-BE49-F238E27FC236}">
                <a16:creationId xmlns:a16="http://schemas.microsoft.com/office/drawing/2014/main" id="{C2B218F0-35DF-1BB4-8841-AE17BFC8DD20}"/>
              </a:ext>
            </a:extLst>
          </p:cNvPr>
          <p:cNvSpPr/>
          <p:nvPr/>
        </p:nvSpPr>
        <p:spPr>
          <a:xfrm>
            <a:off x="3273552" y="3401568"/>
            <a:ext cx="2706624" cy="26609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sz="1600" dirty="0"/>
              <a:t>Stress and norms</a:t>
            </a:r>
          </a:p>
          <a:p>
            <a:r>
              <a:rPr lang="en-GB" sz="1600" dirty="0"/>
              <a:t>Conflict cycles and mistrust</a:t>
            </a:r>
          </a:p>
          <a:p>
            <a:r>
              <a:rPr lang="en-GB" sz="1600" dirty="0"/>
              <a:t>Coping strategies (avoidance, harsh discipline)</a:t>
            </a:r>
          </a:p>
          <a:p>
            <a:endParaRPr lang="en-GB" sz="1600" dirty="0"/>
          </a:p>
          <a:p>
            <a:endParaRPr lang="en-GB" sz="1600" dirty="0"/>
          </a:p>
          <a:p>
            <a:r>
              <a:rPr lang="en-GB" sz="1600" dirty="0"/>
              <a:t>→ These interactions reinforce the existing culture</a:t>
            </a:r>
          </a:p>
        </p:txBody>
      </p:sp>
      <p:sp>
        <p:nvSpPr>
          <p:cNvPr id="20" name="Rectangle 19">
            <a:extLst>
              <a:ext uri="{FF2B5EF4-FFF2-40B4-BE49-F238E27FC236}">
                <a16:creationId xmlns:a16="http://schemas.microsoft.com/office/drawing/2014/main" id="{5A7D5039-7205-11DD-7D1D-70094F4F0A8B}"/>
              </a:ext>
            </a:extLst>
          </p:cNvPr>
          <p:cNvSpPr/>
          <p:nvPr/>
        </p:nvSpPr>
        <p:spPr>
          <a:xfrm>
            <a:off x="6181344" y="4069080"/>
            <a:ext cx="2532888" cy="192938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sz="1600" dirty="0"/>
              <a:t>Mostly reproduction</a:t>
            </a:r>
          </a:p>
          <a:p>
            <a:r>
              <a:rPr lang="en-GB" sz="1600" dirty="0"/>
              <a:t>Occasional small improvements by specific agents</a:t>
            </a:r>
          </a:p>
          <a:p>
            <a:endParaRPr lang="en-GB" dirty="0"/>
          </a:p>
          <a:p>
            <a:endParaRPr lang="en-GB" dirty="0"/>
          </a:p>
          <a:p>
            <a:r>
              <a:rPr lang="en-GB" sz="1600" dirty="0"/>
              <a:t>→ System feeds back into the next cycle</a:t>
            </a:r>
          </a:p>
          <a:p>
            <a:endParaRPr lang="en-GB" dirty="0"/>
          </a:p>
          <a:p>
            <a:endParaRPr lang="en-GB" dirty="0"/>
          </a:p>
        </p:txBody>
      </p:sp>
      <p:sp>
        <p:nvSpPr>
          <p:cNvPr id="23" name="Rectangle 22">
            <a:extLst>
              <a:ext uri="{FF2B5EF4-FFF2-40B4-BE49-F238E27FC236}">
                <a16:creationId xmlns:a16="http://schemas.microsoft.com/office/drawing/2014/main" id="{E073CE5D-5D51-24CF-F423-C4F4A992C50F}"/>
              </a:ext>
            </a:extLst>
          </p:cNvPr>
          <p:cNvSpPr/>
          <p:nvPr/>
        </p:nvSpPr>
        <p:spPr>
          <a:xfrm>
            <a:off x="9336024" y="3776472"/>
            <a:ext cx="2295144" cy="7315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GB" sz="1600" dirty="0"/>
              <a:t>Reinforces initial structural and cultural meanings </a:t>
            </a:r>
          </a:p>
        </p:txBody>
      </p:sp>
      <p:cxnSp>
        <p:nvCxnSpPr>
          <p:cNvPr id="56" name="Straight Arrow Connector 55">
            <a:extLst>
              <a:ext uri="{FF2B5EF4-FFF2-40B4-BE49-F238E27FC236}">
                <a16:creationId xmlns:a16="http://schemas.microsoft.com/office/drawing/2014/main" id="{4381BD3E-87C7-BA9D-0129-F55C3B59C49A}"/>
              </a:ext>
            </a:extLst>
          </p:cNvPr>
          <p:cNvCxnSpPr>
            <a:cxnSpLocks/>
          </p:cNvCxnSpPr>
          <p:nvPr/>
        </p:nvCxnSpPr>
        <p:spPr>
          <a:xfrm>
            <a:off x="4375404" y="2551176"/>
            <a:ext cx="0" cy="12070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4EE5B6BF-871F-7417-B192-F493CE9F3316}"/>
              </a:ext>
            </a:extLst>
          </p:cNvPr>
          <p:cNvCxnSpPr>
            <a:cxnSpLocks/>
          </p:cNvCxnSpPr>
          <p:nvPr/>
        </p:nvCxnSpPr>
        <p:spPr>
          <a:xfrm>
            <a:off x="7040880" y="2633472"/>
            <a:ext cx="0" cy="11612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BB69B5C3-7D5C-D021-D09B-C1E594F96AD0}"/>
              </a:ext>
            </a:extLst>
          </p:cNvPr>
          <p:cNvCxnSpPr>
            <a:cxnSpLocks/>
          </p:cNvCxnSpPr>
          <p:nvPr/>
        </p:nvCxnSpPr>
        <p:spPr>
          <a:xfrm>
            <a:off x="10186416" y="2651760"/>
            <a:ext cx="0" cy="11978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55F8C178-BA18-03A7-ADEB-1D98151AC3FA}"/>
              </a:ext>
            </a:extLst>
          </p:cNvPr>
          <p:cNvCxnSpPr>
            <a:cxnSpLocks/>
          </p:cNvCxnSpPr>
          <p:nvPr/>
        </p:nvCxnSpPr>
        <p:spPr>
          <a:xfrm>
            <a:off x="1609344" y="2606040"/>
            <a:ext cx="0" cy="11795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3716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4623</TotalTime>
  <Words>1333</Words>
  <Application>Microsoft Office PowerPoint</Application>
  <PresentationFormat>Widescreen</PresentationFormat>
  <Paragraphs>268</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Arial Narrow</vt:lpstr>
      <vt:lpstr>Office Theme</vt:lpstr>
      <vt:lpstr>       Transforming Pupils’ Wellbeing through a  Whole School Mindfulness Intervention  </vt:lpstr>
      <vt:lpstr>PowerPoint Presentation</vt:lpstr>
      <vt:lpstr>Critical Realism – Bhaskar and Archer </vt:lpstr>
      <vt:lpstr>What is Mindfulness</vt:lpstr>
      <vt:lpstr>Why Mindfulness Matters in School </vt:lpstr>
      <vt:lpstr>PowerPoint Presentation</vt:lpstr>
      <vt:lpstr>PowerPoint Presentation</vt:lpstr>
      <vt:lpstr>PowerPoint Presentation</vt:lpstr>
      <vt:lpstr>PowerPoint Presentation</vt:lpstr>
      <vt:lpstr>PowerPoint Presentation</vt:lpstr>
      <vt:lpstr>PowerPoint Presentation</vt:lpstr>
      <vt:lpstr>Mindfulness an Educational Intervention to  Enable Pupils to Develop their Full potential </vt:lpstr>
      <vt:lpstr>Project Website </vt:lpstr>
      <vt:lpstr>Acknowledgement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Abbott, Pamela</dc:creator>
  <cp:lastModifiedBy>Tan, Yi-Lin</cp:lastModifiedBy>
  <cp:revision>11</cp:revision>
  <dcterms:created xsi:type="dcterms:W3CDTF">2026-04-06T15:23:03Z</dcterms:created>
  <dcterms:modified xsi:type="dcterms:W3CDTF">2026-07-10T11:36:12Z</dcterms:modified>
</cp:coreProperties>
</file>