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70" r:id="rId8"/>
    <p:sldId id="284" r:id="rId9"/>
    <p:sldId id="269" r:id="rId10"/>
    <p:sldId id="271" r:id="rId11"/>
    <p:sldId id="272" r:id="rId12"/>
    <p:sldId id="287" r:id="rId13"/>
    <p:sldId id="275" r:id="rId14"/>
    <p:sldId id="274" r:id="rId15"/>
    <p:sldId id="276" r:id="rId16"/>
    <p:sldId id="264" r:id="rId17"/>
    <p:sldId id="27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946" y="-355"/>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9143" y="1356141"/>
            <a:ext cx="8229600" cy="1143000"/>
          </a:xfrm>
        </p:spPr>
        <p:txBody>
          <a:bodyPr>
            <a:normAutofit/>
          </a:bodyPr>
          <a:lstStyle/>
          <a:p>
            <a:r>
              <a:rPr lang="en-GB" sz="2800" dirty="0"/>
              <a:t>Preliminary Findings from a Trial of a School-based Mindfulness intervention in Rwanda. </a:t>
            </a:r>
            <a:endParaRPr sz="2800" dirty="0"/>
          </a:p>
        </p:txBody>
      </p:sp>
      <p:sp>
        <p:nvSpPr>
          <p:cNvPr id="3" name="Content Placeholder 2"/>
          <p:cNvSpPr>
            <a:spLocks noGrp="1"/>
          </p:cNvSpPr>
          <p:nvPr>
            <p:ph idx="1"/>
          </p:nvPr>
        </p:nvSpPr>
        <p:spPr>
          <a:xfrm>
            <a:off x="1008743" y="2700131"/>
            <a:ext cx="6807200" cy="1970314"/>
          </a:xfrm>
        </p:spPr>
        <p:txBody>
          <a:bodyPr>
            <a:normAutofit fontScale="85000" lnSpcReduction="20000"/>
          </a:bodyPr>
          <a:lstStyle/>
          <a:p>
            <a:pPr marL="0" indent="0" algn="ctr">
              <a:buNone/>
            </a:pPr>
            <a:r>
              <a:rPr lang="en-US" sz="2400" dirty="0"/>
              <a:t>The 4th International Conference on "Re-shaping Education for Sustainable Development. </a:t>
            </a:r>
          </a:p>
          <a:p>
            <a:pPr marL="0" indent="0">
              <a:buNone/>
            </a:pPr>
            <a:endParaRPr lang="en-US" sz="2400" dirty="0"/>
          </a:p>
          <a:p>
            <a:pPr marL="0" indent="0">
              <a:buNone/>
            </a:pPr>
            <a:r>
              <a:rPr lang="en-US" sz="2400" dirty="0"/>
              <a:t>Presenter: Dr Jean Paul Bikorimana</a:t>
            </a:r>
          </a:p>
          <a:p>
            <a:pPr marL="0" indent="0">
              <a:buNone/>
            </a:pPr>
            <a:endParaRPr lang="en-US" sz="2400" dirty="0"/>
          </a:p>
          <a:p>
            <a:pPr marL="0" indent="0">
              <a:buNone/>
            </a:pPr>
            <a:r>
              <a:rPr lang="en-US" sz="2400" dirty="0"/>
              <a:t>University of Rwanda/Aberdeen University</a:t>
            </a:r>
          </a:p>
          <a:p>
            <a:pPr marL="0" indent="0">
              <a:buNone/>
            </a:pPr>
            <a:endParaRPr lang="en-US" sz="2400" dirty="0"/>
          </a:p>
        </p:txBody>
      </p:sp>
      <p:sp>
        <p:nvSpPr>
          <p:cNvPr id="4" name="TextBox 3">
            <a:extLst>
              <a:ext uri="{FF2B5EF4-FFF2-40B4-BE49-F238E27FC236}">
                <a16:creationId xmlns:a16="http://schemas.microsoft.com/office/drawing/2014/main" id="{C2822123-C822-49CF-A472-91CF097A61E9}"/>
              </a:ext>
            </a:extLst>
          </p:cNvPr>
          <p:cNvSpPr txBox="1"/>
          <p:nvPr/>
        </p:nvSpPr>
        <p:spPr>
          <a:xfrm>
            <a:off x="6479903" y="5780407"/>
            <a:ext cx="2968171" cy="369332"/>
          </a:xfrm>
          <a:prstGeom prst="rect">
            <a:avLst/>
          </a:prstGeom>
          <a:noFill/>
        </p:spPr>
        <p:txBody>
          <a:bodyPr wrap="square" rtlCol="0">
            <a:spAutoFit/>
          </a:bodyPr>
          <a:lstStyle/>
          <a:p>
            <a:r>
              <a:rPr lang="en-US" dirty="0"/>
              <a:t>Kigali, 17 June 2026</a:t>
            </a:r>
            <a:endParaRPr lang="en-GB" dirty="0"/>
          </a:p>
        </p:txBody>
      </p:sp>
      <p:pic>
        <p:nvPicPr>
          <p:cNvPr id="5" name="Picture 4" descr="A logo with text on it&#10;&#10;Description automatically generated">
            <a:extLst>
              <a:ext uri="{FF2B5EF4-FFF2-40B4-BE49-F238E27FC236}">
                <a16:creationId xmlns:a16="http://schemas.microsoft.com/office/drawing/2014/main" id="{81431E7C-7B17-9AA3-55C8-DB245D325A57}"/>
              </a:ext>
            </a:extLst>
          </p:cNvPr>
          <p:cNvPicPr/>
          <p:nvPr/>
        </p:nvPicPr>
        <p:blipFill>
          <a:blip r:embed="rId2">
            <a:extLst>
              <a:ext uri="{28A0092B-C50C-407E-A947-70E740481C1C}">
                <a14:useLocalDpi xmlns:a14="http://schemas.microsoft.com/office/drawing/2010/main" val="0"/>
              </a:ext>
            </a:extLst>
          </a:blip>
          <a:stretch>
            <a:fillRect/>
          </a:stretch>
        </p:blipFill>
        <p:spPr>
          <a:xfrm>
            <a:off x="2241640" y="53731"/>
            <a:ext cx="4660720" cy="1101421"/>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84D328A7-E77C-D2E7-C7D0-AB89451FE1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971" y="5267069"/>
            <a:ext cx="1893065" cy="7319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Teachers</a:t>
            </a:r>
            <a:endParaRPr dirty="0"/>
          </a:p>
        </p:txBody>
      </p:sp>
      <p:sp>
        <p:nvSpPr>
          <p:cNvPr id="4" name="Content Placeholder 3">
            <a:extLst>
              <a:ext uri="{FF2B5EF4-FFF2-40B4-BE49-F238E27FC236}">
                <a16:creationId xmlns:a16="http://schemas.microsoft.com/office/drawing/2014/main" id="{B2FF9D71-3294-460A-B2F9-CC968096257D}"/>
              </a:ext>
            </a:extLst>
          </p:cNvPr>
          <p:cNvSpPr>
            <a:spLocks noGrp="1"/>
          </p:cNvSpPr>
          <p:nvPr>
            <p:ph idx="1"/>
          </p:nvPr>
        </p:nvSpPr>
        <p:spPr>
          <a:xfrm>
            <a:off x="457200" y="1704885"/>
            <a:ext cx="3064933" cy="4525963"/>
          </a:xfrm>
        </p:spPr>
        <p:txBody>
          <a:bodyPr>
            <a:normAutofit/>
          </a:bodyPr>
          <a:lstStyle/>
          <a:p>
            <a:pPr marL="0" indent="0">
              <a:buNone/>
            </a:pPr>
            <a:r>
              <a:rPr lang="en-US" sz="1700" b="1" dirty="0"/>
              <a:t>Teacher and pupils relationship</a:t>
            </a:r>
            <a:endParaRPr lang="en-GB" sz="1700" b="1" dirty="0"/>
          </a:p>
          <a:p>
            <a:pPr marL="0" indent="0">
              <a:buNone/>
            </a:pPr>
            <a:r>
              <a:rPr lang="en-GB" sz="1700" dirty="0"/>
              <a:t>Teachers in the intervention school reported positive relationships with pupils over time, while scores remained relatively stable in the control school. </a:t>
            </a:r>
          </a:p>
          <a:p>
            <a:pPr marL="0" indent="0">
              <a:buNone/>
            </a:pPr>
            <a:r>
              <a:rPr lang="en-US" sz="1700" dirty="0"/>
              <a:t>The effect of time: </a:t>
            </a:r>
            <a:r>
              <a:rPr lang="en-GB" sz="1700" dirty="0"/>
              <a:t>F(2, 114) = 7.19, p = .001, and the scores over time changed differed significantly between the intervention and control groups. F(2, 114) = 6.30, p = .003.</a:t>
            </a:r>
            <a:endParaRPr lang="en-GB" dirty="0"/>
          </a:p>
        </p:txBody>
      </p:sp>
      <p:pic>
        <p:nvPicPr>
          <p:cNvPr id="7" name="Picture 6">
            <a:extLst>
              <a:ext uri="{FF2B5EF4-FFF2-40B4-BE49-F238E27FC236}">
                <a16:creationId xmlns:a16="http://schemas.microsoft.com/office/drawing/2014/main" id="{506EE711-F89F-49B6-9E1B-84213CEBDDEF}"/>
              </a:ext>
            </a:extLst>
          </p:cNvPr>
          <p:cNvPicPr/>
          <p:nvPr/>
        </p:nvPicPr>
        <p:blipFill rotWithShape="1">
          <a:blip r:embed="rId2">
            <a:extLst>
              <a:ext uri="{28A0092B-C50C-407E-A947-70E740481C1C}">
                <a14:useLocalDpi xmlns:a14="http://schemas.microsoft.com/office/drawing/2010/main" val="0"/>
              </a:ext>
            </a:extLst>
          </a:blip>
          <a:srcRect l="-1330" t="517" r="13167" b="-517"/>
          <a:stretch/>
        </p:blipFill>
        <p:spPr bwMode="auto">
          <a:xfrm>
            <a:off x="3616705" y="1624513"/>
            <a:ext cx="5180781" cy="3511550"/>
          </a:xfrm>
          <a:prstGeom prst="rect">
            <a:avLst/>
          </a:prstGeom>
          <a:noFill/>
          <a:ln>
            <a:noFill/>
          </a:ln>
        </p:spPr>
      </p:pic>
    </p:spTree>
    <p:extLst>
      <p:ext uri="{BB962C8B-B14F-4D97-AF65-F5344CB8AC3E}">
        <p14:creationId xmlns:p14="http://schemas.microsoft.com/office/powerpoint/2010/main" val="4166441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Teachers</a:t>
            </a:r>
            <a:endParaRPr dirty="0"/>
          </a:p>
        </p:txBody>
      </p:sp>
      <p:sp>
        <p:nvSpPr>
          <p:cNvPr id="5" name="Content Placeholder 4">
            <a:extLst>
              <a:ext uri="{FF2B5EF4-FFF2-40B4-BE49-F238E27FC236}">
                <a16:creationId xmlns:a16="http://schemas.microsoft.com/office/drawing/2014/main" id="{3231D3D7-9B70-47B2-8E09-FEA6F4C83CDC}"/>
              </a:ext>
            </a:extLst>
          </p:cNvPr>
          <p:cNvSpPr>
            <a:spLocks noGrp="1"/>
          </p:cNvSpPr>
          <p:nvPr>
            <p:ph idx="1"/>
          </p:nvPr>
        </p:nvSpPr>
        <p:spPr>
          <a:xfrm>
            <a:off x="362374" y="1921450"/>
            <a:ext cx="2848187" cy="4525963"/>
          </a:xfrm>
        </p:spPr>
        <p:txBody>
          <a:bodyPr>
            <a:normAutofit/>
          </a:bodyPr>
          <a:lstStyle/>
          <a:p>
            <a:pPr marL="0" indent="0">
              <a:buNone/>
            </a:pPr>
            <a:r>
              <a:rPr lang="en-GB" sz="1600" b="1" dirty="0"/>
              <a:t>Work stress</a:t>
            </a:r>
          </a:p>
          <a:p>
            <a:pPr marL="0" indent="0">
              <a:buNone/>
            </a:pPr>
            <a:r>
              <a:rPr lang="en-US" sz="1600" dirty="0"/>
              <a:t>Teacher work stress decreased over time in the intervention school, while stress levels increased in the control school.</a:t>
            </a:r>
          </a:p>
          <a:p>
            <a:pPr marL="0" indent="0">
              <a:buNone/>
            </a:pPr>
            <a:r>
              <a:rPr lang="en-GB" sz="1600" dirty="0"/>
              <a:t>No overall change in work stress across the three measurement occasions:</a:t>
            </a:r>
            <a:br>
              <a:rPr lang="en-GB" sz="1600" dirty="0"/>
            </a:br>
            <a:r>
              <a:rPr lang="en-GB" sz="1600" dirty="0"/>
              <a:t>F(2,114) = 0.64, p = .532</a:t>
            </a:r>
          </a:p>
          <a:p>
            <a:pPr marL="0" indent="0">
              <a:buNone/>
            </a:pPr>
            <a:r>
              <a:rPr lang="en-GB" sz="1600" dirty="0"/>
              <a:t>We observed significant Group × Time interaction:</a:t>
            </a:r>
            <a:br>
              <a:rPr lang="en-GB" sz="1600" dirty="0"/>
            </a:br>
            <a:r>
              <a:rPr lang="en-GB" sz="1600" dirty="0"/>
              <a:t>F(2,114) = 3.51, p = .033</a:t>
            </a:r>
          </a:p>
          <a:p>
            <a:pPr marL="0" indent="0">
              <a:buNone/>
            </a:pPr>
            <a:endParaRPr lang="en-GB" sz="1600" dirty="0"/>
          </a:p>
        </p:txBody>
      </p:sp>
      <p:pic>
        <p:nvPicPr>
          <p:cNvPr id="8" name="Picture 7">
            <a:extLst>
              <a:ext uri="{FF2B5EF4-FFF2-40B4-BE49-F238E27FC236}">
                <a16:creationId xmlns:a16="http://schemas.microsoft.com/office/drawing/2014/main" id="{24F3CFF2-C03B-4F3C-8E45-D71FE9EF6FAB}"/>
              </a:ext>
            </a:extLst>
          </p:cNvPr>
          <p:cNvPicPr/>
          <p:nvPr/>
        </p:nvPicPr>
        <p:blipFill rotWithShape="1">
          <a:blip r:embed="rId2">
            <a:extLst>
              <a:ext uri="{28A0092B-C50C-407E-A947-70E740481C1C}">
                <a14:useLocalDpi xmlns:a14="http://schemas.microsoft.com/office/drawing/2010/main" val="0"/>
              </a:ext>
            </a:extLst>
          </a:blip>
          <a:srcRect l="1214" r="10907"/>
          <a:stretch/>
        </p:blipFill>
        <p:spPr bwMode="auto">
          <a:xfrm>
            <a:off x="3530690" y="1670050"/>
            <a:ext cx="5250936" cy="3517900"/>
          </a:xfrm>
          <a:prstGeom prst="rect">
            <a:avLst/>
          </a:prstGeom>
          <a:noFill/>
          <a:ln>
            <a:noFill/>
          </a:ln>
        </p:spPr>
      </p:pic>
    </p:spTree>
    <p:extLst>
      <p:ext uri="{BB962C8B-B14F-4D97-AF65-F5344CB8AC3E}">
        <p14:creationId xmlns:p14="http://schemas.microsoft.com/office/powerpoint/2010/main" val="2750647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556" y="413657"/>
            <a:ext cx="8229600" cy="1143000"/>
          </a:xfrm>
        </p:spPr>
        <p:txBody>
          <a:bodyPr/>
          <a:lstStyle/>
          <a:p>
            <a:r>
              <a:rPr dirty="0"/>
              <a:t>Key </a:t>
            </a:r>
            <a:r>
              <a:rPr lang="en-US" dirty="0"/>
              <a:t>preliminary r</a:t>
            </a:r>
            <a:r>
              <a:rPr dirty="0"/>
              <a:t>esults</a:t>
            </a:r>
            <a:r>
              <a:rPr lang="en-US" dirty="0"/>
              <a:t>: Pupils</a:t>
            </a:r>
            <a:endParaRPr dirty="0"/>
          </a:p>
        </p:txBody>
      </p:sp>
      <p:graphicFrame>
        <p:nvGraphicFramePr>
          <p:cNvPr id="6" name="Content Placeholder 5">
            <a:extLst>
              <a:ext uri="{FF2B5EF4-FFF2-40B4-BE49-F238E27FC236}">
                <a16:creationId xmlns:a16="http://schemas.microsoft.com/office/drawing/2014/main" id="{EFBDF3AF-C73C-4D52-8FC2-961DA6F7C0CC}"/>
              </a:ext>
            </a:extLst>
          </p:cNvPr>
          <p:cNvGraphicFramePr>
            <a:graphicFrameLocks noGrp="1"/>
          </p:cNvGraphicFramePr>
          <p:nvPr>
            <p:ph idx="1"/>
            <p:extLst>
              <p:ext uri="{D42A27DB-BD31-4B8C-83A1-F6EECF244321}">
                <p14:modId xmlns:p14="http://schemas.microsoft.com/office/powerpoint/2010/main" val="741531598"/>
              </p:ext>
            </p:extLst>
          </p:nvPr>
        </p:nvGraphicFramePr>
        <p:xfrm>
          <a:off x="1154655" y="1608250"/>
          <a:ext cx="7517631" cy="2812036"/>
        </p:xfrm>
        <a:graphic>
          <a:graphicData uri="http://schemas.openxmlformats.org/drawingml/2006/table">
            <a:tbl>
              <a:tblPr firstRow="1" firstCol="1" bandRow="1">
                <a:tableStyleId>{5C22544A-7EE6-4342-B048-85BDC9FD1C3A}</a:tableStyleId>
              </a:tblPr>
              <a:tblGrid>
                <a:gridCol w="2038488">
                  <a:extLst>
                    <a:ext uri="{9D8B030D-6E8A-4147-A177-3AD203B41FA5}">
                      <a16:colId xmlns:a16="http://schemas.microsoft.com/office/drawing/2014/main" val="944267940"/>
                    </a:ext>
                  </a:extLst>
                </a:gridCol>
                <a:gridCol w="2293257">
                  <a:extLst>
                    <a:ext uri="{9D8B030D-6E8A-4147-A177-3AD203B41FA5}">
                      <a16:colId xmlns:a16="http://schemas.microsoft.com/office/drawing/2014/main" val="3802853303"/>
                    </a:ext>
                  </a:extLst>
                </a:gridCol>
                <a:gridCol w="886865">
                  <a:extLst>
                    <a:ext uri="{9D8B030D-6E8A-4147-A177-3AD203B41FA5}">
                      <a16:colId xmlns:a16="http://schemas.microsoft.com/office/drawing/2014/main" val="3058412196"/>
                    </a:ext>
                  </a:extLst>
                </a:gridCol>
                <a:gridCol w="885734">
                  <a:extLst>
                    <a:ext uri="{9D8B030D-6E8A-4147-A177-3AD203B41FA5}">
                      <a16:colId xmlns:a16="http://schemas.microsoft.com/office/drawing/2014/main" val="861749989"/>
                    </a:ext>
                  </a:extLst>
                </a:gridCol>
                <a:gridCol w="716601">
                  <a:extLst>
                    <a:ext uri="{9D8B030D-6E8A-4147-A177-3AD203B41FA5}">
                      <a16:colId xmlns:a16="http://schemas.microsoft.com/office/drawing/2014/main" val="3805904463"/>
                    </a:ext>
                  </a:extLst>
                </a:gridCol>
                <a:gridCol w="696686">
                  <a:extLst>
                    <a:ext uri="{9D8B030D-6E8A-4147-A177-3AD203B41FA5}">
                      <a16:colId xmlns:a16="http://schemas.microsoft.com/office/drawing/2014/main" val="1397455186"/>
                    </a:ext>
                  </a:extLst>
                </a:gridCol>
              </a:tblGrid>
              <a:tr h="0">
                <a:tc>
                  <a:txBody>
                    <a:bodyPr/>
                    <a:lstStyle/>
                    <a:p>
                      <a:pPr algn="ctr">
                        <a:lnSpc>
                          <a:spcPct val="107000"/>
                        </a:lnSpc>
                        <a:spcAft>
                          <a:spcPts val="0"/>
                        </a:spcAft>
                      </a:pPr>
                      <a:r>
                        <a:rPr lang="en-GB" sz="1600" dirty="0">
                          <a:effectLst/>
                        </a:rPr>
                        <a:t>Outcomes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Group comparisons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1600" dirty="0">
                          <a:effectLst/>
                        </a:rPr>
                        <a:t>Mean differences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en-GB" sz="1600" dirty="0">
                          <a:effectLst/>
                        </a:rPr>
                        <a:t>95% CI</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gn="ctr">
                        <a:lnSpc>
                          <a:spcPct val="107000"/>
                        </a:lnSpc>
                        <a:spcAft>
                          <a:spcPts val="0"/>
                        </a:spcAft>
                      </a:pPr>
                      <a:r>
                        <a:rPr lang="en-GB" sz="1600" dirty="0">
                          <a:effectLst/>
                        </a:rPr>
                        <a:t>Sig</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5069492"/>
                  </a:ext>
                </a:extLst>
              </a:tr>
              <a:tr h="0">
                <a:tc rowSpan="2">
                  <a:txBody>
                    <a:bodyPr/>
                    <a:lstStyle/>
                    <a:p>
                      <a:pPr>
                        <a:lnSpc>
                          <a:spcPct val="107000"/>
                        </a:lnSpc>
                        <a:spcAft>
                          <a:spcPts val="0"/>
                        </a:spcAft>
                      </a:pPr>
                      <a:r>
                        <a:rPr lang="en-GB" sz="1600">
                          <a:effectLst/>
                        </a:rPr>
                        <a:t>Conduct and emotional difficulties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effectLst/>
                        </a:rPr>
                        <a:t>Baseline: Intervention &amp; control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2.37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1.513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3.167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b="1" dirty="0">
                          <a:effectLst/>
                        </a:rPr>
                        <a:t>&lt;.001</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5453809"/>
                  </a:ext>
                </a:extLst>
              </a:tr>
              <a:tr h="0">
                <a:tc vMerge="1">
                  <a:txBody>
                    <a:bodyPr/>
                    <a:lstStyle/>
                    <a:p>
                      <a:endParaRPr lang="en-GB"/>
                    </a:p>
                  </a:txBody>
                  <a:tcPr/>
                </a:tc>
                <a:tc>
                  <a:txBody>
                    <a:bodyPr/>
                    <a:lstStyle/>
                    <a:p>
                      <a:pPr>
                        <a:lnSpc>
                          <a:spcPct val="107000"/>
                        </a:lnSpc>
                        <a:spcAft>
                          <a:spcPts val="0"/>
                        </a:spcAft>
                      </a:pPr>
                      <a:r>
                        <a:rPr lang="en-GB" sz="1600" dirty="0">
                          <a:effectLst/>
                        </a:rPr>
                        <a:t>End-line: Intervention &amp; control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0.58</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-.253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1.408</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.173</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815900"/>
                  </a:ext>
                </a:extLst>
              </a:tr>
              <a:tr h="0">
                <a:tc rowSpan="2">
                  <a:txBody>
                    <a:bodyPr/>
                    <a:lstStyle/>
                    <a:p>
                      <a:pPr>
                        <a:lnSpc>
                          <a:spcPct val="107000"/>
                        </a:lnSpc>
                        <a:spcAft>
                          <a:spcPts val="0"/>
                        </a:spcAft>
                      </a:pPr>
                      <a:r>
                        <a:rPr lang="en-GB" sz="1600">
                          <a:effectLst/>
                        </a:rPr>
                        <a:t>Psychological and emotional wellbeing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Baseline: Intervention &amp; control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effectLst/>
                        </a:rPr>
                        <a:t>-.75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-2.024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0.522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.247</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1405632"/>
                  </a:ext>
                </a:extLst>
              </a:tr>
              <a:tr h="0">
                <a:tc vMerge="1">
                  <a:txBody>
                    <a:bodyPr/>
                    <a:lstStyle/>
                    <a:p>
                      <a:endParaRPr lang="en-GB"/>
                    </a:p>
                  </a:txBody>
                  <a:tcPr/>
                </a:tc>
                <a:tc>
                  <a:txBody>
                    <a:bodyPr/>
                    <a:lstStyle/>
                    <a:p>
                      <a:pPr>
                        <a:lnSpc>
                          <a:spcPct val="107000"/>
                        </a:lnSpc>
                        <a:spcAft>
                          <a:spcPts val="0"/>
                        </a:spcAft>
                      </a:pPr>
                      <a:r>
                        <a:rPr lang="en-GB" sz="1600">
                          <a:effectLst/>
                        </a:rPr>
                        <a:t>End-line: Intervention &amp; control</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0.34</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-0.75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a:effectLst/>
                        </a:rPr>
                        <a:t>1.441</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600" dirty="0">
                          <a:effectLst/>
                        </a:rPr>
                        <a:t>.536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6164751"/>
                  </a:ext>
                </a:extLst>
              </a:tr>
            </a:tbl>
          </a:graphicData>
        </a:graphic>
      </p:graphicFrame>
    </p:spTree>
    <p:extLst>
      <p:ext uri="{BB962C8B-B14F-4D97-AF65-F5344CB8AC3E}">
        <p14:creationId xmlns:p14="http://schemas.microsoft.com/office/powerpoint/2010/main" val="1469665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Pupil</a:t>
            </a:r>
            <a:endParaRPr dirty="0"/>
          </a:p>
        </p:txBody>
      </p:sp>
      <p:sp>
        <p:nvSpPr>
          <p:cNvPr id="5" name="Content Placeholder 4">
            <a:extLst>
              <a:ext uri="{FF2B5EF4-FFF2-40B4-BE49-F238E27FC236}">
                <a16:creationId xmlns:a16="http://schemas.microsoft.com/office/drawing/2014/main" id="{22B3168B-3567-4B37-817D-04C05E7E4BDD}"/>
              </a:ext>
            </a:extLst>
          </p:cNvPr>
          <p:cNvSpPr>
            <a:spLocks noGrp="1"/>
          </p:cNvSpPr>
          <p:nvPr>
            <p:ph idx="1"/>
          </p:nvPr>
        </p:nvSpPr>
        <p:spPr>
          <a:xfrm>
            <a:off x="182246" y="1316786"/>
            <a:ext cx="2989125" cy="3794179"/>
          </a:xfrm>
        </p:spPr>
        <p:txBody>
          <a:bodyPr>
            <a:normAutofit fontScale="85000" lnSpcReduction="20000"/>
          </a:bodyPr>
          <a:lstStyle/>
          <a:p>
            <a:pPr marL="0" indent="0">
              <a:buNone/>
            </a:pPr>
            <a:r>
              <a:rPr lang="en-US" sz="2100" b="1" dirty="0"/>
              <a:t>Conduct and emotional</a:t>
            </a:r>
            <a:endParaRPr lang="en-GB" sz="2100" b="1" dirty="0"/>
          </a:p>
          <a:p>
            <a:pPr marL="0" indent="0">
              <a:buNone/>
            </a:pPr>
            <a:r>
              <a:rPr lang="en-GB" sz="2100" dirty="0"/>
              <a:t>pupils in the intervention school maintained relatively stable levels of emotional and behavioural difficulties across the study period, whereas difficulties increased progressively in the control school. </a:t>
            </a:r>
          </a:p>
          <a:p>
            <a:pPr marL="0" indent="0">
              <a:buNone/>
            </a:pPr>
            <a:r>
              <a:rPr lang="en-GB" sz="2100" dirty="0"/>
              <a:t>Significant effect of time:</a:t>
            </a:r>
            <a:br>
              <a:rPr lang="en-GB" sz="2100" dirty="0"/>
            </a:br>
            <a:r>
              <a:rPr lang="en-GB" sz="2100" dirty="0"/>
              <a:t>F(2,1520) = 15.57, p &lt; .001</a:t>
            </a:r>
          </a:p>
          <a:p>
            <a:pPr marL="0" indent="0">
              <a:buNone/>
            </a:pPr>
            <a:endParaRPr lang="en-GB" sz="2100" dirty="0"/>
          </a:p>
          <a:p>
            <a:pPr marL="0" indent="0">
              <a:buNone/>
            </a:pPr>
            <a:r>
              <a:rPr lang="en-GB" sz="2100" dirty="0"/>
              <a:t>Significant Group × Time interaction:</a:t>
            </a:r>
            <a:br>
              <a:rPr lang="en-GB" sz="2100" dirty="0"/>
            </a:br>
            <a:r>
              <a:rPr lang="en-GB" sz="2100" dirty="0"/>
              <a:t>F(2,1520) = 11.74, p &lt; .001</a:t>
            </a:r>
          </a:p>
          <a:p>
            <a:pPr marL="0" indent="0">
              <a:buNone/>
            </a:pPr>
            <a:endParaRPr lang="en-GB" dirty="0"/>
          </a:p>
        </p:txBody>
      </p:sp>
      <p:pic>
        <p:nvPicPr>
          <p:cNvPr id="6" name="Picture 5">
            <a:extLst>
              <a:ext uri="{FF2B5EF4-FFF2-40B4-BE49-F238E27FC236}">
                <a16:creationId xmlns:a16="http://schemas.microsoft.com/office/drawing/2014/main" id="{E2EFEF41-93CC-4C6D-90EC-23D68C8C6B39}"/>
              </a:ext>
            </a:extLst>
          </p:cNvPr>
          <p:cNvPicPr/>
          <p:nvPr/>
        </p:nvPicPr>
        <p:blipFill rotWithShape="1">
          <a:blip r:embed="rId2">
            <a:extLst>
              <a:ext uri="{28A0092B-C50C-407E-A947-70E740481C1C}">
                <a14:useLocalDpi xmlns:a14="http://schemas.microsoft.com/office/drawing/2010/main" val="0"/>
              </a:ext>
            </a:extLst>
          </a:blip>
          <a:srcRect r="11038"/>
          <a:stretch/>
        </p:blipFill>
        <p:spPr bwMode="auto">
          <a:xfrm>
            <a:off x="3283947" y="1316786"/>
            <a:ext cx="5315767" cy="3517900"/>
          </a:xfrm>
          <a:prstGeom prst="rect">
            <a:avLst/>
          </a:prstGeom>
          <a:noFill/>
          <a:ln>
            <a:noFill/>
          </a:ln>
        </p:spPr>
      </p:pic>
    </p:spTree>
    <p:extLst>
      <p:ext uri="{BB962C8B-B14F-4D97-AF65-F5344CB8AC3E}">
        <p14:creationId xmlns:p14="http://schemas.microsoft.com/office/powerpoint/2010/main" val="4234199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Teachers</a:t>
            </a:r>
            <a:endParaRPr dirty="0"/>
          </a:p>
        </p:txBody>
      </p:sp>
      <p:sp>
        <p:nvSpPr>
          <p:cNvPr id="5" name="Content Placeholder 4">
            <a:extLst>
              <a:ext uri="{FF2B5EF4-FFF2-40B4-BE49-F238E27FC236}">
                <a16:creationId xmlns:a16="http://schemas.microsoft.com/office/drawing/2014/main" id="{3231D3D7-9B70-47B2-8E09-FEA6F4C83CDC}"/>
              </a:ext>
            </a:extLst>
          </p:cNvPr>
          <p:cNvSpPr>
            <a:spLocks noGrp="1"/>
          </p:cNvSpPr>
          <p:nvPr>
            <p:ph idx="1"/>
          </p:nvPr>
        </p:nvSpPr>
        <p:spPr>
          <a:xfrm>
            <a:off x="362374" y="1143000"/>
            <a:ext cx="8178799" cy="4525963"/>
          </a:xfrm>
        </p:spPr>
        <p:txBody>
          <a:bodyPr>
            <a:normAutofit/>
          </a:bodyPr>
          <a:lstStyle/>
          <a:p>
            <a:pPr marL="0" indent="0">
              <a:buNone/>
            </a:pPr>
            <a:r>
              <a:rPr lang="en-GB" dirty="0"/>
              <a:t>During end-line interviews, teachers shared how mindfulness practices help them to cope with their emotions, enhancing their focus on their job. </a:t>
            </a:r>
          </a:p>
          <a:p>
            <a:pPr marL="0" indent="0">
              <a:buNone/>
            </a:pPr>
            <a:r>
              <a:rPr lang="en-GB" i="1" dirty="0"/>
              <a:t>“When I start feeling angry...I practice three-minute breathing, and after doing it, I calm down.” (……..)</a:t>
            </a:r>
          </a:p>
          <a:p>
            <a:pPr marL="0" indent="0">
              <a:buNone/>
            </a:pPr>
            <a:endParaRPr lang="en-GB" sz="1600" dirty="0"/>
          </a:p>
        </p:txBody>
      </p:sp>
    </p:spTree>
    <p:extLst>
      <p:ext uri="{BB962C8B-B14F-4D97-AF65-F5344CB8AC3E}">
        <p14:creationId xmlns:p14="http://schemas.microsoft.com/office/powerpoint/2010/main" val="1953380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Pupil</a:t>
            </a:r>
            <a:endParaRPr dirty="0"/>
          </a:p>
        </p:txBody>
      </p:sp>
      <p:sp>
        <p:nvSpPr>
          <p:cNvPr id="5" name="Content Placeholder 4">
            <a:extLst>
              <a:ext uri="{FF2B5EF4-FFF2-40B4-BE49-F238E27FC236}">
                <a16:creationId xmlns:a16="http://schemas.microsoft.com/office/drawing/2014/main" id="{22B3168B-3567-4B37-817D-04C05E7E4BDD}"/>
              </a:ext>
            </a:extLst>
          </p:cNvPr>
          <p:cNvSpPr>
            <a:spLocks noGrp="1"/>
          </p:cNvSpPr>
          <p:nvPr>
            <p:ph idx="1"/>
          </p:nvPr>
        </p:nvSpPr>
        <p:spPr>
          <a:xfrm>
            <a:off x="716184" y="1527874"/>
            <a:ext cx="7091997" cy="3150711"/>
          </a:xfrm>
        </p:spPr>
        <p:txBody>
          <a:bodyPr>
            <a:normAutofit fontScale="70000" lnSpcReduction="20000"/>
          </a:bodyPr>
          <a:lstStyle/>
          <a:p>
            <a:r>
              <a:rPr lang="en-GB" dirty="0"/>
              <a:t>During the end-line interviews with pupils, they described the how mindfulness practices helped them to control their emotions and behaviours, becoming calmer and attentive, contributing to wellbeing. </a:t>
            </a:r>
          </a:p>
          <a:p>
            <a:r>
              <a:rPr lang="en-GB" i="1" dirty="0"/>
              <a:t>“The class is calm now, we concentrate better, and our performance has improved” (</a:t>
            </a:r>
            <a:r>
              <a:rPr lang="en-GB" i="1" dirty="0">
                <a:highlight>
                  <a:srgbClr val="FFFF00"/>
                </a:highlight>
              </a:rPr>
              <a:t>Class, age, gender, ..)</a:t>
            </a:r>
          </a:p>
          <a:p>
            <a:endParaRPr lang="en-GB" dirty="0"/>
          </a:p>
          <a:p>
            <a:r>
              <a:rPr lang="en-GB" i="1" dirty="0"/>
              <a:t>“School feels safer, we are welcomed with the sound of music and drums." </a:t>
            </a:r>
            <a:r>
              <a:rPr lang="en-GB" i="1" dirty="0">
                <a:highlight>
                  <a:srgbClr val="FFFF00"/>
                </a:highlight>
              </a:rPr>
              <a:t>(……)</a:t>
            </a:r>
            <a:endParaRPr lang="en-GB" dirty="0">
              <a:highlight>
                <a:srgbClr val="FFFF00"/>
              </a:highlight>
            </a:endParaRPr>
          </a:p>
          <a:p>
            <a:pPr marL="0" indent="0">
              <a:buNone/>
            </a:pPr>
            <a:endParaRPr lang="en-GB" dirty="0"/>
          </a:p>
        </p:txBody>
      </p:sp>
    </p:spTree>
    <p:extLst>
      <p:ext uri="{BB962C8B-B14F-4D97-AF65-F5344CB8AC3E}">
        <p14:creationId xmlns:p14="http://schemas.microsoft.com/office/powerpoint/2010/main" val="746963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7991"/>
          </a:xfrm>
        </p:spPr>
        <p:txBody>
          <a:bodyPr>
            <a:normAutofit fontScale="90000"/>
          </a:bodyPr>
          <a:lstStyle/>
          <a:p>
            <a:r>
              <a:rPr dirty="0"/>
              <a:t>Conclusio</a:t>
            </a:r>
            <a:r>
              <a:rPr lang="en-US" dirty="0"/>
              <a:t>ns</a:t>
            </a:r>
            <a:endParaRPr dirty="0"/>
          </a:p>
        </p:txBody>
      </p:sp>
      <p:sp>
        <p:nvSpPr>
          <p:cNvPr id="3" name="Content Placeholder 2"/>
          <p:cNvSpPr>
            <a:spLocks noGrp="1"/>
          </p:cNvSpPr>
          <p:nvPr>
            <p:ph idx="1"/>
          </p:nvPr>
        </p:nvSpPr>
        <p:spPr>
          <a:xfrm>
            <a:off x="457200" y="1139120"/>
            <a:ext cx="8229600" cy="5273448"/>
          </a:xfrm>
        </p:spPr>
        <p:txBody>
          <a:bodyPr>
            <a:normAutofit/>
          </a:bodyPr>
          <a:lstStyle/>
          <a:p>
            <a:pPr algn="just">
              <a:buSzPct val="140000"/>
              <a:buFont typeface="Arial" panose="020B0604020202020204" pitchFamily="34" charset="0"/>
              <a:buChar char="•"/>
            </a:pPr>
            <a:r>
              <a:rPr lang="en-GB" sz="2000" dirty="0"/>
              <a:t>The school-based mindfulness intervention improved wellbeing outcomes for both teachers and pupils. </a:t>
            </a:r>
          </a:p>
          <a:p>
            <a:pPr algn="just">
              <a:buSzPct val="140000"/>
              <a:buFont typeface="Arial" panose="020B0604020202020204" pitchFamily="34" charset="0"/>
              <a:buChar char="•"/>
            </a:pPr>
            <a:r>
              <a:rPr lang="en-GB" sz="2000" dirty="0"/>
              <a:t>Among teachers, mindfulness increased life satisfaction, strengthened teacher–pupil relationships, and reduced work-related stress. </a:t>
            </a:r>
          </a:p>
          <a:p>
            <a:pPr algn="just">
              <a:buSzPct val="140000"/>
              <a:buFont typeface="Arial" panose="020B0604020202020204" pitchFamily="34" charset="0"/>
              <a:buChar char="•"/>
            </a:pPr>
            <a:r>
              <a:rPr lang="en-US" sz="2000" dirty="0"/>
              <a:t>Among pupils, emotional and conduct difficulties remained relatively stable in the intervention school while worsening over time in the control school, suggesting a protective effect of mindfulness</a:t>
            </a:r>
            <a:r>
              <a:rPr lang="en-GB" sz="2000" dirty="0"/>
              <a:t>. </a:t>
            </a:r>
          </a:p>
          <a:p>
            <a:pPr algn="just">
              <a:buSzPct val="140000"/>
              <a:buFont typeface="Arial" panose="020B0604020202020204" pitchFamily="34" charset="0"/>
              <a:buChar char="•"/>
            </a:pPr>
            <a:r>
              <a:rPr lang="en-GB" sz="2000" dirty="0"/>
              <a:t>These findings are consistent with previous evidence that mindfulness enhances wellbeing, emotional regulation, resilience, and positive social relationships in school settings (Jennings &amp; Greenberg, 2009; Emerson et al., 2017; Dunning et al., 2019). </a:t>
            </a:r>
          </a:p>
          <a:p>
            <a:pPr algn="just">
              <a:buSzPct val="140000"/>
              <a:buFont typeface="Arial" panose="020B0604020202020204" pitchFamily="34" charset="0"/>
              <a:buChar char="•"/>
            </a:pPr>
            <a:r>
              <a:rPr lang="en-US" sz="2000" dirty="0"/>
              <a:t>Preliminary findings suggest that mindfulness can support wellbeing and positive school environments. Further analyses will explore how these changes are achieved.</a:t>
            </a:r>
            <a:endParaRPr lang="en-GB" sz="2000" dirty="0"/>
          </a:p>
          <a:p>
            <a:endParaRPr lang="en-US" sz="2000" dirty="0"/>
          </a:p>
          <a:p>
            <a:endParaRPr sz="2000" dirty="0"/>
          </a:p>
        </p:txBody>
      </p:sp>
      <p:sp>
        <p:nvSpPr>
          <p:cNvPr id="7" name="Rectangle 4">
            <a:extLst>
              <a:ext uri="{FF2B5EF4-FFF2-40B4-BE49-F238E27FC236}">
                <a16:creationId xmlns:a16="http://schemas.microsoft.com/office/drawing/2014/main" id="{29F6B3D6-2FC2-46C9-AD98-C53BE4C31C69}"/>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314-B7B4-4A58-0786-AF2C881D6F4A}"/>
              </a:ext>
            </a:extLst>
          </p:cNvPr>
          <p:cNvSpPr>
            <a:spLocks noGrp="1"/>
          </p:cNvSpPr>
          <p:nvPr>
            <p:ph type="title"/>
          </p:nvPr>
        </p:nvSpPr>
        <p:spPr>
          <a:xfrm>
            <a:off x="628650" y="1048545"/>
            <a:ext cx="7886700" cy="526256"/>
          </a:xfrm>
        </p:spPr>
        <p:txBody>
          <a:bodyPr>
            <a:normAutofit fontScale="90000"/>
          </a:bodyPr>
          <a:lstStyle/>
          <a:p>
            <a:r>
              <a:rPr lang="en-GB" dirty="0"/>
              <a:t>Acknowledgement </a:t>
            </a:r>
          </a:p>
        </p:txBody>
      </p:sp>
      <p:sp>
        <p:nvSpPr>
          <p:cNvPr id="3" name="Content Placeholder 2">
            <a:extLst>
              <a:ext uri="{FF2B5EF4-FFF2-40B4-BE49-F238E27FC236}">
                <a16:creationId xmlns:a16="http://schemas.microsoft.com/office/drawing/2014/main" id="{AC1F5901-9104-A7B1-31F1-5BD50388D782}"/>
              </a:ext>
            </a:extLst>
          </p:cNvPr>
          <p:cNvSpPr>
            <a:spLocks noGrp="1"/>
          </p:cNvSpPr>
          <p:nvPr>
            <p:ph idx="1"/>
          </p:nvPr>
        </p:nvSpPr>
        <p:spPr>
          <a:xfrm>
            <a:off x="546101" y="2893219"/>
            <a:ext cx="7886700" cy="2833688"/>
          </a:xfrm>
        </p:spPr>
        <p:txBody>
          <a:bodyPr>
            <a:normAutofit lnSpcReduction="10000"/>
          </a:bodyPr>
          <a:lstStyle/>
          <a:p>
            <a:pPr marL="0" indent="0">
              <a:buNone/>
            </a:pPr>
            <a:r>
              <a:rPr lang="en-GB" sz="1500" dirty="0"/>
              <a:t>Funding: The author(s) declare financial support was received for the research, authorship, and/or publication of this article. This research was funded by the National Institute for Health and Care Research (NIHR 133712) using UK aid from the UK Government to support global health research.</a:t>
            </a:r>
          </a:p>
          <a:p>
            <a:pPr marL="0" indent="0">
              <a:buNone/>
            </a:pPr>
            <a:endParaRPr lang="en-GB" sz="1500" dirty="0"/>
          </a:p>
          <a:p>
            <a:pPr marL="0" indent="0">
              <a:buNone/>
            </a:pPr>
            <a:r>
              <a:rPr lang="en-GB" sz="1500" dirty="0"/>
              <a:t>Disclaimer: The views expressed in this publication are those of the author(s) and not necessarily those of the NIHR or the UK government, the Court of the University of Aberdeen, the Board of Directors of the University of Rwanda, the Board of Directors of Addis Ababa University, or our International Advisory Board.</a:t>
            </a:r>
          </a:p>
          <a:p>
            <a:pPr marL="0" indent="0">
              <a:buNone/>
            </a:pPr>
            <a:endParaRPr lang="en-GB" sz="1500" dirty="0"/>
          </a:p>
          <a:p>
            <a:pPr marL="0" indent="0">
              <a:buNone/>
            </a:pPr>
            <a:r>
              <a:rPr lang="en-GB" sz="1500" dirty="0"/>
              <a:t>Copyright: This is an open-access PPT distributed under the terms of the Creative Commons Attribution License, which permits unrestricted use, distribution, and reproduction in any medium, provided the original author and source are credited.</a:t>
            </a:r>
          </a:p>
          <a:p>
            <a:pPr marL="0" indent="0">
              <a:buNone/>
            </a:pPr>
            <a:endParaRPr lang="en-GB" sz="1500" dirty="0"/>
          </a:p>
          <a:p>
            <a:pPr marL="0" indent="0">
              <a:buNone/>
            </a:pPr>
            <a:endParaRPr lang="en-GB" sz="1500" dirty="0"/>
          </a:p>
        </p:txBody>
      </p:sp>
      <p:pic>
        <p:nvPicPr>
          <p:cNvPr id="4" name="Picture 3" descr="A close up of blue text&#10;&#10;AI-generated content may be incorrect.">
            <a:extLst>
              <a:ext uri="{FF2B5EF4-FFF2-40B4-BE49-F238E27FC236}">
                <a16:creationId xmlns:a16="http://schemas.microsoft.com/office/drawing/2014/main" id="{CBB6DCB2-3FAE-CF89-C711-61ADCACF2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17" y="1671536"/>
            <a:ext cx="4795203" cy="860613"/>
          </a:xfrm>
          <a:prstGeom prst="rect">
            <a:avLst/>
          </a:prstGeom>
        </p:spPr>
      </p:pic>
      <p:pic>
        <p:nvPicPr>
          <p:cNvPr id="5" name="Picture 3" descr="Description: C:\Users\user\Desktop\Isa\NIHR\PhD Proposal\download (1).png">
            <a:extLst>
              <a:ext uri="{FF2B5EF4-FFF2-40B4-BE49-F238E27FC236}">
                <a16:creationId xmlns:a16="http://schemas.microsoft.com/office/drawing/2014/main" id="{8DDB6DE7-4CFD-674A-733F-97B47B067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941" y="1574801"/>
            <a:ext cx="2679860" cy="1132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9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112" y="200676"/>
            <a:ext cx="7523629" cy="666659"/>
          </a:xfrm>
        </p:spPr>
        <p:txBody>
          <a:bodyPr>
            <a:normAutofit fontScale="90000"/>
          </a:bodyPr>
          <a:lstStyle/>
          <a:p>
            <a:r>
              <a:rPr dirty="0"/>
              <a:t>Background </a:t>
            </a:r>
          </a:p>
        </p:txBody>
      </p:sp>
      <p:sp>
        <p:nvSpPr>
          <p:cNvPr id="3" name="Content Placeholder 2"/>
          <p:cNvSpPr>
            <a:spLocks noGrp="1"/>
          </p:cNvSpPr>
          <p:nvPr>
            <p:ph idx="1"/>
          </p:nvPr>
        </p:nvSpPr>
        <p:spPr>
          <a:xfrm>
            <a:off x="457200" y="1166018"/>
            <a:ext cx="8229600" cy="4525963"/>
          </a:xfrm>
        </p:spPr>
        <p:txBody>
          <a:bodyPr>
            <a:normAutofit fontScale="70000" lnSpcReduction="20000"/>
          </a:bodyPr>
          <a:lstStyle/>
          <a:p>
            <a:pPr algn="just">
              <a:buSzPct val="150000"/>
              <a:buFont typeface="Arial" panose="020B0604020202020204" pitchFamily="34" charset="0"/>
              <a:buChar char="•"/>
            </a:pPr>
            <a:r>
              <a:rPr lang="en-GB" dirty="0"/>
              <a:t>Mental wellbeing is fundamental to children's educational success and overall development (Clarke et al., 2011; Dodge et al., 2012).  </a:t>
            </a:r>
          </a:p>
          <a:p>
            <a:pPr algn="just">
              <a:buSzPct val="150000"/>
              <a:buFont typeface="Arial" panose="020B0604020202020204" pitchFamily="34" charset="0"/>
              <a:buChar char="•"/>
            </a:pPr>
            <a:r>
              <a:rPr lang="en-GB" dirty="0"/>
              <a:t>Mental health challenges are increasing among children and adolescents, particularly in Sub‑Saharan Africa (Cortina et al., 2012).  </a:t>
            </a:r>
          </a:p>
          <a:p>
            <a:pPr algn="just">
              <a:buSzPct val="150000"/>
              <a:buFont typeface="Arial" panose="020B0604020202020204" pitchFamily="34" charset="0"/>
              <a:buChar char="•"/>
            </a:pPr>
            <a:r>
              <a:rPr lang="en-GB" dirty="0"/>
              <a:t>In Sub‑Saharan Africa, about 1 in 7 children/adolescents experience a mental health condition, impacting academic performance, social functioning, and long‑term wellbeing.  </a:t>
            </a:r>
          </a:p>
          <a:p>
            <a:pPr algn="just">
              <a:buSzPct val="150000"/>
              <a:buFont typeface="Arial" panose="020B0604020202020204" pitchFamily="34" charset="0"/>
              <a:buChar char="•"/>
            </a:pPr>
            <a:r>
              <a:rPr lang="en-GB" dirty="0"/>
              <a:t>School‑based interventions can enhance psychological and emotional wellbeing, contributing to educational achievements </a:t>
            </a:r>
            <a:r>
              <a:rPr lang="da-DK" dirty="0"/>
              <a:t>(Barry et al., 2017; Weare &amp; Nind, 2011; Fazel et al., 2014)</a:t>
            </a:r>
            <a:r>
              <a:rPr lang="en-GB" dirty="0"/>
              <a:t>.  </a:t>
            </a:r>
          </a:p>
          <a:p>
            <a:pPr algn="just">
              <a:buSzPct val="150000"/>
              <a:buFont typeface="Arial" panose="020B0604020202020204" pitchFamily="34" charset="0"/>
              <a:buChar char="•"/>
            </a:pPr>
            <a:r>
              <a:rPr lang="en-GB" dirty="0"/>
              <a:t>This study aims to evaluate the effectiveness of a whole-school mindfulness intervention for improving child and adolescent wellbeing in Rwanda and Ethiopia.  </a:t>
            </a:r>
            <a:endParaRPr lang="en-US" dirty="0"/>
          </a:p>
          <a:p>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Problem Statement</a:t>
            </a:r>
          </a:p>
        </p:txBody>
      </p:sp>
      <p:sp>
        <p:nvSpPr>
          <p:cNvPr id="3" name="Content Placeholder 2"/>
          <p:cNvSpPr>
            <a:spLocks noGrp="1"/>
          </p:cNvSpPr>
          <p:nvPr>
            <p:ph idx="1"/>
          </p:nvPr>
        </p:nvSpPr>
        <p:spPr>
          <a:xfrm>
            <a:off x="457200" y="1417638"/>
            <a:ext cx="8229600" cy="4708525"/>
          </a:xfrm>
        </p:spPr>
        <p:txBody>
          <a:bodyPr>
            <a:normAutofit fontScale="70000" lnSpcReduction="20000"/>
          </a:bodyPr>
          <a:lstStyle/>
          <a:p>
            <a:pPr>
              <a:buSzPct val="150000"/>
              <a:buFont typeface="Arial" panose="020B0604020202020204" pitchFamily="34" charset="0"/>
              <a:buChar char="•"/>
            </a:pPr>
            <a:r>
              <a:rPr lang="en-US" dirty="0"/>
              <a:t>CA mental health is an educational priority, however, the evidence indicates a burden of psychological distress among CA (</a:t>
            </a:r>
            <a:r>
              <a:rPr lang="en-GB" dirty="0"/>
              <a:t>Cecilia, et al., 2024)</a:t>
            </a:r>
            <a:r>
              <a:rPr lang="en-US" dirty="0"/>
              <a:t>. </a:t>
            </a:r>
          </a:p>
          <a:p>
            <a:pPr>
              <a:buSzPct val="150000"/>
              <a:buFont typeface="Arial" panose="020B0604020202020204" pitchFamily="34" charset="0"/>
              <a:buChar char="•"/>
            </a:pPr>
            <a:r>
              <a:rPr lang="en-GB" dirty="0"/>
              <a:t>Mental wellbeing challenges pose a threat to learning, educational attainment, and healthy development.</a:t>
            </a:r>
            <a:endParaRPr lang="en-US" dirty="0"/>
          </a:p>
          <a:p>
            <a:pPr>
              <a:buSzPct val="150000"/>
              <a:buFont typeface="Arial" panose="020B0604020202020204" pitchFamily="34" charset="0"/>
              <a:buChar char="•"/>
            </a:pPr>
            <a:r>
              <a:rPr lang="en-US" dirty="0"/>
              <a:t>School-based mental health programs are being implemented in Rwanda, but there remains a need for complementary and evidence-based approaches.</a:t>
            </a:r>
          </a:p>
          <a:p>
            <a:pPr>
              <a:buSzPct val="150000"/>
              <a:buFont typeface="Arial" panose="020B0604020202020204" pitchFamily="34" charset="0"/>
              <a:buChar char="•"/>
            </a:pPr>
            <a:r>
              <a:rPr lang="en-GB" dirty="0"/>
              <a:t>School-Based Mindfulness Interventions (</a:t>
            </a:r>
            <a:r>
              <a:rPr lang="en-GB" dirty="0" err="1"/>
              <a:t>SBMIs</a:t>
            </a:r>
            <a:r>
              <a:rPr lang="en-GB" dirty="0"/>
              <a:t>) show promise in improving emotional wellbeing, resilience, stress management, and school climate, with most studies conducted in high-income countries (Abbott, 2024) </a:t>
            </a:r>
          </a:p>
          <a:p>
            <a:pPr>
              <a:buSzPct val="150000"/>
              <a:buFont typeface="Arial" panose="020B0604020202020204" pitchFamily="34" charset="0"/>
              <a:buChar char="•"/>
            </a:pPr>
            <a:r>
              <a:rPr lang="en-GB" dirty="0"/>
              <a:t>Evidence on </a:t>
            </a:r>
            <a:r>
              <a:rPr lang="en-GB" dirty="0" err="1"/>
              <a:t>SBMIs</a:t>
            </a:r>
            <a:r>
              <a:rPr lang="en-GB" dirty="0"/>
              <a:t> remains limited in African contexts,</a:t>
            </a:r>
            <a:r>
              <a:rPr lang="en-US" dirty="0"/>
              <a:t> underscoring the need to evaluate their effectiveness and cultural appropriateness in Rwanda.</a:t>
            </a:r>
          </a:p>
          <a:p>
            <a:pPr marL="0" indent="0">
              <a:buNone/>
            </a:pPr>
            <a:endParaRPr lang="en-GB" dirty="0"/>
          </a:p>
          <a:p>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
            </a:r>
            <a:r>
              <a:rPr dirty="0"/>
              <a:t>esearch </a:t>
            </a:r>
            <a:r>
              <a:rPr lang="en-US" dirty="0"/>
              <a:t>objectives</a:t>
            </a:r>
            <a:endParaRPr dirty="0"/>
          </a:p>
        </p:txBody>
      </p:sp>
      <p:sp>
        <p:nvSpPr>
          <p:cNvPr id="3" name="Content Placeholder 2"/>
          <p:cNvSpPr>
            <a:spLocks noGrp="1"/>
          </p:cNvSpPr>
          <p:nvPr>
            <p:ph idx="1"/>
          </p:nvPr>
        </p:nvSpPr>
        <p:spPr/>
        <p:txBody>
          <a:bodyPr>
            <a:normAutofit fontScale="62500" lnSpcReduction="20000"/>
          </a:bodyPr>
          <a:lstStyle/>
          <a:p>
            <a:pPr marL="0" indent="0" algn="just">
              <a:buNone/>
            </a:pPr>
            <a:r>
              <a:rPr lang="en-US" b="1" dirty="0"/>
              <a:t>Overall Objective:</a:t>
            </a:r>
          </a:p>
          <a:p>
            <a:pPr algn="just"/>
            <a:r>
              <a:rPr lang="en-US" dirty="0"/>
              <a:t>To evaluate the effectiveness a whole school-based mindfulness intervention for improving child and adolescent wellbeing in Rwanda and Ethiopia.</a:t>
            </a:r>
          </a:p>
          <a:p>
            <a:pPr algn="just"/>
            <a:endParaRPr lang="en-US" dirty="0"/>
          </a:p>
          <a:p>
            <a:pPr marL="0" indent="0" algn="just">
              <a:buNone/>
            </a:pPr>
            <a:r>
              <a:rPr lang="en-US" b="1" dirty="0"/>
              <a:t>Specific Objectives:</a:t>
            </a:r>
          </a:p>
          <a:p>
            <a:pPr algn="just"/>
            <a:r>
              <a:rPr lang="en-US" dirty="0"/>
              <a:t>Test feasibility of study tools </a:t>
            </a:r>
          </a:p>
          <a:p>
            <a:pPr algn="just"/>
            <a:r>
              <a:rPr lang="en-US" b="1" dirty="0"/>
              <a:t>To assess the status of the mental wellbeing of </a:t>
            </a:r>
            <a:r>
              <a:rPr lang="en-US" b="1" dirty="0" err="1"/>
              <a:t>CAs</a:t>
            </a:r>
            <a:r>
              <a:rPr lang="en-US" b="1" dirty="0"/>
              <a:t> before during and after the intervention; </a:t>
            </a:r>
          </a:p>
          <a:p>
            <a:pPr algn="just"/>
            <a:r>
              <a:rPr lang="en-US" dirty="0"/>
              <a:t>To identify the underlying context and intervention mechanisms explaining the effects of the mindfulness intervention and compare these with those identified in the literature; </a:t>
            </a:r>
          </a:p>
          <a:p>
            <a:pPr algn="just"/>
            <a:r>
              <a:rPr lang="en-US" dirty="0"/>
              <a:t>To evaluate the responsiveness of CA and Teachers to mindfulness intervention</a:t>
            </a:r>
          </a:p>
          <a:p>
            <a:pPr algn="just"/>
            <a:r>
              <a:rPr lang="en-US" dirty="0"/>
              <a:t>To determine the acceptability and affordability of the mindfulness intervention </a:t>
            </a:r>
          </a:p>
          <a:p>
            <a:pPr marL="0" indent="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Theoretical Framework</a:t>
            </a:r>
          </a:p>
        </p:txBody>
      </p:sp>
      <p:sp>
        <p:nvSpPr>
          <p:cNvPr id="3" name="Content Placeholder 2"/>
          <p:cNvSpPr>
            <a:spLocks noGrp="1"/>
          </p:cNvSpPr>
          <p:nvPr>
            <p:ph idx="1"/>
          </p:nvPr>
        </p:nvSpPr>
        <p:spPr>
          <a:xfrm>
            <a:off x="457200" y="1600200"/>
            <a:ext cx="7772400" cy="4525963"/>
          </a:xfrm>
        </p:spPr>
        <p:txBody>
          <a:bodyPr>
            <a:normAutofit fontScale="92500" lnSpcReduction="10000"/>
          </a:bodyPr>
          <a:lstStyle/>
          <a:p>
            <a:pPr algn="just">
              <a:buSzPct val="150000"/>
              <a:buFont typeface="Arial" panose="020B0604020202020204" pitchFamily="34" charset="0"/>
              <a:buChar char="•"/>
            </a:pPr>
            <a:r>
              <a:rPr lang="en-GB" sz="2600" dirty="0"/>
              <a:t>Critical Realism framework — explaining how, why, and for whom interventions succeed or fail, and under what circumstances.</a:t>
            </a:r>
          </a:p>
          <a:p>
            <a:pPr algn="just">
              <a:buSzPct val="150000"/>
              <a:buFont typeface="Arial" panose="020B0604020202020204" pitchFamily="34" charset="0"/>
              <a:buChar char="•"/>
            </a:pPr>
            <a:r>
              <a:rPr lang="en-GB" sz="2600" dirty="0"/>
              <a:t>The framework was informed by the following theories: </a:t>
            </a:r>
          </a:p>
          <a:p>
            <a:pPr algn="just">
              <a:buSzPct val="150000"/>
              <a:buFont typeface="Arial" panose="020B0604020202020204" pitchFamily="34" charset="0"/>
              <a:buChar char="•"/>
            </a:pPr>
            <a:r>
              <a:rPr lang="en-GB" sz="2600" dirty="0"/>
              <a:t>Bhaskar’s Realist Theory  — emphasizes three layers of reality: empirical, actual, and real (Bhaskar, 1975).</a:t>
            </a:r>
          </a:p>
          <a:p>
            <a:pPr algn="just">
              <a:buSzPct val="150000"/>
              <a:buFont typeface="Arial" panose="020B0604020202020204" pitchFamily="34" charset="0"/>
              <a:buChar char="•"/>
            </a:pPr>
            <a:r>
              <a:rPr lang="en-GB" sz="2600" dirty="0"/>
              <a:t>Archer’s Morphogenic Approach — exploring the dynamic interaction among structure, culture, and agency (Archer, 1995).</a:t>
            </a:r>
          </a:p>
          <a:p>
            <a:pPr algn="just">
              <a:buSzPct val="150000"/>
              <a:buFont typeface="Arial" panose="020B0604020202020204" pitchFamily="34" charset="0"/>
              <a:buChar char="•"/>
            </a:pPr>
            <a:r>
              <a:rPr lang="en-GB" sz="2600" dirty="0"/>
              <a:t>Laminated System — highlighting the interplay of biological, intrapersonal, interpersonal, and social structures shaping outcomes.</a:t>
            </a:r>
          </a:p>
          <a:p>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7" y="312980"/>
            <a:ext cx="8229600" cy="642377"/>
          </a:xfrm>
        </p:spPr>
        <p:txBody>
          <a:bodyPr>
            <a:normAutofit fontScale="90000"/>
          </a:bodyPr>
          <a:lstStyle/>
          <a:p>
            <a:r>
              <a:rPr dirty="0"/>
              <a:t>Methodology</a:t>
            </a:r>
          </a:p>
        </p:txBody>
      </p:sp>
      <p:sp>
        <p:nvSpPr>
          <p:cNvPr id="3" name="Content Placeholder 2"/>
          <p:cNvSpPr>
            <a:spLocks noGrp="1"/>
          </p:cNvSpPr>
          <p:nvPr>
            <p:ph idx="1"/>
          </p:nvPr>
        </p:nvSpPr>
        <p:spPr>
          <a:xfrm>
            <a:off x="457200" y="1081314"/>
            <a:ext cx="7934960" cy="4821329"/>
          </a:xfrm>
        </p:spPr>
        <p:txBody>
          <a:bodyPr>
            <a:normAutofit fontScale="92500"/>
          </a:bodyPr>
          <a:lstStyle/>
          <a:p>
            <a:pPr algn="just">
              <a:buSzPct val="151000"/>
              <a:buFont typeface="Arial" panose="020B0604020202020204" pitchFamily="34" charset="0"/>
              <a:buChar char="•"/>
            </a:pPr>
            <a:r>
              <a:rPr lang="en-GB" sz="2800" dirty="0"/>
              <a:t>Critical Realist Cluster Randomized Controlled Trial applying a whole-school mindfulness intervention approach. </a:t>
            </a:r>
          </a:p>
          <a:p>
            <a:pPr algn="just">
              <a:buSzPct val="151000"/>
              <a:buFont typeface="Arial" panose="020B0604020202020204" pitchFamily="34" charset="0"/>
              <a:buChar char="•"/>
            </a:pPr>
            <a:r>
              <a:rPr lang="en-GB" sz="2800" dirty="0"/>
              <a:t>Quantitative and qualitative research approaches. </a:t>
            </a:r>
          </a:p>
          <a:p>
            <a:pPr algn="just">
              <a:buSzPct val="151000"/>
              <a:buFont typeface="Arial" panose="020B0604020202020204" pitchFamily="34" charset="0"/>
              <a:buChar char="•"/>
            </a:pPr>
            <a:r>
              <a:rPr lang="en-GB" sz="2800" dirty="0"/>
              <a:t>62 teachers and 923 pupils from control (512) and intervention (411) schools participated in the study. </a:t>
            </a:r>
          </a:p>
          <a:p>
            <a:pPr algn="just">
              <a:buSzPct val="151000"/>
              <a:buFont typeface="Arial" panose="020B0604020202020204" pitchFamily="34" charset="0"/>
              <a:buChar char="•"/>
            </a:pPr>
            <a:r>
              <a:rPr lang="en-GB" sz="2800" dirty="0"/>
              <a:t>The study took place in </a:t>
            </a:r>
            <a:r>
              <a:rPr lang="en-GB" sz="2800" dirty="0" err="1"/>
              <a:t>Burera</a:t>
            </a:r>
            <a:r>
              <a:rPr lang="en-GB" sz="2800" dirty="0"/>
              <a:t> district schools: GS </a:t>
            </a:r>
            <a:r>
              <a:rPr lang="en-GB" sz="2800" dirty="0" err="1"/>
              <a:t>Rugarama</a:t>
            </a:r>
            <a:r>
              <a:rPr lang="en-GB" sz="2800" dirty="0"/>
              <a:t> (control) and </a:t>
            </a:r>
            <a:r>
              <a:rPr lang="en-GB" sz="2800" dirty="0" err="1"/>
              <a:t>Rwasa</a:t>
            </a:r>
            <a:r>
              <a:rPr lang="en-GB" sz="2800" dirty="0"/>
              <a:t> (intervention). </a:t>
            </a:r>
          </a:p>
          <a:p>
            <a:pPr algn="just">
              <a:buSzPct val="151000"/>
              <a:buFont typeface="Arial" panose="020B0604020202020204" pitchFamily="34" charset="0"/>
              <a:buChar char="•"/>
            </a:pPr>
            <a:r>
              <a:rPr lang="en-GB" sz="2800" dirty="0"/>
              <a:t>Data </a:t>
            </a:r>
            <a:r>
              <a:rPr lang="en-US" sz="2800" dirty="0"/>
              <a:t>were collected at baseline, midline, and </a:t>
            </a:r>
            <a:r>
              <a:rPr lang="en-US" sz="2800" dirty="0" err="1"/>
              <a:t>endline</a:t>
            </a:r>
            <a:r>
              <a:rPr lang="en-GB" sz="2800" dirty="0"/>
              <a:t> using psychometric tools, Interviews, FGDs, and observation. </a:t>
            </a:r>
          </a:p>
          <a:p>
            <a:pPr marL="0" lvl="0" indent="0" defTabSz="914400" eaLnBrk="0" fontAlgn="base" hangingPunct="0">
              <a:spcBef>
                <a:spcPct val="0"/>
              </a:spcBef>
              <a:spcAft>
                <a:spcPct val="0"/>
              </a:spcAft>
              <a:buFontTx/>
              <a:buChar char="•"/>
            </a:pPr>
            <a:endParaRPr lang="en-US" altLang="en-US" sz="2400" dirty="0"/>
          </a:p>
          <a:p>
            <a:pPr marL="0" lvl="0" indent="0" defTabSz="914400" eaLnBrk="0" fontAlgn="base" hangingPunct="0">
              <a:spcBef>
                <a:spcPct val="0"/>
              </a:spcBef>
              <a:spcAft>
                <a:spcPct val="0"/>
              </a:spcAft>
              <a:buNone/>
            </a:pPr>
            <a:endParaRPr lang="en-US" altLang="en-US" dirty="0">
              <a:latin typeface="Arial" panose="020B0604020202020204" pitchFamily="34" charset="0"/>
            </a:endParaRPr>
          </a:p>
          <a:p>
            <a:endParaRPr lang="en-US" dirty="0"/>
          </a:p>
          <a:p>
            <a:endParaRPr lang="en-US" dirty="0"/>
          </a:p>
          <a:p>
            <a:endParaRPr dirty="0"/>
          </a:p>
        </p:txBody>
      </p:sp>
      <p:sp>
        <p:nvSpPr>
          <p:cNvPr id="4" name="Rectangle 1">
            <a:extLst>
              <a:ext uri="{FF2B5EF4-FFF2-40B4-BE49-F238E27FC236}">
                <a16:creationId xmlns:a16="http://schemas.microsoft.com/office/drawing/2014/main" id="{1600E2FF-C094-4E0F-935E-050170F68A1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5" y="419691"/>
            <a:ext cx="8229600" cy="760786"/>
          </a:xfrm>
        </p:spPr>
        <p:txBody>
          <a:bodyPr>
            <a:normAutofit fontScale="90000"/>
          </a:bodyPr>
          <a:lstStyle/>
          <a:p>
            <a:r>
              <a:rPr dirty="0"/>
              <a:t>Methodology</a:t>
            </a:r>
            <a:r>
              <a:rPr lang="en-US" dirty="0"/>
              <a:t> </a:t>
            </a:r>
            <a:endParaRPr dirty="0"/>
          </a:p>
        </p:txBody>
      </p:sp>
      <p:sp>
        <p:nvSpPr>
          <p:cNvPr id="3" name="Content Placeholder 2"/>
          <p:cNvSpPr>
            <a:spLocks noGrp="1"/>
          </p:cNvSpPr>
          <p:nvPr>
            <p:ph idx="1"/>
          </p:nvPr>
        </p:nvSpPr>
        <p:spPr>
          <a:xfrm>
            <a:off x="583982" y="1646459"/>
            <a:ext cx="7657983" cy="3565082"/>
          </a:xfrm>
        </p:spPr>
        <p:txBody>
          <a:bodyPr>
            <a:normAutofit/>
          </a:bodyPr>
          <a:lstStyle/>
          <a:p>
            <a:r>
              <a:rPr lang="en-GB" sz="2400" dirty="0"/>
              <a:t>The data analysis followed abductive and reproductive reasoning. </a:t>
            </a:r>
          </a:p>
          <a:p>
            <a:r>
              <a:rPr lang="en-US" sz="2400" dirty="0"/>
              <a:t>Independent samples T test and Mixed design with repeated measures ANOVA were used for quantitative analysis using SPSS, version 30.</a:t>
            </a:r>
          </a:p>
          <a:p>
            <a:r>
              <a:rPr lang="en-US" sz="2400" dirty="0"/>
              <a:t>Qualitative template approach was used to </a:t>
            </a:r>
            <a:r>
              <a:rPr lang="en-US" sz="2400" dirty="0" err="1"/>
              <a:t>analyse</a:t>
            </a:r>
            <a:r>
              <a:rPr lang="en-US" sz="2400" dirty="0"/>
              <a:t> qualitative data using </a:t>
            </a:r>
            <a:r>
              <a:rPr lang="en-US" sz="2400" dirty="0" err="1"/>
              <a:t>Nvivo</a:t>
            </a:r>
            <a:r>
              <a:rPr lang="en-US" sz="2400" dirty="0"/>
              <a:t>.</a:t>
            </a:r>
          </a:p>
          <a:p>
            <a:endParaRPr dirty="0"/>
          </a:p>
        </p:txBody>
      </p:sp>
      <p:sp>
        <p:nvSpPr>
          <p:cNvPr id="4" name="Rectangle 1">
            <a:extLst>
              <a:ext uri="{FF2B5EF4-FFF2-40B4-BE49-F238E27FC236}">
                <a16:creationId xmlns:a16="http://schemas.microsoft.com/office/drawing/2014/main" id="{1600E2FF-C094-4E0F-935E-050170F68A16}"/>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5214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Teachers</a:t>
            </a:r>
            <a:endParaRPr dirty="0"/>
          </a:p>
        </p:txBody>
      </p:sp>
      <p:graphicFrame>
        <p:nvGraphicFramePr>
          <p:cNvPr id="4" name="Content Placeholder 3">
            <a:extLst>
              <a:ext uri="{FF2B5EF4-FFF2-40B4-BE49-F238E27FC236}">
                <a16:creationId xmlns:a16="http://schemas.microsoft.com/office/drawing/2014/main" id="{D1E2E6C4-574B-4ACA-A45F-C2841A9CE6DC}"/>
              </a:ext>
            </a:extLst>
          </p:cNvPr>
          <p:cNvGraphicFramePr>
            <a:graphicFrameLocks noGrp="1"/>
          </p:cNvGraphicFramePr>
          <p:nvPr>
            <p:ph idx="1"/>
            <p:extLst>
              <p:ext uri="{D42A27DB-BD31-4B8C-83A1-F6EECF244321}">
                <p14:modId xmlns:p14="http://schemas.microsoft.com/office/powerpoint/2010/main" val="3984630729"/>
              </p:ext>
            </p:extLst>
          </p:nvPr>
        </p:nvGraphicFramePr>
        <p:xfrm>
          <a:off x="533400" y="1143000"/>
          <a:ext cx="7917179" cy="4592007"/>
        </p:xfrm>
        <a:graphic>
          <a:graphicData uri="http://schemas.openxmlformats.org/drawingml/2006/table">
            <a:tbl>
              <a:tblPr firstRow="1" firstCol="1" bandRow="1">
                <a:tableStyleId>{5C22544A-7EE6-4342-B048-85BDC9FD1C3A}</a:tableStyleId>
              </a:tblPr>
              <a:tblGrid>
                <a:gridCol w="2105594">
                  <a:extLst>
                    <a:ext uri="{9D8B030D-6E8A-4147-A177-3AD203B41FA5}">
                      <a16:colId xmlns:a16="http://schemas.microsoft.com/office/drawing/2014/main" val="4135215950"/>
                    </a:ext>
                  </a:extLst>
                </a:gridCol>
                <a:gridCol w="2105594">
                  <a:extLst>
                    <a:ext uri="{9D8B030D-6E8A-4147-A177-3AD203B41FA5}">
                      <a16:colId xmlns:a16="http://schemas.microsoft.com/office/drawing/2014/main" val="3397890328"/>
                    </a:ext>
                  </a:extLst>
                </a:gridCol>
                <a:gridCol w="1176330">
                  <a:extLst>
                    <a:ext uri="{9D8B030D-6E8A-4147-A177-3AD203B41FA5}">
                      <a16:colId xmlns:a16="http://schemas.microsoft.com/office/drawing/2014/main" val="2429874513"/>
                    </a:ext>
                  </a:extLst>
                </a:gridCol>
                <a:gridCol w="914513">
                  <a:extLst>
                    <a:ext uri="{9D8B030D-6E8A-4147-A177-3AD203B41FA5}">
                      <a16:colId xmlns:a16="http://schemas.microsoft.com/office/drawing/2014/main" val="1574946050"/>
                    </a:ext>
                  </a:extLst>
                </a:gridCol>
                <a:gridCol w="914513">
                  <a:extLst>
                    <a:ext uri="{9D8B030D-6E8A-4147-A177-3AD203B41FA5}">
                      <a16:colId xmlns:a16="http://schemas.microsoft.com/office/drawing/2014/main" val="2625952924"/>
                    </a:ext>
                  </a:extLst>
                </a:gridCol>
                <a:gridCol w="700635">
                  <a:extLst>
                    <a:ext uri="{9D8B030D-6E8A-4147-A177-3AD203B41FA5}">
                      <a16:colId xmlns:a16="http://schemas.microsoft.com/office/drawing/2014/main" val="4145798625"/>
                    </a:ext>
                  </a:extLst>
                </a:gridCol>
              </a:tblGrid>
              <a:tr h="504613">
                <a:tc>
                  <a:txBody>
                    <a:bodyPr/>
                    <a:lstStyle/>
                    <a:p>
                      <a:pPr>
                        <a:lnSpc>
                          <a:spcPct val="107000"/>
                        </a:lnSpc>
                        <a:spcAft>
                          <a:spcPts val="0"/>
                        </a:spcAft>
                      </a:pPr>
                      <a:r>
                        <a:rPr lang="en-US" sz="1600" dirty="0">
                          <a:effectLst/>
                        </a:rPr>
                        <a:t>Outcome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Group comparison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a:effectLst/>
                        </a:rPr>
                        <a:t>Mean difference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en-US" sz="1600">
                          <a:effectLst/>
                        </a:rPr>
                        <a:t>95% CI</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a:txBody>
                    <a:bodyPr/>
                    <a:lstStyle/>
                    <a:p>
                      <a:pPr>
                        <a:lnSpc>
                          <a:spcPct val="107000"/>
                        </a:lnSpc>
                        <a:spcAft>
                          <a:spcPts val="0"/>
                        </a:spcAft>
                      </a:pPr>
                      <a:r>
                        <a:rPr lang="en-US" sz="1600">
                          <a:effectLst/>
                        </a:rPr>
                        <a:t>Sig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30066380"/>
                  </a:ext>
                </a:extLst>
              </a:tr>
              <a:tr h="504613">
                <a:tc rowSpan="2">
                  <a:txBody>
                    <a:bodyPr/>
                    <a:lstStyle/>
                    <a:p>
                      <a:pPr>
                        <a:lnSpc>
                          <a:spcPct val="107000"/>
                        </a:lnSpc>
                        <a:spcAft>
                          <a:spcPts val="0"/>
                        </a:spcAft>
                      </a:pPr>
                      <a:r>
                        <a:rPr lang="en-US" sz="1600" dirty="0">
                          <a:effectLst/>
                        </a:rPr>
                        <a:t>Life satisfaction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Baseline: Intervention vs control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0.42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-.612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1.460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b="0" dirty="0">
                          <a:effectLst/>
                          <a:latin typeface="Calibri" panose="020F0502020204030204" pitchFamily="34" charset="0"/>
                          <a:ea typeface="Calibri" panose="020F0502020204030204" pitchFamily="34" charset="0"/>
                          <a:cs typeface="Times New Roman" panose="02020603050405020304" pitchFamily="18" charset="0"/>
                        </a:rPr>
                        <a:t>.416</a:t>
                      </a:r>
                      <a:endParaRPr lang="en-GB"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2888553"/>
                  </a:ext>
                </a:extLst>
              </a:tr>
              <a:tr h="504613">
                <a:tc vMerge="1">
                  <a:txBody>
                    <a:bodyPr/>
                    <a:lstStyle/>
                    <a:p>
                      <a:endParaRPr lang="en-GB"/>
                    </a:p>
                  </a:txBody>
                  <a:tcPr/>
                </a:tc>
                <a:tc>
                  <a:txBody>
                    <a:bodyPr/>
                    <a:lstStyle/>
                    <a:p>
                      <a:pPr>
                        <a:lnSpc>
                          <a:spcPct val="107000"/>
                        </a:lnSpc>
                        <a:spcAft>
                          <a:spcPts val="0"/>
                        </a:spcAft>
                      </a:pPr>
                      <a:r>
                        <a:rPr lang="en-US" sz="1600" dirty="0">
                          <a:effectLst/>
                        </a:rPr>
                        <a:t>End-line: Intervention vs control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3.63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2.977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4.295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&lt;.001</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1182373"/>
                  </a:ext>
                </a:extLst>
              </a:tr>
              <a:tr h="504613">
                <a:tc rowSpan="2">
                  <a:txBody>
                    <a:bodyPr/>
                    <a:lstStyle/>
                    <a:p>
                      <a:pPr>
                        <a:lnSpc>
                          <a:spcPct val="107000"/>
                        </a:lnSpc>
                        <a:spcAft>
                          <a:spcPts val="0"/>
                        </a:spcAft>
                      </a:pPr>
                      <a:r>
                        <a:rPr lang="en-US" sz="1600">
                          <a:effectLst/>
                        </a:rPr>
                        <a:t>Classroom management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a:effectLst/>
                        </a:rPr>
                        <a:t>Intervention: baseline &amp; end-line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-1.34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-2.522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-0.166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.026</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2358983"/>
                  </a:ext>
                </a:extLst>
              </a:tr>
              <a:tr h="504613">
                <a:tc vMerge="1">
                  <a:txBody>
                    <a:bodyPr/>
                    <a:lstStyle/>
                    <a:p>
                      <a:endParaRPr lang="en-GB"/>
                    </a:p>
                  </a:txBody>
                  <a:tcPr/>
                </a:tc>
                <a:tc>
                  <a:txBody>
                    <a:bodyPr/>
                    <a:lstStyle/>
                    <a:p>
                      <a:pPr>
                        <a:lnSpc>
                          <a:spcPct val="107000"/>
                        </a:lnSpc>
                        <a:spcAft>
                          <a:spcPts val="0"/>
                        </a:spcAft>
                      </a:pPr>
                      <a:r>
                        <a:rPr lang="en-US" sz="1600">
                          <a:effectLst/>
                        </a:rPr>
                        <a:t>Control: baseline &amp; end-line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-0.53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-1.924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0.855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.44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0954754"/>
                  </a:ext>
                </a:extLst>
              </a:tr>
              <a:tr h="504613">
                <a:tc rowSpan="2">
                  <a:txBody>
                    <a:bodyPr/>
                    <a:lstStyle/>
                    <a:p>
                      <a:pPr>
                        <a:lnSpc>
                          <a:spcPct val="107000"/>
                        </a:lnSpc>
                        <a:spcAft>
                          <a:spcPts val="0"/>
                        </a:spcAft>
                      </a:pPr>
                      <a:r>
                        <a:rPr lang="en-US" sz="1600" dirty="0">
                          <a:effectLst/>
                        </a:rPr>
                        <a:t>Relationship between teachers and pupils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Baseline: Intervention &amp; control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-1.05</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-1.958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-0.150</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.023</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1739494"/>
                  </a:ext>
                </a:extLst>
              </a:tr>
              <a:tr h="504613">
                <a:tc vMerge="1">
                  <a:txBody>
                    <a:bodyPr/>
                    <a:lstStyle/>
                    <a:p>
                      <a:endParaRPr lang="en-GB"/>
                    </a:p>
                  </a:txBody>
                  <a:tcPr/>
                </a:tc>
                <a:tc>
                  <a:txBody>
                    <a:bodyPr/>
                    <a:lstStyle/>
                    <a:p>
                      <a:pPr>
                        <a:lnSpc>
                          <a:spcPct val="107000"/>
                        </a:lnSpc>
                        <a:spcAft>
                          <a:spcPts val="0"/>
                        </a:spcAft>
                      </a:pPr>
                      <a:r>
                        <a:rPr lang="en-US" sz="1600" dirty="0">
                          <a:effectLst/>
                        </a:rPr>
                        <a:t>End-line: Intervention &amp; control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0.78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-0.121</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1.683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.088</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9765658"/>
                  </a:ext>
                </a:extLst>
              </a:tr>
              <a:tr h="504613">
                <a:tc rowSpan="2">
                  <a:txBody>
                    <a:bodyPr/>
                    <a:lstStyle/>
                    <a:p>
                      <a:pPr>
                        <a:lnSpc>
                          <a:spcPct val="107000"/>
                        </a:lnSpc>
                        <a:spcAft>
                          <a:spcPts val="0"/>
                        </a:spcAft>
                      </a:pPr>
                      <a:r>
                        <a:rPr lang="en-US" sz="1600" dirty="0">
                          <a:effectLst/>
                        </a:rPr>
                        <a:t>Work related stress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Baseline: Intervention &amp; control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-0.17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-0.169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0.427</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.69</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2223034"/>
                  </a:ext>
                </a:extLst>
              </a:tr>
              <a:tr h="504613">
                <a:tc vMerge="1">
                  <a:txBody>
                    <a:bodyPr/>
                    <a:lstStyle/>
                    <a:p>
                      <a:endParaRPr lang="en-GB"/>
                    </a:p>
                  </a:txBody>
                  <a:tcPr/>
                </a:tc>
                <a:tc>
                  <a:txBody>
                    <a:bodyPr/>
                    <a:lstStyle/>
                    <a:p>
                      <a:pPr>
                        <a:lnSpc>
                          <a:spcPct val="107000"/>
                        </a:lnSpc>
                        <a:spcAft>
                          <a:spcPts val="0"/>
                        </a:spcAft>
                      </a:pPr>
                      <a:r>
                        <a:rPr lang="en-US" sz="1600" dirty="0">
                          <a:effectLst/>
                        </a:rPr>
                        <a:t>End-line: Intervention &amp; control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-1.53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-2.513</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0.544</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.003</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4311134"/>
                  </a:ext>
                </a:extLst>
              </a:tr>
            </a:tbl>
          </a:graphicData>
        </a:graphic>
      </p:graphicFrame>
    </p:spTree>
    <p:extLst>
      <p:ext uri="{BB962C8B-B14F-4D97-AF65-F5344CB8AC3E}">
        <p14:creationId xmlns:p14="http://schemas.microsoft.com/office/powerpoint/2010/main" val="124370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dirty="0"/>
              <a:t>Key </a:t>
            </a:r>
            <a:r>
              <a:rPr lang="en-US" dirty="0"/>
              <a:t>preliminary r</a:t>
            </a:r>
            <a:r>
              <a:rPr dirty="0"/>
              <a:t>esults</a:t>
            </a:r>
            <a:r>
              <a:rPr lang="en-US" dirty="0"/>
              <a:t>: Teachers</a:t>
            </a:r>
            <a:endParaRPr dirty="0"/>
          </a:p>
        </p:txBody>
      </p:sp>
      <p:sp>
        <p:nvSpPr>
          <p:cNvPr id="5" name="Content Placeholder 4">
            <a:extLst>
              <a:ext uri="{FF2B5EF4-FFF2-40B4-BE49-F238E27FC236}">
                <a16:creationId xmlns:a16="http://schemas.microsoft.com/office/drawing/2014/main" id="{71B85DE3-6D52-4366-8B0C-AFAF64083AF7}"/>
              </a:ext>
            </a:extLst>
          </p:cNvPr>
          <p:cNvSpPr>
            <a:spLocks noGrp="1"/>
          </p:cNvSpPr>
          <p:nvPr>
            <p:ph idx="1"/>
          </p:nvPr>
        </p:nvSpPr>
        <p:spPr>
          <a:xfrm>
            <a:off x="307590" y="1464334"/>
            <a:ext cx="2618491" cy="4525963"/>
          </a:xfrm>
        </p:spPr>
        <p:txBody>
          <a:bodyPr>
            <a:normAutofit/>
          </a:bodyPr>
          <a:lstStyle/>
          <a:p>
            <a:pPr marL="0" indent="0">
              <a:buNone/>
            </a:pPr>
            <a:r>
              <a:rPr lang="en-US" sz="1600" dirty="0"/>
              <a:t>Teachers' job satisfaction increased over time in the intervention school, whereas</a:t>
            </a:r>
            <a:r>
              <a:rPr lang="en-GB" sz="1600" dirty="0"/>
              <a:t> it declined in the control school.</a:t>
            </a:r>
          </a:p>
          <a:p>
            <a:pPr marL="0" indent="0">
              <a:buNone/>
            </a:pPr>
            <a:r>
              <a:rPr lang="en-GB" sz="1600" dirty="0"/>
              <a:t>Significant effect of time:</a:t>
            </a:r>
            <a:br>
              <a:rPr lang="en-GB" sz="1600" dirty="0"/>
            </a:br>
            <a:r>
              <a:rPr lang="en-GB" sz="1600" dirty="0"/>
              <a:t>F(2,112) = 11.60, p &lt; .001 </a:t>
            </a:r>
          </a:p>
          <a:p>
            <a:pPr marL="0" indent="0">
              <a:buNone/>
            </a:pPr>
            <a:r>
              <a:rPr lang="en-GB" sz="1600" dirty="0"/>
              <a:t>Significant Group × Time interaction:</a:t>
            </a:r>
            <a:br>
              <a:rPr lang="en-GB" sz="1600" dirty="0"/>
            </a:br>
            <a:r>
              <a:rPr lang="en-GB" sz="1600" dirty="0"/>
              <a:t>F(2,112) = 24.29, p &lt; .001</a:t>
            </a:r>
          </a:p>
          <a:p>
            <a:pPr marL="0" indent="0">
              <a:buNone/>
            </a:pPr>
            <a:endParaRPr lang="en-GB" sz="1500" dirty="0"/>
          </a:p>
        </p:txBody>
      </p:sp>
      <p:pic>
        <p:nvPicPr>
          <p:cNvPr id="6" name="Picture 5">
            <a:extLst>
              <a:ext uri="{FF2B5EF4-FFF2-40B4-BE49-F238E27FC236}">
                <a16:creationId xmlns:a16="http://schemas.microsoft.com/office/drawing/2014/main" id="{0216AF30-3F18-4CE0-99A4-8C9CC8EC7D78}"/>
              </a:ext>
            </a:extLst>
          </p:cNvPr>
          <p:cNvPicPr/>
          <p:nvPr/>
        </p:nvPicPr>
        <p:blipFill rotWithShape="1">
          <a:blip r:embed="rId2">
            <a:extLst>
              <a:ext uri="{28A0092B-C50C-407E-A947-70E740481C1C}">
                <a14:useLocalDpi xmlns:a14="http://schemas.microsoft.com/office/drawing/2010/main" val="0"/>
              </a:ext>
            </a:extLst>
          </a:blip>
          <a:srcRect r="10506"/>
          <a:stretch/>
        </p:blipFill>
        <p:spPr bwMode="auto">
          <a:xfrm>
            <a:off x="3373865" y="1226173"/>
            <a:ext cx="5462545" cy="3713480"/>
          </a:xfrm>
          <a:prstGeom prst="rect">
            <a:avLst/>
          </a:prstGeom>
          <a:noFill/>
          <a:ln>
            <a:noFill/>
          </a:ln>
        </p:spPr>
      </p:pic>
    </p:spTree>
    <p:extLst>
      <p:ext uri="{BB962C8B-B14F-4D97-AF65-F5344CB8AC3E}">
        <p14:creationId xmlns:p14="http://schemas.microsoft.com/office/powerpoint/2010/main" val="30684365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2245</TotalTime>
  <Words>1512</Words>
  <Application>Microsoft Office PowerPoint</Application>
  <PresentationFormat>On-screen Show (4:3)</PresentationFormat>
  <Paragraphs>165</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Preliminary Findings from a Trial of a School-based Mindfulness intervention in Rwanda. </vt:lpstr>
      <vt:lpstr>Background </vt:lpstr>
      <vt:lpstr>Problem Statement</vt:lpstr>
      <vt:lpstr>Research objectives</vt:lpstr>
      <vt:lpstr>Theoretical Framework</vt:lpstr>
      <vt:lpstr>Methodology</vt:lpstr>
      <vt:lpstr>Methodology </vt:lpstr>
      <vt:lpstr>Key preliminary results: Teachers</vt:lpstr>
      <vt:lpstr>Key preliminary results: Teachers</vt:lpstr>
      <vt:lpstr>Key preliminary results: Teachers</vt:lpstr>
      <vt:lpstr>Key preliminary results: Teachers</vt:lpstr>
      <vt:lpstr>Key preliminary results: Pupils</vt:lpstr>
      <vt:lpstr>Key preliminary results: Pupil</vt:lpstr>
      <vt:lpstr>Key preliminary results: Teachers</vt:lpstr>
      <vt:lpstr>Key preliminary results: Pupil</vt:lpstr>
      <vt:lpstr>Conclusions</vt:lpstr>
      <vt:lpstr>Acknowledgement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dc:title>
  <dc:subject/>
  <dc:creator>Irenee Ndayambaje</dc:creator>
  <cp:keywords/>
  <dc:description>generated using python-pptx</dc:description>
  <cp:lastModifiedBy>Tan, Yi-Lin</cp:lastModifiedBy>
  <cp:revision>91</cp:revision>
  <dcterms:created xsi:type="dcterms:W3CDTF">2013-01-27T09:14:16Z</dcterms:created>
  <dcterms:modified xsi:type="dcterms:W3CDTF">2026-07-10T11:41:55Z</dcterms:modified>
  <cp:category/>
</cp:coreProperties>
</file>