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69" r:id="rId5"/>
    <p:sldId id="260" r:id="rId6"/>
    <p:sldId id="267" r:id="rId7"/>
    <p:sldId id="271" r:id="rId8"/>
    <p:sldId id="263" r:id="rId9"/>
    <p:sldId id="264" r:id="rId10"/>
    <p:sldId id="273" r:id="rId11"/>
  </p:sldIdLst>
  <p:sldSz cx="12192000" cy="68580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11" autoAdjust="0"/>
    <p:restoredTop sz="95256" autoAdjust="0"/>
  </p:normalViewPr>
  <p:slideViewPr>
    <p:cSldViewPr snapToGrid="0" snapToObjects="1">
      <p:cViewPr varScale="1">
        <p:scale>
          <a:sx n="95" d="100"/>
          <a:sy n="95" d="100"/>
        </p:scale>
        <p:origin x="245"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8A791F5F-2BE4-484B-A7AF-48CCBFE80F39}" type="datetimeFigureOut">
              <a:rPr lang="en-US" smtClean="0"/>
              <a:t>7/10/2026</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6EFBFB98-DDB8-40C7-A119-37B4334E55CA}" type="slidenum">
              <a:rPr lang="en-US" smtClean="0"/>
              <a:t>‹#›</a:t>
            </a:fld>
            <a:endParaRPr lang="en-US"/>
          </a:p>
        </p:txBody>
      </p:sp>
    </p:spTree>
    <p:extLst>
      <p:ext uri="{BB962C8B-B14F-4D97-AF65-F5344CB8AC3E}">
        <p14:creationId xmlns:p14="http://schemas.microsoft.com/office/powerpoint/2010/main" val="3906445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514600" y="857250"/>
            <a:ext cx="4114800" cy="2314575"/>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FBFB98-DDB8-40C7-A119-37B4334E55CA}" type="slidenum">
              <a:rPr lang="en-US" smtClean="0"/>
              <a:t>6</a:t>
            </a:fld>
            <a:endParaRPr lang="en-US"/>
          </a:p>
        </p:txBody>
      </p:sp>
    </p:spTree>
    <p:extLst>
      <p:ext uri="{BB962C8B-B14F-4D97-AF65-F5344CB8AC3E}">
        <p14:creationId xmlns:p14="http://schemas.microsoft.com/office/powerpoint/2010/main" val="28686274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2" indent="0" algn="ctr">
              <a:buNone/>
              <a:defRPr>
                <a:solidFill>
                  <a:schemeClr val="tx1">
                    <a:tint val="75000"/>
                  </a:schemeClr>
                </a:solidFill>
              </a:defRPr>
            </a:lvl3pPr>
            <a:lvl4pPr marL="1371603" indent="0" algn="ctr">
              <a:buNone/>
              <a:defRPr>
                <a:solidFill>
                  <a:schemeClr val="tx1">
                    <a:tint val="75000"/>
                  </a:schemeClr>
                </a:solidFill>
              </a:defRPr>
            </a:lvl4pPr>
            <a:lvl5pPr marL="1828806" indent="0" algn="ctr">
              <a:buNone/>
              <a:defRPr>
                <a:solidFill>
                  <a:schemeClr val="tx1">
                    <a:tint val="75000"/>
                  </a:schemeClr>
                </a:solidFill>
              </a:defRPr>
            </a:lvl5pPr>
            <a:lvl6pPr marL="2286006" indent="0" algn="ctr">
              <a:buNone/>
              <a:defRPr>
                <a:solidFill>
                  <a:schemeClr val="tx1">
                    <a:tint val="75000"/>
                  </a:schemeClr>
                </a:solidFill>
              </a:defRPr>
            </a:lvl6pPr>
            <a:lvl7pPr marL="2743207" indent="0" algn="ctr">
              <a:buNone/>
              <a:defRPr>
                <a:solidFill>
                  <a:schemeClr val="tx1">
                    <a:tint val="75000"/>
                  </a:schemeClr>
                </a:solidFill>
              </a:defRPr>
            </a:lvl7pPr>
            <a:lvl8pPr marL="3200408" indent="0" algn="ctr">
              <a:buNone/>
              <a:defRPr>
                <a:solidFill>
                  <a:schemeClr val="tx1">
                    <a:tint val="75000"/>
                  </a:schemeClr>
                </a:solidFill>
              </a:defRPr>
            </a:lvl8pPr>
            <a:lvl9pPr marL="36576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2"/>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4"/>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2" indent="0">
              <a:buNone/>
              <a:defRPr sz="1600">
                <a:solidFill>
                  <a:schemeClr val="tx1">
                    <a:tint val="75000"/>
                  </a:schemeClr>
                </a:solidFill>
              </a:defRPr>
            </a:lvl3pPr>
            <a:lvl4pPr marL="1371603" indent="0">
              <a:buNone/>
              <a:defRPr sz="1400">
                <a:solidFill>
                  <a:schemeClr val="tx1">
                    <a:tint val="75000"/>
                  </a:schemeClr>
                </a:solidFill>
              </a:defRPr>
            </a:lvl4pPr>
            <a:lvl5pPr marL="1828806" indent="0">
              <a:buNone/>
              <a:defRPr sz="1400">
                <a:solidFill>
                  <a:schemeClr val="tx1">
                    <a:tint val="75000"/>
                  </a:schemeClr>
                </a:solidFill>
              </a:defRPr>
            </a:lvl5pPr>
            <a:lvl6pPr marL="2286006" indent="0">
              <a:buNone/>
              <a:defRPr sz="1400">
                <a:solidFill>
                  <a:schemeClr val="tx1">
                    <a:tint val="75000"/>
                  </a:schemeClr>
                </a:solidFill>
              </a:defRPr>
            </a:lvl6pPr>
            <a:lvl7pPr marL="2743207" indent="0">
              <a:buNone/>
              <a:defRPr sz="1400">
                <a:solidFill>
                  <a:schemeClr val="tx1">
                    <a:tint val="75000"/>
                  </a:schemeClr>
                </a:solidFill>
              </a:defRPr>
            </a:lvl7pPr>
            <a:lvl8pPr marL="3200408" indent="0">
              <a:buNone/>
              <a:defRPr sz="1400">
                <a:solidFill>
                  <a:schemeClr val="tx1">
                    <a:tint val="75000"/>
                  </a:schemeClr>
                </a:solidFill>
              </a:defRPr>
            </a:lvl8pPr>
            <a:lvl9pPr marL="36576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4"/>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2" y="1535113"/>
            <a:ext cx="5386918" cy="639762"/>
          </a:xfrm>
        </p:spPr>
        <p:txBody>
          <a:bodyPr anchor="b"/>
          <a:lstStyle>
            <a:lvl1pPr marL="0" indent="0">
              <a:buNone/>
              <a:defRPr sz="2400" b="1"/>
            </a:lvl1pPr>
            <a:lvl2pPr marL="457200" indent="0">
              <a:buNone/>
              <a:defRPr sz="2000" b="1"/>
            </a:lvl2pPr>
            <a:lvl3pPr marL="914402" indent="0">
              <a:buNone/>
              <a:defRPr sz="1800" b="1"/>
            </a:lvl3pPr>
            <a:lvl4pPr marL="1371603" indent="0">
              <a:buNone/>
              <a:defRPr sz="1600" b="1"/>
            </a:lvl4pPr>
            <a:lvl5pPr marL="1828806" indent="0">
              <a:buNone/>
              <a:defRPr sz="1600" b="1"/>
            </a:lvl5pPr>
            <a:lvl6pPr marL="2286006" indent="0">
              <a:buNone/>
              <a:defRPr sz="1600" b="1"/>
            </a:lvl6pPr>
            <a:lvl7pPr marL="2743207" indent="0">
              <a:buNone/>
              <a:defRPr sz="1600" b="1"/>
            </a:lvl7pPr>
            <a:lvl8pPr marL="3200408" indent="0">
              <a:buNone/>
              <a:defRPr sz="1600" b="1"/>
            </a:lvl8pPr>
            <a:lvl9pPr marL="36576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2"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2" indent="0">
              <a:buNone/>
              <a:defRPr sz="1800" b="1"/>
            </a:lvl3pPr>
            <a:lvl4pPr marL="1371603" indent="0">
              <a:buNone/>
              <a:defRPr sz="1600" b="1"/>
            </a:lvl4pPr>
            <a:lvl5pPr marL="1828806" indent="0">
              <a:buNone/>
              <a:defRPr sz="1600" b="1"/>
            </a:lvl5pPr>
            <a:lvl6pPr marL="2286006" indent="0">
              <a:buNone/>
              <a:defRPr sz="1600" b="1"/>
            </a:lvl6pPr>
            <a:lvl7pPr marL="2743207" indent="0">
              <a:buNone/>
              <a:defRPr sz="1600" b="1"/>
            </a:lvl7pPr>
            <a:lvl8pPr marL="3200408" indent="0">
              <a:buNone/>
              <a:defRPr sz="1600" b="1"/>
            </a:lvl8pPr>
            <a:lvl9pPr marL="36576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4"/>
            <a:ext cx="4011084" cy="4691063"/>
          </a:xfrm>
        </p:spPr>
        <p:txBody>
          <a:bodyPr/>
          <a:lstStyle>
            <a:lvl1pPr marL="0" indent="0">
              <a:buNone/>
              <a:defRPr sz="1400"/>
            </a:lvl1pPr>
            <a:lvl2pPr marL="457200" indent="0">
              <a:buNone/>
              <a:defRPr sz="1200"/>
            </a:lvl2pPr>
            <a:lvl3pPr marL="914402" indent="0">
              <a:buNone/>
              <a:defRPr sz="1000"/>
            </a:lvl3pPr>
            <a:lvl4pPr marL="1371603" indent="0">
              <a:buNone/>
              <a:defRPr sz="901"/>
            </a:lvl4pPr>
            <a:lvl5pPr marL="1828806" indent="0">
              <a:buNone/>
              <a:defRPr sz="901"/>
            </a:lvl5pPr>
            <a:lvl6pPr marL="2286006" indent="0">
              <a:buNone/>
              <a:defRPr sz="901"/>
            </a:lvl6pPr>
            <a:lvl7pPr marL="2743207" indent="0">
              <a:buNone/>
              <a:defRPr sz="901"/>
            </a:lvl7pPr>
            <a:lvl8pPr marL="3200408" indent="0">
              <a:buNone/>
              <a:defRPr sz="901"/>
            </a:lvl8pPr>
            <a:lvl9pPr marL="3657609" indent="0">
              <a:buNone/>
              <a:defRPr sz="901"/>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8" y="612775"/>
            <a:ext cx="7315200" cy="4114800"/>
          </a:xfrm>
        </p:spPr>
        <p:txBody>
          <a:bodyPr/>
          <a:lstStyle>
            <a:lvl1pPr marL="0" indent="0">
              <a:buNone/>
              <a:defRPr sz="3200"/>
            </a:lvl1pPr>
            <a:lvl2pPr marL="457200" indent="0">
              <a:buNone/>
              <a:defRPr sz="2800"/>
            </a:lvl2pPr>
            <a:lvl3pPr marL="914402" indent="0">
              <a:buNone/>
              <a:defRPr sz="2400"/>
            </a:lvl3pPr>
            <a:lvl4pPr marL="1371603" indent="0">
              <a:buNone/>
              <a:defRPr sz="2000"/>
            </a:lvl4pPr>
            <a:lvl5pPr marL="1828806" indent="0">
              <a:buNone/>
              <a:defRPr sz="2000"/>
            </a:lvl5pPr>
            <a:lvl6pPr marL="2286006" indent="0">
              <a:buNone/>
              <a:defRPr sz="2000"/>
            </a:lvl6pPr>
            <a:lvl7pPr marL="2743207" indent="0">
              <a:buNone/>
              <a:defRPr sz="2000"/>
            </a:lvl7pPr>
            <a:lvl8pPr marL="3200408" indent="0">
              <a:buNone/>
              <a:defRPr sz="2000"/>
            </a:lvl8pPr>
            <a:lvl9pPr marL="3657609" indent="0">
              <a:buNone/>
              <a:defRPr sz="2000"/>
            </a:lvl9pPr>
          </a:lstStyle>
          <a:p>
            <a:endParaRPr lang="en-US"/>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400"/>
            </a:lvl1pPr>
            <a:lvl2pPr marL="457200" indent="0">
              <a:buNone/>
              <a:defRPr sz="1200"/>
            </a:lvl2pPr>
            <a:lvl3pPr marL="914402" indent="0">
              <a:buNone/>
              <a:defRPr sz="1000"/>
            </a:lvl3pPr>
            <a:lvl4pPr marL="1371603" indent="0">
              <a:buNone/>
              <a:defRPr sz="901"/>
            </a:lvl4pPr>
            <a:lvl5pPr marL="1828806" indent="0">
              <a:buNone/>
              <a:defRPr sz="901"/>
            </a:lvl5pPr>
            <a:lvl6pPr marL="2286006" indent="0">
              <a:buNone/>
              <a:defRPr sz="901"/>
            </a:lvl6pPr>
            <a:lvl7pPr marL="2743207" indent="0">
              <a:buNone/>
              <a:defRPr sz="901"/>
            </a:lvl7pPr>
            <a:lvl8pPr marL="3200408" indent="0">
              <a:buNone/>
              <a:defRPr sz="901"/>
            </a:lvl8pPr>
            <a:lvl9pPr marL="3657609" indent="0">
              <a:buNone/>
              <a:defRPr sz="901"/>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4"/>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7/10/2026</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1" indent="-342901"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2" indent="-285751"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3" indent="-228601"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4" indent="-228601"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5" indent="-228601"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6" indent="-228601"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7" indent="-228601"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9" indent="-228601"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10" indent="-228601"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2" algn="l" defTabSz="457200" rtl="0" eaLnBrk="1" latinLnBrk="0" hangingPunct="1">
        <a:defRPr sz="1800" kern="1200">
          <a:solidFill>
            <a:schemeClr val="tx1"/>
          </a:solidFill>
          <a:latin typeface="+mn-lt"/>
          <a:ea typeface="+mn-ea"/>
          <a:cs typeface="+mn-cs"/>
        </a:defRPr>
      </a:lvl3pPr>
      <a:lvl4pPr marL="1371603" algn="l" defTabSz="457200" rtl="0" eaLnBrk="1" latinLnBrk="0" hangingPunct="1">
        <a:defRPr sz="1800" kern="1200">
          <a:solidFill>
            <a:schemeClr val="tx1"/>
          </a:solidFill>
          <a:latin typeface="+mn-lt"/>
          <a:ea typeface="+mn-ea"/>
          <a:cs typeface="+mn-cs"/>
        </a:defRPr>
      </a:lvl4pPr>
      <a:lvl5pPr marL="1828806" algn="l" defTabSz="457200" rtl="0" eaLnBrk="1" latinLnBrk="0" hangingPunct="1">
        <a:defRPr sz="1800" kern="1200">
          <a:solidFill>
            <a:schemeClr val="tx1"/>
          </a:solidFill>
          <a:latin typeface="+mn-lt"/>
          <a:ea typeface="+mn-ea"/>
          <a:cs typeface="+mn-cs"/>
        </a:defRPr>
      </a:lvl5pPr>
      <a:lvl6pPr marL="2286006" algn="l" defTabSz="457200" rtl="0" eaLnBrk="1" latinLnBrk="0" hangingPunct="1">
        <a:defRPr sz="1800" kern="1200">
          <a:solidFill>
            <a:schemeClr val="tx1"/>
          </a:solidFill>
          <a:latin typeface="+mn-lt"/>
          <a:ea typeface="+mn-ea"/>
          <a:cs typeface="+mn-cs"/>
        </a:defRPr>
      </a:lvl6pPr>
      <a:lvl7pPr marL="2743207" algn="l" defTabSz="457200" rtl="0" eaLnBrk="1" latinLnBrk="0" hangingPunct="1">
        <a:defRPr sz="1800" kern="1200">
          <a:solidFill>
            <a:schemeClr val="tx1"/>
          </a:solidFill>
          <a:latin typeface="+mn-lt"/>
          <a:ea typeface="+mn-ea"/>
          <a:cs typeface="+mn-cs"/>
        </a:defRPr>
      </a:lvl7pPr>
      <a:lvl8pPr marL="3200408" algn="l" defTabSz="457200" rtl="0" eaLnBrk="1" latinLnBrk="0" hangingPunct="1">
        <a:defRPr sz="1800" kern="1200">
          <a:solidFill>
            <a:schemeClr val="tx1"/>
          </a:solidFill>
          <a:latin typeface="+mn-lt"/>
          <a:ea typeface="+mn-ea"/>
          <a:cs typeface="+mn-cs"/>
        </a:defRPr>
      </a:lvl8pPr>
      <a:lvl9pPr marL="3657609"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van.gahima@abdn.ac.uk" TargetMode="External"/><Relationship Id="rId2" Type="http://schemas.openxmlformats.org/officeDocument/2006/relationships/hyperlink" Target="mailto:i.gahima@ur.ac.rw/" TargetMode="Externa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hyperlink" Target="https://www.publicdomainpictures.net/en/view-image.php?image=275020&amp;picture=financial-analysis"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1942" y="1251752"/>
            <a:ext cx="11123721" cy="5471906"/>
          </a:xfrm>
        </p:spPr>
        <p:txBody>
          <a:bodyPr>
            <a:normAutofit fontScale="85000" lnSpcReduction="20000"/>
          </a:bodyPr>
          <a:lstStyle/>
          <a:p>
            <a:pPr marL="0" indent="0">
              <a:buNone/>
            </a:pPr>
            <a:r>
              <a:rPr lang="en-GB" sz="3000" b="1" dirty="0"/>
              <a:t>Child and Adolescent Mental Health in Rwanda: A Political Economy Analysis of Priority-Setting, Institutions, and Implementation</a:t>
            </a:r>
          </a:p>
          <a:p>
            <a:pPr marL="0" indent="0">
              <a:buNone/>
            </a:pPr>
            <a:endParaRPr lang="en-GB" sz="2800" dirty="0"/>
          </a:p>
          <a:p>
            <a:pPr marL="0" indent="0">
              <a:buNone/>
            </a:pPr>
            <a:r>
              <a:rPr lang="en-GB" sz="2600" dirty="0"/>
              <a:t>Lucia D'Ambruoso, Ivan Gahima,  Dorothy Tukahabwa,  Clarisse Marie Claudine Simbi,  Laetitia Nyirazinyoye, Clementine Kanazayire, Darius Gishoma, Emmanuel Mwizerwa, François Nkurunziza, Wenceslas Nzabarirwa  Pamela Abbott  </a:t>
            </a:r>
          </a:p>
          <a:p>
            <a:pPr marL="0" indent="0">
              <a:buNone/>
            </a:pPr>
            <a:endParaRPr lang="en-US" sz="3000" dirty="0"/>
          </a:p>
          <a:p>
            <a:pPr marL="0" indent="0">
              <a:buNone/>
            </a:pPr>
            <a:r>
              <a:rPr lang="en-US" sz="2600" dirty="0"/>
              <a:t>Presenter: Dr. Ivan GAHIMA </a:t>
            </a:r>
          </a:p>
          <a:p>
            <a:pPr marL="0" indent="0">
              <a:buNone/>
            </a:pPr>
            <a:endParaRPr sz="2600" dirty="0"/>
          </a:p>
          <a:p>
            <a:pPr marL="0" indent="0">
              <a:buNone/>
            </a:pPr>
            <a:r>
              <a:rPr lang="en-US" sz="2600" i="1" dirty="0"/>
              <a:t>University of Rwanda – College of Medicine and Health Sciences | University of Aberdeen, UK</a:t>
            </a:r>
            <a:endParaRPr lang="en-US" sz="2600" dirty="0"/>
          </a:p>
          <a:p>
            <a:pPr marL="0" indent="0">
              <a:buNone/>
            </a:pPr>
            <a:r>
              <a:rPr dirty="0"/>
              <a:t> </a:t>
            </a:r>
            <a:r>
              <a:rPr sz="2400" dirty="0"/>
              <a:t>Email</a:t>
            </a:r>
            <a:r>
              <a:rPr lang="en-US" sz="2400" dirty="0"/>
              <a:t>: </a:t>
            </a:r>
            <a:r>
              <a:rPr lang="en-US" sz="2400" dirty="0">
                <a:hlinkClick r:id="rId2"/>
              </a:rPr>
              <a:t>i.gahima@ur.ac.rw/</a:t>
            </a:r>
            <a:r>
              <a:rPr lang="en-US" sz="2400" dirty="0"/>
              <a:t> </a:t>
            </a:r>
            <a:r>
              <a:rPr lang="en-US" sz="2400" dirty="0">
                <a:hlinkClick r:id="rId3"/>
              </a:rPr>
              <a:t>ivan.gahima@abdn.ac.uk</a:t>
            </a:r>
            <a:endParaRPr lang="en-US" sz="2400" dirty="0"/>
          </a:p>
          <a:p>
            <a:pPr marL="0" indent="0">
              <a:buNone/>
            </a:pPr>
            <a:endParaRPr sz="2400" dirty="0"/>
          </a:p>
          <a:p>
            <a:pPr marL="0" indent="0" algn="ctr">
              <a:buNone/>
            </a:pPr>
            <a:r>
              <a:rPr lang="en-US" sz="2400" b="1" i="1" dirty="0"/>
              <a:t>4</a:t>
            </a:r>
            <a:r>
              <a:rPr lang="en-US" sz="2400" b="1" i="1" baseline="30000" dirty="0"/>
              <a:t>th</a:t>
            </a:r>
            <a:r>
              <a:rPr lang="en-US" sz="2400" b="1" i="1" dirty="0"/>
              <a:t> UR-CE international Conference on “ Re-shaping Education for Sustainable Development </a:t>
            </a:r>
          </a:p>
          <a:p>
            <a:pPr marL="0" indent="0" algn="ctr">
              <a:buNone/>
            </a:pPr>
            <a:r>
              <a:rPr sz="2400" b="1" i="1" dirty="0"/>
              <a:t> </a:t>
            </a:r>
            <a:endParaRPr lang="en-US" sz="2400" b="1" i="1" dirty="0"/>
          </a:p>
          <a:p>
            <a:pPr marL="0" indent="0" algn="ctr">
              <a:buNone/>
            </a:pPr>
            <a:r>
              <a:rPr lang="en-US" sz="2400" dirty="0"/>
              <a:t>                                                                                                                                        </a:t>
            </a:r>
            <a:r>
              <a:rPr lang="en-US" sz="2400" b="1" dirty="0"/>
              <a:t>Date: 17</a:t>
            </a:r>
            <a:r>
              <a:rPr lang="en-US" sz="2400" b="1" baseline="30000" dirty="0"/>
              <a:t>th</a:t>
            </a:r>
            <a:r>
              <a:rPr lang="en-US" sz="2400" b="1" dirty="0"/>
              <a:t> June, 2026</a:t>
            </a:r>
            <a:endParaRPr b="1" dirty="0"/>
          </a:p>
        </p:txBody>
      </p:sp>
      <p:pic>
        <p:nvPicPr>
          <p:cNvPr id="2" name="Picture 1" descr="A logo with text on it&#10;&#10;Description automatically generated">
            <a:extLst>
              <a:ext uri="{FF2B5EF4-FFF2-40B4-BE49-F238E27FC236}">
                <a16:creationId xmlns:a16="http://schemas.microsoft.com/office/drawing/2014/main" id="{C355A764-4584-6021-11A0-908A626A90F7}"/>
              </a:ext>
            </a:extLst>
          </p:cNvPr>
          <p:cNvPicPr/>
          <p:nvPr/>
        </p:nvPicPr>
        <p:blipFill>
          <a:blip r:embed="rId4">
            <a:extLst>
              <a:ext uri="{28A0092B-C50C-407E-A947-70E740481C1C}">
                <a14:useLocalDpi xmlns:a14="http://schemas.microsoft.com/office/drawing/2010/main" val="0"/>
              </a:ext>
            </a:extLst>
          </a:blip>
          <a:stretch>
            <a:fillRect/>
          </a:stretch>
        </p:blipFill>
        <p:spPr>
          <a:xfrm>
            <a:off x="3214187" y="18933"/>
            <a:ext cx="5256046" cy="1176204"/>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E771E968-D0CE-5CCA-FA9F-798A840924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961" y="5747678"/>
            <a:ext cx="2524087" cy="9759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E8314-B7B4-4A58-0786-AF2C881D6F4A}"/>
              </a:ext>
            </a:extLst>
          </p:cNvPr>
          <p:cNvSpPr>
            <a:spLocks noGrp="1"/>
          </p:cNvSpPr>
          <p:nvPr>
            <p:ph type="title"/>
          </p:nvPr>
        </p:nvSpPr>
        <p:spPr>
          <a:xfrm>
            <a:off x="838200" y="255059"/>
            <a:ext cx="10515600" cy="701675"/>
          </a:xfrm>
        </p:spPr>
        <p:txBody>
          <a:bodyPr>
            <a:normAutofit fontScale="90000"/>
          </a:bodyPr>
          <a:lstStyle/>
          <a:p>
            <a:r>
              <a:rPr lang="en-GB" dirty="0"/>
              <a:t>Acknowledgement </a:t>
            </a:r>
          </a:p>
        </p:txBody>
      </p:sp>
      <p:sp>
        <p:nvSpPr>
          <p:cNvPr id="3" name="Content Placeholder 2">
            <a:extLst>
              <a:ext uri="{FF2B5EF4-FFF2-40B4-BE49-F238E27FC236}">
                <a16:creationId xmlns:a16="http://schemas.microsoft.com/office/drawing/2014/main" id="{AC1F5901-9104-A7B1-31F1-5BD50388D782}"/>
              </a:ext>
            </a:extLst>
          </p:cNvPr>
          <p:cNvSpPr>
            <a:spLocks noGrp="1"/>
          </p:cNvSpPr>
          <p:nvPr>
            <p:ph idx="1"/>
          </p:nvPr>
        </p:nvSpPr>
        <p:spPr>
          <a:xfrm>
            <a:off x="728134" y="2714625"/>
            <a:ext cx="10515600" cy="3778250"/>
          </a:xfrm>
        </p:spPr>
        <p:txBody>
          <a:bodyPr>
            <a:normAutofit lnSpcReduction="10000"/>
          </a:bodyPr>
          <a:lstStyle/>
          <a:p>
            <a:pPr marL="0" indent="0">
              <a:buNone/>
            </a:pPr>
            <a:r>
              <a:rPr lang="en-GB" sz="2000" dirty="0"/>
              <a:t>Funding: The author(s) declare financial support was received for the research, authorship, and/or publication of this article. This research was funded by the National Institute for Health and Care Research (NIHR 133712) using UK aid from the UK Government to support global health research.</a:t>
            </a:r>
          </a:p>
          <a:p>
            <a:pPr marL="0" indent="0">
              <a:buNone/>
            </a:pPr>
            <a:endParaRPr lang="en-GB" sz="2000" dirty="0"/>
          </a:p>
          <a:p>
            <a:pPr marL="0" indent="0">
              <a:buNone/>
            </a:pPr>
            <a:r>
              <a:rPr lang="en-GB" sz="2000" dirty="0"/>
              <a:t>Disclaimer: The views expressed in this publication are those of the author(s) and not necessarily those of the NIHR or the UK government, the Court of the University of Aberdeen, the Board of Directors of the University of Rwanda, the Board of Directors of Addis Ababa University, or our International Advisory Board.</a:t>
            </a:r>
          </a:p>
          <a:p>
            <a:pPr marL="0" indent="0">
              <a:buNone/>
            </a:pPr>
            <a:endParaRPr lang="en-GB" sz="2000" dirty="0"/>
          </a:p>
          <a:p>
            <a:pPr marL="0" indent="0">
              <a:buNone/>
            </a:pPr>
            <a:r>
              <a:rPr lang="en-GB" sz="2000" dirty="0"/>
              <a:t>Copyright: This is an open-access PPT distributed under the terms of the Creative Commons Attribution License, which permits unrestricted use, distribution, and reproduction in any medium, provided the original author and source are credited.</a:t>
            </a:r>
          </a:p>
          <a:p>
            <a:pPr marL="0" indent="0">
              <a:buNone/>
            </a:pPr>
            <a:endParaRPr lang="en-GB" sz="2000" dirty="0"/>
          </a:p>
          <a:p>
            <a:pPr marL="0" indent="0">
              <a:buNone/>
            </a:pPr>
            <a:endParaRPr lang="en-GB" sz="2000" dirty="0"/>
          </a:p>
        </p:txBody>
      </p:sp>
      <p:pic>
        <p:nvPicPr>
          <p:cNvPr id="4" name="Picture 3" descr="A close up of blue text&#10;&#10;AI-generated content may be incorrect.">
            <a:extLst>
              <a:ext uri="{FF2B5EF4-FFF2-40B4-BE49-F238E27FC236}">
                <a16:creationId xmlns:a16="http://schemas.microsoft.com/office/drawing/2014/main" id="{CBB6DCB2-3FAE-CF89-C711-61ADCACF2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556" y="1085714"/>
            <a:ext cx="6393604" cy="1147484"/>
          </a:xfrm>
          <a:prstGeom prst="rect">
            <a:avLst/>
          </a:prstGeom>
        </p:spPr>
      </p:pic>
      <p:pic>
        <p:nvPicPr>
          <p:cNvPr id="5" name="Picture 3" descr="Description: C:\Users\user\Desktop\Isa\NIHR\PhD Proposal\download (1).png">
            <a:extLst>
              <a:ext uri="{FF2B5EF4-FFF2-40B4-BE49-F238E27FC236}">
                <a16:creationId xmlns:a16="http://schemas.microsoft.com/office/drawing/2014/main" id="{8DDB6DE7-4CFD-674A-733F-97B47B067C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0588" y="956734"/>
            <a:ext cx="3573146" cy="1509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599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40"/>
            <a:ext cx="8229600" cy="542485"/>
          </a:xfrm>
        </p:spPr>
        <p:txBody>
          <a:bodyPr>
            <a:normAutofit fontScale="90000"/>
          </a:bodyPr>
          <a:lstStyle/>
          <a:p>
            <a:r>
              <a:rPr dirty="0"/>
              <a:t>Background </a:t>
            </a:r>
          </a:p>
        </p:txBody>
      </p:sp>
      <p:sp>
        <p:nvSpPr>
          <p:cNvPr id="3" name="Content Placeholder 2"/>
          <p:cNvSpPr>
            <a:spLocks noGrp="1"/>
          </p:cNvSpPr>
          <p:nvPr>
            <p:ph idx="1"/>
          </p:nvPr>
        </p:nvSpPr>
        <p:spPr>
          <a:xfrm>
            <a:off x="248575" y="1029810"/>
            <a:ext cx="11496581" cy="5450889"/>
          </a:xfrm>
        </p:spPr>
        <p:txBody>
          <a:bodyPr>
            <a:normAutofit lnSpcReduction="10000"/>
          </a:bodyPr>
          <a:lstStyle/>
          <a:p>
            <a:pPr>
              <a:buFont typeface="Wingdings" panose="05000000000000000000" pitchFamily="2" charset="2"/>
              <a:buChar char="§"/>
            </a:pPr>
            <a:r>
              <a:rPr lang="en-US" sz="2400" dirty="0"/>
              <a:t>Child and adolescent mental health is shaped by individual risk and wider political, economic, and institutional conditions.</a:t>
            </a:r>
          </a:p>
          <a:p>
            <a:pPr marL="0" indent="0">
              <a:buNone/>
            </a:pPr>
            <a:endParaRPr lang="en-US" sz="2400" dirty="0"/>
          </a:p>
          <a:p>
            <a:pPr>
              <a:buFont typeface="Wingdings" panose="05000000000000000000" pitchFamily="2" charset="2"/>
              <a:buChar char="§"/>
            </a:pPr>
            <a:r>
              <a:rPr lang="en-US" sz="2400" dirty="0"/>
              <a:t>Childhood and adolescence are critical periods, with mental disorders contributing heavily to non‑fatal disease burden.</a:t>
            </a:r>
          </a:p>
          <a:p>
            <a:pPr marL="0" indent="0">
              <a:buNone/>
            </a:pPr>
            <a:endParaRPr lang="en-US" sz="2400" dirty="0"/>
          </a:p>
          <a:p>
            <a:pPr>
              <a:buFont typeface="Wingdings" panose="05000000000000000000" pitchFamily="2" charset="2"/>
              <a:buChar char="§"/>
            </a:pPr>
            <a:r>
              <a:rPr lang="en-US" sz="2400" dirty="0"/>
              <a:t>Treatment gaps are especially wide in low‑ and middle‑income countries.</a:t>
            </a:r>
          </a:p>
          <a:p>
            <a:pPr marL="0" indent="0">
              <a:buNone/>
            </a:pPr>
            <a:endParaRPr lang="en-US" sz="2400" dirty="0"/>
          </a:p>
          <a:p>
            <a:pPr>
              <a:buFont typeface="Wingdings" panose="05000000000000000000" pitchFamily="2" charset="2"/>
              <a:buChar char="§"/>
            </a:pPr>
            <a:r>
              <a:rPr lang="en-US" sz="2400" dirty="0"/>
              <a:t>Social determinants (poverty, violence, gender inequality, childhood adverse experiences) and post‑conflict hardship constrain services and increase need.</a:t>
            </a:r>
          </a:p>
          <a:p>
            <a:pPr marL="0" indent="0">
              <a:buNone/>
            </a:pPr>
            <a:endParaRPr lang="en-US" sz="2400" dirty="0"/>
          </a:p>
          <a:p>
            <a:pPr>
              <a:buFont typeface="Wingdings" panose="05000000000000000000" pitchFamily="2" charset="2"/>
              <a:buChar char="§"/>
            </a:pPr>
            <a:r>
              <a:rPr lang="en-US" sz="2400" dirty="0"/>
              <a:t>In low‑income and post‑conflict settings, children face multidimensional hardship and Psychosocial adversity, weak specialist provision, fragmented service delivery, and competition over public priorities.</a:t>
            </a:r>
          </a:p>
          <a:p>
            <a:endParaRP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8540" y="185861"/>
            <a:ext cx="8229600" cy="746766"/>
          </a:xfrm>
        </p:spPr>
        <p:txBody>
          <a:bodyPr>
            <a:normAutofit fontScale="90000"/>
          </a:bodyPr>
          <a:lstStyle/>
          <a:p>
            <a:r>
              <a:rPr dirty="0"/>
              <a:t>Problem Statement</a:t>
            </a:r>
          </a:p>
        </p:txBody>
      </p:sp>
      <p:sp>
        <p:nvSpPr>
          <p:cNvPr id="3" name="Content Placeholder 2"/>
          <p:cNvSpPr>
            <a:spLocks noGrp="1"/>
          </p:cNvSpPr>
          <p:nvPr>
            <p:ph idx="1"/>
          </p:nvPr>
        </p:nvSpPr>
        <p:spPr>
          <a:xfrm>
            <a:off x="186431" y="1021404"/>
            <a:ext cx="11825055" cy="5749048"/>
          </a:xfrm>
        </p:spPr>
        <p:txBody>
          <a:bodyPr>
            <a:normAutofit fontScale="92500" lnSpcReduction="10000"/>
          </a:bodyPr>
          <a:lstStyle/>
          <a:p>
            <a:pPr algn="just">
              <a:buFont typeface="Wingdings" panose="05000000000000000000" pitchFamily="2" charset="2"/>
              <a:buChar char="§"/>
            </a:pPr>
            <a:r>
              <a:rPr lang="en-US" sz="2400" dirty="0"/>
              <a:t>Much of the global policy response has focused on service deficits: shortages of specialist staff, underinvestment, limited  access, and limited integration into primary healthcare (PHC).</a:t>
            </a:r>
          </a:p>
          <a:p>
            <a:pPr marL="0" indent="0" algn="just">
              <a:buNone/>
            </a:pPr>
            <a:endParaRPr lang="en-US" sz="2400" dirty="0"/>
          </a:p>
          <a:p>
            <a:pPr algn="just">
              <a:buFont typeface="Wingdings" panose="05000000000000000000" pitchFamily="2" charset="2"/>
              <a:buChar char="§"/>
            </a:pPr>
            <a:r>
              <a:rPr lang="en-US" sz="2400" dirty="0"/>
              <a:t>Such framings are important but are partial. They treat child and adolescent mental health primarily as a technical problem of provision and draw attention away from its social origins.</a:t>
            </a:r>
          </a:p>
          <a:p>
            <a:pPr marL="0" indent="0" algn="just">
              <a:buNone/>
            </a:pPr>
            <a:endParaRPr lang="en-US" sz="2400" dirty="0"/>
          </a:p>
          <a:p>
            <a:pPr algn="just">
              <a:buFont typeface="Wingdings" panose="05000000000000000000" pitchFamily="2" charset="2"/>
              <a:buChar char="§"/>
            </a:pPr>
            <a:r>
              <a:rPr lang="en-US" sz="2400" dirty="0"/>
              <a:t>The 1994 genocide against the Tutsi  killed over one million people and left a lasting legacy of trauma shaping families, social relations, and institutions.</a:t>
            </a:r>
          </a:p>
          <a:p>
            <a:pPr marL="0" indent="0" algn="just">
              <a:buNone/>
            </a:pPr>
            <a:endParaRPr lang="en-US" sz="2400" dirty="0"/>
          </a:p>
          <a:p>
            <a:pPr algn="just">
              <a:buFont typeface="Wingdings" panose="05000000000000000000" pitchFamily="2" charset="2"/>
              <a:buChar char="§"/>
            </a:pPr>
            <a:r>
              <a:rPr lang="en-US" sz="2400" dirty="0"/>
              <a:t>The scale of need from genocide legacy, poverty, and social change coexists with a state widely recognized for implementation capacity.</a:t>
            </a:r>
          </a:p>
          <a:p>
            <a:pPr marL="0" indent="0" algn="just">
              <a:buNone/>
            </a:pPr>
            <a:endParaRPr lang="en-US" sz="2400" dirty="0"/>
          </a:p>
          <a:p>
            <a:pPr algn="just">
              <a:buFont typeface="Wingdings" panose="05000000000000000000" pitchFamily="2" charset="2"/>
              <a:buChar char="§"/>
            </a:pPr>
            <a:r>
              <a:rPr lang="en-US" sz="2400" dirty="0"/>
              <a:t>Mental health governance reflects political and institutional choices, not lack of capacity.</a:t>
            </a:r>
          </a:p>
          <a:p>
            <a:pPr marL="0" indent="0" algn="just">
              <a:buNone/>
            </a:pPr>
            <a:endParaRPr lang="en-US" sz="2400" dirty="0"/>
          </a:p>
          <a:p>
            <a:pPr algn="just">
              <a:buFont typeface="Wingdings" panose="05000000000000000000" pitchFamily="2" charset="2"/>
              <a:buChar char="§"/>
            </a:pPr>
            <a:r>
              <a:rPr lang="en-US" sz="2400" dirty="0"/>
              <a:t>Research gap</a:t>
            </a:r>
            <a:r>
              <a:rPr lang="en-US" sz="2400" b="1" dirty="0"/>
              <a:t>:</a:t>
            </a:r>
            <a:r>
              <a:rPr lang="en-US" sz="2400" dirty="0"/>
              <a:t> Political economy analysis is rarely applied to mental health, and even less to child and adolescent mental health in low‑income settings.</a:t>
            </a:r>
          </a:p>
          <a:p>
            <a:pPr>
              <a:buFont typeface="Wingdings" panose="05000000000000000000" pitchFamily="2" charset="2"/>
              <a:buChar char="§"/>
            </a:pPr>
            <a:endParaRP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468DF-AAC9-71B4-16C7-73916AE1AFF8}"/>
              </a:ext>
            </a:extLst>
          </p:cNvPr>
          <p:cNvSpPr>
            <a:spLocks noGrp="1"/>
          </p:cNvSpPr>
          <p:nvPr>
            <p:ph type="title"/>
          </p:nvPr>
        </p:nvSpPr>
        <p:spPr>
          <a:xfrm>
            <a:off x="1729273" y="128762"/>
            <a:ext cx="8229600" cy="834130"/>
          </a:xfrm>
        </p:spPr>
        <p:txBody>
          <a:bodyPr/>
          <a:lstStyle/>
          <a:p>
            <a:r>
              <a:rPr lang="en-US" dirty="0"/>
              <a:t>Aim and Objectives </a:t>
            </a:r>
          </a:p>
        </p:txBody>
      </p:sp>
      <p:sp>
        <p:nvSpPr>
          <p:cNvPr id="4" name="Content Placeholder 3">
            <a:extLst>
              <a:ext uri="{FF2B5EF4-FFF2-40B4-BE49-F238E27FC236}">
                <a16:creationId xmlns:a16="http://schemas.microsoft.com/office/drawing/2014/main" id="{79E03682-F057-0E98-C175-515624230356}"/>
              </a:ext>
            </a:extLst>
          </p:cNvPr>
          <p:cNvSpPr>
            <a:spLocks noGrp="1"/>
          </p:cNvSpPr>
          <p:nvPr>
            <p:ph sz="half" idx="2"/>
          </p:nvPr>
        </p:nvSpPr>
        <p:spPr>
          <a:xfrm>
            <a:off x="7956718" y="1632353"/>
            <a:ext cx="3614585" cy="4525962"/>
          </a:xfrm>
        </p:spPr>
        <p:txBody>
          <a:bodyPr>
            <a:normAutofit/>
          </a:bodyPr>
          <a:lstStyle/>
          <a:p>
            <a:r>
              <a:rPr lang="en-US" dirty="0"/>
              <a:t> </a:t>
            </a:r>
            <a:r>
              <a:rPr lang="en-US" sz="2000" b="1" dirty="0"/>
              <a:t>Wider, integrated perspective</a:t>
            </a:r>
            <a:r>
              <a:rPr lang="en-US" sz="2000" dirty="0"/>
              <a:t> of child and adolescent mental well-being</a:t>
            </a:r>
          </a:p>
          <a:p>
            <a:pPr marL="0" indent="0">
              <a:buNone/>
            </a:pPr>
            <a:endParaRPr lang="en-US" sz="2400" dirty="0"/>
          </a:p>
          <a:p>
            <a:pPr>
              <a:buFont typeface="Wingdings" panose="05000000000000000000" pitchFamily="2" charset="2"/>
              <a:buChar char="§"/>
            </a:pPr>
            <a:r>
              <a:rPr lang="en-US" sz="2000" dirty="0"/>
              <a:t>Highlight </a:t>
            </a:r>
            <a:r>
              <a:rPr lang="en-US" sz="2000" b="1" dirty="0"/>
              <a:t>Interaction</a:t>
            </a:r>
            <a:r>
              <a:rPr lang="en-US" sz="2000" dirty="0"/>
              <a:t> across domains (structures, institutions, agency)</a:t>
            </a:r>
          </a:p>
          <a:p>
            <a:pPr marL="0" indent="0">
              <a:buNone/>
            </a:pPr>
            <a:endParaRPr lang="en-US" sz="2000" dirty="0"/>
          </a:p>
          <a:p>
            <a:pPr>
              <a:buFont typeface="Wingdings" panose="05000000000000000000" pitchFamily="2" charset="2"/>
              <a:buChar char="§"/>
            </a:pPr>
            <a:r>
              <a:rPr lang="en-US" sz="2000" dirty="0"/>
              <a:t> </a:t>
            </a:r>
            <a:r>
              <a:rPr lang="en-US" sz="2000" b="1" dirty="0"/>
              <a:t>Entry points </a:t>
            </a:r>
            <a:r>
              <a:rPr lang="en-US" sz="2000" dirty="0"/>
              <a:t>including route for change</a:t>
            </a:r>
          </a:p>
        </p:txBody>
      </p:sp>
      <p:sp>
        <p:nvSpPr>
          <p:cNvPr id="5" name="Rectangle 4">
            <a:extLst>
              <a:ext uri="{FF2B5EF4-FFF2-40B4-BE49-F238E27FC236}">
                <a16:creationId xmlns:a16="http://schemas.microsoft.com/office/drawing/2014/main" id="{9369219F-FE02-FB4D-1BE9-554D860F88D2}"/>
              </a:ext>
            </a:extLst>
          </p:cNvPr>
          <p:cNvSpPr/>
          <p:nvPr/>
        </p:nvSpPr>
        <p:spPr>
          <a:xfrm>
            <a:off x="1109381" y="1632353"/>
            <a:ext cx="3694921" cy="1502629"/>
          </a:xfrm>
          <a:prstGeom prst="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Identify structural conditions shaping the scale and nature of  need and institutional capacity to respond </a:t>
            </a:r>
          </a:p>
        </p:txBody>
      </p:sp>
      <p:sp>
        <p:nvSpPr>
          <p:cNvPr id="6" name="Rectangle 5">
            <a:extLst>
              <a:ext uri="{FF2B5EF4-FFF2-40B4-BE49-F238E27FC236}">
                <a16:creationId xmlns:a16="http://schemas.microsoft.com/office/drawing/2014/main" id="{E88D2B43-8578-0D68-CBF8-8F0011288AAD}"/>
              </a:ext>
            </a:extLst>
          </p:cNvPr>
          <p:cNvSpPr/>
          <p:nvPr/>
        </p:nvSpPr>
        <p:spPr>
          <a:xfrm>
            <a:off x="1109382" y="3018409"/>
            <a:ext cx="3694920" cy="116297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Examine institutional domains mediating those conditions</a:t>
            </a:r>
          </a:p>
        </p:txBody>
      </p:sp>
      <p:sp>
        <p:nvSpPr>
          <p:cNvPr id="7" name="Rectangle 6">
            <a:extLst>
              <a:ext uri="{FF2B5EF4-FFF2-40B4-BE49-F238E27FC236}">
                <a16:creationId xmlns:a16="http://schemas.microsoft.com/office/drawing/2014/main" id="{19E10EA6-291E-DF0E-A3CC-C54E62D9432F}"/>
              </a:ext>
            </a:extLst>
          </p:cNvPr>
          <p:cNvSpPr/>
          <p:nvPr/>
        </p:nvSpPr>
        <p:spPr>
          <a:xfrm>
            <a:off x="1109380" y="4219944"/>
            <a:ext cx="3694921" cy="1347495"/>
          </a:xfrm>
          <a:prstGeom prst="rect">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tx1"/>
                </a:solidFill>
              </a:rPr>
              <a:t>Analyze actor interests, capacities, and relative power of state and non-state actors, influencing priorities, funding, and implementation</a:t>
            </a:r>
          </a:p>
        </p:txBody>
      </p:sp>
      <p:sp>
        <p:nvSpPr>
          <p:cNvPr id="3" name="Arrow: Right 2">
            <a:extLst>
              <a:ext uri="{FF2B5EF4-FFF2-40B4-BE49-F238E27FC236}">
                <a16:creationId xmlns:a16="http://schemas.microsoft.com/office/drawing/2014/main" id="{C201233D-89A9-67D5-8F63-E17A97205F7C}"/>
              </a:ext>
            </a:extLst>
          </p:cNvPr>
          <p:cNvSpPr/>
          <p:nvPr/>
        </p:nvSpPr>
        <p:spPr>
          <a:xfrm>
            <a:off x="4889060" y="1948668"/>
            <a:ext cx="2982897" cy="3164870"/>
          </a:xfrm>
          <a:prstGeom prst="rightArrow">
            <a:avLst>
              <a:gd name="adj1" fmla="val 50000"/>
              <a:gd name="adj2" fmla="val 53571"/>
            </a:avLst>
          </a:prstGeom>
          <a:solidFill>
            <a:schemeClr val="accent4">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1664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4520" y="97214"/>
            <a:ext cx="9134856" cy="1143000"/>
          </a:xfrm>
        </p:spPr>
        <p:txBody>
          <a:bodyPr>
            <a:normAutofit/>
          </a:bodyPr>
          <a:lstStyle/>
          <a:p>
            <a:r>
              <a:rPr lang="en-US" sz="3200" b="1" dirty="0"/>
              <a:t>Analytical </a:t>
            </a:r>
            <a:r>
              <a:rPr sz="3200" b="1" dirty="0"/>
              <a:t>Framework</a:t>
            </a:r>
            <a:r>
              <a:rPr lang="en-US" sz="3200" dirty="0"/>
              <a:t>:   political economy viewpoint</a:t>
            </a:r>
            <a:endParaRPr sz="3200" dirty="0"/>
          </a:p>
        </p:txBody>
      </p:sp>
      <p:sp>
        <p:nvSpPr>
          <p:cNvPr id="3" name="Content Placeholder 2"/>
          <p:cNvSpPr>
            <a:spLocks noGrp="1"/>
          </p:cNvSpPr>
          <p:nvPr>
            <p:ph idx="1"/>
          </p:nvPr>
        </p:nvSpPr>
        <p:spPr>
          <a:xfrm>
            <a:off x="-1" y="1329612"/>
            <a:ext cx="2991776" cy="5444050"/>
          </a:xfrm>
        </p:spPr>
        <p:txBody>
          <a:bodyPr>
            <a:normAutofit/>
          </a:bodyPr>
          <a:lstStyle/>
          <a:p>
            <a:pPr marL="0" indent="0">
              <a:buNone/>
            </a:pPr>
            <a:endParaRPr lang="en-US" dirty="0"/>
          </a:p>
          <a:p>
            <a:pPr>
              <a:buFont typeface="Wingdings" panose="05000000000000000000" pitchFamily="2" charset="2"/>
              <a:buChar char="§"/>
            </a:pPr>
            <a:r>
              <a:rPr lang="en-US" sz="2000" dirty="0"/>
              <a:t>No single definition of PEA or constructs</a:t>
            </a:r>
          </a:p>
          <a:p>
            <a:pPr>
              <a:buFont typeface="Wingdings" panose="05000000000000000000" pitchFamily="2" charset="2"/>
              <a:buChar char="§"/>
            </a:pPr>
            <a:r>
              <a:rPr lang="en-US" sz="2000" dirty="0"/>
              <a:t>Structural, institutional, and agentic influences</a:t>
            </a:r>
          </a:p>
          <a:p>
            <a:pPr>
              <a:buFont typeface="Wingdings" panose="05000000000000000000" pitchFamily="2" charset="2"/>
              <a:buChar char="§"/>
            </a:pPr>
            <a:r>
              <a:rPr lang="en-US" sz="2000" dirty="0"/>
              <a:t>Reflexive deliberation: dynamics, and interactions</a:t>
            </a:r>
          </a:p>
          <a:p>
            <a:pPr marL="0" indent="0">
              <a:buNone/>
            </a:pPr>
            <a:endParaRPr lang="en-US" sz="2000" dirty="0"/>
          </a:p>
        </p:txBody>
      </p:sp>
      <p:pic>
        <p:nvPicPr>
          <p:cNvPr id="3073" name="Picture 1">
            <a:extLst>
              <a:ext uri="{FF2B5EF4-FFF2-40B4-BE49-F238E27FC236}">
                <a16:creationId xmlns:a16="http://schemas.microsoft.com/office/drawing/2014/main" id="{107B9D7A-9AB6-96A6-5BC7-7020340377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0605" y="1495464"/>
            <a:ext cx="7528459" cy="447556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7247553-5BB1-EA5A-20CF-FBCA9D8A10CF}"/>
              </a:ext>
            </a:extLst>
          </p:cNvPr>
          <p:cNvSpPr txBox="1"/>
          <p:nvPr/>
        </p:nvSpPr>
        <p:spPr>
          <a:xfrm>
            <a:off x="8449323" y="6244808"/>
            <a:ext cx="3133077" cy="338554"/>
          </a:xfrm>
          <a:prstGeom prst="rect">
            <a:avLst/>
          </a:prstGeom>
          <a:noFill/>
        </p:spPr>
        <p:txBody>
          <a:bodyPr wrap="square">
            <a:spAutoFit/>
          </a:bodyPr>
          <a:lstStyle/>
          <a:p>
            <a:pPr marL="0" indent="0">
              <a:buNone/>
            </a:pPr>
            <a:r>
              <a:rPr lang="fr-FR" sz="1600" b="1" dirty="0"/>
              <a:t>Source: Andreas et al., 2022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85BCB-5B1D-58BD-C4A7-BA9DBBA7B20B}"/>
              </a:ext>
            </a:extLst>
          </p:cNvPr>
          <p:cNvSpPr>
            <a:spLocks noGrp="1"/>
          </p:cNvSpPr>
          <p:nvPr>
            <p:ph type="title"/>
          </p:nvPr>
        </p:nvSpPr>
        <p:spPr>
          <a:xfrm>
            <a:off x="1719943" y="160337"/>
            <a:ext cx="6643398" cy="770848"/>
          </a:xfrm>
        </p:spPr>
        <p:txBody>
          <a:bodyPr/>
          <a:lstStyle/>
          <a:p>
            <a:r>
              <a:rPr lang="en-US" dirty="0"/>
              <a:t>Methodology </a:t>
            </a:r>
          </a:p>
        </p:txBody>
      </p:sp>
      <p:sp>
        <p:nvSpPr>
          <p:cNvPr id="3" name="Content Placeholder 2">
            <a:extLst>
              <a:ext uri="{FF2B5EF4-FFF2-40B4-BE49-F238E27FC236}">
                <a16:creationId xmlns:a16="http://schemas.microsoft.com/office/drawing/2014/main" id="{AC40262E-B8FC-B81C-5FC2-43B402C81736}"/>
              </a:ext>
            </a:extLst>
          </p:cNvPr>
          <p:cNvSpPr>
            <a:spLocks noGrp="1"/>
          </p:cNvSpPr>
          <p:nvPr>
            <p:ph sz="half" idx="1"/>
          </p:nvPr>
        </p:nvSpPr>
        <p:spPr>
          <a:xfrm>
            <a:off x="990247" y="1821099"/>
            <a:ext cx="4038600" cy="4525962"/>
          </a:xfrm>
        </p:spPr>
        <p:txBody>
          <a:bodyPr>
            <a:normAutofit/>
          </a:bodyPr>
          <a:lstStyle/>
          <a:p>
            <a:pPr marL="0" indent="0">
              <a:buNone/>
            </a:pPr>
            <a:r>
              <a:rPr lang="en-US" sz="2400" dirty="0"/>
              <a:t>Document analysis</a:t>
            </a:r>
          </a:p>
        </p:txBody>
      </p:sp>
      <p:sp>
        <p:nvSpPr>
          <p:cNvPr id="4" name="Content Placeholder 3">
            <a:extLst>
              <a:ext uri="{FF2B5EF4-FFF2-40B4-BE49-F238E27FC236}">
                <a16:creationId xmlns:a16="http://schemas.microsoft.com/office/drawing/2014/main" id="{26505297-7076-C547-EFEC-F5693A3FD765}"/>
              </a:ext>
            </a:extLst>
          </p:cNvPr>
          <p:cNvSpPr>
            <a:spLocks noGrp="1"/>
          </p:cNvSpPr>
          <p:nvPr>
            <p:ph sz="half" idx="2"/>
          </p:nvPr>
        </p:nvSpPr>
        <p:spPr>
          <a:xfrm>
            <a:off x="5638262" y="2527510"/>
            <a:ext cx="4441370" cy="4257707"/>
          </a:xfrm>
        </p:spPr>
        <p:txBody>
          <a:bodyPr/>
          <a:lstStyle/>
          <a:p>
            <a:pPr marL="0" indent="0">
              <a:buNone/>
            </a:pPr>
            <a:r>
              <a:rPr lang="en-US" dirty="0"/>
              <a:t>KIIs (n=10)</a:t>
            </a:r>
          </a:p>
          <a:p>
            <a:endParaRPr lang="en-US" dirty="0"/>
          </a:p>
        </p:txBody>
      </p:sp>
      <p:pic>
        <p:nvPicPr>
          <p:cNvPr id="5" name="Picture 4">
            <a:extLst>
              <a:ext uri="{FF2B5EF4-FFF2-40B4-BE49-F238E27FC236}">
                <a16:creationId xmlns:a16="http://schemas.microsoft.com/office/drawing/2014/main" id="{B887CA89-09DF-FCF9-756C-62800AFF44F8}"/>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1172853" y="2554110"/>
            <a:ext cx="2836505" cy="1502229"/>
          </a:xfrm>
          <a:prstGeom prst="rect">
            <a:avLst/>
          </a:prstGeom>
        </p:spPr>
      </p:pic>
      <p:sp>
        <p:nvSpPr>
          <p:cNvPr id="7" name="TextBox 6">
            <a:extLst>
              <a:ext uri="{FF2B5EF4-FFF2-40B4-BE49-F238E27FC236}">
                <a16:creationId xmlns:a16="http://schemas.microsoft.com/office/drawing/2014/main" id="{54410893-5455-F17B-AA48-0582230ED47A}"/>
              </a:ext>
            </a:extLst>
          </p:cNvPr>
          <p:cNvSpPr txBox="1"/>
          <p:nvPr/>
        </p:nvSpPr>
        <p:spPr>
          <a:xfrm>
            <a:off x="3751906" y="2260902"/>
            <a:ext cx="6208840" cy="4524315"/>
          </a:xfrm>
          <a:prstGeom prst="rect">
            <a:avLst/>
          </a:prstGeom>
          <a:noFill/>
        </p:spPr>
        <p:txBody>
          <a:bodyPr wrap="square">
            <a:spAutoFit/>
          </a:bodyPr>
          <a:lstStyle/>
          <a:p>
            <a:pPr lvl="8">
              <a:lnSpc>
                <a:spcPct val="150000"/>
              </a:lnSpc>
              <a:buFont typeface="Wingdings" panose="05000000000000000000" pitchFamily="2" charset="2"/>
              <a:buChar char="§"/>
            </a:pPr>
            <a:r>
              <a:rPr lang="en-US" dirty="0"/>
              <a:t>Ministry of Health </a:t>
            </a:r>
          </a:p>
          <a:p>
            <a:pPr lvl="8">
              <a:lnSpc>
                <a:spcPct val="150000"/>
              </a:lnSpc>
              <a:buFont typeface="Wingdings" panose="05000000000000000000" pitchFamily="2" charset="2"/>
              <a:buChar char="§"/>
            </a:pPr>
            <a:r>
              <a:rPr lang="en-US" dirty="0"/>
              <a:t>Ministry of Education</a:t>
            </a:r>
          </a:p>
          <a:p>
            <a:pPr lvl="8">
              <a:lnSpc>
                <a:spcPct val="150000"/>
              </a:lnSpc>
              <a:buFont typeface="Wingdings" panose="05000000000000000000" pitchFamily="2" charset="2"/>
              <a:buChar char="§"/>
            </a:pPr>
            <a:r>
              <a:rPr lang="en-US" dirty="0"/>
              <a:t>Office of the Prime Minister</a:t>
            </a:r>
          </a:p>
          <a:p>
            <a:pPr lvl="8">
              <a:lnSpc>
                <a:spcPct val="150000"/>
              </a:lnSpc>
              <a:buFont typeface="Wingdings" panose="05000000000000000000" pitchFamily="2" charset="2"/>
              <a:buChar char="§"/>
            </a:pPr>
            <a:r>
              <a:rPr lang="en-US" dirty="0"/>
              <a:t>National Child Development</a:t>
            </a:r>
          </a:p>
          <a:p>
            <a:pPr lvl="8">
              <a:lnSpc>
                <a:spcPct val="150000"/>
              </a:lnSpc>
            </a:pPr>
            <a:r>
              <a:rPr lang="en-US" dirty="0"/>
              <a:t> Agency</a:t>
            </a:r>
          </a:p>
          <a:p>
            <a:pPr lvl="8">
              <a:lnSpc>
                <a:spcPct val="150000"/>
              </a:lnSpc>
              <a:buFont typeface="Wingdings" panose="05000000000000000000" pitchFamily="2" charset="2"/>
              <a:buChar char="§"/>
            </a:pPr>
            <a:r>
              <a:rPr lang="en-US" dirty="0"/>
              <a:t>Local government </a:t>
            </a:r>
          </a:p>
          <a:p>
            <a:pPr lvl="8">
              <a:lnSpc>
                <a:spcPct val="150000"/>
              </a:lnSpc>
              <a:buFont typeface="Wingdings" panose="05000000000000000000" pitchFamily="2" charset="2"/>
              <a:buChar char="§"/>
            </a:pPr>
            <a:r>
              <a:rPr lang="en-US" dirty="0"/>
              <a:t>Community leaders                                                      </a:t>
            </a:r>
          </a:p>
          <a:p>
            <a:pPr lvl="8">
              <a:lnSpc>
                <a:spcPct val="150000"/>
              </a:lnSpc>
            </a:pPr>
            <a:endParaRPr lang="en-US" dirty="0"/>
          </a:p>
          <a:p>
            <a:pPr lvl="8"/>
            <a:r>
              <a:rPr lang="en-US" dirty="0"/>
              <a:t> </a:t>
            </a:r>
          </a:p>
        </p:txBody>
      </p:sp>
      <p:sp>
        <p:nvSpPr>
          <p:cNvPr id="15" name="TextBox 14">
            <a:extLst>
              <a:ext uri="{FF2B5EF4-FFF2-40B4-BE49-F238E27FC236}">
                <a16:creationId xmlns:a16="http://schemas.microsoft.com/office/drawing/2014/main" id="{5F2C997E-D609-C5D8-D076-5019CF10DB5F}"/>
              </a:ext>
            </a:extLst>
          </p:cNvPr>
          <p:cNvSpPr txBox="1"/>
          <p:nvPr/>
        </p:nvSpPr>
        <p:spPr>
          <a:xfrm>
            <a:off x="850732" y="4185345"/>
            <a:ext cx="5304452" cy="1754326"/>
          </a:xfrm>
          <a:prstGeom prst="rect">
            <a:avLst/>
          </a:prstGeom>
          <a:noFill/>
        </p:spPr>
        <p:txBody>
          <a:bodyPr wrap="square">
            <a:spAutoFit/>
          </a:bodyPr>
          <a:lstStyle/>
          <a:p>
            <a:pPr marL="285751" indent="-285751">
              <a:buFont typeface="Wingdings" panose="05000000000000000000" pitchFamily="2" charset="2"/>
              <a:buChar char="§"/>
            </a:pPr>
            <a:r>
              <a:rPr lang="en-GB" dirty="0">
                <a:latin typeface="Arial" panose="020B0604020202020204" pitchFamily="34" charset="0"/>
                <a:ea typeface="Arial" panose="020B0604020202020204" pitchFamily="34" charset="0"/>
              </a:rPr>
              <a:t>National Mental Health Policy</a:t>
            </a:r>
          </a:p>
          <a:p>
            <a:pPr marL="285751" indent="-285751">
              <a:buFont typeface="Wingdings" panose="05000000000000000000" pitchFamily="2" charset="2"/>
              <a:buChar char="§"/>
            </a:pPr>
            <a:r>
              <a:rPr lang="en-GB" dirty="0"/>
              <a:t>Health Sector Strategic Plan (HSSP IV &amp; V</a:t>
            </a:r>
            <a:r>
              <a:rPr lang="en-GB" dirty="0">
                <a:latin typeface="Arial" panose="020B0604020202020204" pitchFamily="34" charset="0"/>
                <a:ea typeface="Arial" panose="020B0604020202020204" pitchFamily="34" charset="0"/>
              </a:rPr>
              <a:t> </a:t>
            </a:r>
          </a:p>
          <a:p>
            <a:pPr marL="285751" indent="-285751">
              <a:buFont typeface="Wingdings" panose="05000000000000000000" pitchFamily="2" charset="2"/>
              <a:buChar char="§"/>
            </a:pPr>
            <a:r>
              <a:rPr lang="en-GB" dirty="0">
                <a:latin typeface="Arial" panose="020B0604020202020204" pitchFamily="34" charset="0"/>
              </a:rPr>
              <a:t>National Strategy for Transformation ( NST1 &amp; NST2) </a:t>
            </a:r>
          </a:p>
          <a:p>
            <a:pPr marL="285751" indent="-285751">
              <a:buFont typeface="Wingdings" panose="05000000000000000000" pitchFamily="2" charset="2"/>
              <a:buChar char="§"/>
            </a:pPr>
            <a:r>
              <a:rPr lang="en-GB" dirty="0"/>
              <a:t>WHO Mental Health Atlas country profile for Rwanda </a:t>
            </a:r>
          </a:p>
        </p:txBody>
      </p:sp>
      <p:sp>
        <p:nvSpPr>
          <p:cNvPr id="17" name="TextBox 16">
            <a:extLst>
              <a:ext uri="{FF2B5EF4-FFF2-40B4-BE49-F238E27FC236}">
                <a16:creationId xmlns:a16="http://schemas.microsoft.com/office/drawing/2014/main" id="{11589513-2307-6669-360E-A8B64B650BA6}"/>
              </a:ext>
            </a:extLst>
          </p:cNvPr>
          <p:cNvSpPr txBox="1"/>
          <p:nvPr/>
        </p:nvSpPr>
        <p:spPr>
          <a:xfrm>
            <a:off x="1908888" y="1114532"/>
            <a:ext cx="6827676" cy="523220"/>
          </a:xfrm>
          <a:prstGeom prst="rect">
            <a:avLst/>
          </a:prstGeom>
          <a:noFill/>
        </p:spPr>
        <p:txBody>
          <a:bodyPr wrap="square">
            <a:spAutoFit/>
          </a:bodyPr>
          <a:lstStyle/>
          <a:p>
            <a:r>
              <a:rPr lang="en-GB" sz="2800" b="1" dirty="0"/>
              <a:t>Data collection: </a:t>
            </a:r>
            <a:r>
              <a:rPr lang="en-US" sz="2800" dirty="0"/>
              <a:t>‘explicit’ &amp; ‘tacit’ Knowledge</a:t>
            </a:r>
            <a:endParaRPr lang="en-US" sz="2800" b="1" dirty="0"/>
          </a:p>
        </p:txBody>
      </p:sp>
      <p:pic>
        <p:nvPicPr>
          <p:cNvPr id="8" name="Picture 7">
            <a:extLst>
              <a:ext uri="{FF2B5EF4-FFF2-40B4-BE49-F238E27FC236}">
                <a16:creationId xmlns:a16="http://schemas.microsoft.com/office/drawing/2014/main" id="{14308029-6632-8342-D3E4-7707865DE7FC}"/>
              </a:ext>
            </a:extLst>
          </p:cNvPr>
          <p:cNvPicPr>
            <a:picLocks noChangeAspect="1"/>
          </p:cNvPicPr>
          <p:nvPr/>
        </p:nvPicPr>
        <p:blipFill>
          <a:blip r:embed="rId5"/>
          <a:stretch>
            <a:fillRect/>
          </a:stretch>
        </p:blipFill>
        <p:spPr>
          <a:xfrm>
            <a:off x="9157868" y="685452"/>
            <a:ext cx="2707690" cy="1887783"/>
          </a:xfrm>
          <a:prstGeom prst="rect">
            <a:avLst/>
          </a:prstGeom>
        </p:spPr>
      </p:pic>
    </p:spTree>
    <p:extLst>
      <p:ext uri="{BB962C8B-B14F-4D97-AF65-F5344CB8AC3E}">
        <p14:creationId xmlns:p14="http://schemas.microsoft.com/office/powerpoint/2010/main" val="16683777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27D22-D1B7-D0F9-F2BB-9EFB1147E604}"/>
              </a:ext>
            </a:extLst>
          </p:cNvPr>
          <p:cNvSpPr>
            <a:spLocks noGrp="1"/>
          </p:cNvSpPr>
          <p:nvPr>
            <p:ph type="title"/>
          </p:nvPr>
        </p:nvSpPr>
        <p:spPr>
          <a:xfrm>
            <a:off x="1710608" y="58714"/>
            <a:ext cx="8229600" cy="687825"/>
          </a:xfrm>
        </p:spPr>
        <p:txBody>
          <a:bodyPr>
            <a:normAutofit fontScale="90000"/>
          </a:bodyPr>
          <a:lstStyle/>
          <a:p>
            <a:r>
              <a:rPr lang="en-US" dirty="0"/>
              <a:t>Findings </a:t>
            </a:r>
          </a:p>
        </p:txBody>
      </p:sp>
      <p:sp>
        <p:nvSpPr>
          <p:cNvPr id="4" name="Rectangle 3">
            <a:extLst>
              <a:ext uri="{FF2B5EF4-FFF2-40B4-BE49-F238E27FC236}">
                <a16:creationId xmlns:a16="http://schemas.microsoft.com/office/drawing/2014/main" id="{1B91A7F3-B4A4-913D-70FF-390214BDB969}"/>
              </a:ext>
            </a:extLst>
          </p:cNvPr>
          <p:cNvSpPr/>
          <p:nvPr/>
        </p:nvSpPr>
        <p:spPr>
          <a:xfrm>
            <a:off x="143005" y="1402572"/>
            <a:ext cx="2761859" cy="5298115"/>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285751" indent="-285751" algn="ctr">
              <a:buFont typeface="Wingdings" panose="05000000000000000000" pitchFamily="2" charset="2"/>
              <a:buChar char="§"/>
            </a:pPr>
            <a:r>
              <a:rPr lang="en-US" sz="1600" dirty="0">
                <a:solidFill>
                  <a:schemeClr val="tx1"/>
                </a:solidFill>
              </a:rPr>
              <a:t>The 1994 genocide against the Tutsi as the foundational structural condition</a:t>
            </a:r>
          </a:p>
          <a:p>
            <a:pPr algn="ctr"/>
            <a:endParaRPr lang="en-US" dirty="0">
              <a:solidFill>
                <a:schemeClr val="tx1"/>
              </a:solidFill>
            </a:endParaRPr>
          </a:p>
          <a:p>
            <a:pPr algn="ctr"/>
            <a:r>
              <a:rPr lang="en-US" sz="1400" i="1" dirty="0">
                <a:solidFill>
                  <a:schemeClr val="tx1"/>
                </a:solidFill>
              </a:rPr>
              <a:t>“If a parent has an unhealed long-term scar related to our history, then they will pass it on to their children, and the children are also affected”.  (Central Government Official</a:t>
            </a:r>
            <a:r>
              <a:rPr lang="en-US" sz="1600" i="1" dirty="0">
                <a:solidFill>
                  <a:schemeClr val="tx1"/>
                </a:solidFill>
              </a:rPr>
              <a:t>)</a:t>
            </a:r>
          </a:p>
          <a:p>
            <a:pPr marL="285751" indent="-285751" algn="ctr">
              <a:buFont typeface="Wingdings" panose="05000000000000000000" pitchFamily="2" charset="2"/>
              <a:buChar char="§"/>
            </a:pPr>
            <a:endParaRPr lang="en-US" dirty="0">
              <a:solidFill>
                <a:schemeClr val="tx1"/>
              </a:solidFill>
            </a:endParaRPr>
          </a:p>
          <a:p>
            <a:pPr marL="285751" indent="-285751" algn="ctr">
              <a:buFont typeface="Wingdings" panose="05000000000000000000" pitchFamily="2" charset="2"/>
              <a:buChar char="§"/>
            </a:pPr>
            <a:r>
              <a:rPr lang="en-US" sz="1600" dirty="0">
                <a:solidFill>
                  <a:schemeClr val="tx1"/>
                </a:solidFill>
              </a:rPr>
              <a:t>Poverty constraining household care and institutional capacity</a:t>
            </a:r>
          </a:p>
          <a:p>
            <a:pPr algn="ctr"/>
            <a:endParaRPr lang="en-US" sz="1600" dirty="0"/>
          </a:p>
          <a:p>
            <a:pPr marL="285751" indent="-285751" algn="ctr">
              <a:buFont typeface="Wingdings" panose="05000000000000000000" pitchFamily="2" charset="2"/>
              <a:buChar char="§"/>
            </a:pPr>
            <a:r>
              <a:rPr lang="en-US" sz="1600" dirty="0">
                <a:solidFill>
                  <a:schemeClr val="tx1"/>
                </a:solidFill>
              </a:rPr>
              <a:t>Cultural, gendered norms, stigma or moral framework, traditional and religious healing </a:t>
            </a:r>
          </a:p>
          <a:p>
            <a:pPr marL="285751" indent="-285751" algn="ctr">
              <a:buFont typeface="Wingdings" panose="05000000000000000000" pitchFamily="2" charset="2"/>
              <a:buChar char="§"/>
            </a:pPr>
            <a:endParaRPr lang="en-US" dirty="0">
              <a:solidFill>
                <a:schemeClr val="tx1"/>
              </a:solidFill>
            </a:endParaRPr>
          </a:p>
        </p:txBody>
      </p:sp>
      <p:sp>
        <p:nvSpPr>
          <p:cNvPr id="5" name="Rectangle 4">
            <a:extLst>
              <a:ext uri="{FF2B5EF4-FFF2-40B4-BE49-F238E27FC236}">
                <a16:creationId xmlns:a16="http://schemas.microsoft.com/office/drawing/2014/main" id="{25FE8461-F19C-1308-8FE5-3F012C01C0FE}"/>
              </a:ext>
            </a:extLst>
          </p:cNvPr>
          <p:cNvSpPr/>
          <p:nvPr/>
        </p:nvSpPr>
        <p:spPr>
          <a:xfrm>
            <a:off x="143005" y="842732"/>
            <a:ext cx="2761859" cy="559838"/>
          </a:xfrm>
          <a:prstGeom prst="rect">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bg1"/>
                </a:solidFill>
              </a:rPr>
              <a:t>Structures</a:t>
            </a:r>
            <a:r>
              <a:rPr lang="en-US" dirty="0">
                <a:solidFill>
                  <a:schemeClr val="accent2">
                    <a:lumMod val="60000"/>
                    <a:lumOff val="40000"/>
                  </a:schemeClr>
                </a:solidFill>
              </a:rPr>
              <a:t>  </a:t>
            </a:r>
          </a:p>
        </p:txBody>
      </p:sp>
      <p:sp>
        <p:nvSpPr>
          <p:cNvPr id="6" name="Rectangle 5">
            <a:extLst>
              <a:ext uri="{FF2B5EF4-FFF2-40B4-BE49-F238E27FC236}">
                <a16:creationId xmlns:a16="http://schemas.microsoft.com/office/drawing/2014/main" id="{253B90F0-4F96-237C-9066-B6CDC9540018}"/>
              </a:ext>
            </a:extLst>
          </p:cNvPr>
          <p:cNvSpPr/>
          <p:nvPr/>
        </p:nvSpPr>
        <p:spPr>
          <a:xfrm>
            <a:off x="3091538" y="1367156"/>
            <a:ext cx="3026288" cy="5333531"/>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285751" indent="-285751" algn="ctr">
              <a:buFont typeface="Wingdings" panose="05000000000000000000" pitchFamily="2" charset="2"/>
              <a:buChar char="§"/>
            </a:pPr>
            <a:endParaRPr lang="en-US" sz="1600" b="1" dirty="0">
              <a:solidFill>
                <a:schemeClr val="tx1"/>
              </a:solidFill>
            </a:endParaRPr>
          </a:p>
          <a:p>
            <a:pPr marL="285751" indent="-285751" algn="ctr">
              <a:buFont typeface="Wingdings" panose="05000000000000000000" pitchFamily="2" charset="2"/>
              <a:buChar char="§"/>
            </a:pPr>
            <a:endParaRPr lang="en-US" sz="1600" b="1" dirty="0">
              <a:solidFill>
                <a:schemeClr val="tx1"/>
              </a:solidFill>
            </a:endParaRPr>
          </a:p>
          <a:p>
            <a:pPr marL="285751" indent="-285751" algn="ctr">
              <a:buFont typeface="Wingdings" panose="05000000000000000000" pitchFamily="2" charset="2"/>
              <a:buChar char="§"/>
            </a:pPr>
            <a:endParaRPr lang="en-US" sz="1600" b="1" dirty="0">
              <a:solidFill>
                <a:schemeClr val="tx1"/>
              </a:solidFill>
            </a:endParaRPr>
          </a:p>
          <a:p>
            <a:pPr marL="285751" indent="-285751" algn="ctr">
              <a:buFont typeface="Wingdings" panose="05000000000000000000" pitchFamily="2" charset="2"/>
              <a:buChar char="§"/>
            </a:pPr>
            <a:endParaRPr lang="en-US" sz="1600" b="1" dirty="0">
              <a:solidFill>
                <a:schemeClr val="tx1"/>
              </a:solidFill>
            </a:endParaRPr>
          </a:p>
          <a:p>
            <a:pPr marL="285751" indent="-285751" algn="ctr">
              <a:buFont typeface="Wingdings" panose="05000000000000000000" pitchFamily="2" charset="2"/>
              <a:buChar char="§"/>
            </a:pPr>
            <a:endParaRPr lang="en-US" sz="1600" b="1" dirty="0">
              <a:solidFill>
                <a:schemeClr val="tx1"/>
              </a:solidFill>
            </a:endParaRPr>
          </a:p>
          <a:p>
            <a:pPr marL="285751" indent="-285751" algn="ctr">
              <a:buFont typeface="Wingdings" panose="05000000000000000000" pitchFamily="2" charset="2"/>
              <a:buChar char="§"/>
            </a:pPr>
            <a:endParaRPr lang="en-US" sz="1600" b="1" dirty="0">
              <a:solidFill>
                <a:schemeClr val="tx1"/>
              </a:solidFill>
            </a:endParaRPr>
          </a:p>
          <a:p>
            <a:pPr marL="285751" indent="-285751" algn="ctr">
              <a:buFont typeface="Wingdings" panose="05000000000000000000" pitchFamily="2" charset="2"/>
              <a:buChar char="§"/>
            </a:pPr>
            <a:r>
              <a:rPr lang="en-US" sz="1600" b="1" dirty="0">
                <a:solidFill>
                  <a:schemeClr val="tx1"/>
                </a:solidFill>
              </a:rPr>
              <a:t>Family as institutional setting</a:t>
            </a:r>
            <a:r>
              <a:rPr lang="en-US" sz="1600" dirty="0">
                <a:solidFill>
                  <a:schemeClr val="tx1"/>
                </a:solidFill>
              </a:rPr>
              <a:t> — structural pressures translated into children’s mental health experiences</a:t>
            </a:r>
            <a:r>
              <a:rPr lang="en-US" dirty="0">
                <a:solidFill>
                  <a:schemeClr val="tx1"/>
                </a:solidFill>
              </a:rPr>
              <a:t>.</a:t>
            </a:r>
          </a:p>
          <a:p>
            <a:pPr marL="285751" indent="-285751" algn="ctr">
              <a:buFont typeface="Wingdings" panose="05000000000000000000" pitchFamily="2" charset="2"/>
              <a:buChar char="§"/>
            </a:pPr>
            <a:endParaRPr lang="en-US" dirty="0">
              <a:solidFill>
                <a:schemeClr val="tx1"/>
              </a:solidFill>
            </a:endParaRPr>
          </a:p>
          <a:p>
            <a:pPr algn="ctr"/>
            <a:r>
              <a:rPr lang="en-GB" sz="1400" i="1" dirty="0">
                <a:solidFill>
                  <a:schemeClr val="tx1"/>
                </a:solidFill>
              </a:rPr>
              <a:t>“Children grow up in harsh situations at home, resulting in stress and other different problems - child abuse, including corporal punishment”…</a:t>
            </a:r>
            <a:r>
              <a:rPr lang="en-GB" sz="1400" dirty="0"/>
              <a:t> </a:t>
            </a:r>
            <a:r>
              <a:rPr lang="en-GB" sz="1400" dirty="0">
                <a:solidFill>
                  <a:schemeClr val="tx1"/>
                </a:solidFill>
              </a:rPr>
              <a:t>(Central Government Official)</a:t>
            </a:r>
          </a:p>
          <a:p>
            <a:pPr algn="ctr"/>
            <a:endParaRPr lang="en-GB" sz="1400" dirty="0">
              <a:solidFill>
                <a:schemeClr val="tx1"/>
              </a:solidFill>
            </a:endParaRPr>
          </a:p>
          <a:p>
            <a:pPr marL="285751" indent="-285751" algn="ctr">
              <a:buFont typeface="Wingdings" panose="05000000000000000000" pitchFamily="2" charset="2"/>
              <a:buChar char="§"/>
            </a:pPr>
            <a:r>
              <a:rPr lang="en-US" sz="1400" b="1" dirty="0">
                <a:solidFill>
                  <a:schemeClr val="tx1"/>
                </a:solidFill>
              </a:rPr>
              <a:t>Schools</a:t>
            </a:r>
            <a:r>
              <a:rPr lang="en-US" sz="1400" dirty="0">
                <a:solidFill>
                  <a:schemeClr val="tx1"/>
                </a:solidFill>
              </a:rPr>
              <a:t> — recognized as promising sites for mental health support, but programmes remain limited in coverage, staffing, and referral capacity.</a:t>
            </a:r>
          </a:p>
          <a:p>
            <a:pPr marL="285751" indent="-285751" algn="ctr">
              <a:buFont typeface="Wingdings" panose="05000000000000000000" pitchFamily="2" charset="2"/>
              <a:buChar char="§"/>
            </a:pPr>
            <a:endParaRPr lang="en-US" sz="1400" dirty="0">
              <a:solidFill>
                <a:schemeClr val="tx1"/>
              </a:solidFill>
            </a:endParaRPr>
          </a:p>
          <a:p>
            <a:pPr marL="285751" indent="-285751" algn="ctr">
              <a:buFont typeface="Wingdings" panose="05000000000000000000" pitchFamily="2" charset="2"/>
              <a:buChar char="§"/>
            </a:pPr>
            <a:r>
              <a:rPr lang="en-US" sz="1400" b="1" dirty="0">
                <a:solidFill>
                  <a:schemeClr val="tx1"/>
                </a:solidFill>
              </a:rPr>
              <a:t>Health system</a:t>
            </a:r>
            <a:r>
              <a:rPr lang="en-US" sz="1400" dirty="0">
                <a:solidFill>
                  <a:schemeClr val="tx1"/>
                </a:solidFill>
              </a:rPr>
              <a:t> — strong policy architecture and sectoral recognition, yet child/adolescent services remain limited, with workforce shortages and rural access barriers</a:t>
            </a:r>
            <a:r>
              <a:rPr lang="en-US" sz="1400" dirty="0"/>
              <a:t>.</a:t>
            </a:r>
            <a:endParaRPr lang="en-US" sz="1400" dirty="0">
              <a:solidFill>
                <a:schemeClr val="tx1"/>
              </a:solidFill>
            </a:endParaRPr>
          </a:p>
          <a:p>
            <a:pPr marL="285751" indent="-285751" algn="ctr">
              <a:buFont typeface="Wingdings" panose="05000000000000000000" pitchFamily="2" charset="2"/>
              <a:buChar char="§"/>
            </a:pPr>
            <a:endParaRPr lang="en-US" dirty="0">
              <a:solidFill>
                <a:schemeClr val="tx1"/>
              </a:solidFill>
            </a:endParaRPr>
          </a:p>
          <a:p>
            <a:pPr marL="285751" indent="-285751" algn="ctr">
              <a:buFont typeface="Wingdings" panose="05000000000000000000" pitchFamily="2" charset="2"/>
              <a:buChar char="§"/>
            </a:pPr>
            <a:endParaRPr lang="en-US" dirty="0">
              <a:solidFill>
                <a:schemeClr val="tx1"/>
              </a:solidFill>
            </a:endParaRPr>
          </a:p>
          <a:p>
            <a:pPr marL="285751" indent="-285751" algn="ctr">
              <a:buFont typeface="Wingdings" panose="05000000000000000000" pitchFamily="2" charset="2"/>
              <a:buChar char="§"/>
            </a:pPr>
            <a:endParaRPr lang="en-US" dirty="0">
              <a:solidFill>
                <a:schemeClr val="tx1"/>
              </a:solidFill>
            </a:endParaRPr>
          </a:p>
          <a:p>
            <a:pPr algn="ctr"/>
            <a:endParaRPr lang="en-US" dirty="0">
              <a:solidFill>
                <a:schemeClr val="tx1"/>
              </a:solidFill>
            </a:endParaRPr>
          </a:p>
          <a:p>
            <a:pPr marL="285751" indent="-285751" algn="ctr">
              <a:buFont typeface="Wingdings" panose="05000000000000000000" pitchFamily="2" charset="2"/>
              <a:buChar char="§"/>
            </a:pPr>
            <a:endParaRPr lang="en-US" dirty="0">
              <a:solidFill>
                <a:schemeClr val="tx1"/>
              </a:solidFill>
            </a:endParaRPr>
          </a:p>
          <a:p>
            <a:pPr marL="285751" indent="-285751" algn="ctr">
              <a:buFont typeface="Wingdings" panose="05000000000000000000" pitchFamily="2" charset="2"/>
              <a:buChar char="§"/>
            </a:pPr>
            <a:endParaRPr lang="en-US" dirty="0">
              <a:solidFill>
                <a:schemeClr val="tx1"/>
              </a:solidFill>
            </a:endParaRPr>
          </a:p>
        </p:txBody>
      </p:sp>
      <p:sp>
        <p:nvSpPr>
          <p:cNvPr id="7" name="Rectangle 6">
            <a:extLst>
              <a:ext uri="{FF2B5EF4-FFF2-40B4-BE49-F238E27FC236}">
                <a16:creationId xmlns:a16="http://schemas.microsoft.com/office/drawing/2014/main" id="{7DA9E149-1E85-9F0A-75BD-854509C10EB5}"/>
              </a:ext>
            </a:extLst>
          </p:cNvPr>
          <p:cNvSpPr/>
          <p:nvPr/>
        </p:nvSpPr>
        <p:spPr>
          <a:xfrm>
            <a:off x="3085310" y="807319"/>
            <a:ext cx="3010691" cy="559838"/>
          </a:xfrm>
          <a:prstGeom prst="rect">
            <a:avLst/>
          </a:prstGeom>
          <a:solidFill>
            <a:schemeClr val="accent3">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Institutions</a:t>
            </a:r>
            <a:r>
              <a:rPr lang="en-US" dirty="0">
                <a:solidFill>
                  <a:schemeClr val="accent2">
                    <a:lumMod val="60000"/>
                    <a:lumOff val="40000"/>
                  </a:schemeClr>
                </a:solidFill>
              </a:rPr>
              <a:t>  </a:t>
            </a:r>
          </a:p>
        </p:txBody>
      </p:sp>
      <p:sp>
        <p:nvSpPr>
          <p:cNvPr id="8" name="Rectangle 7">
            <a:extLst>
              <a:ext uri="{FF2B5EF4-FFF2-40B4-BE49-F238E27FC236}">
                <a16:creationId xmlns:a16="http://schemas.microsoft.com/office/drawing/2014/main" id="{F47A7AC9-BD80-5C99-1DA4-1B2F43462C74}"/>
              </a:ext>
            </a:extLst>
          </p:cNvPr>
          <p:cNvSpPr/>
          <p:nvPr/>
        </p:nvSpPr>
        <p:spPr>
          <a:xfrm>
            <a:off x="6323149" y="1321818"/>
            <a:ext cx="3446037" cy="5378869"/>
          </a:xfrm>
          <a:prstGeom prst="rect">
            <a:avLst/>
          </a:prstGeom>
          <a:solidFill>
            <a:schemeClr val="tx2">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r>
              <a:rPr lang="en-US" sz="1600" b="1" dirty="0">
                <a:solidFill>
                  <a:schemeClr val="tx1"/>
                </a:solidFill>
              </a:rPr>
              <a:t>National planning architecture</a:t>
            </a:r>
          </a:p>
          <a:p>
            <a:pPr algn="ctr"/>
            <a:endParaRPr lang="en-US" sz="1600" b="1" dirty="0">
              <a:solidFill>
                <a:schemeClr val="tx1"/>
              </a:solidFill>
            </a:endParaRPr>
          </a:p>
          <a:p>
            <a:pPr marL="285751" indent="-285751" algn="ctr">
              <a:buFont typeface="Wingdings" panose="05000000000000000000" pitchFamily="2" charset="2"/>
              <a:buChar char="§"/>
            </a:pPr>
            <a:r>
              <a:rPr lang="en-US" sz="1600" dirty="0">
                <a:solidFill>
                  <a:schemeClr val="tx1"/>
                </a:solidFill>
              </a:rPr>
              <a:t>CAMH is recognized within Rwanda’s health sector policies and strategies</a:t>
            </a:r>
          </a:p>
          <a:p>
            <a:pPr marL="285751" indent="-285751" algn="ctr">
              <a:buFont typeface="Wingdings" panose="05000000000000000000" pitchFamily="2" charset="2"/>
              <a:buChar char="§"/>
            </a:pPr>
            <a:r>
              <a:rPr lang="en-US" sz="1600" dirty="0">
                <a:solidFill>
                  <a:schemeClr val="tx1"/>
                </a:solidFill>
              </a:rPr>
              <a:t>Not yet fully embedded across national development frameworks</a:t>
            </a:r>
          </a:p>
          <a:p>
            <a:pPr algn="ctr"/>
            <a:endParaRPr lang="en-GB" sz="1400" i="1" dirty="0">
              <a:solidFill>
                <a:schemeClr val="tx1"/>
              </a:solidFill>
            </a:endParaRPr>
          </a:p>
          <a:p>
            <a:pPr algn="ctr"/>
            <a:r>
              <a:rPr lang="en-GB" sz="1600" i="1" dirty="0">
                <a:solidFill>
                  <a:schemeClr val="tx1"/>
                </a:solidFill>
              </a:rPr>
              <a:t>Let's say the time we were reviewing NST1… the national vision was focusing on enrolment, student performance, dropout cases… but there was silence when it came to mental health.</a:t>
            </a:r>
            <a:r>
              <a:rPr lang="en-GB" sz="1600" dirty="0">
                <a:solidFill>
                  <a:schemeClr val="tx1"/>
                </a:solidFill>
              </a:rPr>
              <a:t> </a:t>
            </a:r>
            <a:r>
              <a:rPr lang="en-GB" sz="1600" i="1" dirty="0">
                <a:solidFill>
                  <a:schemeClr val="tx1"/>
                </a:solidFill>
              </a:rPr>
              <a:t>(Central Government Official)</a:t>
            </a:r>
          </a:p>
          <a:p>
            <a:pPr algn="ctr"/>
            <a:endParaRPr lang="en-US" sz="1600" i="1" dirty="0">
              <a:solidFill>
                <a:schemeClr val="tx1"/>
              </a:solidFill>
            </a:endParaRPr>
          </a:p>
          <a:p>
            <a:pPr marL="285751" indent="-285751" algn="ctr">
              <a:buFont typeface="Wingdings" panose="05000000000000000000" pitchFamily="2" charset="2"/>
              <a:buChar char="§"/>
            </a:pPr>
            <a:r>
              <a:rPr lang="en-US" sz="1600" dirty="0">
                <a:solidFill>
                  <a:schemeClr val="tx1"/>
                </a:solidFill>
              </a:rPr>
              <a:t>Local actors— committed to child and adolescent mental wellbeing, but implementation shaped by fiscal and governance arrangements</a:t>
            </a:r>
          </a:p>
          <a:p>
            <a:pPr marL="285751" indent="-285751" algn="ctr">
              <a:buFont typeface="Wingdings" panose="05000000000000000000" pitchFamily="2" charset="2"/>
              <a:buChar char="§"/>
            </a:pPr>
            <a:endParaRPr lang="en-US" sz="1600" dirty="0">
              <a:solidFill>
                <a:schemeClr val="tx1"/>
              </a:solidFill>
            </a:endParaRPr>
          </a:p>
          <a:p>
            <a:pPr marL="285751" indent="-285751" algn="ctr">
              <a:buFont typeface="Wingdings" panose="05000000000000000000" pitchFamily="2" charset="2"/>
              <a:buChar char="§"/>
            </a:pPr>
            <a:r>
              <a:rPr lang="en-US" sz="1600" dirty="0">
                <a:solidFill>
                  <a:schemeClr val="tx1"/>
                </a:solidFill>
              </a:rPr>
              <a:t>Children and families live the consequences with limited influence</a:t>
            </a:r>
          </a:p>
          <a:p>
            <a:pPr marL="285751" indent="-285751" algn="ctr">
              <a:buFont typeface="Wingdings" panose="05000000000000000000" pitchFamily="2" charset="2"/>
              <a:buChar char="§"/>
            </a:pPr>
            <a:endParaRPr lang="en-US" sz="1600"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algn="ctr"/>
            <a:endParaRPr lang="en-US" sz="1600" b="1" dirty="0">
              <a:solidFill>
                <a:schemeClr val="tx1"/>
              </a:solidFill>
            </a:endParaRPr>
          </a:p>
          <a:p>
            <a:pPr marL="285751" indent="-285751" algn="ctr">
              <a:buFont typeface="Wingdings" panose="05000000000000000000" pitchFamily="2" charset="2"/>
              <a:buChar char="§"/>
            </a:pPr>
            <a:endParaRPr lang="en-US" sz="1200" dirty="0">
              <a:solidFill>
                <a:schemeClr val="tx1"/>
              </a:solidFill>
            </a:endParaRPr>
          </a:p>
          <a:p>
            <a:pPr marL="285751" indent="-285751" algn="ctr">
              <a:buFont typeface="Wingdings" panose="05000000000000000000" pitchFamily="2" charset="2"/>
              <a:buChar char="§"/>
            </a:pPr>
            <a:endParaRPr lang="en-US" sz="1200" b="1" dirty="0">
              <a:solidFill>
                <a:schemeClr val="tx1"/>
              </a:solidFill>
            </a:endParaRPr>
          </a:p>
          <a:p>
            <a:pPr marL="285751" indent="-285751" algn="ctr">
              <a:buFont typeface="Wingdings" panose="05000000000000000000" pitchFamily="2" charset="2"/>
              <a:buChar char="§"/>
            </a:pPr>
            <a:endParaRPr lang="en-US" sz="1200" dirty="0">
              <a:solidFill>
                <a:schemeClr val="tx1"/>
              </a:solidFill>
            </a:endParaRPr>
          </a:p>
          <a:p>
            <a:pPr marL="285751" indent="-285751" algn="ctr">
              <a:buFont typeface="Wingdings" panose="05000000000000000000" pitchFamily="2" charset="2"/>
              <a:buChar char="§"/>
            </a:pPr>
            <a:endParaRPr lang="en-US" dirty="0">
              <a:solidFill>
                <a:schemeClr val="tx1"/>
              </a:solidFill>
            </a:endParaRPr>
          </a:p>
          <a:p>
            <a:pPr marL="285751" indent="-285751" algn="ctr">
              <a:buFont typeface="Wingdings" panose="05000000000000000000" pitchFamily="2" charset="2"/>
              <a:buChar char="§"/>
            </a:pPr>
            <a:endParaRPr lang="en-US" dirty="0">
              <a:solidFill>
                <a:schemeClr val="tx1"/>
              </a:solidFill>
            </a:endParaRPr>
          </a:p>
          <a:p>
            <a:pPr marL="285751" indent="-285751" algn="ctr">
              <a:buFont typeface="Wingdings" panose="05000000000000000000" pitchFamily="2" charset="2"/>
              <a:buChar char="§"/>
            </a:pPr>
            <a:endParaRPr lang="en-US" dirty="0">
              <a:solidFill>
                <a:schemeClr val="tx1"/>
              </a:solidFill>
            </a:endParaRPr>
          </a:p>
          <a:p>
            <a:pPr algn="ctr"/>
            <a:endParaRPr lang="en-US" dirty="0">
              <a:solidFill>
                <a:schemeClr val="tx1"/>
              </a:solidFill>
            </a:endParaRPr>
          </a:p>
          <a:p>
            <a:pPr marL="285751" indent="-285751" algn="ctr">
              <a:buFont typeface="Wingdings" panose="05000000000000000000" pitchFamily="2" charset="2"/>
              <a:buChar char="§"/>
            </a:pPr>
            <a:endParaRPr lang="en-US" dirty="0">
              <a:solidFill>
                <a:schemeClr val="tx1"/>
              </a:solidFill>
            </a:endParaRPr>
          </a:p>
          <a:p>
            <a:pPr marL="285751" indent="-285751" algn="ctr">
              <a:buFont typeface="Wingdings" panose="05000000000000000000" pitchFamily="2" charset="2"/>
              <a:buChar char="§"/>
            </a:pPr>
            <a:endParaRPr lang="en-US" dirty="0">
              <a:solidFill>
                <a:schemeClr val="tx1"/>
              </a:solidFill>
            </a:endParaRPr>
          </a:p>
        </p:txBody>
      </p:sp>
      <p:sp>
        <p:nvSpPr>
          <p:cNvPr id="9" name="Rectangle 8">
            <a:extLst>
              <a:ext uri="{FF2B5EF4-FFF2-40B4-BE49-F238E27FC236}">
                <a16:creationId xmlns:a16="http://schemas.microsoft.com/office/drawing/2014/main" id="{69FCCAB2-6F1B-19B7-B9A5-2581A4F82743}"/>
              </a:ext>
            </a:extLst>
          </p:cNvPr>
          <p:cNvSpPr/>
          <p:nvPr/>
        </p:nvSpPr>
        <p:spPr>
          <a:xfrm>
            <a:off x="6298318" y="770588"/>
            <a:ext cx="3536149" cy="559838"/>
          </a:xfrm>
          <a:prstGeom prst="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chemeClr val="bg1"/>
                </a:solidFill>
              </a:rPr>
              <a:t>Agency</a:t>
            </a:r>
            <a:r>
              <a:rPr lang="en-US" dirty="0">
                <a:solidFill>
                  <a:schemeClr val="accent2">
                    <a:lumMod val="60000"/>
                    <a:lumOff val="40000"/>
                  </a:schemeClr>
                </a:solidFill>
              </a:rPr>
              <a:t>  </a:t>
            </a:r>
          </a:p>
        </p:txBody>
      </p:sp>
      <p:sp>
        <p:nvSpPr>
          <p:cNvPr id="13" name="Rectangle 12">
            <a:extLst>
              <a:ext uri="{FF2B5EF4-FFF2-40B4-BE49-F238E27FC236}">
                <a16:creationId xmlns:a16="http://schemas.microsoft.com/office/drawing/2014/main" id="{EF2DD7B9-9477-AC34-DC4F-7EEA3446C44A}"/>
              </a:ext>
            </a:extLst>
          </p:cNvPr>
          <p:cNvSpPr/>
          <p:nvPr/>
        </p:nvSpPr>
        <p:spPr>
          <a:xfrm>
            <a:off x="9940205" y="1321817"/>
            <a:ext cx="2108787" cy="5378869"/>
          </a:xfrm>
          <a:prstGeom prst="rect">
            <a:avLst/>
          </a:prstGeom>
          <a:solidFill>
            <a:schemeClr val="accent5">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285751" indent="-285751" algn="ctr">
              <a:buFont typeface="Wingdings" panose="05000000000000000000" pitchFamily="2" charset="2"/>
              <a:buChar char="§"/>
            </a:pPr>
            <a:r>
              <a:rPr lang="en-US" sz="1600" dirty="0">
                <a:solidFill>
                  <a:schemeClr val="tx1"/>
                </a:solidFill>
              </a:rPr>
              <a:t>Collaboration &amp; prevention — stronger coordination across sectors and greater investment in family‑level and school‑based interventions</a:t>
            </a:r>
          </a:p>
          <a:p>
            <a:pPr marL="285751" indent="-285751" algn="ctr">
              <a:buFont typeface="Wingdings" panose="05000000000000000000" pitchFamily="2" charset="2"/>
              <a:buChar char="§"/>
            </a:pPr>
            <a:endParaRPr lang="en-US" sz="1600" dirty="0">
              <a:solidFill>
                <a:schemeClr val="tx1"/>
              </a:solidFill>
            </a:endParaRPr>
          </a:p>
          <a:p>
            <a:pPr marL="285751" indent="-285751" algn="ctr">
              <a:buFont typeface="Wingdings" panose="05000000000000000000" pitchFamily="2" charset="2"/>
              <a:buChar char="§"/>
            </a:pPr>
            <a:r>
              <a:rPr lang="en-US" sz="1600" dirty="0">
                <a:solidFill>
                  <a:schemeClr val="tx1"/>
                </a:solidFill>
              </a:rPr>
              <a:t>CAMH Strategy under development by MoH and UNICEF</a:t>
            </a:r>
          </a:p>
        </p:txBody>
      </p:sp>
      <p:sp>
        <p:nvSpPr>
          <p:cNvPr id="14" name="Rectangle 13">
            <a:extLst>
              <a:ext uri="{FF2B5EF4-FFF2-40B4-BE49-F238E27FC236}">
                <a16:creationId xmlns:a16="http://schemas.microsoft.com/office/drawing/2014/main" id="{B97DED2B-C922-6707-7C5C-4FE492DEC707}"/>
              </a:ext>
            </a:extLst>
          </p:cNvPr>
          <p:cNvSpPr/>
          <p:nvPr/>
        </p:nvSpPr>
        <p:spPr>
          <a:xfrm>
            <a:off x="9940204" y="742185"/>
            <a:ext cx="2108787" cy="559838"/>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b="1" dirty="0">
                <a:solidFill>
                  <a:schemeClr val="tx1"/>
                </a:solidFill>
              </a:rPr>
              <a:t>Route for change</a:t>
            </a:r>
          </a:p>
        </p:txBody>
      </p:sp>
    </p:spTree>
    <p:extLst>
      <p:ext uri="{BB962C8B-B14F-4D97-AF65-F5344CB8AC3E}">
        <p14:creationId xmlns:p14="http://schemas.microsoft.com/office/powerpoint/2010/main" val="5931926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4462" y="-4220"/>
            <a:ext cx="8229600" cy="533076"/>
          </a:xfrm>
        </p:spPr>
        <p:txBody>
          <a:bodyPr>
            <a:normAutofit fontScale="90000"/>
          </a:bodyPr>
          <a:lstStyle/>
          <a:p>
            <a:r>
              <a:rPr dirty="0"/>
              <a:t>Discussion</a:t>
            </a:r>
          </a:p>
        </p:txBody>
      </p:sp>
      <p:sp>
        <p:nvSpPr>
          <p:cNvPr id="3" name="Content Placeholder 2"/>
          <p:cNvSpPr>
            <a:spLocks noGrp="1"/>
          </p:cNvSpPr>
          <p:nvPr>
            <p:ph idx="1"/>
          </p:nvPr>
        </p:nvSpPr>
        <p:spPr>
          <a:xfrm>
            <a:off x="710213" y="653143"/>
            <a:ext cx="10120543" cy="6084791"/>
          </a:xfrm>
        </p:spPr>
        <p:txBody>
          <a:bodyPr>
            <a:normAutofit fontScale="77500" lnSpcReduction="20000"/>
          </a:bodyPr>
          <a:lstStyle/>
          <a:p>
            <a:pPr>
              <a:buFont typeface="Wingdings" panose="05000000000000000000" pitchFamily="2" charset="2"/>
              <a:buChar char="§"/>
            </a:pPr>
            <a:r>
              <a:rPr lang="en-US" sz="2400" dirty="0"/>
              <a:t>Rwanda shows strong sectoral commitment to mental health but weak cross‑government embedding.</a:t>
            </a:r>
          </a:p>
          <a:p>
            <a:pPr>
              <a:buFont typeface="Wingdings" panose="05000000000000000000" pitchFamily="2" charset="2"/>
              <a:buChar char="§"/>
            </a:pPr>
            <a:endParaRPr lang="en-US" sz="2400" dirty="0"/>
          </a:p>
          <a:p>
            <a:pPr>
              <a:buFont typeface="Wingdings" panose="05000000000000000000" pitchFamily="2" charset="2"/>
              <a:buChar char="§"/>
            </a:pPr>
            <a:r>
              <a:rPr lang="en-US" sz="2400" dirty="0"/>
              <a:t>Structural conditions generate high need while limiting Institutional capacity.</a:t>
            </a:r>
          </a:p>
          <a:p>
            <a:pPr marL="0" indent="0">
              <a:buNone/>
            </a:pPr>
            <a:endParaRPr lang="en-US" sz="2400" dirty="0"/>
          </a:p>
          <a:p>
            <a:pPr>
              <a:buFont typeface="Wingdings" panose="05000000000000000000" pitchFamily="2" charset="2"/>
              <a:buChar char="§"/>
            </a:pPr>
            <a:r>
              <a:rPr lang="en-US" sz="2400" dirty="0"/>
              <a:t>Families, schools, and health systems are overloaded, expected to absorb adversity without adequate resources.</a:t>
            </a:r>
          </a:p>
          <a:p>
            <a:pPr marL="0" indent="0">
              <a:buNone/>
            </a:pPr>
            <a:endParaRPr lang="en-US" sz="2400" dirty="0"/>
          </a:p>
          <a:p>
            <a:pPr>
              <a:buFont typeface="Wingdings" panose="05000000000000000000" pitchFamily="2" charset="2"/>
              <a:buChar char="§"/>
            </a:pPr>
            <a:r>
              <a:rPr lang="en-US" sz="2400" dirty="0"/>
              <a:t>Findings resonates with critiques of biomedical framing (Moncrieff, 2022): service expansion alone cannot address structural drivers.</a:t>
            </a:r>
          </a:p>
          <a:p>
            <a:pPr marL="0" indent="0">
              <a:buNone/>
            </a:pPr>
            <a:endParaRPr lang="en-US" sz="2400" dirty="0"/>
          </a:p>
          <a:p>
            <a:pPr>
              <a:buFont typeface="Wingdings" panose="05000000000000000000" pitchFamily="2" charset="2"/>
              <a:buChar char="§"/>
            </a:pPr>
            <a:r>
              <a:rPr lang="en-US" sz="2400" dirty="0"/>
              <a:t>Consistent with social determinants of mental health (Lund et al., 2018).</a:t>
            </a:r>
          </a:p>
          <a:p>
            <a:pPr>
              <a:buFont typeface="Wingdings" panose="05000000000000000000" pitchFamily="2" charset="2"/>
              <a:buChar char="§"/>
            </a:pPr>
            <a:endParaRPr lang="en-US" sz="2400" dirty="0"/>
          </a:p>
          <a:p>
            <a:pPr marL="0" indent="0">
              <a:buNone/>
            </a:pPr>
            <a:r>
              <a:rPr lang="en-US" sz="2400" b="1" dirty="0"/>
              <a:t>Implication </a:t>
            </a:r>
          </a:p>
          <a:p>
            <a:pPr>
              <a:buFont typeface="Wingdings" panose="05000000000000000000" pitchFamily="2" charset="2"/>
              <a:buChar char="§"/>
            </a:pPr>
            <a:r>
              <a:rPr lang="en-US" sz="2400" dirty="0"/>
              <a:t>Schools &amp; community structures are key platforms for CAMH, but current programmes remain limited; national expansion with stronger referral and family linkages is needed.</a:t>
            </a:r>
          </a:p>
          <a:p>
            <a:pPr>
              <a:buFont typeface="Wingdings" panose="05000000000000000000" pitchFamily="2" charset="2"/>
              <a:buChar char="§"/>
            </a:pPr>
            <a:r>
              <a:rPr lang="en-US" sz="2400" dirty="0"/>
              <a:t>Cross‑sector embedding is essential</a:t>
            </a:r>
          </a:p>
          <a:p>
            <a:pPr>
              <a:buFont typeface="Wingdings" panose="05000000000000000000" pitchFamily="2" charset="2"/>
              <a:buChar char="§"/>
            </a:pPr>
            <a:endParaRPr lang="en-US" sz="2400" dirty="0"/>
          </a:p>
          <a:p>
            <a:pPr>
              <a:buFont typeface="Wingdings" panose="05000000000000000000" pitchFamily="2" charset="2"/>
              <a:buChar char="§"/>
            </a:pPr>
            <a:r>
              <a:rPr lang="en-GB" sz="2600" dirty="0"/>
              <a:t>The analysis points to building on existing sectoral commitments. </a:t>
            </a:r>
          </a:p>
          <a:p>
            <a:pPr marL="0" indent="0">
              <a:buNone/>
            </a:pPr>
            <a:endParaRPr lang="en-US" sz="2600" dirty="0"/>
          </a:p>
          <a:p>
            <a:pPr>
              <a:buFont typeface="Wingdings" panose="05000000000000000000" pitchFamily="2" charset="2"/>
              <a:buChar char="§"/>
            </a:pPr>
            <a:r>
              <a:rPr lang="en-GB" sz="2600" dirty="0"/>
              <a:t>The findings point to the urgency of sustainability. </a:t>
            </a:r>
            <a:endParaRPr sz="2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7975" y="48066"/>
            <a:ext cx="8229600" cy="453150"/>
          </a:xfrm>
        </p:spPr>
        <p:txBody>
          <a:bodyPr>
            <a:normAutofit fontScale="90000"/>
          </a:bodyPr>
          <a:lstStyle/>
          <a:p>
            <a:r>
              <a:rPr dirty="0"/>
              <a:t>Conclusion and Recommendations</a:t>
            </a:r>
          </a:p>
        </p:txBody>
      </p:sp>
      <p:sp>
        <p:nvSpPr>
          <p:cNvPr id="3" name="Content Placeholder 2"/>
          <p:cNvSpPr>
            <a:spLocks noGrp="1"/>
          </p:cNvSpPr>
          <p:nvPr>
            <p:ph idx="1"/>
          </p:nvPr>
        </p:nvSpPr>
        <p:spPr>
          <a:xfrm>
            <a:off x="550416" y="982534"/>
            <a:ext cx="9585739" cy="5600827"/>
          </a:xfrm>
        </p:spPr>
        <p:txBody>
          <a:bodyPr>
            <a:normAutofit fontScale="92500"/>
          </a:bodyPr>
          <a:lstStyle/>
          <a:p>
            <a:pPr>
              <a:buFont typeface="Wingdings" panose="05000000000000000000" pitchFamily="2" charset="2"/>
              <a:buChar char="§"/>
            </a:pPr>
            <a:r>
              <a:rPr lang="en-US" sz="2400" dirty="0"/>
              <a:t>Rwanda has a strong policy base for mental health, but child and adolescent mental health is unevenly embedded across planning levels.</a:t>
            </a:r>
          </a:p>
          <a:p>
            <a:pPr marL="0" indent="0">
              <a:buNone/>
            </a:pPr>
            <a:endParaRPr lang="en-US" sz="2400" dirty="0"/>
          </a:p>
          <a:p>
            <a:pPr>
              <a:buFont typeface="Wingdings" panose="05000000000000000000" pitchFamily="2" charset="2"/>
              <a:buChar char="§"/>
            </a:pPr>
            <a:r>
              <a:rPr lang="en-US" sz="2400" dirty="0"/>
              <a:t>PEA</a:t>
            </a:r>
            <a:r>
              <a:rPr lang="en-US" sz="2400" b="1" dirty="0"/>
              <a:t> </a:t>
            </a:r>
            <a:r>
              <a:rPr lang="en-US" sz="2400" dirty="0"/>
              <a:t>shows gaps arise from structural adversity and  institutional constraints</a:t>
            </a:r>
          </a:p>
          <a:p>
            <a:pPr>
              <a:buFont typeface="Wingdings" panose="05000000000000000000" pitchFamily="2" charset="2"/>
              <a:buChar char="§"/>
            </a:pPr>
            <a:endParaRPr lang="en-US" sz="2400" dirty="0"/>
          </a:p>
          <a:p>
            <a:pPr>
              <a:buFont typeface="Wingdings" panose="05000000000000000000" pitchFamily="2" charset="2"/>
              <a:buChar char="§"/>
            </a:pPr>
            <a:r>
              <a:rPr lang="en-US" sz="2400" dirty="0"/>
              <a:t>Strengthening CAMH requires extending commitments into education, child protection, local government, and community systems.</a:t>
            </a:r>
          </a:p>
          <a:p>
            <a:pPr marL="0" indent="0">
              <a:buNone/>
            </a:pPr>
            <a:endParaRPr lang="en-US" sz="2400" b="1" dirty="0"/>
          </a:p>
          <a:p>
            <a:pPr marL="0" indent="0">
              <a:buNone/>
            </a:pPr>
            <a:r>
              <a:rPr lang="en-US" sz="2400" b="1" dirty="0"/>
              <a:t>Recommendations</a:t>
            </a:r>
          </a:p>
          <a:p>
            <a:pPr>
              <a:buFont typeface="Wingdings" panose="05000000000000000000" pitchFamily="2" charset="2"/>
              <a:buChar char="§"/>
            </a:pPr>
            <a:r>
              <a:rPr lang="en-US" sz="2400" dirty="0"/>
              <a:t>Expand school and community platforms with referral and family support.</a:t>
            </a:r>
          </a:p>
          <a:p>
            <a:pPr>
              <a:buFont typeface="Wingdings" panose="05000000000000000000" pitchFamily="2" charset="2"/>
              <a:buChar char="§"/>
            </a:pPr>
            <a:endParaRPr lang="en-US" sz="2400" dirty="0"/>
          </a:p>
          <a:p>
            <a:pPr>
              <a:buFont typeface="Wingdings" panose="05000000000000000000" pitchFamily="2" charset="2"/>
              <a:buChar char="§"/>
            </a:pPr>
            <a:r>
              <a:rPr lang="en-US" sz="2400" dirty="0"/>
              <a:t>Embed CAMH into cross‑sector frameworks and monitored indicators.</a:t>
            </a:r>
          </a:p>
          <a:p>
            <a:pPr marL="0" indent="0">
              <a:buNone/>
            </a:pPr>
            <a:endParaRPr lang="en-US" sz="2400" dirty="0"/>
          </a:p>
          <a:p>
            <a:pPr>
              <a:buFont typeface="Wingdings" panose="05000000000000000000" pitchFamily="2" charset="2"/>
              <a:buChar char="§"/>
            </a:pPr>
            <a:r>
              <a:rPr lang="en-US" sz="2400" dirty="0"/>
              <a:t>Ensure sustainability through domestic financing.</a:t>
            </a:r>
          </a:p>
          <a:p>
            <a:pPr>
              <a:buFont typeface="Wingdings" panose="05000000000000000000" pitchFamily="2" charset="2"/>
              <a:buChar char="§"/>
            </a:pPr>
            <a:endParaRPr lang="en-US" sz="2400" dirty="0"/>
          </a:p>
          <a:p>
            <a:pPr>
              <a:buFont typeface="Wingdings" panose="05000000000000000000" pitchFamily="2" charset="2"/>
              <a:buChar char="§"/>
            </a:pPr>
            <a:endParaRPr lang="en-US" sz="2400" dirty="0"/>
          </a:p>
          <a:p>
            <a:pPr marL="0" indent="0">
              <a:buNone/>
            </a:pPr>
            <a:endParaRPr lang="en-US" sz="2400" b="1"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37327</TotalTime>
  <Words>1220</Words>
  <Application>Microsoft Office PowerPoint</Application>
  <PresentationFormat>Widescreen</PresentationFormat>
  <Paragraphs>181</Paragraphs>
  <Slides>10</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Wingdings</vt:lpstr>
      <vt:lpstr>Office Theme</vt:lpstr>
      <vt:lpstr>PowerPoint Presentation</vt:lpstr>
      <vt:lpstr>Background </vt:lpstr>
      <vt:lpstr>Problem Statement</vt:lpstr>
      <vt:lpstr>Aim and Objectives </vt:lpstr>
      <vt:lpstr>Analytical Framework:   political economy viewpoint</vt:lpstr>
      <vt:lpstr>Methodology </vt:lpstr>
      <vt:lpstr>Findings </vt:lpstr>
      <vt:lpstr>Discussion</vt:lpstr>
      <vt:lpstr>Conclusion and Recommendations</vt:lpstr>
      <vt:lpstr>Acknowledgement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Irenee Ndayambaje</dc:creator>
  <cp:keywords/>
  <dc:description>generated using python-pptx</dc:description>
  <cp:lastModifiedBy>Tan, Yi-Lin</cp:lastModifiedBy>
  <cp:revision>40</cp:revision>
  <dcterms:created xsi:type="dcterms:W3CDTF">2013-01-27T09:14:16Z</dcterms:created>
  <dcterms:modified xsi:type="dcterms:W3CDTF">2026-07-10T11:39:58Z</dcterms:modified>
  <cp:category/>
</cp:coreProperties>
</file>